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handoutMasterIdLst>
    <p:handoutMasterId r:id="rId34"/>
  </p:handoutMasterIdLst>
  <p:sldIdLst>
    <p:sldId id="256" r:id="rId5"/>
    <p:sldId id="2147375589" r:id="rId6"/>
    <p:sldId id="4848" r:id="rId7"/>
    <p:sldId id="2147375597" r:id="rId8"/>
    <p:sldId id="2147375600" r:id="rId9"/>
    <p:sldId id="2147375601" r:id="rId10"/>
    <p:sldId id="2147375615" r:id="rId11"/>
    <p:sldId id="2147375616" r:id="rId12"/>
    <p:sldId id="2147375617" r:id="rId13"/>
    <p:sldId id="2147375618" r:id="rId14"/>
    <p:sldId id="2147375619" r:id="rId15"/>
    <p:sldId id="2147375620" r:id="rId16"/>
    <p:sldId id="2147375621" r:id="rId17"/>
    <p:sldId id="2147375622" r:id="rId18"/>
    <p:sldId id="2147375602" r:id="rId19"/>
    <p:sldId id="2147375603" r:id="rId20"/>
    <p:sldId id="2147375604" r:id="rId21"/>
    <p:sldId id="2147375605" r:id="rId22"/>
    <p:sldId id="2147375606" r:id="rId23"/>
    <p:sldId id="2147375607" r:id="rId24"/>
    <p:sldId id="2147375608" r:id="rId25"/>
    <p:sldId id="2147375609" r:id="rId26"/>
    <p:sldId id="2147375610" r:id="rId27"/>
    <p:sldId id="2147375611" r:id="rId28"/>
    <p:sldId id="2147375612" r:id="rId29"/>
    <p:sldId id="2147375613" r:id="rId30"/>
    <p:sldId id="2147375614" r:id="rId31"/>
    <p:sldId id="1633" r:id="rId32"/>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gs" Target="tags/tag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9/3/2024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03/09/2024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1</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Sunidhi Singh</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200" dirty="0"/>
              <a:t>When to use Waterfall Model?</a:t>
            </a:r>
          </a:p>
          <a:p>
            <a:endParaRPr lang="en-IN" sz="1200" dirty="0"/>
          </a:p>
          <a:p>
            <a:r>
              <a:rPr lang="en-IN" sz="1200" dirty="0"/>
              <a:t>Requirements are very well known</a:t>
            </a:r>
          </a:p>
          <a:p>
            <a:r>
              <a:rPr lang="en-IN" sz="1200" dirty="0"/>
              <a:t>Product definition is stable </a:t>
            </a:r>
          </a:p>
          <a:p>
            <a:r>
              <a:rPr lang="en-IN" sz="1200" dirty="0"/>
              <a:t>Technology is understood </a:t>
            </a:r>
          </a:p>
          <a:p>
            <a:r>
              <a:rPr lang="en-IN" sz="1200" dirty="0"/>
              <a:t>New version of an existing product</a:t>
            </a:r>
          </a:p>
          <a:p>
            <a:r>
              <a:rPr lang="en-IN" sz="1200" dirty="0"/>
              <a:t>Porting and existing product to a new platform</a:t>
            </a:r>
          </a:p>
          <a:p>
            <a:endParaRPr lang="en-IN" sz="1200" dirty="0"/>
          </a:p>
          <a:p>
            <a:r>
              <a:rPr lang="en-IN" sz="1200" dirty="0"/>
              <a:t>Some Agile Methods </a:t>
            </a:r>
          </a:p>
          <a:p>
            <a:r>
              <a:rPr lang="en-IN" sz="1200" dirty="0"/>
              <a:t>Adaptive Software Development</a:t>
            </a:r>
          </a:p>
          <a:p>
            <a:r>
              <a:rPr lang="en-IN" sz="1200" dirty="0"/>
              <a:t>Feature Driven Development </a:t>
            </a:r>
          </a:p>
          <a:p>
            <a:r>
              <a:rPr lang="en-IN" sz="1200" dirty="0"/>
              <a:t>Scrum</a:t>
            </a:r>
          </a:p>
          <a:p>
            <a:r>
              <a:rPr lang="en-IN" sz="1200" dirty="0"/>
              <a:t>Extreme Programming</a:t>
            </a:r>
          </a:p>
          <a:p>
            <a:r>
              <a:rPr lang="en-IN" sz="1200" dirty="0"/>
              <a:t>Kanban</a:t>
            </a:r>
          </a:p>
          <a:p>
            <a:endParaRPr lang="en-IN" sz="1200" dirty="0"/>
          </a:p>
          <a:p>
            <a:pPr marL="0" indent="0">
              <a:buNone/>
            </a:pPr>
            <a:endParaRPr lang="en-IN" sz="12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t>Benefits of Scrum</a:t>
            </a:r>
          </a:p>
          <a:p>
            <a:r>
              <a:rPr lang="en-IN" sz="1400" dirty="0"/>
              <a:t>Adaptability</a:t>
            </a:r>
          </a:p>
          <a:p>
            <a:r>
              <a:rPr lang="en-IN" sz="1400" dirty="0"/>
              <a:t>Continuous Improvement</a:t>
            </a:r>
          </a:p>
          <a:p>
            <a:r>
              <a:rPr lang="en-IN" sz="1400" dirty="0"/>
              <a:t>Sustainable Pace</a:t>
            </a:r>
          </a:p>
          <a:p>
            <a:r>
              <a:rPr lang="en-IN" sz="1400" dirty="0"/>
              <a:t>Motivation</a:t>
            </a:r>
          </a:p>
          <a:p>
            <a:r>
              <a:rPr lang="en-IN" sz="1400" dirty="0"/>
              <a:t>Faster Problem Resolution</a:t>
            </a:r>
          </a:p>
          <a:p>
            <a:r>
              <a:rPr lang="en-IN" sz="1400" dirty="0"/>
              <a:t>Customer Centric</a:t>
            </a:r>
          </a:p>
          <a:p>
            <a:r>
              <a:rPr lang="en-IN" sz="1400" dirty="0"/>
              <a:t>High Velocity</a:t>
            </a:r>
          </a:p>
          <a:p>
            <a:r>
              <a:rPr lang="en-IN" sz="1400" dirty="0"/>
              <a:t>Efficient Development Process</a:t>
            </a:r>
          </a:p>
        </p:txBody>
      </p:sp>
    </p:spTree>
    <p:extLst>
      <p:ext uri="{BB962C8B-B14F-4D97-AF65-F5344CB8AC3E}">
        <p14:creationId xmlns:p14="http://schemas.microsoft.com/office/powerpoint/2010/main" val="4093269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11</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t>Scrum Events</a:t>
            </a:r>
          </a:p>
          <a:p>
            <a:endParaRPr lang="en-IN" sz="1400" dirty="0"/>
          </a:p>
          <a:p>
            <a:r>
              <a:rPr lang="en-IN" sz="1400" dirty="0"/>
              <a:t>Sprint – is a period of two weeks during which a given goal gets accomplished </a:t>
            </a:r>
          </a:p>
          <a:p>
            <a:endParaRPr lang="en-IN" sz="1400" dirty="0"/>
          </a:p>
          <a:p>
            <a:r>
              <a:rPr lang="en-IN" sz="1400" dirty="0"/>
              <a:t>Sprint Planning – what can be delivered within a sprint and what work will we needed to deliver it.</a:t>
            </a:r>
          </a:p>
          <a:p>
            <a:endParaRPr lang="en-IN" sz="1400" dirty="0"/>
          </a:p>
          <a:p>
            <a:r>
              <a:rPr lang="en-IN" sz="1400" dirty="0"/>
              <a:t>Daily Scrum – is a daily meeting that the development team uses to review progress toward the sprint goal</a:t>
            </a:r>
          </a:p>
          <a:p>
            <a:endParaRPr lang="en-IN" sz="1400" dirty="0"/>
          </a:p>
          <a:p>
            <a:r>
              <a:rPr lang="en-IN" sz="1400" dirty="0"/>
              <a:t>Sprint review – is held at the end of each sprint to review the achievements within that sprint and adapt product backlog if needed.</a:t>
            </a:r>
          </a:p>
          <a:p>
            <a:endParaRPr lang="en-IN" sz="1400" dirty="0"/>
          </a:p>
          <a:p>
            <a:pPr marL="0" indent="0">
              <a:buNone/>
            </a:pPr>
            <a:endParaRPr lang="en-IN" sz="1200" dirty="0"/>
          </a:p>
          <a:p>
            <a:pPr marL="0" indent="0">
              <a:buNone/>
            </a:pPr>
            <a:endParaRPr lang="en-IN" sz="12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t>Sprint retrospective – during the retrospective , the scrum team inspects itself and creates a plan for improvements</a:t>
            </a:r>
          </a:p>
          <a:p>
            <a:endParaRPr lang="en-IN" sz="1400" dirty="0"/>
          </a:p>
          <a:p>
            <a:r>
              <a:rPr lang="en-IN" sz="1400" dirty="0"/>
              <a:t>Product Backlog for Planning- Project Planning is based on a Product Backlog which contains functions and technology enhancements </a:t>
            </a:r>
          </a:p>
          <a:p>
            <a:endParaRPr lang="en-IN" sz="1400" dirty="0"/>
          </a:p>
          <a:p>
            <a:r>
              <a:rPr lang="en-IN" sz="1400" dirty="0"/>
              <a:t>Two meeting are held –</a:t>
            </a:r>
          </a:p>
          <a:p>
            <a:pPr marL="285750" indent="-285750">
              <a:buFontTx/>
              <a:buChar char="-"/>
            </a:pPr>
            <a:r>
              <a:rPr lang="en-IN" sz="1400" dirty="0"/>
              <a:t>One to decide features for the next sprint </a:t>
            </a:r>
          </a:p>
          <a:p>
            <a:pPr marL="285750" indent="-285750">
              <a:buFontTx/>
              <a:buChar char="-"/>
            </a:pPr>
            <a:r>
              <a:rPr lang="en-IN" sz="1400" dirty="0"/>
              <a:t>Th other to plan out the work</a:t>
            </a:r>
          </a:p>
          <a:p>
            <a:endParaRPr lang="en-IN" sz="1400" dirty="0"/>
          </a:p>
          <a:p>
            <a:r>
              <a:rPr lang="en-IN" sz="1400" dirty="0"/>
              <a:t>Scrum Queues</a:t>
            </a:r>
          </a:p>
          <a:p>
            <a:r>
              <a:rPr lang="en-IN" sz="1400" dirty="0"/>
              <a:t>-Scrum uses lightweight queue-based management and work breakdown mechanisms </a:t>
            </a:r>
          </a:p>
          <a:p>
            <a:pPr marL="0" indent="0">
              <a:buNone/>
            </a:pPr>
            <a:endParaRPr lang="en-IN" sz="1400" dirty="0"/>
          </a:p>
        </p:txBody>
      </p:sp>
    </p:spTree>
    <p:extLst>
      <p:ext uri="{BB962C8B-B14F-4D97-AF65-F5344CB8AC3E}">
        <p14:creationId xmlns:p14="http://schemas.microsoft.com/office/powerpoint/2010/main" val="1327560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a:t>In case of Waterfall model , starting stage is less risky</a:t>
            </a:r>
          </a:p>
          <a:p>
            <a:endParaRPr lang="en-IN" sz="1600"/>
          </a:p>
          <a:p>
            <a:r>
              <a:rPr lang="en-IN" sz="1600"/>
              <a:t>The sprint </a:t>
            </a:r>
          </a:p>
          <a:p>
            <a:endParaRPr lang="en-IN" sz="1600"/>
          </a:p>
          <a:p>
            <a:r>
              <a:rPr lang="en-IN" sz="1600"/>
              <a:t>-Sprint – basic unit of development in Scrum</a:t>
            </a:r>
          </a:p>
          <a:p>
            <a:r>
              <a:rPr lang="en-IN" sz="1600"/>
              <a:t>-Sprint duration – one week to one month</a:t>
            </a:r>
          </a:p>
          <a:p>
            <a:r>
              <a:rPr lang="en-IN" sz="1600"/>
              <a:t>-”Time Boxed” effort of a constant length</a:t>
            </a:r>
          </a:p>
          <a:p>
            <a:endParaRPr lang="en-IN" sz="1600"/>
          </a:p>
          <a:p>
            <a:r>
              <a:rPr lang="en-IN" sz="1600"/>
              <a:t>Setting up Azure Devops</a:t>
            </a:r>
            <a:endParaRPr lang="en-IN" sz="16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1400" dirty="0"/>
          </a:p>
        </p:txBody>
      </p:sp>
    </p:spTree>
    <p:extLst>
      <p:ext uri="{BB962C8B-B14F-4D97-AF65-F5344CB8AC3E}">
        <p14:creationId xmlns:p14="http://schemas.microsoft.com/office/powerpoint/2010/main" val="1068442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5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Epic – Story – Task – </a:t>
            </a:r>
            <a:r>
              <a:rPr lang="en-IN" dirty="0" err="1"/>
              <a:t>SubTask</a:t>
            </a:r>
            <a:endParaRPr lang="en-IN" dirty="0"/>
          </a:p>
          <a:p>
            <a:endParaRPr lang="en-IN" dirty="0"/>
          </a:p>
          <a:p>
            <a:r>
              <a:rPr lang="en-IN" dirty="0"/>
              <a:t>Epic is simply a story but is considered so large that it needs to be broken down into multiple </a:t>
            </a:r>
          </a:p>
          <a:p>
            <a:r>
              <a:rPr lang="en-IN" dirty="0"/>
              <a:t>Stories.</a:t>
            </a:r>
          </a:p>
          <a:p>
            <a:endParaRPr lang="en-IN" dirty="0"/>
          </a:p>
          <a:p>
            <a:r>
              <a:rPr lang="en-IN" dirty="0"/>
              <a:t>Story- is essentially a requirement that is in a low enough detail that it can be estimated </a:t>
            </a:r>
          </a:p>
          <a:p>
            <a:endParaRPr lang="en-IN" dirty="0"/>
          </a:p>
          <a:p>
            <a:r>
              <a:rPr lang="en-IN" dirty="0"/>
              <a:t>Task – Developers , testers may break the story down further into tasks to allow them to estimate ,</a:t>
            </a:r>
          </a:p>
          <a:p>
            <a:r>
              <a:rPr lang="en-IN" dirty="0"/>
              <a:t>Develop and test it.</a:t>
            </a:r>
          </a:p>
          <a:p>
            <a:endParaRPr lang="en-IN" dirty="0"/>
          </a:p>
          <a:p>
            <a:pPr marL="0" indent="0">
              <a:buNone/>
            </a:pPr>
            <a:endParaRPr lang="en-IN" sz="16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a:p>
            <a:endParaRPr lang="en-IN" dirty="0"/>
          </a:p>
          <a:p>
            <a:r>
              <a:rPr lang="en-IN" sz="1600" dirty="0"/>
              <a:t>Sub Task – Division of a parent issue(task) into chunks of work that can be assigned and tracked individually</a:t>
            </a:r>
          </a:p>
          <a:p>
            <a:r>
              <a:rPr lang="en-IN" dirty="0"/>
              <a:t>Business functionality</a:t>
            </a:r>
          </a:p>
          <a:p>
            <a:endParaRPr lang="en-IN" dirty="0"/>
          </a:p>
          <a:p>
            <a:r>
              <a:rPr lang="en-IN" dirty="0"/>
              <a:t>Spike</a:t>
            </a:r>
          </a:p>
          <a:p>
            <a:r>
              <a:rPr lang="en-IN" dirty="0"/>
              <a:t>Spike is the name for a time boxed user story or Task that is created in order to research a question or resolve a problem</a:t>
            </a:r>
          </a:p>
          <a:p>
            <a:endParaRPr lang="en-IN" dirty="0"/>
          </a:p>
          <a:p>
            <a:r>
              <a:rPr lang="en-IN" dirty="0"/>
              <a:t>Activity done for Enabler story</a:t>
            </a:r>
          </a:p>
          <a:p>
            <a:r>
              <a:rPr lang="en-IN" dirty="0"/>
              <a:t>Story Pointing </a:t>
            </a:r>
          </a:p>
          <a:p>
            <a:endParaRPr lang="en-IN" dirty="0"/>
          </a:p>
          <a:p>
            <a:r>
              <a:rPr lang="en-IN" dirty="0"/>
              <a:t>Story points are units of measurement used to determine how much effort is required to complete </a:t>
            </a:r>
          </a:p>
          <a:p>
            <a:r>
              <a:rPr lang="en-IN" dirty="0"/>
              <a:t>Any other piece of work</a:t>
            </a:r>
          </a:p>
          <a:p>
            <a:pPr marL="0" indent="0">
              <a:buNone/>
            </a:pPr>
            <a:endParaRPr lang="en-IN" dirty="0"/>
          </a:p>
          <a:p>
            <a:endParaRPr lang="en-IN" sz="1600" dirty="0"/>
          </a:p>
        </p:txBody>
      </p:sp>
    </p:spTree>
    <p:extLst>
      <p:ext uri="{BB962C8B-B14F-4D97-AF65-F5344CB8AC3E}">
        <p14:creationId xmlns:p14="http://schemas.microsoft.com/office/powerpoint/2010/main" val="3419418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5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The team assigns story points based on the work’s complexity, amount and uncertainty</a:t>
            </a:r>
          </a:p>
          <a:p>
            <a:endParaRPr lang="en-IN" dirty="0"/>
          </a:p>
          <a:p>
            <a:r>
              <a:rPr lang="en-IN" dirty="0"/>
              <a:t>The definition of Ready defines the ready state. In simple terms , a user story needs to meet some criteria </a:t>
            </a:r>
          </a:p>
          <a:p>
            <a:r>
              <a:rPr lang="en-IN" dirty="0"/>
              <a:t>Before it can be picked up for a sprint.</a:t>
            </a:r>
          </a:p>
          <a:p>
            <a:r>
              <a:rPr lang="en-IN" dirty="0"/>
              <a:t>Scrum Board</a:t>
            </a:r>
          </a:p>
          <a:p>
            <a:endParaRPr lang="en-IN" dirty="0"/>
          </a:p>
          <a:p>
            <a:r>
              <a:rPr lang="en-IN" dirty="0"/>
              <a:t>Its also called a sprint board, visual representation of work to be done in a single sprint.</a:t>
            </a:r>
          </a:p>
          <a:p>
            <a:endParaRPr lang="en-IN" dirty="0"/>
          </a:p>
          <a:p>
            <a:r>
              <a:rPr lang="en-IN" dirty="0"/>
              <a:t>Agile workflow</a:t>
            </a:r>
          </a:p>
          <a:p>
            <a:endParaRPr lang="en-IN" dirty="0"/>
          </a:p>
          <a:p>
            <a:pPr marL="342900" indent="-342900">
              <a:buAutoNum type="arabicPeriod"/>
            </a:pPr>
            <a:endParaRPr lang="en-IN"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Agile product roadmap</a:t>
            </a:r>
          </a:p>
          <a:p>
            <a:endParaRPr lang="en-IN" dirty="0"/>
          </a:p>
          <a:p>
            <a:r>
              <a:rPr lang="en-IN" dirty="0"/>
              <a:t>Time Estimation</a:t>
            </a:r>
          </a:p>
          <a:p>
            <a:endParaRPr lang="en-IN" dirty="0"/>
          </a:p>
          <a:p>
            <a:r>
              <a:rPr lang="en-IN" dirty="0"/>
              <a:t>Logging Work</a:t>
            </a:r>
          </a:p>
          <a:p>
            <a:endParaRPr lang="en-IN" dirty="0"/>
          </a:p>
          <a:p>
            <a:r>
              <a:rPr lang="en-IN" dirty="0"/>
              <a:t>Why Kanban board</a:t>
            </a:r>
          </a:p>
          <a:p>
            <a:endParaRPr lang="en-IN" dirty="0"/>
          </a:p>
          <a:p>
            <a:r>
              <a:rPr lang="en-IN" dirty="0"/>
              <a:t>Why use Fibonacci numbers?</a:t>
            </a:r>
          </a:p>
          <a:p>
            <a:endParaRPr lang="en-IN" dirty="0"/>
          </a:p>
          <a:p>
            <a:r>
              <a:rPr lang="en-IN" dirty="0"/>
              <a:t>Fibonacci numbers get farther apart as the numbers get bigger making estimation easier</a:t>
            </a:r>
          </a:p>
          <a:p>
            <a:endParaRPr lang="en-IN" dirty="0"/>
          </a:p>
          <a:p>
            <a:r>
              <a:rPr lang="en-IN" dirty="0"/>
              <a:t>Burn up charts vs Burndown charts</a:t>
            </a:r>
          </a:p>
          <a:p>
            <a:endParaRPr lang="en-IN" dirty="0"/>
          </a:p>
          <a:p>
            <a:r>
              <a:rPr lang="en-IN" dirty="0"/>
              <a:t>Velocity Charts</a:t>
            </a:r>
          </a:p>
          <a:p>
            <a:endParaRPr lang="en-IN" sz="1600" dirty="0"/>
          </a:p>
        </p:txBody>
      </p:sp>
    </p:spTree>
    <p:extLst>
      <p:ext uri="{BB962C8B-B14F-4D97-AF65-F5344CB8AC3E}">
        <p14:creationId xmlns:p14="http://schemas.microsoft.com/office/powerpoint/2010/main" val="1481612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 (in your own words)</a:t>
            </a:r>
          </a:p>
          <a:p>
            <a:pPr marL="0" indent="0">
              <a:buNone/>
            </a:pPr>
            <a:r>
              <a:rPr lang="en-US" sz="2000" dirty="0"/>
              <a:t>Shell implements professionalism by propagating its core values of Honesty , Integrity and Respect among its employees. </a:t>
            </a:r>
          </a:p>
          <a:p>
            <a:pPr marL="0" indent="0">
              <a:buNone/>
            </a:pPr>
            <a:r>
              <a:rPr lang="en-US" sz="2000" dirty="0"/>
              <a:t>How I feel Shell benefits from this learning (in your own words)</a:t>
            </a:r>
          </a:p>
          <a:p>
            <a:pPr marL="0" indent="0">
              <a:buNone/>
            </a:pPr>
            <a:r>
              <a:rPr lang="en-US" sz="2000" dirty="0"/>
              <a:t>Shell benefits by earning the name of a reputed and trustworthy  brand, </a:t>
            </a:r>
            <a:r>
              <a:rPr lang="en-IN" sz="2000" dirty="0"/>
              <a:t>stronger stakeholder relationships , employee morale and retention , resilience in crisis and Long-Term Sustainability.</a:t>
            </a: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 name="Picture 2" descr="How Shell India Maintains A Human Touch - Forbes India">
            <a:extLst>
              <a:ext uri="{FF2B5EF4-FFF2-40B4-BE49-F238E27FC236}">
                <a16:creationId xmlns:a16="http://schemas.microsoft.com/office/drawing/2014/main" id="{0A815DCD-7A2F-8125-20A9-BEB86EF676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05445" y="1901078"/>
            <a:ext cx="2398395" cy="4036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17</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How I feel Shell implements this learning (in your own words)</a:t>
            </a:r>
          </a:p>
          <a:p>
            <a:pPr marL="0" indent="0">
              <a:buNone/>
            </a:pPr>
            <a:r>
              <a:rPr lang="en-US" sz="1800" dirty="0"/>
              <a:t>Shell implements a Growth Mindset by encouraging its employees to participate in diverse community networks , few of them are SBO women network, LGBT network , </a:t>
            </a:r>
            <a:r>
              <a:rPr lang="en-US" sz="1800" dirty="0" err="1"/>
              <a:t>enAble</a:t>
            </a:r>
            <a:r>
              <a:rPr lang="en-US" sz="1800" dirty="0"/>
              <a:t> network and Young Shell India. Shell also organizes conferences to enable innovation and exchange of new ideas.</a:t>
            </a:r>
          </a:p>
          <a:p>
            <a:pPr marL="0" indent="0">
              <a:buNone/>
            </a:pPr>
            <a:r>
              <a:rPr lang="en-US" sz="1800" dirty="0"/>
              <a:t>How I feel Shell benefits from this learning (in your own words)- Shell creates an environment where employees feel empowered to share ideas, take risks, and experiment. This leads to greater innovation, helping Shell stay ahead in the competitive energy sector.</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7E548E31-FAE3-1962-6A1C-BD50E8C2D6C0}"/>
              </a:ext>
            </a:extLst>
          </p:cNvPr>
          <p:cNvPicPr>
            <a:picLocks noChangeAspect="1"/>
          </p:cNvPicPr>
          <p:nvPr/>
        </p:nvPicPr>
        <p:blipFill>
          <a:blip r:embed="rId7"/>
          <a:stretch>
            <a:fillRect/>
          </a:stretch>
        </p:blipFill>
        <p:spPr>
          <a:xfrm>
            <a:off x="6494516" y="2474926"/>
            <a:ext cx="5163271" cy="2848373"/>
          </a:xfrm>
          <a:prstGeom prst="rect">
            <a:avLst/>
          </a:prstGeom>
        </p:spPr>
      </p:pic>
    </p:spTree>
    <p:extLst>
      <p:ext uri="{BB962C8B-B14F-4D97-AF65-F5344CB8AC3E}">
        <p14:creationId xmlns:p14="http://schemas.microsoft.com/office/powerpoint/2010/main" val="3179805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How I feel Shell implements this learning (in your own words)</a:t>
            </a:r>
          </a:p>
          <a:p>
            <a:pPr marL="0" indent="0">
              <a:buNone/>
            </a:pPr>
            <a:r>
              <a:rPr lang="en-US" sz="1800" dirty="0"/>
              <a:t>Shell implements this through its motto of “Powering Progress” that includes , generating Shareholder value, achieving net zero </a:t>
            </a:r>
            <a:r>
              <a:rPr lang="en-US" sz="1800" dirty="0" err="1"/>
              <a:t>emissions,powering</a:t>
            </a:r>
            <a:r>
              <a:rPr lang="en-US" sz="1800" dirty="0"/>
              <a:t> lives and respecting nature.</a:t>
            </a:r>
          </a:p>
          <a:p>
            <a:pPr marL="0" indent="0">
              <a:buNone/>
            </a:pPr>
            <a:r>
              <a:rPr lang="en-US" sz="1800" dirty="0"/>
              <a:t>By aligning stakeholder management with these goals, Shell ensures that all stakeholders are engaged and managed effectively</a:t>
            </a:r>
          </a:p>
          <a:p>
            <a:pPr marL="0" indent="0">
              <a:buNone/>
            </a:pPr>
            <a:r>
              <a:rPr lang="en-US" sz="1800" dirty="0"/>
              <a:t>How I feel Shell benefits from this learning (in your own words) - By mastering stakeholder management, Shell benefits from more streamlined project execution and greater support from stakeholders. This leads to fewer disruptions, better risk management, and more efficient use of resources.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596037A1-30DE-3F34-5CCD-0671FB3B981D}"/>
              </a:ext>
            </a:extLst>
          </p:cNvPr>
          <p:cNvPicPr>
            <a:picLocks noChangeAspect="1"/>
          </p:cNvPicPr>
          <p:nvPr/>
        </p:nvPicPr>
        <p:blipFill>
          <a:blip r:embed="rId7"/>
          <a:stretch>
            <a:fillRect/>
          </a:stretch>
        </p:blipFill>
        <p:spPr>
          <a:xfrm>
            <a:off x="7672012" y="2207939"/>
            <a:ext cx="3412548" cy="3382348"/>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 phrase that represents my motto in life is </a:t>
            </a:r>
            <a:r>
              <a:rPr lang="en-US" sz="2400" dirty="0"/>
              <a:t>Dream big, work hard, stay focused</a:t>
            </a: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2" name="Picture 2" descr="Person Climbing Stairs Vector Icon Design 20313466 Vector Art at Vecteezy">
            <a:extLst>
              <a:ext uri="{FF2B5EF4-FFF2-40B4-BE49-F238E27FC236}">
                <a16:creationId xmlns:a16="http://schemas.microsoft.com/office/drawing/2014/main" id="{2AA3C83B-9E7A-F98A-BD06-CE06D2954D70}"/>
              </a:ext>
            </a:extLst>
          </p:cNvP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7665720" y="2438400"/>
            <a:ext cx="2484120" cy="2484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Maintaining Transparent Communication</a:t>
            </a:r>
            <a:r>
              <a:rPr lang="en-US" sz="1800" dirty="0"/>
              <a:t>: Ensuring transparency in communication with all stakeholders can be difficult, especially in sensitive or high-stakes projects. There may be challenges in delivering consistent and clear messages.</a:t>
            </a:r>
          </a:p>
          <a:p>
            <a:r>
              <a:rPr lang="en-US" sz="1800" b="1" dirty="0"/>
              <a:t>Plan to Overcome</a:t>
            </a:r>
            <a:r>
              <a:rPr lang="en-US" sz="1800" dirty="0"/>
              <a:t>: Implement structured communication plans and use multiple channels to disseminate information. Regular updates and feedback mechanisms can help maintain transparency and build trust.</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9" name="Picture 8">
            <a:extLst>
              <a:ext uri="{FF2B5EF4-FFF2-40B4-BE49-F238E27FC236}">
                <a16:creationId xmlns:a16="http://schemas.microsoft.com/office/drawing/2014/main" id="{E54B9FDA-FBE7-1E84-F8C3-64F75ED80BDF}"/>
              </a:ext>
            </a:extLst>
          </p:cNvPr>
          <p:cNvPicPr>
            <a:picLocks noChangeAspect="1"/>
          </p:cNvPicPr>
          <p:nvPr/>
        </p:nvPicPr>
        <p:blipFill>
          <a:blip r:embed="rId7"/>
          <a:stretch>
            <a:fillRect/>
          </a:stretch>
        </p:blipFill>
        <p:spPr>
          <a:xfrm>
            <a:off x="7990150" y="2517795"/>
            <a:ext cx="2172003" cy="2762636"/>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21</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1" dirty="0"/>
          </a:p>
          <a:p>
            <a:endParaRPr lang="en-US" sz="1800" b="1" dirty="0"/>
          </a:p>
          <a:p>
            <a:r>
              <a:rPr lang="en-US" sz="1800" b="1" dirty="0"/>
              <a:t>Resistance to Change</a:t>
            </a:r>
            <a:r>
              <a:rPr lang="en-US" sz="1800" dirty="0"/>
              <a:t>: Encouraging a shift from a fixed mindset to a growth mindset can be challenging, especially if individuals are accustomed to traditional ways of thinking and working. There may be resistance to embracing new approaches and accepting that mistakes are part of the learning process.</a:t>
            </a:r>
          </a:p>
          <a:p>
            <a:r>
              <a:rPr lang="en-US" sz="1800" b="1" dirty="0"/>
              <a:t>Plan to Overcome</a:t>
            </a:r>
            <a:r>
              <a:rPr lang="en-US" sz="1800" dirty="0"/>
              <a:t>: Promote awareness and education about the benefits of a growth mindset. Provide training and workshops that emphasize the value of learning from mistakes and encourage a culture of experimentation and continuous improvement.</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Ta</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0BA5549A-DE69-CAB7-0AE6-2AB6BF8DA9C4}"/>
              </a:ext>
            </a:extLst>
          </p:cNvPr>
          <p:cNvPicPr>
            <a:picLocks noChangeAspect="1"/>
          </p:cNvPicPr>
          <p:nvPr/>
        </p:nvPicPr>
        <p:blipFill>
          <a:blip r:embed="rId7"/>
          <a:stretch>
            <a:fillRect/>
          </a:stretch>
        </p:blipFill>
        <p:spPr>
          <a:xfrm>
            <a:off x="6918438" y="2372059"/>
            <a:ext cx="4315427" cy="2810267"/>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b="1" dirty="0"/>
          </a:p>
          <a:p>
            <a:endParaRPr lang="en-US" sz="2000" b="1" dirty="0"/>
          </a:p>
          <a:p>
            <a:r>
              <a:rPr lang="en-US" sz="2000" b="1" dirty="0"/>
              <a:t>Engaging Stakeholders Effectively</a:t>
            </a:r>
            <a:r>
              <a:rPr lang="en-US" sz="2000" dirty="0"/>
              <a:t>: Engaging stakeholders in a meaningful way can be challenging, especially if there are conflicting interests or if stakeholders are not responsive.</a:t>
            </a:r>
          </a:p>
          <a:p>
            <a:r>
              <a:rPr lang="en-US" sz="2000" b="1" dirty="0"/>
              <a:t>Plan to Overcome</a:t>
            </a:r>
            <a:r>
              <a:rPr lang="en-US" sz="2000" dirty="0"/>
              <a:t>: Develop clear communication strategies and tailor engagement approaches to different stakeholder groups. Establish regular touchpoints and feedback mechanisms to address concerns and build strong relationships.</a:t>
            </a:r>
          </a:p>
          <a:p>
            <a:pPr marL="0" indent="0">
              <a:buNone/>
            </a:pPr>
            <a:endParaRPr lang="en-US" sz="2000" dirty="0"/>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 name="Picture 2" descr="How to Improve Your Communication Skills to Be Successful in Life">
            <a:extLst>
              <a:ext uri="{FF2B5EF4-FFF2-40B4-BE49-F238E27FC236}">
                <a16:creationId xmlns:a16="http://schemas.microsoft.com/office/drawing/2014/main" id="{E37BF3D9-5110-0377-19D9-44D2E4DAA8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2992" y="2397258"/>
            <a:ext cx="4846320" cy="3003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24</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1.Attend networking events, workshops, and webinars focused on professional networking. Joining industry-specific groups and communities to expand my network.</a:t>
            </a:r>
          </a:p>
          <a:p>
            <a:pPr marL="0" indent="0" algn="ctr">
              <a:buFont typeface="Arial" panose="020B0604020202020204" pitchFamily="34" charset="0"/>
              <a:buNone/>
            </a:pPr>
            <a:r>
              <a:rPr lang="en-US" sz="2400" dirty="0">
                <a:effectLst>
                  <a:outerShdw blurRad="38100" dist="38100" dir="2700000" algn="tl">
                    <a:srgbClr val="000000">
                      <a:alpha val="43137"/>
                    </a:srgbClr>
                  </a:outerShdw>
                </a:effectLst>
              </a:rPr>
              <a:t>2.</a:t>
            </a:r>
            <a:r>
              <a:rPr lang="en-US" sz="2400" dirty="0"/>
              <a:t> Select and read books focused on improving communication skills. Implement techniques and strategies from these books in your daily interactions.</a:t>
            </a:r>
            <a:endParaRPr lang="en-US" sz="2000" dirty="0">
              <a:effectLst>
                <a:outerShdw blurRad="38100" dist="38100" dir="2700000" algn="tl">
                  <a:srgbClr val="000000">
                    <a:alpha val="43137"/>
                  </a:srgbClr>
                </a:outerShdw>
              </a:effectLst>
            </a:endParaRP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1.Participate in at least one networking event per month and engage in relevant online communities weekly.</a:t>
            </a:r>
          </a:p>
          <a:p>
            <a:pPr marL="0" indent="0" algn="ctr">
              <a:buFont typeface="Arial" panose="020B0604020202020204" pitchFamily="34" charset="0"/>
              <a:buNone/>
            </a:pPr>
            <a:r>
              <a:rPr lang="en-US" sz="2400" dirty="0">
                <a:effectLst>
                  <a:outerShdw blurRad="38100" dist="38100" dir="2700000" algn="tl">
                    <a:srgbClr val="000000">
                      <a:alpha val="43137"/>
                    </a:srgbClr>
                  </a:outerShdw>
                </a:effectLst>
              </a:rPr>
              <a:t>2.</a:t>
            </a:r>
            <a:r>
              <a:rPr lang="en-US" sz="2400" dirty="0"/>
              <a:t> Choose and start reading a book within the first week, aiming to complete it and start applying the concepts within the following month.</a:t>
            </a:r>
            <a:endParaRPr lang="en-US" sz="2000" dirty="0">
              <a:effectLst>
                <a:outerShdw blurRad="38100" dist="38100" dir="2700000" algn="tl">
                  <a:srgbClr val="000000">
                    <a:alpha val="43137"/>
                  </a:srgbClr>
                </a:outerShdw>
              </a:effectLst>
            </a:endParaRP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1.Research and identify upcoming networking events and online communities to join.</a:t>
            </a:r>
          </a:p>
          <a:p>
            <a:pPr marL="0" indent="0" algn="ctr">
              <a:buFont typeface="Arial" panose="020B0604020202020204" pitchFamily="34" charset="0"/>
              <a:buNone/>
            </a:pPr>
            <a:r>
              <a:rPr lang="en-US" sz="2400" dirty="0">
                <a:effectLst>
                  <a:outerShdw blurRad="38100" dist="38100" dir="2700000" algn="tl">
                    <a:srgbClr val="000000">
                      <a:alpha val="43137"/>
                    </a:srgbClr>
                  </a:outerShdw>
                </a:effectLst>
              </a:rPr>
              <a:t>2.</a:t>
            </a:r>
            <a:r>
              <a:rPr lang="en-US" sz="2400" dirty="0"/>
              <a:t> Identify and acquire a book on effective communication; begin reading.</a:t>
            </a:r>
            <a:endParaRPr lang="en-US" sz="2000" dirty="0">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26</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Please share how ”Your” learning was fun this week</a:t>
            </a:r>
          </a:p>
          <a:p>
            <a:pPr marL="0" indent="0">
              <a:buFont typeface="Arial" panose="020B0604020202020204" pitchFamily="34" charset="0"/>
              <a:buNone/>
            </a:pPr>
            <a:endParaRPr lang="en-US" sz="2000" dirty="0"/>
          </a:p>
          <a:p>
            <a:r>
              <a:rPr lang="en-US" sz="2000" dirty="0"/>
              <a:t>We had a role play on professionalism and grooming. Our group simulated a team meeting where members broke code of conduct and created distractions in the meeting which was commented on and corrected in alternate situations and a case study where we had to identify stakeholder in Neha’s life.</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5" name="Picture 4" descr="A piece of paper with writing on it&#10;&#10;Description automatically generated">
            <a:extLst>
              <a:ext uri="{FF2B5EF4-FFF2-40B4-BE49-F238E27FC236}">
                <a16:creationId xmlns:a16="http://schemas.microsoft.com/office/drawing/2014/main" id="{5302ECE6-42ED-F816-5CB0-BF9706F0B20D}"/>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7324516" y="1963818"/>
            <a:ext cx="3391560" cy="4076241"/>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27</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400" dirty="0"/>
              <a:t>Transitioning from college to a corporate environment involves adopting a growth mindset, which fosters adaptability and continuous learning, as opposed to a fixed mindset that views abilities as static. Effective stakeholder management is crucial in the corporate world, ensuring successful project outcomes through careful identification, engagement, and control of stakeholders. Grooming plays a key role in making positive first impressions and maintaining professional credibility. Additionally, embodying professional qualities such as reliability and effective communication is essential for building trust and succeeding in a corporate setting. Together, these elements support a smooth transition from academic life to a professional career.</a:t>
            </a:r>
            <a:endParaRPr lang="en-US" sz="2000" dirty="0"/>
          </a:p>
          <a:p>
            <a:pPr>
              <a:lnSpc>
                <a:spcPct val="100000"/>
              </a:lnSpc>
            </a:pPr>
            <a:endParaRPr lang="en-US" sz="2000" dirty="0"/>
          </a:p>
          <a:p>
            <a:pPr>
              <a:lnSpc>
                <a:spcPct val="100000"/>
              </a:lnSpc>
            </a:pPr>
            <a:r>
              <a:rPr lang="en-US" sz="2400" dirty="0"/>
              <a:t>The upcoming week engages us with technical aspects of the training </a:t>
            </a:r>
          </a:p>
          <a:p>
            <a:pPr>
              <a:lnSpc>
                <a:spcPct val="100000"/>
              </a:lnSpc>
            </a:pPr>
            <a:r>
              <a:rPr lang="en-US" sz="2400" dirty="0"/>
              <a:t>The upcoming week will also commence with team activities and the trust and communication along with adaptability and respect taught to us in the Sift Skills session will ensure smooth completion of projects.</a:t>
            </a: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Please share (in your own words) details of the learning.</a:t>
            </a:r>
          </a:p>
          <a:p>
            <a:r>
              <a:rPr lang="en-US" sz="1800" dirty="0"/>
              <a:t>Key learning – Professional </a:t>
            </a:r>
            <a:r>
              <a:rPr lang="en-US" sz="1800" dirty="0" err="1"/>
              <a:t>Behaviour</a:t>
            </a:r>
            <a:r>
              <a:rPr lang="en-US" sz="1800" dirty="0"/>
              <a:t> encompasses Integrity, Self awareness , Professional Qualities, Managing Complexity and New world imperatives.</a:t>
            </a:r>
          </a:p>
          <a:p>
            <a:r>
              <a:rPr lang="en-US" sz="1800" dirty="0"/>
              <a:t>Key takeaway – mindset is how you see the world around you. And your attitude is how you interact with the world according to how you see things</a:t>
            </a:r>
          </a:p>
          <a:p>
            <a:r>
              <a:rPr lang="en-US" sz="1800" dirty="0"/>
              <a:t>A growth mindset in the energy sector encourages professionals to view challenges as opportunities for innovation. This mindset drives the exploration of new technologies, such as renewable energy, and the adoption of sustainable practices.</a:t>
            </a:r>
          </a:p>
          <a:p>
            <a:endParaRPr lang="en-IN" sz="2000" dirty="0"/>
          </a:p>
          <a:p>
            <a:endParaRPr lang="en-IN" sz="2000" dirty="0"/>
          </a:p>
          <a:p>
            <a:endParaRPr lang="en-US" sz="2000" dirty="0"/>
          </a:p>
          <a:p>
            <a:pPr marL="0" indent="0">
              <a:buNone/>
            </a:pPr>
            <a:endParaRPr lang="en-US" sz="2000" dirty="0"/>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2" name="Picture 2" descr="Professional Behavior PowerPoint Presentation Slides - PPT Template">
            <a:extLst>
              <a:ext uri="{FF2B5EF4-FFF2-40B4-BE49-F238E27FC236}">
                <a16:creationId xmlns:a16="http://schemas.microsoft.com/office/drawing/2014/main" id="{0F023635-5E64-23FC-60EE-34195A25A3CE}"/>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686294" y="2482850"/>
            <a:ext cx="4779716" cy="2688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Please share (in your own words) details of the learning.</a:t>
            </a:r>
          </a:p>
          <a:p>
            <a:r>
              <a:rPr lang="en-US" sz="1800" dirty="0"/>
              <a:t>Key learning – Neuroplasticity was taken up and discussion ensued regarding Fixed Mindset and Growth Mindset.  </a:t>
            </a:r>
          </a:p>
          <a:p>
            <a:r>
              <a:rPr lang="en-US" sz="1800" dirty="0"/>
              <a:t>Key takeaway – Fixed Mindset </a:t>
            </a:r>
            <a:r>
              <a:rPr lang="en-IN" sz="1800" dirty="0"/>
              <a:t>believes putting forth effort is worthless while Growth Mindset believes mistakes are an essential part of learning</a:t>
            </a:r>
            <a:endParaRPr lang="en-US" sz="1800" dirty="0"/>
          </a:p>
          <a:p>
            <a:r>
              <a:rPr lang="en-US" sz="1800" dirty="0"/>
              <a:t>In a growth-minded energy sector, innovation is seen as a process of trial and error. This perspective allows for more experimentation, leading to breakthroughs in energy efficiency, sustainability, and resource management.</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pic>
        <p:nvPicPr>
          <p:cNvPr id="2" name="Picture 2" descr="8 Growth Mindset Ways to Develop Mental Strength">
            <a:extLst>
              <a:ext uri="{FF2B5EF4-FFF2-40B4-BE49-F238E27FC236}">
                <a16:creationId xmlns:a16="http://schemas.microsoft.com/office/drawing/2014/main" id="{881FB9CC-08C8-B2A3-1D3A-5A25BEE57036}"/>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858760" y="2218427"/>
            <a:ext cx="2918400" cy="3361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Please share (in your own words) details of the learning.</a:t>
            </a:r>
          </a:p>
          <a:p>
            <a:r>
              <a:rPr lang="en-US" sz="1800" dirty="0"/>
              <a:t>Key learning – Stakeholder management was discussed starting with identification of all internal and external stakeholders, planning stakeholder management , engaging  and controlling the stakeholders.</a:t>
            </a:r>
          </a:p>
          <a:p>
            <a:r>
              <a:rPr lang="en-US" sz="1800" dirty="0"/>
              <a:t>Key takeaway – This leads to </a:t>
            </a:r>
            <a:r>
              <a:rPr lang="en-IN" sz="1800" dirty="0">
                <a:latin typeface="Corbel" panose="020B0503020204020204" pitchFamily="34" charset="0"/>
              </a:rPr>
              <a:t>Enhanced Project alignment , improved risk management and better resource allocation</a:t>
            </a:r>
            <a:endParaRPr lang="en-US" sz="1800" dirty="0"/>
          </a:p>
          <a:p>
            <a:r>
              <a:rPr lang="en-US" sz="1800" dirty="0"/>
              <a:t>In the energy sector, this leads to smoother project execution, greater support, and a higher likelihood of success, especially in complex and high-impact energy projects like renewable energy installations or infrastructure upgrades.</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pic>
        <p:nvPicPr>
          <p:cNvPr id="2" name="Picture 2" descr="Visualize Stakeholder Analysis with Onion Diagram">
            <a:extLst>
              <a:ext uri="{FF2B5EF4-FFF2-40B4-BE49-F238E27FC236}">
                <a16:creationId xmlns:a16="http://schemas.microsoft.com/office/drawing/2014/main" id="{58B0DA82-B9C8-9A57-2A09-01AFFD797B52}"/>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658071" y="2368993"/>
            <a:ext cx="4836161" cy="2874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000" dirty="0"/>
              <a:t>Introduction to Business Analysis – According to IIBA – it’s the practice of enabling </a:t>
            </a:r>
          </a:p>
          <a:p>
            <a:r>
              <a:rPr lang="en-IN" sz="1000" dirty="0"/>
              <a:t>change in an organisational context.</a:t>
            </a:r>
          </a:p>
          <a:p>
            <a:r>
              <a:rPr lang="en-IN" sz="1000" dirty="0"/>
              <a:t>Definition of Business – an organisation which provides products or services to satisfy </a:t>
            </a:r>
          </a:p>
          <a:p>
            <a:r>
              <a:rPr lang="en-IN" sz="1000" dirty="0"/>
              <a:t>the customers need with the objective of making profit.</a:t>
            </a:r>
          </a:p>
          <a:p>
            <a:endParaRPr lang="en-IN" sz="1000" dirty="0"/>
          </a:p>
          <a:p>
            <a:r>
              <a:rPr lang="en-IN" sz="1000" dirty="0"/>
              <a:t>Definition of Analysis </a:t>
            </a:r>
          </a:p>
          <a:p>
            <a:r>
              <a:rPr lang="en-IN" sz="1000" dirty="0"/>
              <a:t>- Systematic Examination</a:t>
            </a:r>
          </a:p>
          <a:p>
            <a:endParaRPr lang="en-IN" sz="1000" dirty="0"/>
          </a:p>
          <a:p>
            <a:r>
              <a:rPr lang="en-IN" sz="1000" dirty="0"/>
              <a:t>SDLC Model</a:t>
            </a:r>
            <a:br>
              <a:rPr lang="en-IN" sz="1000" dirty="0"/>
            </a:br>
            <a:br>
              <a:rPr lang="en-IN" sz="1000" dirty="0"/>
            </a:br>
            <a:r>
              <a:rPr lang="en-IN" sz="1000" dirty="0"/>
              <a:t>-Planning (BA involved)</a:t>
            </a:r>
          </a:p>
          <a:p>
            <a:r>
              <a:rPr lang="en-IN" sz="1000" dirty="0"/>
              <a:t>-Define Requirement</a:t>
            </a:r>
          </a:p>
          <a:p>
            <a:r>
              <a:rPr lang="en-IN" sz="1000" dirty="0"/>
              <a:t>-Design and Prototyping</a:t>
            </a:r>
          </a:p>
          <a:p>
            <a:r>
              <a:rPr lang="en-IN" sz="1000" dirty="0"/>
              <a:t>-Software Development</a:t>
            </a:r>
          </a:p>
          <a:p>
            <a:r>
              <a:rPr lang="en-IN" sz="1000" dirty="0"/>
              <a:t>-Testing</a:t>
            </a:r>
          </a:p>
          <a:p>
            <a:r>
              <a:rPr lang="en-IN" sz="1000" dirty="0"/>
              <a:t>-Deployment</a:t>
            </a:r>
          </a:p>
          <a:p>
            <a:r>
              <a:rPr lang="en-IN" sz="1000" dirty="0"/>
              <a:t>-Operations and Maintenance</a:t>
            </a:r>
            <a:endParaRPr lang="en-US" sz="1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800" dirty="0"/>
              <a:t>Requirement Analysis</a:t>
            </a:r>
          </a:p>
          <a:p>
            <a:endParaRPr lang="en-IN" sz="2800" dirty="0"/>
          </a:p>
          <a:p>
            <a:pPr marL="0" indent="0">
              <a:buNone/>
            </a:pPr>
            <a:r>
              <a:rPr lang="en-IN" sz="2800" dirty="0"/>
              <a:t>It is the process of defining user expectations for a new software being built or modified.</a:t>
            </a:r>
          </a:p>
          <a:p>
            <a:pPr marL="285750" indent="-285750">
              <a:buFontTx/>
              <a:buChar char="-"/>
            </a:pPr>
            <a:r>
              <a:rPr lang="en-IN" sz="2800" dirty="0"/>
              <a:t>Functional Requirement – Describe what the product does , its mandatory, </a:t>
            </a:r>
          </a:p>
          <a:p>
            <a:pPr marL="285750" indent="-285750">
              <a:buFontTx/>
              <a:buChar char="-"/>
            </a:pPr>
            <a:r>
              <a:rPr lang="en-IN" sz="2800" dirty="0"/>
              <a:t>Non Functional Requirement – Describes how the product works , its non mandatory</a:t>
            </a:r>
          </a:p>
          <a:p>
            <a:pPr marL="285750" indent="-285750">
              <a:buFontTx/>
              <a:buChar char="-"/>
            </a:pPr>
            <a:endParaRPr lang="en-IN" sz="2800" dirty="0"/>
          </a:p>
          <a:p>
            <a:pPr marL="0" indent="0">
              <a:buNone/>
            </a:pPr>
            <a:r>
              <a:rPr lang="en-IN" sz="2800" dirty="0">
                <a:highlight>
                  <a:srgbClr val="FFFF00"/>
                </a:highlight>
              </a:rPr>
              <a:t>Don’t assume ,ask </a:t>
            </a:r>
            <a:r>
              <a:rPr lang="en-IN" sz="2800" dirty="0"/>
              <a:t>was the key learning after we performed the team activity of modelling </a:t>
            </a:r>
          </a:p>
          <a:p>
            <a:pPr marL="0" indent="0">
              <a:buNone/>
            </a:pPr>
            <a:r>
              <a:rPr lang="en-IN" sz="2800" dirty="0"/>
              <a:t>a paper airplane</a:t>
            </a:r>
          </a:p>
          <a:p>
            <a:endParaRPr lang="en-IN" sz="2800" dirty="0"/>
          </a:p>
          <a:p>
            <a:pPr marL="0" indent="0">
              <a:buNone/>
            </a:pPr>
            <a:r>
              <a:rPr lang="en-IN" sz="2800" dirty="0"/>
              <a:t>Gathering , analysis , implementing and testing</a:t>
            </a:r>
          </a:p>
          <a:p>
            <a:endParaRPr lang="en-IN" sz="2800" dirty="0"/>
          </a:p>
          <a:p>
            <a:r>
              <a:rPr lang="en-IN" sz="2800" dirty="0"/>
              <a:t>Requirement Elicitation</a:t>
            </a:r>
          </a:p>
        </p:txBody>
      </p:sp>
    </p:spTree>
    <p:extLst>
      <p:ext uri="{BB962C8B-B14F-4D97-AF65-F5344CB8AC3E}">
        <p14:creationId xmlns:p14="http://schemas.microsoft.com/office/powerpoint/2010/main" val="263326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050" dirty="0"/>
              <a:t>It is the practice of researching and discovering the requirement of a system from users, </a:t>
            </a:r>
          </a:p>
          <a:p>
            <a:r>
              <a:rPr lang="en-IN" sz="1050" dirty="0"/>
              <a:t>customers and other stakeholders. The practice is also sometimes referred to as </a:t>
            </a:r>
          </a:p>
          <a:p>
            <a:r>
              <a:rPr lang="en-IN" sz="1050" dirty="0"/>
              <a:t>“requirement gathering”</a:t>
            </a:r>
          </a:p>
          <a:p>
            <a:endParaRPr lang="en-IN" sz="1050" dirty="0"/>
          </a:p>
          <a:p>
            <a:r>
              <a:rPr lang="en-IN" sz="1050" dirty="0"/>
              <a:t>The top elicitation techniques are </a:t>
            </a:r>
          </a:p>
          <a:p>
            <a:endParaRPr lang="en-IN" sz="1050" dirty="0"/>
          </a:p>
          <a:p>
            <a:pPr marL="342900" indent="-342900">
              <a:buAutoNum type="arabicPeriod"/>
            </a:pPr>
            <a:r>
              <a:rPr lang="en-IN" sz="1050" dirty="0"/>
              <a:t>Brainstorming</a:t>
            </a:r>
          </a:p>
          <a:p>
            <a:pPr marL="342900" indent="-342900">
              <a:buAutoNum type="arabicPeriod"/>
            </a:pPr>
            <a:r>
              <a:rPr lang="en-IN" sz="1050" dirty="0"/>
              <a:t>Document analysis</a:t>
            </a:r>
          </a:p>
          <a:p>
            <a:pPr marL="342900" indent="-342900">
              <a:buAutoNum type="arabicPeriod"/>
            </a:pPr>
            <a:endParaRPr lang="en-IN" sz="1050" dirty="0"/>
          </a:p>
          <a:p>
            <a:r>
              <a:rPr lang="en-IN" sz="1050" dirty="0"/>
              <a:t>Requirement Modelling </a:t>
            </a:r>
          </a:p>
          <a:p>
            <a:r>
              <a:rPr lang="en-IN" sz="1050" dirty="0"/>
              <a:t>2. Class Based</a:t>
            </a:r>
          </a:p>
          <a:p>
            <a:r>
              <a:rPr lang="en-IN" sz="1050" dirty="0"/>
              <a:t>3. Data Based</a:t>
            </a:r>
          </a:p>
          <a:p>
            <a:endParaRPr lang="en-IN" sz="1050" dirty="0"/>
          </a:p>
          <a:p>
            <a:r>
              <a:rPr lang="en-IN" sz="1050" dirty="0"/>
              <a:t>The top management techniques are:</a:t>
            </a:r>
            <a:br>
              <a:rPr lang="en-IN" sz="1050" dirty="0"/>
            </a:br>
            <a:endParaRPr lang="en-IN" sz="1050" dirty="0"/>
          </a:p>
          <a:p>
            <a:pPr marL="0" indent="0">
              <a:buNone/>
            </a:pPr>
            <a:endParaRPr lang="en-US" sz="1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r>
              <a:rPr lang="en-IN" sz="1400" dirty="0"/>
              <a:t>Work Breakdown Structure</a:t>
            </a:r>
          </a:p>
          <a:p>
            <a:pPr marL="342900" indent="-342900">
              <a:buAutoNum type="arabicPeriod"/>
            </a:pPr>
            <a:r>
              <a:rPr lang="en-IN" sz="1400" dirty="0"/>
              <a:t>Gantt Charts</a:t>
            </a:r>
          </a:p>
          <a:p>
            <a:pPr marL="342900" indent="-342900">
              <a:buAutoNum type="arabicPeriod"/>
            </a:pPr>
            <a:r>
              <a:rPr lang="en-IN" sz="1400" dirty="0"/>
              <a:t>Critical Path Method</a:t>
            </a:r>
          </a:p>
          <a:p>
            <a:pPr marL="342900" indent="-342900">
              <a:buAutoNum type="arabicPeriod"/>
            </a:pPr>
            <a:r>
              <a:rPr lang="en-IN" sz="1400" dirty="0"/>
              <a:t>Waterfall Model</a:t>
            </a:r>
          </a:p>
          <a:p>
            <a:pPr marL="342900" indent="-342900">
              <a:buAutoNum type="arabicPeriod"/>
            </a:pPr>
            <a:r>
              <a:rPr lang="en-IN" sz="1400" dirty="0"/>
              <a:t>Kanban</a:t>
            </a:r>
          </a:p>
          <a:p>
            <a:pPr marL="342900" indent="-342900">
              <a:buAutoNum type="arabicPeriod"/>
            </a:pPr>
            <a:r>
              <a:rPr lang="en-IN" sz="1400" dirty="0"/>
              <a:t>Scrum</a:t>
            </a:r>
          </a:p>
          <a:p>
            <a:r>
              <a:rPr lang="en-IN" sz="1600" dirty="0"/>
              <a:t>Work Breakdown structure is the cornerstone of effective project planning, execution, controlling , monitoring and reporting</a:t>
            </a:r>
          </a:p>
          <a:p>
            <a:endParaRPr lang="en-IN" sz="1600" dirty="0"/>
          </a:p>
          <a:p>
            <a:pPr marL="342900" indent="-342900">
              <a:buAutoNum type="arabicPeriod"/>
            </a:pPr>
            <a:r>
              <a:rPr lang="en-IN" sz="1600" dirty="0"/>
              <a:t>Phase based structures</a:t>
            </a:r>
          </a:p>
          <a:p>
            <a:pPr marL="342900" indent="-342900">
              <a:buAutoNum type="arabicPeriod"/>
            </a:pPr>
            <a:r>
              <a:rPr lang="en-IN" sz="1600" dirty="0"/>
              <a:t>Deliverable based structures </a:t>
            </a:r>
          </a:p>
          <a:p>
            <a:pPr marL="342900" indent="-342900">
              <a:buAutoNum type="arabicPeriod"/>
            </a:pPr>
            <a:r>
              <a:rPr lang="en-IN" sz="1600" dirty="0"/>
              <a:t>Responsibility based structures</a:t>
            </a:r>
          </a:p>
          <a:p>
            <a:pPr marL="342900" indent="-342900">
              <a:buAutoNum type="arabicPeriod"/>
            </a:pPr>
            <a:endParaRPr lang="en-IN" sz="1600" dirty="0"/>
          </a:p>
          <a:p>
            <a:r>
              <a:rPr lang="en-IN" sz="1600" dirty="0"/>
              <a:t>Requirement traceability</a:t>
            </a:r>
          </a:p>
          <a:p>
            <a:pPr marL="0" indent="0">
              <a:buNone/>
            </a:pPr>
            <a:r>
              <a:rPr lang="en-IN" sz="1600" dirty="0"/>
              <a:t>ensures each business need is tied to an actual requirement and that each requirement is tied to a deliverable</a:t>
            </a:r>
          </a:p>
          <a:p>
            <a:pPr marL="0" indent="0">
              <a:buNone/>
            </a:pPr>
            <a:endParaRPr lang="en-IN" sz="1400" dirty="0"/>
          </a:p>
        </p:txBody>
      </p:sp>
    </p:spTree>
    <p:extLst>
      <p:ext uri="{BB962C8B-B14F-4D97-AF65-F5344CB8AC3E}">
        <p14:creationId xmlns:p14="http://schemas.microsoft.com/office/powerpoint/2010/main" val="3552047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100" dirty="0"/>
              <a:t>Waterfall Model</a:t>
            </a:r>
          </a:p>
          <a:p>
            <a:endParaRPr lang="en-IN" sz="1100" dirty="0"/>
          </a:p>
          <a:p>
            <a:r>
              <a:rPr lang="en-IN" sz="1100" dirty="0"/>
              <a:t>Requirements</a:t>
            </a:r>
          </a:p>
          <a:p>
            <a:r>
              <a:rPr lang="en-IN" sz="1100" dirty="0"/>
              <a:t>Design</a:t>
            </a:r>
          </a:p>
          <a:p>
            <a:r>
              <a:rPr lang="en-IN" sz="1100" dirty="0"/>
              <a:t>Development</a:t>
            </a:r>
          </a:p>
          <a:p>
            <a:r>
              <a:rPr lang="en-IN" sz="1100" dirty="0"/>
              <a:t>Testing</a:t>
            </a:r>
          </a:p>
          <a:p>
            <a:r>
              <a:rPr lang="en-IN" sz="1100" dirty="0"/>
              <a:t>Deployment</a:t>
            </a:r>
          </a:p>
          <a:p>
            <a:r>
              <a:rPr lang="en-IN" sz="1100" dirty="0"/>
              <a:t>Maintenance</a:t>
            </a:r>
          </a:p>
          <a:p>
            <a:endParaRPr lang="en-IN" sz="1100" dirty="0"/>
          </a:p>
          <a:p>
            <a:r>
              <a:rPr lang="en-IN" sz="1100" dirty="0"/>
              <a:t>Plan-Build-Test-Launch</a:t>
            </a:r>
          </a:p>
          <a:p>
            <a:endParaRPr lang="en-IN" sz="1100" dirty="0"/>
          </a:p>
          <a:p>
            <a:pPr marL="0" indent="0">
              <a:buNone/>
            </a:pPr>
            <a:br>
              <a:rPr lang="en-IN" sz="1050" dirty="0"/>
            </a:br>
            <a:endParaRPr lang="en-IN" sz="1050" dirty="0"/>
          </a:p>
          <a:p>
            <a:pPr marL="0" indent="0">
              <a:buNone/>
            </a:pPr>
            <a:endParaRPr lang="en-US" sz="1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dirty="0"/>
              <a:t>Disadvantages</a:t>
            </a:r>
          </a:p>
          <a:p>
            <a:endParaRPr lang="en-IN" sz="1400" dirty="0"/>
          </a:p>
          <a:p>
            <a:r>
              <a:rPr lang="en-IN" sz="1400" dirty="0"/>
              <a:t>Cant go back</a:t>
            </a:r>
          </a:p>
          <a:p>
            <a:r>
              <a:rPr lang="en-IN" sz="1400" dirty="0"/>
              <a:t>Customer sees product at launch not before that</a:t>
            </a:r>
          </a:p>
          <a:p>
            <a:r>
              <a:rPr lang="en-IN" sz="1400" dirty="0"/>
              <a:t>No demo involved</a:t>
            </a:r>
          </a:p>
          <a:p>
            <a:endParaRPr lang="en-IN" sz="1400" dirty="0"/>
          </a:p>
          <a:p>
            <a:pPr marL="0" indent="0">
              <a:buNone/>
            </a:pPr>
            <a:r>
              <a:rPr lang="en-IN" sz="1400" dirty="0"/>
              <a:t>Advantage</a:t>
            </a:r>
          </a:p>
          <a:p>
            <a:r>
              <a:rPr lang="en-IN" sz="1400" dirty="0"/>
              <a:t>Simplicity , easy to understand</a:t>
            </a:r>
          </a:p>
          <a:p>
            <a:r>
              <a:rPr lang="en-IN" sz="1400" dirty="0"/>
              <a:t>Good for small requirements</a:t>
            </a:r>
          </a:p>
          <a:p>
            <a:r>
              <a:rPr lang="en-IN" sz="1400" dirty="0"/>
              <a:t>Works well when quality is more important than cost or schedule</a:t>
            </a:r>
          </a:p>
        </p:txBody>
      </p:sp>
    </p:spTree>
    <p:extLst>
      <p:ext uri="{BB962C8B-B14F-4D97-AF65-F5344CB8AC3E}">
        <p14:creationId xmlns:p14="http://schemas.microsoft.com/office/powerpoint/2010/main" val="20997684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20842</TotalTime>
  <Words>2133</Words>
  <Application>Microsoft Office PowerPoint</Application>
  <PresentationFormat>Widescreen</PresentationFormat>
  <Paragraphs>282</Paragraphs>
  <Slides>28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3" baseType="lpstr">
      <vt:lpstr>Arial</vt:lpstr>
      <vt:lpstr>Calibri</vt:lpstr>
      <vt:lpstr>Corbel</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Learning 4 | My takeaways</vt:lpstr>
      <vt:lpstr>Learning 4 | My takeaways</vt:lpstr>
      <vt:lpstr>Learning 4 | My takeaways</vt:lpstr>
      <vt:lpstr>Learning 4 | My takeaways</vt:lpstr>
      <vt:lpstr>Learning 4 | My takeaways</vt:lpstr>
      <vt:lpstr>Learning 4 | My takeaways</vt:lpstr>
      <vt:lpstr>Learning 5 | My takeaways</vt:lpstr>
      <vt:lpstr>Learning 5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Singh, Sunidhi SBOBNG-PTIY/AGA</cp:lastModifiedBy>
  <cp:revision>518</cp:revision>
  <dcterms:created xsi:type="dcterms:W3CDTF">2022-01-18T12:35:56Z</dcterms:created>
  <dcterms:modified xsi:type="dcterms:W3CDTF">2024-09-03T09:31:12Z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