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449338"/>
            <a:ext cx="10525125" cy="1754326"/>
          </a:xfrm>
        </p:spPr>
        <p:txBody>
          <a:bodyPr anchor="b">
            <a:spAutoFit/>
          </a:bodyPr>
          <a:lstStyle/>
          <a:p>
            <a:r>
              <a:rPr lang="en-US" sz="4000" dirty="0"/>
              <a:t>Shell Bootcamp 2024</a:t>
            </a:r>
            <a:br>
              <a:rPr lang="en-US" sz="4000" dirty="0"/>
            </a:br>
            <a:r>
              <a:rPr lang="en-US" sz="4000" dirty="0"/>
              <a:t>3 Reflections for Week #&lt;26/08/2024 – 28/08/2024&gt;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Sunidhi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US" sz="2000" dirty="0"/>
              <a:t>Shell implements this through its motto of “Powering Progress” that includes , generating Shareholder value, achieving net zero </a:t>
            </a:r>
            <a:r>
              <a:rPr lang="en-US" sz="2000" dirty="0" err="1"/>
              <a:t>emissions,powering</a:t>
            </a:r>
            <a:r>
              <a:rPr lang="en-US" sz="2000" dirty="0"/>
              <a:t> lives and respecting nature.</a:t>
            </a:r>
          </a:p>
          <a:p>
            <a:pPr marL="0" indent="0">
              <a:buNone/>
            </a:pPr>
            <a:r>
              <a:rPr lang="en-US" dirty="0"/>
              <a:t>By aligning stakeholder management with these goals, Shell ensures that all stakeholders are engaged and managed effectively</a:t>
            </a:r>
          </a:p>
          <a:p>
            <a:pPr marL="0" indent="0">
              <a:buNone/>
            </a:pPr>
            <a:r>
              <a:rPr lang="en-US" dirty="0"/>
              <a:t>How I feel Shell benefits from this learning (in your own words) - By mastering stakeholder management, Shell benefits from more streamlined project execution and greater support from stakeholders. This leads to fewer disruptions, better risk management, and more efficient use of resources.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596037A1-30DE-3F34-5CCD-0671FB3B981D}"/>
              </a:ext>
            </a:extLst>
          </p:cNvPr>
          <p:cNvPicPr>
            <a:picLocks noChangeAspect="1"/>
          </p:cNvPicPr>
          <p:nvPr/>
        </p:nvPicPr>
        <p:blipFill>
          <a:blip r:embed="rId7"/>
          <a:stretch>
            <a:fillRect/>
          </a:stretch>
        </p:blipFill>
        <p:spPr>
          <a:xfrm>
            <a:off x="7672012" y="2207939"/>
            <a:ext cx="3412548" cy="3382348"/>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Maintaining Transparent Communication</a:t>
            </a:r>
            <a:r>
              <a:rPr lang="en-US" sz="1800" dirty="0"/>
              <a:t>: Ensuring transparency in communication with all stakeholders can be difficult, especially in sensitive or high-stakes projects. There may be challenges in delivering consistent and clear messages.</a:t>
            </a:r>
          </a:p>
          <a:p>
            <a:r>
              <a:rPr lang="en-US" sz="1800" b="1" dirty="0"/>
              <a:t>Plan to Overcome</a:t>
            </a:r>
            <a:r>
              <a:rPr lang="en-US" sz="1800" dirty="0"/>
              <a:t>: Implement structured communication plans and use multiple channels to disseminate information. Regular updates and feedback mechanisms can help maintain transparency and build trust.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a:extLst>
              <a:ext uri="{FF2B5EF4-FFF2-40B4-BE49-F238E27FC236}">
                <a16:creationId xmlns:a16="http://schemas.microsoft.com/office/drawing/2014/main" id="{E54B9FDA-FBE7-1E84-F8C3-64F75ED80BDF}"/>
              </a:ext>
            </a:extLst>
          </p:cNvPr>
          <p:cNvPicPr>
            <a:picLocks noChangeAspect="1"/>
          </p:cNvPicPr>
          <p:nvPr/>
        </p:nvPicPr>
        <p:blipFill>
          <a:blip r:embed="rId7"/>
          <a:stretch>
            <a:fillRect/>
          </a:stretch>
        </p:blipFill>
        <p:spPr>
          <a:xfrm>
            <a:off x="7990150" y="2517795"/>
            <a:ext cx="2172003" cy="2762636"/>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a:p>
            <a:endParaRPr lang="en-US" sz="1800" b="1" dirty="0"/>
          </a:p>
          <a:p>
            <a:r>
              <a:rPr lang="en-US" sz="1800" b="1" dirty="0"/>
              <a:t>Resistance to Change</a:t>
            </a:r>
            <a:r>
              <a:rPr lang="en-US" sz="1800" dirty="0"/>
              <a:t>: Encouraging a shift from a fixed mindset to a growth mindset can be challenging, especially if individuals are accustomed to traditional ways of thinking and working. There may be resistance to embracing new approaches and accepting that mistakes are part of the learning process.</a:t>
            </a:r>
          </a:p>
          <a:p>
            <a:r>
              <a:rPr lang="en-US" sz="1800" b="1" dirty="0"/>
              <a:t>Plan to Overcome</a:t>
            </a:r>
            <a:r>
              <a:rPr lang="en-US" sz="1800" dirty="0"/>
              <a:t>: Promote awareness and education about the benefits of a growth mindset. Provide training and workshops that emphasize the value of learning from mistakes and encourage a culture of experimentation and continuous improvement.</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Ta</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0BA5549A-DE69-CAB7-0AE6-2AB6BF8DA9C4}"/>
              </a:ext>
            </a:extLst>
          </p:cNvPr>
          <p:cNvPicPr>
            <a:picLocks noChangeAspect="1"/>
          </p:cNvPicPr>
          <p:nvPr/>
        </p:nvPicPr>
        <p:blipFill>
          <a:blip r:embed="rId7"/>
          <a:stretch>
            <a:fillRect/>
          </a:stretch>
        </p:blipFill>
        <p:spPr>
          <a:xfrm>
            <a:off x="6918438" y="2372059"/>
            <a:ext cx="4315427" cy="281026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p>
          <a:p>
            <a:endParaRPr lang="en-US" sz="2000" b="1" dirty="0"/>
          </a:p>
          <a:p>
            <a:r>
              <a:rPr lang="en-US" sz="2000" b="1" dirty="0"/>
              <a:t>Engaging Stakeholders Effectively</a:t>
            </a:r>
            <a:r>
              <a:rPr lang="en-US" sz="2000" dirty="0"/>
              <a:t>: Engaging stakeholders in a meaningful way can be challenging, especially if there are conflicting interests or if stakeholders are not responsive.</a:t>
            </a:r>
          </a:p>
          <a:p>
            <a:r>
              <a:rPr lang="en-US" sz="2000" b="1" dirty="0"/>
              <a:t>Plan to Overcome</a:t>
            </a:r>
            <a:r>
              <a:rPr lang="en-US" sz="2000" dirty="0"/>
              <a:t>: Develop clear communication strategies and tailor engagement approaches to different stakeholder groups. Establish regular touchpoints and feedback mechanisms to address concerns and build strong relationships.</a:t>
            </a: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How to Improve Your Communication Skills to Be Successful in Life">
            <a:extLst>
              <a:ext uri="{FF2B5EF4-FFF2-40B4-BE49-F238E27FC236}">
                <a16:creationId xmlns:a16="http://schemas.microsoft.com/office/drawing/2014/main" id="{E37BF3D9-5110-0377-19D9-44D2E4DAA8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2992" y="2397258"/>
            <a:ext cx="4846320" cy="300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1.Attend networking events, workshops, and webinars focused on professional networking. Joining industry-specific groups and communities to expand my network.</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Select and read books focused on improving communication skills. Implement techniques and strategies from these books in your daily interactions.</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1.Participate in at least one networking event per month and engage in relevant online communities weekly.</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Choose and start reading a book within the first week, aiming to complete it and start applying the concepts within the following month.</a:t>
            </a: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1.Research and identify upcoming networking events and online communities to join.</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Identify and acquire a book on effective communication; begin reading.</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We had a role play on professionalism and grooming. Our group simulated a team meeting where members broke code of conduct and created distractions in the meeting which was commented on and corrected in alternate situations and a case study where we had to identify stakeholder in Neha’s life.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descr="A piece of paper with writing on it&#10;&#10;Description automatically generated">
            <a:extLst>
              <a:ext uri="{FF2B5EF4-FFF2-40B4-BE49-F238E27FC236}">
                <a16:creationId xmlns:a16="http://schemas.microsoft.com/office/drawing/2014/main" id="{5302ECE6-42ED-F816-5CB0-BF9706F0B20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324516" y="1963818"/>
            <a:ext cx="3391560" cy="407624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Transitioning from college to a corporate environment involves adopting a growth mindset, which fosters adaptability and continuous learning, as opposed to a fixed mindset that views abilities as static. Effective stakeholder management is crucial in the corporate world, ensuring successful project outcomes through careful identification, engagement, and control of stakeholders. Grooming plays a key role in making positive first impressions and maintaining professional credibility. Additionally, embodying professional qualities such as reliability and effective communication is essential for building trust and succeeding in a corporate setting. Together, these elements support a smooth transition from academic life to a professional career.</a:t>
            </a:r>
            <a:endParaRPr lang="en-US" sz="2000" dirty="0"/>
          </a:p>
          <a:p>
            <a:pPr>
              <a:lnSpc>
                <a:spcPct val="100000"/>
              </a:lnSpc>
            </a:pPr>
            <a:endParaRPr lang="en-US" sz="2000" dirty="0"/>
          </a:p>
          <a:p>
            <a:pPr>
              <a:lnSpc>
                <a:spcPct val="100000"/>
              </a:lnSpc>
            </a:pPr>
            <a:r>
              <a:rPr lang="en-US" sz="2400" dirty="0"/>
              <a:t>The upcoming week engages us with technical aspects of the training </a:t>
            </a:r>
          </a:p>
          <a:p>
            <a:pPr>
              <a:lnSpc>
                <a:spcPct val="100000"/>
              </a:lnSpc>
            </a:pPr>
            <a:r>
              <a:rPr lang="en-US" sz="2400" dirty="0"/>
              <a:t>The upcoming week will also commence with team activities and the trust and communication along with adaptability and respect taught to us in the Sift Skills session will ensure smooth completion of projects.</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phrase that represents my motto in life is </a:t>
            </a:r>
            <a:r>
              <a:rPr lang="en-US" sz="2400" dirty="0"/>
              <a:t>Dream big, work hard, stay focused</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2" descr="Person Climbing Stairs Vector Icon Design 20313466 Vector Art at Vecteezy">
            <a:extLst>
              <a:ext uri="{FF2B5EF4-FFF2-40B4-BE49-F238E27FC236}">
                <a16:creationId xmlns:a16="http://schemas.microsoft.com/office/drawing/2014/main" id="{2AA3C83B-9E7A-F98A-BD06-CE06D2954D7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665720" y="2438400"/>
            <a:ext cx="2484120"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US" sz="2000" dirty="0"/>
              <a:t>Key learning – Professional </a:t>
            </a:r>
            <a:r>
              <a:rPr lang="en-US" sz="2000" dirty="0" err="1"/>
              <a:t>Behaviour</a:t>
            </a:r>
            <a:r>
              <a:rPr lang="en-US" sz="2000" dirty="0"/>
              <a:t> encompasses Integrity, Self awareness , Professional Qualities, Managing Complexity and New world imperatives.</a:t>
            </a:r>
          </a:p>
          <a:p>
            <a:r>
              <a:rPr lang="en-US" sz="2000" dirty="0"/>
              <a:t>Key takeaway – mindset is how you see the world around you. And your attitude is how you interact with the world according to how you see things</a:t>
            </a:r>
          </a:p>
          <a:p>
            <a:r>
              <a:rPr lang="en-US" sz="1400" dirty="0"/>
              <a:t>A growth mindset in the energy sector encourages professionals to view challenges as opportunities for innovation. This mindset drives the exploration of new technologies, such as renewable energy, and the adoption of sustainable practices.</a:t>
            </a:r>
          </a:p>
          <a:p>
            <a:endParaRPr lang="en-IN" sz="2000" dirty="0"/>
          </a:p>
          <a:p>
            <a:endParaRPr lang="en-IN" sz="2000" dirty="0"/>
          </a:p>
          <a:p>
            <a:endParaRPr lang="en-US" sz="2000" dirty="0"/>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2" descr="Professional Behavior PowerPoint Presentation Slides - PPT Template">
            <a:extLst>
              <a:ext uri="{FF2B5EF4-FFF2-40B4-BE49-F238E27FC236}">
                <a16:creationId xmlns:a16="http://schemas.microsoft.com/office/drawing/2014/main" id="{0F023635-5E64-23FC-60EE-34195A25A3C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86294" y="2482850"/>
            <a:ext cx="4779716" cy="268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US" sz="2000" dirty="0"/>
              <a:t>Key learning – Neuroplasticity was taken up and discussion ensued regarding Fixed Mindset and Growth Mindset.  </a:t>
            </a:r>
          </a:p>
          <a:p>
            <a:r>
              <a:rPr lang="en-US" sz="2000" dirty="0"/>
              <a:t>Key takeaway – Fixed Mindset </a:t>
            </a:r>
            <a:r>
              <a:rPr lang="en-IN" sz="2000" dirty="0"/>
              <a:t>believes putting forth effort is worthless while Growth Mindset believes mistakes are an essential part of learning</a:t>
            </a:r>
            <a:endParaRPr lang="en-US" sz="2000" dirty="0"/>
          </a:p>
          <a:p>
            <a:r>
              <a:rPr lang="en-US" sz="1800" dirty="0"/>
              <a:t>In a growth-minded energy sector, innovation is seen as a process of trial and error. This perspective allows for more experimentation, leading to breakthroughs in energy efficiency, sustainability, and resource management.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8 Growth Mindset Ways to Develop Mental Strength">
            <a:extLst>
              <a:ext uri="{FF2B5EF4-FFF2-40B4-BE49-F238E27FC236}">
                <a16:creationId xmlns:a16="http://schemas.microsoft.com/office/drawing/2014/main" id="{881FB9CC-08C8-B2A3-1D3A-5A25BEE5703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858760" y="2218427"/>
            <a:ext cx="2918400" cy="336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US" sz="2000" dirty="0"/>
              <a:t>Key learning – Stakeholder management was discussed starting with identification of all internal and external stakeholders, planning stakeholder management , engaging  and controlling the stakeholders.</a:t>
            </a:r>
          </a:p>
          <a:p>
            <a:r>
              <a:rPr lang="en-US" sz="2000" dirty="0"/>
              <a:t>Key takeaway – This leads to </a:t>
            </a:r>
            <a:r>
              <a:rPr lang="en-IN" sz="2000" dirty="0">
                <a:latin typeface="Corbel" panose="020B0503020204020204" pitchFamily="34" charset="0"/>
              </a:rPr>
              <a:t>Enhanced Project alignment , improved risk management and better resource allocation</a:t>
            </a:r>
            <a:endParaRPr lang="en-US" sz="2000" dirty="0"/>
          </a:p>
          <a:p>
            <a:r>
              <a:rPr lang="en-US" dirty="0"/>
              <a:t>In the energy sector</a:t>
            </a:r>
            <a:r>
              <a:rPr lang="en-US" sz="2000" dirty="0"/>
              <a:t>, </a:t>
            </a:r>
            <a:r>
              <a:rPr lang="en-US" sz="1400" dirty="0"/>
              <a:t>this leads to smoother project execution, greater support, and a higher likelihood of success, especially in complex and high-impact energy projects like renewable energy installations or infrastructure upgrades.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Visualize Stakeholder Analysis with Onion Diagram">
            <a:extLst>
              <a:ext uri="{FF2B5EF4-FFF2-40B4-BE49-F238E27FC236}">
                <a16:creationId xmlns:a16="http://schemas.microsoft.com/office/drawing/2014/main" id="{58B0DA82-B9C8-9A57-2A09-01AFFD797B5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58071" y="2368993"/>
            <a:ext cx="4836161" cy="2874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US" sz="2000" dirty="0"/>
              <a:t>Shell implements professionalism by propagating its core values of Honesty , Integrity and Respect among its employees. </a:t>
            </a:r>
          </a:p>
          <a:p>
            <a:pPr marL="0" indent="0">
              <a:buNone/>
            </a:pPr>
            <a:r>
              <a:rPr lang="en-US" sz="2000" dirty="0"/>
              <a:t>How I feel Shell benefits from this learning (in your own words)</a:t>
            </a:r>
          </a:p>
          <a:p>
            <a:pPr marL="0" indent="0">
              <a:buNone/>
            </a:pPr>
            <a:r>
              <a:rPr lang="en-US" sz="2000" dirty="0"/>
              <a:t>Shell benefits by earning the name of a reputed and trustworthy  brand, </a:t>
            </a:r>
            <a:r>
              <a:rPr lang="en-IN" sz="2000" dirty="0"/>
              <a:t>stronger stakeholder relationships , employee morale and retention , resilience in crisis and Long-Term Sustainability.</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How Shell India Maintains A Human Touch - Forbes India">
            <a:extLst>
              <a:ext uri="{FF2B5EF4-FFF2-40B4-BE49-F238E27FC236}">
                <a16:creationId xmlns:a16="http://schemas.microsoft.com/office/drawing/2014/main" id="{0A815DCD-7A2F-8125-20A9-BEB86EF676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445" y="1901078"/>
            <a:ext cx="2398395" cy="403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US" sz="2000" dirty="0"/>
              <a:t>Shell implements a Growth Mindset by encouraging its employees to participate in diverse community networks , few of them are SBO women network, LGBT network , </a:t>
            </a:r>
            <a:r>
              <a:rPr lang="en-US" sz="2000" dirty="0" err="1"/>
              <a:t>enAble</a:t>
            </a:r>
            <a:r>
              <a:rPr lang="en-US" sz="2000" dirty="0"/>
              <a:t> network and Young Shell India. Shell also organizes conferences to enable innovation and exchange of new ideas.</a:t>
            </a:r>
          </a:p>
          <a:p>
            <a:pPr marL="0" indent="0">
              <a:buNone/>
            </a:pPr>
            <a:r>
              <a:rPr lang="en-US" sz="2000" dirty="0"/>
              <a:t>How I feel Shell benefits from this learning (in your own words)- </a:t>
            </a:r>
            <a:r>
              <a:rPr lang="en-US" dirty="0"/>
              <a:t>Shell creates an environment where employees feel empowered to share ideas, take risks, and experiment. This leads to greater innovation, helping Shell stay ahead in the competitive energy sector.</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7E548E31-FAE3-1962-6A1C-BD50E8C2D6C0}"/>
              </a:ext>
            </a:extLst>
          </p:cNvPr>
          <p:cNvPicPr>
            <a:picLocks noChangeAspect="1"/>
          </p:cNvPicPr>
          <p:nvPr/>
        </p:nvPicPr>
        <p:blipFill>
          <a:blip r:embed="rId7"/>
          <a:stretch>
            <a:fillRect/>
          </a:stretch>
        </p:blipFill>
        <p:spPr>
          <a:xfrm>
            <a:off x="6494516" y="2474926"/>
            <a:ext cx="5163271" cy="2848373"/>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20460</TotalTime>
  <Words>1268</Words>
  <Application>Microsoft Office PowerPoint</Application>
  <PresentationFormat>Widescreen</PresentationFormat>
  <Paragraphs>91</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Corbel</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SUNIDHI SINGH</cp:lastModifiedBy>
  <cp:revision>513</cp:revision>
  <dcterms:created xsi:type="dcterms:W3CDTF">2022-01-18T12:35:56Z</dcterms:created>
  <dcterms:modified xsi:type="dcterms:W3CDTF">2024-08-31T02:03:07Z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