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21" r:id="rId3"/>
    <p:sldId id="522" r:id="rId5"/>
    <p:sldId id="523" r:id="rId6"/>
    <p:sldId id="52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99" y="-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8716A-B111-4F74-A0CF-FCE89D1905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5D1BF-D1F1-4F11-8258-59968BCE4E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34CF08-2B30-482F-B0D4-F8181BB899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DEB70-D128-47A9-BFFF-1BC34E496A9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8A9185-3775-4E78-B4C0-105FD0756EC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CE1E24-BB20-49F2-A29A-7A762309D9C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接连接符 2"/>
          <p:cNvSpPr>
            <a:spLocks noChangeShapeType="1"/>
          </p:cNvSpPr>
          <p:nvPr userDrawn="1"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等腰三角形 3"/>
          <p:cNvSpPr>
            <a:spLocks noChangeAspect="1"/>
          </p:cNvSpPr>
          <p:nvPr userDrawn="1"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8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1451" y="1235076"/>
            <a:ext cx="3282949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40801" y="1295400"/>
            <a:ext cx="22987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 userDrawn="1"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8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8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8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8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30" name="标题占位符 21"/>
          <p:cNvSpPr>
            <a:spLocks noGrp="1"/>
          </p:cNvSpPr>
          <p:nvPr>
            <p:ph type="ctrTitle"/>
          </p:nvPr>
        </p:nvSpPr>
        <p:spPr>
          <a:xfrm>
            <a:off x="2032000" y="3886200"/>
            <a:ext cx="88392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DBE1E-B7C4-486C-A1CA-A9A646478D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52400"/>
            <a:ext cx="2743200" cy="59769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8026400" cy="59769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A3A69-AE6B-493F-AF87-4192CB10E3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4910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4910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9C695-8D90-4768-AD98-529653CF47D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4910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219201"/>
            <a:ext cx="5384800" cy="2378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749676"/>
            <a:ext cx="5384800" cy="23796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8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3730A-8D4A-4D7E-BC00-C18CBE0B33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4910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1219200"/>
            <a:ext cx="5384800" cy="491013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3B36E-30A3-4FEA-A79D-D6F101F081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19200"/>
            <a:ext cx="10972800" cy="491013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D3DC7-9C2C-42E6-8786-79C91771839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1"/>
            <a:ext cx="10972800" cy="2378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749676"/>
            <a:ext cx="10972800" cy="23796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71F13-CB41-4A60-BA9B-073A4F2673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10972800" cy="2378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3749676"/>
            <a:ext cx="10972800" cy="23796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35D40-BC33-4E2D-923C-B205FC1536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4910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219201"/>
            <a:ext cx="5384800" cy="2378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749676"/>
            <a:ext cx="5384800" cy="23796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8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2935-F9E8-4E25-A925-E972A89C5E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FC938-1EB4-4CBD-A149-7712E4AAF7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1216-570A-444E-9767-497F9D0E13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C2AEE-D328-4B5C-B5C3-5270383F35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F8626-821B-4D4D-848C-496811A67E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3AD83-DDF2-4C4F-A3C8-78F20E03FC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A4B13-74B1-44DD-B5F0-86ACAA10AC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30900-BD6D-476C-8EF0-CAA2DC9FF3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6EA82-BCD8-4FA0-BAB9-81C44082CD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291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5033" y="6356351"/>
            <a:ext cx="467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8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9144001" y="304800"/>
            <a:ext cx="22987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30BF1A-1B4D-442C-8186-BE728546121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46465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www.embedu.org</a:t>
            </a:r>
            <a:endParaRPr lang="en-US" altLang="zh-CN">
              <a:solidFill>
                <a:srgbClr val="46465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认识</a:t>
            </a:r>
            <a:r>
              <a:rPr lang="en-US" altLang="zh-CN"/>
              <a:t>Shell</a:t>
            </a:r>
            <a:endParaRPr lang="en-US" altLang="zh-CN"/>
          </a:p>
        </p:txBody>
      </p:sp>
      <p:sp>
        <p:nvSpPr>
          <p:cNvPr id="512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英文单词</a:t>
            </a:r>
            <a:r>
              <a:rPr lang="en-US" altLang="zh-CN" dirty="0"/>
              <a:t>Shell</a:t>
            </a:r>
            <a:r>
              <a:rPr lang="zh-CN" altLang="en-US" dirty="0"/>
              <a:t>可直译为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贝壳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。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贝壳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是动物作为外在保护的一种工具。</a:t>
            </a:r>
            <a:endParaRPr lang="zh-CN" altLang="en-US" dirty="0"/>
          </a:p>
          <a:p>
            <a:pPr eaLnBrk="1" hangingPunct="1"/>
            <a:r>
              <a:rPr lang="zh-CN" altLang="en-US" dirty="0"/>
              <a:t>可以这样认为，</a:t>
            </a:r>
            <a:r>
              <a:rPr lang="en-US" altLang="zh-CN" dirty="0"/>
              <a:t>Linux</a:t>
            </a:r>
            <a:r>
              <a:rPr lang="zh-CN" altLang="en-US" dirty="0"/>
              <a:t>中的</a:t>
            </a:r>
            <a:r>
              <a:rPr lang="en-US" altLang="zh-CN" dirty="0"/>
              <a:t>Shell</a:t>
            </a:r>
            <a:r>
              <a:rPr lang="zh-CN" altLang="en-US" dirty="0"/>
              <a:t>就是</a:t>
            </a:r>
            <a:r>
              <a:rPr lang="en-US" altLang="zh-CN" dirty="0"/>
              <a:t>Linux</a:t>
            </a:r>
            <a:r>
              <a:rPr lang="zh-CN" altLang="en-US" dirty="0"/>
              <a:t>内核的一个外层保护工具，并负责完成用户与内核之间的交互 </a:t>
            </a:r>
            <a:endParaRPr lang="zh-CN" altLang="en-US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7315201" y="3276601"/>
          <a:ext cx="2879725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1" imgW="2339975" imgH="2339975" progId="">
                  <p:embed/>
                </p:oleObj>
              </mc:Choice>
              <mc:Fallback>
                <p:oleObj name="Visio" r:id="rId1" imgW="2339975" imgH="2339975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3276601"/>
                        <a:ext cx="2879725" cy="287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46465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www.embedu.org</a:t>
            </a:r>
            <a:endParaRPr lang="en-US" altLang="zh-CN">
              <a:solidFill>
                <a:srgbClr val="46465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31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认识</a:t>
            </a:r>
            <a:r>
              <a:rPr lang="en-US" altLang="zh-CN"/>
              <a:t>Shell</a:t>
            </a:r>
            <a:endParaRPr lang="en-US" altLang="zh-CN"/>
          </a:p>
        </p:txBody>
      </p:sp>
      <p:sp>
        <p:nvSpPr>
          <p:cNvPr id="65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FF3300"/>
                </a:solidFill>
              </a:rPr>
              <a:t>命令</a:t>
            </a:r>
            <a:r>
              <a:rPr lang="zh-CN" altLang="en-US" sz="2400" dirty="0"/>
              <a:t>是用户向系统内核发出控制请求，与之交互的文本流。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u="sng" dirty="0">
                <a:solidFill>
                  <a:srgbClr val="FF3300"/>
                </a:solidFill>
              </a:rPr>
              <a:t>Shell</a:t>
            </a:r>
            <a:r>
              <a:rPr lang="zh-CN" altLang="en-US" sz="2400" i="1" u="sng" dirty="0">
                <a:solidFill>
                  <a:srgbClr val="FF3300"/>
                </a:solidFill>
              </a:rPr>
              <a:t>是一个命令行解释器</a:t>
            </a:r>
            <a:r>
              <a:rPr lang="zh-CN" altLang="en-US" sz="2400" dirty="0"/>
              <a:t>，将用户命令解析为操作系统所能理解的指令，实现用户与操作系统的交互。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/>
              <a:t>同时，</a:t>
            </a:r>
            <a:r>
              <a:rPr lang="en-US" altLang="zh-CN" sz="2400" dirty="0"/>
              <a:t>Shell</a:t>
            </a:r>
            <a:r>
              <a:rPr lang="zh-CN" altLang="en-US" sz="2400" dirty="0"/>
              <a:t>为操作系统提供了内核之上的功能，直接用来管理和运行系统。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/>
              <a:t>当需要重复执行若干命令，可以将这些命令集合起来，加入一定的控制语句，编辑成为</a:t>
            </a:r>
            <a:r>
              <a:rPr lang="en-US" altLang="zh-CN" sz="24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Shell</a:t>
            </a:r>
            <a:r>
              <a:rPr lang="zh-CN" altLang="en-US" sz="24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脚本</a:t>
            </a:r>
            <a:r>
              <a:rPr lang="zh-CN" altLang="en-US" sz="2400" dirty="0"/>
              <a:t>文件，交给</a:t>
            </a:r>
            <a:r>
              <a:rPr lang="en-US" altLang="zh-CN" sz="2400" dirty="0"/>
              <a:t>Shell</a:t>
            </a:r>
            <a:r>
              <a:rPr lang="zh-CN" altLang="en-US" sz="2400" dirty="0"/>
              <a:t>批量执行。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46465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www.embedu.org</a:t>
            </a:r>
            <a:endParaRPr lang="en-US" altLang="zh-CN">
              <a:solidFill>
                <a:srgbClr val="46465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认识</a:t>
            </a:r>
            <a:r>
              <a:rPr lang="en-US" altLang="zh-CN"/>
              <a:t>Shell</a:t>
            </a:r>
            <a:endParaRPr lang="en-US" altLang="zh-CN"/>
          </a:p>
        </p:txBody>
      </p:sp>
      <p:sp>
        <p:nvSpPr>
          <p:cNvPr id="6149" name="Rectangle 3"/>
          <p:cNvSpPr>
            <a:spLocks noGrp="1"/>
          </p:cNvSpPr>
          <p:nvPr>
            <p:ph type="body" idx="1"/>
          </p:nvPr>
        </p:nvSpPr>
        <p:spPr>
          <a:xfrm>
            <a:off x="1981200" y="1219201"/>
            <a:ext cx="8229600" cy="2765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 3" panose="05040102010807070707" pitchFamily="18" charset="2"/>
              <a:buBlip>
                <a:blip r:embed="rId1"/>
              </a:buBlip>
            </a:pPr>
            <a:r>
              <a:rPr lang="zh-CN" altLang="en-US" sz="2400" dirty="0"/>
              <a:t>用户在命令行提示符下键入命令文本，开始与</a:t>
            </a:r>
            <a:r>
              <a:rPr lang="en-US" altLang="zh-CN" sz="2400" dirty="0"/>
              <a:t>Shell</a:t>
            </a:r>
            <a:r>
              <a:rPr lang="zh-CN" altLang="en-US" sz="2400" dirty="0"/>
              <a:t>进行交互。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 3" panose="05040102010807070707" pitchFamily="18" charset="2"/>
              <a:buBlip>
                <a:blip r:embed="rId1"/>
              </a:buBlip>
            </a:pPr>
            <a:r>
              <a:rPr lang="zh-CN" altLang="en-US" sz="2400" dirty="0"/>
              <a:t>接着，</a:t>
            </a:r>
            <a:r>
              <a:rPr lang="en-US" altLang="zh-CN" sz="2400" dirty="0"/>
              <a:t>Shell</a:t>
            </a:r>
            <a:r>
              <a:rPr lang="zh-CN" altLang="en-US" sz="2400" dirty="0"/>
              <a:t>将用户的命令或按键转化成内核所能够理解的指令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 3" panose="05040102010807070707" pitchFamily="18" charset="2"/>
              <a:buBlip>
                <a:blip r:embed="rId1"/>
              </a:buBlip>
            </a:pPr>
            <a:r>
              <a:rPr lang="zh-CN" altLang="en-US" sz="2400" dirty="0"/>
              <a:t>控制操作系统做出响应，直到控制相关硬件设备。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 3" panose="05040102010807070707" pitchFamily="18" charset="2"/>
              <a:buBlip>
                <a:blip r:embed="rId1"/>
              </a:buBlip>
            </a:pPr>
            <a:r>
              <a:rPr lang="zh-CN" altLang="en-US" sz="2400" dirty="0"/>
              <a:t>然后，</a:t>
            </a:r>
            <a:r>
              <a:rPr lang="en-US" altLang="zh-CN" sz="2400" dirty="0"/>
              <a:t>Shell</a:t>
            </a:r>
            <a:r>
              <a:rPr lang="zh-CN" altLang="en-US" sz="2400" dirty="0"/>
              <a:t>将输出结果通过</a:t>
            </a:r>
            <a:r>
              <a:rPr lang="en-US" altLang="zh-CN" sz="2400" dirty="0"/>
              <a:t>Shell</a:t>
            </a:r>
            <a:r>
              <a:rPr lang="zh-CN" altLang="en-US" sz="2400" dirty="0"/>
              <a:t>提交给用户。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3733800" y="3581401"/>
          <a:ext cx="4897438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2" imgW="2734310" imgH="1550670" progId="">
                  <p:embed/>
                </p:oleObj>
              </mc:Choice>
              <mc:Fallback>
                <p:oleObj name="Visio" r:id="rId2" imgW="2734310" imgH="15506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221"/>
                      <a:stretch>
                        <a:fillRect/>
                      </a:stretch>
                    </p:blipFill>
                    <p:spPr bwMode="auto">
                      <a:xfrm>
                        <a:off x="3733800" y="3581401"/>
                        <a:ext cx="4897438" cy="272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1" name="Picture 6" descr="j02932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02726" y="1"/>
            <a:ext cx="1565275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46465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www.embedu.org</a:t>
            </a:r>
            <a:endParaRPr lang="en-US" altLang="zh-CN">
              <a:solidFill>
                <a:srgbClr val="46465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3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选择</a:t>
            </a:r>
            <a:r>
              <a:rPr lang="en-US" altLang="zh-CN"/>
              <a:t>Shell </a:t>
            </a:r>
            <a:endParaRPr lang="en-US" altLang="zh-CN"/>
          </a:p>
        </p:txBody>
      </p:sp>
      <p:sp>
        <p:nvSpPr>
          <p:cNvPr id="662531" name="Rectangle 3"/>
          <p:cNvSpPr>
            <a:spLocks noGrp="1"/>
          </p:cNvSpPr>
          <p:nvPr>
            <p:ph type="body" idx="1"/>
          </p:nvPr>
        </p:nvSpPr>
        <p:spPr>
          <a:xfrm>
            <a:off x="1992630" y="1341755"/>
            <a:ext cx="8507095" cy="439483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zh-CN" altLang="en-US" sz="1600" dirty="0"/>
              <a:t>最初的</a:t>
            </a:r>
            <a:r>
              <a:rPr lang="en-US" altLang="zh-CN" sz="1600" dirty="0"/>
              <a:t>UNIX Shell</a:t>
            </a:r>
            <a:r>
              <a:rPr lang="zh-CN" altLang="en-US" sz="1600" dirty="0"/>
              <a:t>经过多年的发展，由不同的机构、针对不同的目的，开发出许多不同类型的</a:t>
            </a:r>
            <a:r>
              <a:rPr lang="en-US" altLang="zh-CN" sz="1600" dirty="0"/>
              <a:t>Shell</a:t>
            </a:r>
            <a:r>
              <a:rPr lang="zh-CN" altLang="en-US" sz="1600" dirty="0"/>
              <a:t>程序。目前流行的</a:t>
            </a:r>
            <a:r>
              <a:rPr lang="en-US" altLang="zh-CN" sz="1600" dirty="0"/>
              <a:t>Shell</a:t>
            </a:r>
            <a:r>
              <a:rPr lang="zh-CN" altLang="en-US" sz="1600" dirty="0"/>
              <a:t>主要有几种 </a:t>
            </a:r>
            <a:r>
              <a:rPr lang="en-US" altLang="zh-CN" sz="1600" dirty="0"/>
              <a:t>: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Bourne Shell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（简称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）：</a:t>
            </a:r>
            <a:r>
              <a:rPr lang="en-US" altLang="zh-CN" sz="1600" dirty="0"/>
              <a:t>Bourne Shell</a:t>
            </a:r>
            <a:r>
              <a:rPr lang="zh-CN" altLang="en-US" sz="1600" dirty="0"/>
              <a:t>由</a:t>
            </a:r>
            <a:r>
              <a:rPr lang="en-US" altLang="zh-CN" sz="1600" dirty="0"/>
              <a:t>AT&amp;T</a:t>
            </a:r>
            <a:r>
              <a:rPr lang="zh-CN" altLang="en-US" sz="1600" dirty="0"/>
              <a:t>贝尔实验室的</a:t>
            </a:r>
            <a:r>
              <a:rPr lang="en-US" altLang="zh-CN" sz="1600" dirty="0" err="1"/>
              <a:t>S.R.Bourne</a:t>
            </a:r>
            <a:r>
              <a:rPr lang="zh-CN" altLang="en-US" sz="1600" dirty="0"/>
              <a:t>开发，也因开发者的姓名而得名。它是</a:t>
            </a:r>
            <a:r>
              <a:rPr lang="en-US" altLang="zh-CN" sz="1600" dirty="0"/>
              <a:t>Unix</a:t>
            </a:r>
            <a:r>
              <a:rPr lang="zh-CN" altLang="en-US" sz="1600" dirty="0"/>
              <a:t>的第一个</a:t>
            </a:r>
            <a:r>
              <a:rPr lang="en-US" altLang="zh-CN" sz="1600" dirty="0"/>
              <a:t>Shell</a:t>
            </a:r>
            <a:r>
              <a:rPr lang="zh-CN" altLang="en-US" sz="1600" dirty="0"/>
              <a:t>程序，早已成为工业标准。目前几乎所有的</a:t>
            </a:r>
            <a:r>
              <a:rPr lang="en-US" altLang="zh-CN" sz="1600" dirty="0"/>
              <a:t>Linux</a:t>
            </a:r>
            <a:r>
              <a:rPr lang="zh-CN" altLang="en-US" sz="1600" dirty="0"/>
              <a:t>系统都支持它。不过</a:t>
            </a:r>
            <a:r>
              <a:rPr lang="en-US" altLang="zh-CN" sz="1600" dirty="0"/>
              <a:t>Bourne Shell</a:t>
            </a:r>
            <a:r>
              <a:rPr lang="zh-CN" altLang="en-US" sz="1600" dirty="0"/>
              <a:t>的作业控制功能薄弱，且不支持别名与历史记录等功能。目前大多操作系统是将其作为应急</a:t>
            </a:r>
            <a:r>
              <a:rPr lang="en-US" altLang="zh-CN" sz="1600" dirty="0"/>
              <a:t>Shell</a:t>
            </a:r>
            <a:r>
              <a:rPr lang="zh-CN" altLang="en-US" sz="1600" dirty="0"/>
              <a:t>使用。</a:t>
            </a:r>
            <a:endParaRPr lang="zh-CN" altLang="en-US" sz="1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 Shell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（简称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csh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）：</a:t>
            </a:r>
            <a:r>
              <a:rPr lang="en-US" altLang="zh-CN" sz="1600" dirty="0"/>
              <a:t>C Shell</a:t>
            </a:r>
            <a:r>
              <a:rPr lang="zh-CN" altLang="en-US" sz="1600" dirty="0"/>
              <a:t>由加利福尼亚大学伯克利分校开发。最初开发的目的是改进</a:t>
            </a:r>
            <a:r>
              <a:rPr lang="en-US" altLang="zh-CN" sz="1600" dirty="0"/>
              <a:t>Bourne Shell</a:t>
            </a:r>
            <a:r>
              <a:rPr lang="zh-CN" altLang="en-US" sz="1600" dirty="0"/>
              <a:t>的一些缺点，并使</a:t>
            </a:r>
            <a:r>
              <a:rPr lang="en-US" altLang="zh-CN" sz="1600" dirty="0"/>
              <a:t>Shell</a:t>
            </a:r>
            <a:r>
              <a:rPr lang="zh-CN" altLang="en-US" sz="1600" dirty="0"/>
              <a:t>脚本的编程风格类似于</a:t>
            </a:r>
            <a:r>
              <a:rPr lang="en-US" altLang="zh-CN" sz="1600" dirty="0"/>
              <a:t>C</a:t>
            </a:r>
            <a:r>
              <a:rPr lang="zh-CN" altLang="en-US" sz="1600" dirty="0"/>
              <a:t>语言，因而受到广大</a:t>
            </a:r>
            <a:r>
              <a:rPr lang="en-US" altLang="zh-CN" sz="1600" dirty="0"/>
              <a:t>C</a:t>
            </a:r>
            <a:r>
              <a:rPr lang="zh-CN" altLang="en-US" sz="1600" dirty="0"/>
              <a:t>程序员的拥护。不过</a:t>
            </a:r>
            <a:r>
              <a:rPr lang="en-US" altLang="zh-CN" sz="1600" dirty="0"/>
              <a:t>C Shell</a:t>
            </a:r>
            <a:r>
              <a:rPr lang="zh-CN" altLang="en-US" sz="1600" dirty="0"/>
              <a:t>的健壮性不如</a:t>
            </a:r>
            <a:r>
              <a:rPr lang="en-US" altLang="zh-CN" sz="1600" dirty="0"/>
              <a:t>Bourne Shell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Korn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Shell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（简称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ksh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sz="1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sz="1600" dirty="0" err="1"/>
              <a:t>Korn</a:t>
            </a:r>
            <a:r>
              <a:rPr lang="en-US" altLang="zh-CN" sz="1600" dirty="0"/>
              <a:t> Shell</a:t>
            </a:r>
            <a:r>
              <a:rPr lang="zh-CN" altLang="en-US" sz="1600" dirty="0"/>
              <a:t>由</a:t>
            </a:r>
            <a:r>
              <a:rPr lang="en-US" altLang="zh-CN" sz="1600" dirty="0"/>
              <a:t>David </a:t>
            </a:r>
            <a:r>
              <a:rPr lang="en-US" altLang="zh-CN" sz="1600" dirty="0" err="1"/>
              <a:t>Korn</a:t>
            </a:r>
            <a:r>
              <a:rPr lang="zh-CN" altLang="en-US" sz="1600" dirty="0"/>
              <a:t>开发，解决了</a:t>
            </a:r>
            <a:r>
              <a:rPr lang="en-US" altLang="zh-CN" sz="1600" dirty="0"/>
              <a:t>Bourne Shell</a:t>
            </a:r>
            <a:r>
              <a:rPr lang="zh-CN" altLang="en-US" sz="1600" dirty="0"/>
              <a:t>的用户交互问题，并克服了</a:t>
            </a:r>
            <a:r>
              <a:rPr lang="en-US" altLang="zh-CN" sz="1600" dirty="0"/>
              <a:t>C Shell</a:t>
            </a:r>
            <a:r>
              <a:rPr lang="zh-CN" altLang="en-US" sz="1600" dirty="0"/>
              <a:t>的脚本编程怪癖的缺点。</a:t>
            </a:r>
            <a:r>
              <a:rPr lang="en-US" altLang="zh-CN" sz="1600" dirty="0" err="1"/>
              <a:t>Korn</a:t>
            </a:r>
            <a:r>
              <a:rPr lang="en-US" altLang="zh-CN" sz="1600" dirty="0"/>
              <a:t> Shell</a:t>
            </a:r>
            <a:r>
              <a:rPr lang="zh-CN" altLang="en-US" sz="1600" dirty="0"/>
              <a:t>的缺点是需要许可证，这导致它应用范围不如</a:t>
            </a:r>
            <a:r>
              <a:rPr lang="en-US" altLang="zh-CN" sz="1600" dirty="0"/>
              <a:t>Bourne Shell</a:t>
            </a:r>
            <a:r>
              <a:rPr lang="zh-CN" altLang="en-US" sz="1600" dirty="0"/>
              <a:t>广泛。</a:t>
            </a:r>
            <a:endParaRPr lang="zh-CN" altLang="en-US" sz="1600" dirty="0"/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 3" panose="05040102010807070707" pitchFamily="18" charset="2"/>
              <a:buBlip>
                <a:blip r:embed="rId1"/>
              </a:buBlip>
              <a:defRPr/>
            </a:pP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Bourne Again Shell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（简称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bash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）：</a:t>
            </a:r>
            <a:r>
              <a:rPr lang="en-US" altLang="zh-CN" sz="1600" dirty="0"/>
              <a:t>Bourne Again Shell</a:t>
            </a:r>
            <a:r>
              <a:rPr lang="zh-CN" altLang="en-US" sz="1600" dirty="0"/>
              <a:t>由</a:t>
            </a:r>
            <a:r>
              <a:rPr lang="en-US" altLang="zh-CN" sz="1600" dirty="0"/>
              <a:t>AT&amp;T</a:t>
            </a:r>
            <a:r>
              <a:rPr lang="zh-CN" altLang="en-US" sz="1600" dirty="0"/>
              <a:t>贝尔实验室开发，是</a:t>
            </a:r>
            <a:r>
              <a:rPr lang="en-US" altLang="zh-CN" sz="1600" dirty="0"/>
              <a:t>Bourne Shell</a:t>
            </a:r>
            <a:r>
              <a:rPr lang="zh-CN" altLang="en-US" sz="1600" dirty="0"/>
              <a:t>的增强版。随着几年的不断完善，已经成为最流行的</a:t>
            </a:r>
            <a:r>
              <a:rPr lang="en-US" altLang="zh-CN" sz="1600" dirty="0"/>
              <a:t>Shell</a:t>
            </a:r>
            <a:r>
              <a:rPr lang="zh-CN" altLang="en-US" sz="1600" dirty="0"/>
              <a:t>。它包括了早期的</a:t>
            </a:r>
            <a:r>
              <a:rPr lang="en-US" altLang="zh-CN" sz="1600" dirty="0"/>
              <a:t>Bourne Shell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Korn</a:t>
            </a:r>
            <a:r>
              <a:rPr lang="en-US" altLang="zh-CN" sz="1600" dirty="0"/>
              <a:t> Shell</a:t>
            </a:r>
            <a:r>
              <a:rPr lang="zh-CN" altLang="en-US" sz="1600" dirty="0"/>
              <a:t>的原始功能，以及某些</a:t>
            </a:r>
            <a:r>
              <a:rPr lang="en-US" altLang="zh-CN" sz="1600" dirty="0"/>
              <a:t>C Shell</a:t>
            </a:r>
            <a:r>
              <a:rPr lang="zh-CN" altLang="en-US" sz="1600" dirty="0"/>
              <a:t>脚本语言的特性。此外，它还具有以下特点：能够提供环境变量以配置用户</a:t>
            </a:r>
            <a:r>
              <a:rPr lang="en-US" altLang="zh-CN" sz="1600" dirty="0"/>
              <a:t>Shell</a:t>
            </a:r>
            <a:r>
              <a:rPr lang="zh-CN" altLang="en-US" sz="1600" dirty="0"/>
              <a:t>环境，支持历史记录，内置算术功能，支持通配符表达式，将常用命令内置简化。</a:t>
            </a:r>
            <a:endParaRPr lang="zh-CN" altLang="en-US" sz="1600" dirty="0"/>
          </a:p>
        </p:txBody>
      </p:sp>
      <p:pic>
        <p:nvPicPr>
          <p:cNvPr id="142341" name="Picture 4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2726" y="1"/>
            <a:ext cx="1565275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质朴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</Words>
  <Application>WPS 演示</Application>
  <PresentationFormat>宽屏</PresentationFormat>
  <Paragraphs>35</Paragraphs>
  <Slides>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Wingdings 3</vt:lpstr>
      <vt:lpstr>Symbol</vt:lpstr>
      <vt:lpstr>Times New Roman</vt:lpstr>
      <vt:lpstr>微软雅黑</vt:lpstr>
      <vt:lpstr>Arial Unicode MS</vt:lpstr>
      <vt:lpstr>等线</vt:lpstr>
      <vt:lpstr>质朴</vt:lpstr>
      <vt:lpstr>认识Shell</vt:lpstr>
      <vt:lpstr>认识Shell</vt:lpstr>
      <vt:lpstr>认识Shell</vt:lpstr>
      <vt:lpstr>选择Shell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认识Shell</dc:title>
  <dc:creator>马 小丽</dc:creator>
  <cp:lastModifiedBy>Sunqk</cp:lastModifiedBy>
  <cp:revision>2</cp:revision>
  <dcterms:created xsi:type="dcterms:W3CDTF">2022-08-02T06:51:00Z</dcterms:created>
  <dcterms:modified xsi:type="dcterms:W3CDTF">2023-05-18T08:47:56Z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