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74" y="1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Розробити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систему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гібридною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мережевою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архітектурою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дозволить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зменшити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затримку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підвищити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масштабованість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r>
            <a:rPr lang="en-US" sz="1600" dirty="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T="01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Реалізувати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гібридний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механізм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консенсусу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поєднує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в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собі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часу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минув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PoET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)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PoW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), з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метою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зменшення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ризиків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централізації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зниження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енергоспоживання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у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порівнянні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традиційними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системами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T="02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T="03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presAssocID="{53958BD8-D0F9-43A4-A8E7-C43BE5627982}" presName="bgRect" presStyleLbl="alignNode1" presStyleIdx="0" presStyleCnt="3" custLinFactY="245"/>
      <dgm:spPr bwMode="auto"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Розробити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систему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гібридною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мережевою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архітектурою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дозволить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зменшити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затримку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підвищити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масштабованість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01</a:t>
          </a:r>
          <a:endParaRPr sz="6600" kern="12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Реалізувати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гібридний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механізм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консенсусу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поєднує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в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собі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часу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минув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PoET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)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PoW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), з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метою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зменшення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ризиків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централізації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зниження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енергоспоживання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у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порівнянні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традиційними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системами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02</a:t>
          </a:r>
          <a:endParaRPr sz="6600" kern="12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03</a:t>
          </a:r>
          <a:endParaRPr sz="6600" kern="12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3" y="1827911"/>
            <a:ext cx="3066513" cy="38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475104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908966" y="1997739"/>
            <a:ext cx="8415788" cy="27712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065" marR="5080" indent="-101600" algn="ctr">
              <a:lnSpc>
                <a:spcPct val="87800"/>
              </a:lnSpc>
              <a:spcBef>
                <a:spcPts val="695"/>
              </a:spcBef>
              <a:defRPr/>
            </a:pPr>
            <a:r>
              <a:rPr lang="ru-RU" sz="3950" spc="-85" dirty="0" err="1">
                <a:solidFill>
                  <a:schemeClr val="tx1"/>
                </a:solidFill>
              </a:rPr>
              <a:t>Однорангова</a:t>
            </a:r>
            <a:r>
              <a:rPr lang="ru-RU" sz="3950" spc="-85" dirty="0">
                <a:solidFill>
                  <a:schemeClr val="tx1"/>
                </a:solidFill>
              </a:rPr>
              <a:t> мережа на </a:t>
            </a:r>
            <a:r>
              <a:rPr lang="ru-RU" sz="3950" spc="-85" dirty="0" err="1">
                <a:solidFill>
                  <a:schemeClr val="tx1"/>
                </a:solidFill>
              </a:rPr>
              <a:t>основі</a:t>
            </a:r>
            <a:r>
              <a:rPr lang="ru-RU" sz="3950" spc="-85" dirty="0">
                <a:solidFill>
                  <a:schemeClr val="tx1"/>
                </a:solidFill>
              </a:rPr>
              <a:t> блокчейн для </a:t>
            </a:r>
            <a:r>
              <a:rPr lang="ru-RU" sz="3950" spc="-85" dirty="0" err="1">
                <a:solidFill>
                  <a:schemeClr val="tx1"/>
                </a:solidFill>
              </a:rPr>
              <a:t>автоматизованої</a:t>
            </a:r>
            <a:r>
              <a:rPr lang="ru-RU" sz="3950" spc="-85" dirty="0">
                <a:solidFill>
                  <a:schemeClr val="tx1"/>
                </a:solidFill>
              </a:rPr>
              <a:t> </a:t>
            </a:r>
            <a:r>
              <a:rPr lang="ru-RU" sz="3950" spc="-85" dirty="0" err="1">
                <a:solidFill>
                  <a:schemeClr val="tx1"/>
                </a:solidFill>
              </a:rPr>
              <a:t>платіжної</a:t>
            </a:r>
            <a:r>
              <a:rPr lang="ru-RU" sz="3950" spc="-85" dirty="0">
                <a:solidFill>
                  <a:schemeClr val="tx1"/>
                </a:solidFill>
              </a:rPr>
              <a:t> </a:t>
            </a:r>
            <a:r>
              <a:rPr lang="ru-RU" sz="3950" spc="-85" dirty="0" err="1">
                <a:solidFill>
                  <a:schemeClr val="tx1"/>
                </a:solidFill>
              </a:rPr>
              <a:t>системи</a:t>
            </a:r>
            <a:endParaRPr sz="3950" dirty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20500"/>
              </a:lnSpc>
              <a:spcBef>
                <a:spcPts val="540"/>
              </a:spcBef>
              <a:defRPr/>
            </a:pP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виконав</a:t>
            </a:r>
            <a:r>
              <a:rPr sz="14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студент</a:t>
            </a:r>
            <a:r>
              <a:rPr sz="10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0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гр</a:t>
            </a:r>
            <a:r>
              <a:rPr sz="10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b="0" spc="105" dirty="0">
                <a:solidFill>
                  <a:schemeClr val="tx1"/>
                </a:solidFill>
                <a:latin typeface="Times New Roman"/>
                <a:cs typeface="Times New Roman"/>
              </a:rPr>
              <a:t>ІПЗ</a:t>
            </a:r>
            <a:r>
              <a:rPr sz="1000" b="0" spc="105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sz="1050" b="0" spc="105" dirty="0">
                <a:solidFill>
                  <a:schemeClr val="tx1"/>
                </a:solidFill>
                <a:latin typeface="Times New Roman"/>
                <a:cs typeface="Times New Roman"/>
              </a:rPr>
              <a:t>33 </a:t>
            </a:r>
            <a:r>
              <a:rPr sz="1400" b="0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Гоша</a:t>
            </a:r>
            <a:r>
              <a:rPr sz="1400" b="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Давід</a:t>
            </a:r>
            <a:r>
              <a:rPr sz="14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400" b="0" spc="4" dirty="0" err="1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400" b="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400" b="0" spc="1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науковий</a:t>
            </a:r>
            <a:r>
              <a:rPr sz="14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керівник</a:t>
            </a:r>
            <a:r>
              <a:rPr sz="1000" b="0" spc="1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1000" b="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д</a:t>
            </a:r>
            <a:r>
              <a:rPr sz="10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т</a:t>
            </a:r>
            <a:r>
              <a:rPr sz="10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 dirty="0" err="1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400"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400"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901" y="918387"/>
            <a:ext cx="7132038" cy="10793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 err="1">
                <a:latin typeface="Times New Roman"/>
                <a:ea typeface="Bierstadt"/>
                <a:cs typeface="Times New Roman"/>
              </a:rPr>
              <a:t>Київський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національний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університет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імені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Тараса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Шевченка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 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dirty="0" err="1">
                <a:latin typeface="Times New Roman"/>
                <a:ea typeface="Bierstadt"/>
                <a:cs typeface="Times New Roman"/>
              </a:rPr>
              <a:t>Факультет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інформаційних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технологій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 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dirty="0" err="1">
                <a:latin typeface="Times New Roman"/>
                <a:ea typeface="Bierstadt"/>
                <a:cs typeface="Times New Roman"/>
              </a:rPr>
              <a:t>Кафедра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Програмних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систем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 і </a:t>
            </a:r>
            <a:r>
              <a:rPr lang="en-US" dirty="0" err="1">
                <a:latin typeface="Times New Roman"/>
                <a:ea typeface="Bierstadt"/>
                <a:cs typeface="Times New Roman"/>
              </a:rPr>
              <a:t>технологій</a:t>
            </a:r>
            <a:r>
              <a:rPr lang="en-US" dirty="0">
                <a:latin typeface="Times New Roman"/>
                <a:ea typeface="Bierstadt"/>
                <a:cs typeface="Times New Roman"/>
              </a:rPr>
              <a:t> 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1570734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2071482"/>
            <a:ext cx="4445154" cy="2286080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Основною метою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>2</a:t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696EA8A-C590-4E3E-B8DE-12B108245CB0}"/>
              </a:ext>
            </a:extLst>
          </p:cNvPr>
          <p:cNvSpPr txBox="1">
            <a:spLocks/>
          </p:cNvSpPr>
          <p:nvPr/>
        </p:nvSpPr>
        <p:spPr bwMode="auto">
          <a:xfrm>
            <a:off x="6477000" y="1570734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 dirty="0" err="1"/>
              <a:t>Цілі</a:t>
            </a:r>
            <a:endParaRPr lang="ru-RU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771816D-C250-412E-ABCE-627C2F1F02C3}"/>
              </a:ext>
            </a:extLst>
          </p:cNvPr>
          <p:cNvSpPr txBox="1"/>
          <p:nvPr/>
        </p:nvSpPr>
        <p:spPr bwMode="auto">
          <a:xfrm>
            <a:off x="6477000" y="2071482"/>
            <a:ext cx="4445154" cy="2286080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Основною метою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8" y="750605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z="2800" spc="-10" dirty="0" err="1"/>
              <a:t>Задачі</a:t>
            </a:r>
            <a:r>
              <a:rPr sz="2800" spc="-10" dirty="0"/>
              <a:t> </a:t>
            </a:r>
            <a:r>
              <a:rPr sz="2800" spc="-10" dirty="0" err="1"/>
              <a:t>роботи</a:t>
            </a:r>
            <a:endParaRPr sz="2800" dirty="0"/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>3</a:t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08330"/>
              </p:ext>
            </p:extLst>
          </p:nvPr>
        </p:nvGraphicFramePr>
        <p:xfrm>
          <a:off x="1141149" y="2250901"/>
          <a: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762000" y="586231"/>
            <a:ext cx="45053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30" dirty="0" err="1"/>
              <a:t>М</a:t>
            </a:r>
            <a:r>
              <a:rPr spc="-10" dirty="0" err="1"/>
              <a:t>ере</a:t>
            </a:r>
            <a:r>
              <a:rPr spc="-40" dirty="0" err="1"/>
              <a:t>ж</a:t>
            </a:r>
            <a:r>
              <a:rPr spc="-10" dirty="0" err="1"/>
              <a:t>ев</a:t>
            </a:r>
            <a:r>
              <a:rPr spc="15" dirty="0" err="1"/>
              <a:t>а</a:t>
            </a:r>
            <a:r>
              <a:rPr spc="-140" dirty="0"/>
              <a:t> </a:t>
            </a:r>
            <a:r>
              <a:rPr spc="-10" dirty="0" err="1"/>
              <a:t>архітек</a:t>
            </a:r>
            <a:r>
              <a:rPr spc="-45" dirty="0" err="1"/>
              <a:t>т</a:t>
            </a:r>
            <a:r>
              <a:rPr spc="-10" dirty="0" err="1"/>
              <a:t>ур</a:t>
            </a:r>
            <a:r>
              <a:rPr spc="15" dirty="0" err="1"/>
              <a:t>а</a:t>
            </a:r>
            <a:r>
              <a:rPr spc="-140" dirty="0"/>
              <a:t> </a:t>
            </a:r>
            <a:r>
              <a:rPr spc="-70" dirty="0"/>
              <a:t>б</a:t>
            </a:r>
            <a:r>
              <a:rPr spc="-10" dirty="0"/>
              <a:t>ло</a:t>
            </a:r>
            <a:r>
              <a:rPr spc="-105" dirty="0"/>
              <a:t>к</a:t>
            </a:r>
            <a:r>
              <a:rPr spc="-10" dirty="0"/>
              <a:t>чейн</a:t>
            </a:r>
            <a:r>
              <a:rPr spc="15" dirty="0"/>
              <a:t>у</a:t>
            </a:r>
            <a:endParaRPr dirty="0"/>
          </a:p>
        </p:txBody>
      </p:sp>
      <p:sp>
        <p:nvSpPr>
          <p:cNvPr id="3" name="object 3"/>
          <p:cNvSpPr txBox="1"/>
          <p:nvPr/>
        </p:nvSpPr>
        <p:spPr bwMode="auto">
          <a:xfrm>
            <a:off x="762000" y="1073532"/>
            <a:ext cx="5334000" cy="47232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70815" algn="just">
              <a:lnSpc>
                <a:spcPct val="119000"/>
              </a:lnSpc>
              <a:spcBef>
                <a:spcPts val="120"/>
              </a:spcBef>
              <a:defRPr/>
            </a:pP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блокчейн-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гібридну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мережеву</a:t>
            </a:r>
            <a:r>
              <a:rPr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яка</a:t>
            </a:r>
            <a:r>
              <a:rPr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поєднує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клієнт-серверні</a:t>
            </a:r>
            <a:r>
              <a:rPr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однорангові</a:t>
            </a:r>
            <a:r>
              <a:rPr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ефективну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комунікацію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клієнтами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вузлами</a:t>
            </a:r>
            <a:r>
              <a:rPr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серверами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пулу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sz="1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серверами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часу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Мережевий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потік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ретельно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планується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забезпечити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максимальну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безпеку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широкого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кола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9000"/>
              </a:lnSpc>
              <a:spcBef>
                <a:spcPts val="925"/>
              </a:spcBef>
              <a:defRPr/>
            </a:pP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Взаємодія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клієнтом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сервером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основному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зводиться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-3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</a:t>
            </a:r>
            <a:r>
              <a:rPr lang="ru-RU" sz="1400" spc="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клієнти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взаємодіють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вузлами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балансу,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блоці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надсилають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однорангової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-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1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блокчейну,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1400" spc="-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запитувати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майнінгу</a:t>
            </a:r>
            <a:r>
              <a:rPr lang="ru-RU" sz="1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пул-сервера</a:t>
            </a:r>
            <a:r>
              <a:rPr lang="ru-RU" sz="1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запитувати</a:t>
            </a:r>
            <a:r>
              <a:rPr lang="ru-RU" sz="14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1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 </a:t>
            </a:r>
            <a:r>
              <a:rPr lang="ru-RU" sz="1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часу </a:t>
            </a:r>
            <a:r>
              <a:rPr lang="ru-RU" sz="1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сервера </a:t>
            </a:r>
            <a: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часу. </a:t>
            </a:r>
            <a:br>
              <a:rPr lang="ru-RU" sz="14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потенційних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загроз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таких як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атаки,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блокчейн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свою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надійність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головним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чином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своїй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гібридній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архітектурі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Напади на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сервери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погіршити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порушують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загальну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>4</a:t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2832858" name="Рисунок 157283285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1530350"/>
            <a:ext cx="5161537" cy="3846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6284961" y="1246886"/>
            <a:ext cx="334517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Програмн</a:t>
            </a:r>
            <a:r>
              <a:rPr spc="10"/>
              <a:t>е</a:t>
            </a:r>
            <a:r>
              <a:rPr spc="-140"/>
              <a:t> </a:t>
            </a:r>
            <a:r>
              <a:rPr spc="-15"/>
              <a:t>за</a:t>
            </a:r>
            <a:r>
              <a:rPr spc="-45"/>
              <a:t>б</a:t>
            </a:r>
            <a:r>
              <a:rPr spc="-10"/>
              <a:t>езп</a:t>
            </a:r>
            <a:r>
              <a:rPr spc="-75"/>
              <a:t>е</a:t>
            </a:r>
            <a:r>
              <a:rPr spc="-10"/>
              <a:t>ченн</a:t>
            </a:r>
            <a:r>
              <a:rPr spc="15"/>
              <a:t>я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6284961" y="1728583"/>
            <a:ext cx="4515930" cy="3326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9400"/>
              </a:lnSpc>
              <a:spcBef>
                <a:spcPts val="110"/>
              </a:spcBef>
              <a:defRPr/>
            </a:pP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Архітектура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програмного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забезпечення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електронних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платежів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блокчейну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розроблена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таким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чином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 dirty="0" err="1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використання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включає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консольний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доступною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досвідчених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криптовалют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тих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хто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ними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володіє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Програмні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включають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Times New Roman"/>
                <a:cs typeface="Times New Roman"/>
              </a:rPr>
              <a:t>Nodes,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Ledger,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Mempool</a:t>
            </a:r>
            <a:r>
              <a:rPr sz="1400" spc="9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процес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Ці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працюють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разом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підтримувати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мережу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гарантувати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тільки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дійсні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будуть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включені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блокчейн.</a:t>
            </a:r>
            <a:endParaRPr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83426703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735286-D653-970E-6EB7-3767F71D2E85}" type="slidenum">
              <a:rPr sz="2800"/>
              <a:t>5</a:t>
            </a:fld>
            <a:endParaRPr/>
          </a:p>
        </p:txBody>
      </p:sp>
      <p:sp>
        <p:nvSpPr>
          <p:cNvPr id="1149062720" name="Прямоугольник 11490627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5909952" name="Рисунок 174590995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40897" y="1516601"/>
            <a:ext cx="4670970" cy="3569180"/>
          </a:xfrm>
          <a:prstGeom prst="flowChartAlternateProcess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4" y="770636"/>
            <a:ext cx="3033053" cy="71493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pc="-30" dirty="0" err="1"/>
              <a:t>М</a:t>
            </a:r>
            <a:r>
              <a:rPr spc="-65" dirty="0" err="1"/>
              <a:t>е</a:t>
            </a:r>
            <a:r>
              <a:rPr spc="-45" dirty="0" err="1"/>
              <a:t>х</a:t>
            </a:r>
            <a:r>
              <a:rPr spc="-15" dirty="0" err="1"/>
              <a:t>ані</a:t>
            </a:r>
            <a:r>
              <a:rPr spc="-50" dirty="0" err="1"/>
              <a:t>з</a:t>
            </a:r>
            <a:r>
              <a:rPr spc="20" dirty="0" err="1"/>
              <a:t>м</a:t>
            </a:r>
            <a:r>
              <a:rPr spc="-140" dirty="0"/>
              <a:t> </a:t>
            </a:r>
            <a:r>
              <a:rPr spc="-45" dirty="0" err="1"/>
              <a:t>к</a:t>
            </a:r>
            <a:r>
              <a:rPr spc="-10" dirty="0" err="1"/>
              <a:t>он</a:t>
            </a:r>
            <a:r>
              <a:rPr spc="10" dirty="0" err="1"/>
              <a:t>с</a:t>
            </a:r>
            <a:r>
              <a:rPr spc="-10" dirty="0" err="1"/>
              <a:t>ен</a:t>
            </a:r>
            <a:r>
              <a:rPr spc="-50" dirty="0" err="1"/>
              <a:t>с</a:t>
            </a:r>
            <a:r>
              <a:rPr spc="-85" dirty="0" err="1"/>
              <a:t>у</a:t>
            </a:r>
            <a:r>
              <a:rPr spc="-50" dirty="0" err="1"/>
              <a:t>с</a:t>
            </a:r>
            <a:r>
              <a:rPr spc="15" dirty="0" err="1"/>
              <a:t>у</a:t>
            </a:r>
            <a:r>
              <a:rPr spc="-140" dirty="0"/>
              <a:t> </a:t>
            </a:r>
            <a:r>
              <a:rPr spc="10" dirty="0"/>
              <a:t>в  </a:t>
            </a:r>
            <a:r>
              <a:rPr spc="-20" dirty="0" err="1"/>
              <a:t>застосунку</a:t>
            </a:r>
            <a:endParaRPr dirty="0"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3" y="1604758"/>
            <a:ext cx="4496159" cy="392982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45"/>
              </a:spcBef>
              <a:defRPr/>
            </a:pP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Механізм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консенсусу</a:t>
            </a:r>
            <a:r>
              <a:rPr sz="1250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використовується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250" spc="-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є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гібридною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моделлю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яка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поєднує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собі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доказ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250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минув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140" dirty="0">
                <a:solidFill>
                  <a:schemeClr val="tx1"/>
                </a:solidFill>
                <a:latin typeface="Microsoft Sans Serif"/>
                <a:cs typeface="Microsoft Sans Serif"/>
              </a:rPr>
              <a:t>(</a:t>
            </a:r>
            <a:r>
              <a:rPr sz="1000" spc="14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PoET</a:t>
            </a:r>
            <a:r>
              <a:rPr sz="1250" spc="140" dirty="0">
                <a:solidFill>
                  <a:schemeClr val="tx1"/>
                </a:solidFill>
                <a:latin typeface="Microsoft Sans Serif"/>
                <a:cs typeface="Microsoft Sans Serif"/>
              </a:rPr>
              <a:t>)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доказ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роботи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130" dirty="0">
                <a:solidFill>
                  <a:schemeClr val="tx1"/>
                </a:solidFill>
                <a:latin typeface="Microsoft Sans Serif"/>
                <a:cs typeface="Microsoft Sans Serif"/>
              </a:rPr>
              <a:t>(</a:t>
            </a:r>
            <a:r>
              <a:rPr sz="1000" spc="13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PoW</a:t>
            </a:r>
            <a:r>
              <a:rPr sz="1250" spc="130" dirty="0">
                <a:solidFill>
                  <a:schemeClr val="tx1"/>
                </a:solidFill>
                <a:latin typeface="Microsoft Sans Serif"/>
                <a:cs typeface="Microsoft Sans Serif"/>
              </a:rPr>
              <a:t>).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Цей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механізм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справедливість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підтримуючи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децентралізоване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середовище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де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кожен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вузол</a:t>
            </a:r>
            <a:r>
              <a:rPr sz="1250" spc="1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учасник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має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справедливу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можливість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видобувати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блок</a:t>
            </a:r>
            <a:r>
              <a:rPr sz="1250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зберігаючи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при</a:t>
            </a:r>
            <a:r>
              <a:rPr sz="1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цьому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marR="109855" algn="just">
              <a:lnSpc>
                <a:spcPct val="119300"/>
              </a:lnSpc>
              <a:spcBef>
                <a:spcPts val="844"/>
              </a:spcBef>
              <a:defRPr/>
            </a:pP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Структура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цього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забезпечують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надійну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децентралізовану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систему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гарантуючи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цілісність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Його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дизайн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його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придатним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різноманітних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застосувань</a:t>
            </a:r>
            <a:r>
              <a:rPr sz="1250" spc="5" dirty="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включаючи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криптовалюти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 dirty="0" err="1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децентралізовані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додатки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70" dirty="0">
                <a:solidFill>
                  <a:schemeClr val="tx1"/>
                </a:solidFill>
                <a:latin typeface="Microsoft Sans Serif"/>
                <a:cs typeface="Microsoft Sans Serif"/>
              </a:rPr>
              <a:t>(</a:t>
            </a:r>
            <a:r>
              <a:rPr sz="1000" spc="7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dA</a:t>
            </a:r>
            <a:r>
              <a:rPr sz="1300" spc="70" dirty="0" err="1">
                <a:solidFill>
                  <a:schemeClr val="tx1"/>
                </a:solidFill>
                <a:latin typeface="Lucida Sans Unicode"/>
                <a:cs typeface="Lucida Sans Unicode"/>
              </a:rPr>
              <a:t>pps</a:t>
            </a:r>
            <a:r>
              <a:rPr sz="1250" spc="70" dirty="0">
                <a:solidFill>
                  <a:schemeClr val="tx1"/>
                </a:solidFill>
                <a:latin typeface="Microsoft Sans Serif"/>
                <a:cs typeface="Microsoft Sans Serif"/>
              </a:rPr>
              <a:t>),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пропонуючи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багатообіцяючу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перспективу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майбутніх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досліджень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розробок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області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технології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-5" dirty="0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3554086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FBD778-7CD5-EE5E-0148-5519B145FB9C}" type="slidenum">
              <a:rPr sz="2800"/>
              <a:t>6</a:t>
            </a:fld>
            <a:endParaRPr/>
          </a:p>
        </p:txBody>
      </p:sp>
      <p:sp>
        <p:nvSpPr>
          <p:cNvPr id="1883375732" name="Прямоугольник 1883375731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293827" name="Рисунок 6222938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20325" y="974424"/>
            <a:ext cx="4754043" cy="4479015"/>
          </a:xfrm>
          <a:prstGeom prst="roundRect">
            <a:avLst>
              <a:gd name="adj" fmla="val 16667"/>
            </a:avLst>
          </a:prstGeom>
          <a:ln w="6349"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1247775" y="533400"/>
            <a:ext cx="4791074" cy="5343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Висн</a:t>
            </a:r>
            <a:r>
              <a:rPr spc="-70"/>
              <a:t>о</a:t>
            </a:r>
            <a:r>
              <a:rPr spc="-10"/>
              <a:t>вк</a:t>
            </a:r>
            <a:r>
              <a:rPr spc="15"/>
              <a:t>и</a:t>
            </a:r>
            <a:endParaRPr/>
          </a:p>
        </p:txBody>
      </p:sp>
      <p:sp>
        <p:nvSpPr>
          <p:cNvPr id="4" name="object 4"/>
          <p:cNvSpPr txBox="1"/>
          <p:nvPr/>
        </p:nvSpPr>
        <p:spPr bwMode="auto">
          <a:xfrm>
            <a:off x="6284961" y="2309608"/>
            <a:ext cx="4529205" cy="24384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25450" algn="just">
              <a:lnSpc>
                <a:spcPct val="120500"/>
              </a:lnSpc>
              <a:spcBef>
                <a:spcPts val="825"/>
              </a:spcBef>
              <a:defRPr/>
            </a:pP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Було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успішно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розроблено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надійну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систему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блокчейн,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яка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вирішує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ключові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проблеми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існуючих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технологій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.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Досягнуто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значного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скорочення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затримки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транзакцій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споживання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енергії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,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досягли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значних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успіхів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у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масштабуванні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зберегли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тверду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прихильність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децентралізації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.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Завдяки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інноваційному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гібридному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механізму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консенсусу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дизайну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мережі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продемонструвано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,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що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можна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створити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ефективний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інклюзивний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блокчейн.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Потенціал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цієї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технології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та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закладає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міцний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фундамент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для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майбутніх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досягнень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у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цій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 </a:t>
            </a:r>
            <a:r>
              <a:rPr lang="en-US" sz="1200" b="0" i="0" u="none" strike="noStrike" cap="none" spc="0" dirty="0" err="1">
                <a:solidFill>
                  <a:srgbClr val="000000"/>
                </a:solidFill>
                <a:latin typeface="Sylfaen"/>
                <a:cs typeface="Sylfaen"/>
              </a:rPr>
              <a:t>галузі</a:t>
            </a:r>
            <a:r>
              <a:rPr lang="en-US" sz="1200" b="0" i="0" u="none" strike="noStrike" cap="none" spc="0" dirty="0">
                <a:solidFill>
                  <a:srgbClr val="000000"/>
                </a:solidFill>
                <a:latin typeface="Sylfaen"/>
                <a:cs typeface="Sylfaen"/>
              </a:rPr>
              <a:t>.</a:t>
            </a:r>
            <a:endParaRPr sz="1200" dirty="0">
              <a:latin typeface="Sylfaen"/>
              <a:cs typeface="Sylfae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/>
              <a:t>7</a:t>
            </a:fld>
            <a:endParaRPr/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683</Words>
  <Application>Microsoft Office PowerPoint</Application>
  <DocSecurity>0</DocSecurity>
  <PresentationFormat>Произвольный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Calibri</vt:lpstr>
      <vt:lpstr>Constantia</vt:lpstr>
      <vt:lpstr>Lucida Sans Unicode</vt:lpstr>
      <vt:lpstr>Microsoft Sans Serif</vt:lpstr>
      <vt:lpstr>Sylfaen</vt:lpstr>
      <vt:lpstr>Times New Roman</vt:lpstr>
      <vt:lpstr>Office Theme</vt:lpstr>
      <vt:lpstr>Однорангова мережа на основі блокчейн для автоматизованої платіжної системи виконав: студент гр. ІПЗ-33 Гоша Давід Олександрович   науковий керівник: д.т.н. с.н.с. Порєв Геннадій Володимирович</vt:lpstr>
      <vt:lpstr>Мета</vt:lpstr>
      <vt:lpstr>Задачі роботи</vt:lpstr>
      <vt:lpstr>Мережева архітектура блокчейну</vt:lpstr>
      <vt:lpstr>Програмне забезпечення</vt:lpstr>
      <vt:lpstr>Механізм консенсусу в  застосунку</vt:lpstr>
      <vt:lpstr>Висновки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cp:lastModifiedBy>gosha dava</cp:lastModifiedBy>
  <cp:revision>4</cp:revision>
  <dcterms:created xsi:type="dcterms:W3CDTF">2023-06-01T05:34:08Z</dcterms:created>
  <dcterms:modified xsi:type="dcterms:W3CDTF">2023-06-04T18:39:32Z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