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413500"/>
  <p:notesSz cx="12192000" cy="64135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63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90" y="420"/>
      </p:cViewPr>
      <p:guideLst>
        <p:guide orient="horz" pos="3763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58EF5D-A4F6-406B-9846-A092BE01EB22}" type="doc">
      <dgm:prSet loTypeId="urn:microsoft.com/office/officeart/2016/7/layout/LinearBlockProcessNumbered" loCatId="process" qsTypeId="urn:microsoft.com/office/officeart/2005/8/quickstyle/simple1#1" qsCatId="simple" csTypeId="urn:microsoft.com/office/officeart/2005/8/colors/accent0_3" csCatId="mainScheme"/>
      <dgm:spPr bwMode="auto"/>
      <dgm:t>
        <a:bodyPr/>
        <a:lstStyle/>
        <a:p>
          <a:pPr>
            <a:defRPr/>
          </a:pPr>
          <a:endParaRPr lang="en-US"/>
        </a:p>
      </dgm:t>
    </dgm:pt>
    <dgm:pt modelId="{53958BD8-D0F9-43A4-A8E7-C43BE5627982}">
      <dgm:prSet phldrT="" custT="1"/>
      <dgm:spPr bwMode="auto"/>
      <dgm:t>
        <a:bodyPr vertOverflow="overflow" horzOverflow="overflow" vert="horz" rtlCol="0" fromWordArt="0" anchor="t" forceAA="0" compatLnSpc="0"/>
        <a:lstStyle/>
        <a:p>
          <a:pPr marL="0" indent="0" algn="l" defTabSz="1155699">
            <a:lnSpc>
              <a:spcPct val="90000"/>
            </a:lnSpc>
            <a:spcBef>
              <a:spcPts val="0"/>
            </a:spcBef>
            <a:spcAft>
              <a:spcPts val="0"/>
            </a:spcAft>
            <a:defRPr/>
          </a:pP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Розробити блокчейн-систему з </a:t>
          </a:r>
          <a:r>
            <a:rPr lang="en-US" sz="1600" b="1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гібридною мережевою архітектурою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, що дозволить зменшити затримку транзакцій та підвищити масштабованість мережі.</a:t>
          </a:r>
          <a:r>
            <a:rPr lang="en-US" sz="1600">
              <a:solidFill>
                <a:schemeClr val="tx1"/>
              </a:solidFill>
              <a:latin typeface="Times New Roman"/>
              <a:cs typeface="Times New Roman"/>
            </a:rPr>
            <a:t> </a:t>
          </a:r>
          <a:endParaRPr sz="1600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9AD2D0D1-9BC6-4E2B-9C66-03C01B0396F4}" type="parTrans" cxnId="{63E21DF4-5FBC-443D-9BC9-43B65A7BD892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94A4947D-84AB-48E6-8DBD-B0FB7DCFE83A}" type="sibTrans" cxnId="{63E21DF4-5FBC-443D-9BC9-43B65A7BD892}">
      <dgm:prSet phldrT="01" phldr="0"/>
      <dgm:spPr bwMode="auto"/>
      <dgm:t>
        <a:bodyPr vertOverflow="overflow" horzOverflow="overflow" vert="horz" rtlCol="0" fromWordArt="0" anchor="ctr" forceAA="0" compatLnSpc="0"/>
        <a:lstStyle/>
        <a:p>
          <a:pPr marL="0" indent="0" algn="l" defTabSz="2933697">
            <a:lnSpc>
              <a:spcPct val="90000"/>
            </a:lnSpc>
            <a:spcBef>
              <a:spcPts val="0"/>
            </a:spcBef>
            <a:spcAft>
              <a:spcPts val="0"/>
            </a:spcAft>
            <a:defRPr/>
          </a:pPr>
          <a:r>
            <a:rPr lang="en-US">
              <a:latin typeface="Times New Roman"/>
              <a:cs typeface="Times New Roman"/>
            </a:rPr>
            <a:t>01</a:t>
          </a:r>
          <a:endParaRPr>
            <a:latin typeface="Times New Roman"/>
            <a:cs typeface="Times New Roman"/>
          </a:endParaRPr>
        </a:p>
      </dgm:t>
    </dgm:pt>
    <dgm:pt modelId="{E8B83B89-852B-4DBD-9E85-E9260E7861E8}">
      <dgm:prSet phldrT="" custT="1"/>
      <dgm:spPr bwMode="auto"/>
      <dgm:t>
        <a:bodyPr vertOverflow="overflow" horzOverflow="overflow" vert="horz" rtlCol="0" fromWordArt="0" anchor="t" forceAA="0" compatLnSpc="0"/>
        <a:lstStyle/>
        <a:p>
          <a:pPr marL="0" indent="0" algn="l" defTabSz="1155699">
            <a:lnSpc>
              <a:spcPct val="90000"/>
            </a:lnSpc>
            <a:spcBef>
              <a:spcPts val="0"/>
            </a:spcBef>
            <a:spcAft>
              <a:spcPts val="0"/>
            </a:spcAft>
            <a:defRPr/>
          </a:pP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Реалізувати </a:t>
          </a:r>
          <a:r>
            <a:rPr lang="en-US" sz="1600" b="1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гібридний механізм консенсусу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, що поєднує в собі доказ часу, що минув (PoET) та доказ роботи (PoW), з метою зменшення ризиків централізації та зниження енергоспоживання у порівнянні з традиційними блокчейн-системами.</a:t>
          </a:r>
          <a:endParaRPr sz="1600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432F8854-CF29-4409-A28C-3EB0A94CCB86}" type="parTrans" cxnId="{7C51A667-6AED-4C0F-A3C5-24DCB9960B16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EB3BD4AE-D7EC-449F-9FEC-6862480B356F}" type="sibTrans" cxnId="{7C51A667-6AED-4C0F-A3C5-24DCB9960B16}">
      <dgm:prSet phldrT="02" phldr="0"/>
      <dgm:spPr bwMode="auto"/>
      <dgm:t>
        <a:bodyPr vertOverflow="overflow" horzOverflow="overflow" vert="horz" rtlCol="0" fromWordArt="0" anchor="ctr" forceAA="0" compatLnSpc="0"/>
        <a:lstStyle/>
        <a:p>
          <a:pPr marL="0" indent="0" algn="l" defTabSz="2933697">
            <a:lnSpc>
              <a:spcPct val="90000"/>
            </a:lnSpc>
            <a:spcBef>
              <a:spcPts val="0"/>
            </a:spcBef>
            <a:spcAft>
              <a:spcPts val="0"/>
            </a:spcAft>
            <a:defRPr/>
          </a:pPr>
          <a:r>
            <a:rPr lang="en-US">
              <a:latin typeface="Times New Roman"/>
              <a:cs typeface="Times New Roman"/>
            </a:rPr>
            <a:t>02</a:t>
          </a:r>
          <a:endParaRPr>
            <a:latin typeface="Times New Roman"/>
            <a:cs typeface="Times New Roman"/>
          </a:endParaRPr>
        </a:p>
      </dgm:t>
    </dgm:pt>
    <dgm:pt modelId="{909A013D-B8DF-421C-83DA-70F0217544BE}">
      <dgm:prSet phldrT="" custT="1"/>
      <dgm:spPr bwMode="auto"/>
      <dgm:t>
        <a:bodyPr vertOverflow="overflow" horzOverflow="overflow" vert="horz" rtlCol="0" fromWordArt="0" anchor="t" forceAA="0" compatLnSpc="0"/>
        <a:lstStyle/>
        <a:p>
          <a:pPr marL="0" indent="0" algn="l" defTabSz="1155699">
            <a:lnSpc>
              <a:spcPct val="90000"/>
            </a:lnSpc>
            <a:spcBef>
              <a:spcPts val="0"/>
            </a:spcBef>
            <a:spcAft>
              <a:spcPts val="0"/>
            </a:spcAft>
            <a:defRPr/>
          </a:pPr>
          <a:r>
            <a:rPr lang="en-US" sz="1600" b="0" i="0" u="none" strike="noStrike" cap="none" spc="0" dirty="0" err="1">
              <a:solidFill>
                <a:schemeClr val="tx1"/>
              </a:solidFill>
              <a:latin typeface="Times New Roman"/>
              <a:cs typeface="Times New Roman"/>
            </a:rPr>
            <a:t>Вирішити</a:t>
          </a:r>
          <a:r>
            <a:rPr lang="en-US" sz="16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1" i="0" u="none" strike="noStrike" cap="none" spc="0" dirty="0" err="1">
              <a:solidFill>
                <a:schemeClr val="tx1"/>
              </a:solidFill>
              <a:latin typeface="Times New Roman"/>
              <a:cs typeface="Times New Roman"/>
            </a:rPr>
            <a:t>проблеми</a:t>
          </a:r>
          <a:r>
            <a:rPr lang="en-US" sz="1600" b="1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1" i="0" u="none" strike="noStrike" cap="none" spc="0" dirty="0" err="1">
              <a:solidFill>
                <a:schemeClr val="tx1"/>
              </a:solidFill>
              <a:latin typeface="Times New Roman"/>
              <a:cs typeface="Times New Roman"/>
            </a:rPr>
            <a:t>високих</a:t>
          </a:r>
          <a:r>
            <a:rPr lang="en-US" sz="1600" b="1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1" i="0" u="none" strike="noStrike" cap="none" spc="0" dirty="0" err="1">
              <a:solidFill>
                <a:schemeClr val="tx1"/>
              </a:solidFill>
              <a:latin typeface="Times New Roman"/>
              <a:cs typeface="Times New Roman"/>
            </a:rPr>
            <a:t>комісійних</a:t>
          </a:r>
          <a:r>
            <a:rPr lang="en-US" sz="16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 dirty="0" err="1">
              <a:solidFill>
                <a:schemeClr val="tx1"/>
              </a:solidFill>
              <a:latin typeface="Times New Roman"/>
              <a:cs typeface="Times New Roman"/>
            </a:rPr>
            <a:t>витрат</a:t>
          </a:r>
          <a:r>
            <a:rPr lang="en-US" sz="16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 dirty="0" err="1">
              <a:solidFill>
                <a:schemeClr val="tx1"/>
              </a:solidFill>
              <a:latin typeface="Times New Roman"/>
              <a:cs typeface="Times New Roman"/>
            </a:rPr>
            <a:t>за</a:t>
          </a:r>
          <a:r>
            <a:rPr lang="en-US" sz="16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 dirty="0" err="1">
              <a:solidFill>
                <a:schemeClr val="tx1"/>
              </a:solidFill>
              <a:latin typeface="Times New Roman"/>
              <a:cs typeface="Times New Roman"/>
            </a:rPr>
            <a:t>рахунок</a:t>
          </a:r>
          <a:r>
            <a:rPr lang="en-US" sz="16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 dirty="0" err="1">
              <a:solidFill>
                <a:schemeClr val="tx1"/>
              </a:solidFill>
              <a:latin typeface="Times New Roman"/>
              <a:cs typeface="Times New Roman"/>
            </a:rPr>
            <a:t>підтримки</a:t>
          </a:r>
          <a:r>
            <a:rPr lang="en-US" sz="16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 dirty="0" err="1">
              <a:solidFill>
                <a:schemeClr val="tx1"/>
              </a:solidFill>
              <a:latin typeface="Times New Roman"/>
              <a:cs typeface="Times New Roman"/>
            </a:rPr>
            <a:t>ефективної</a:t>
          </a:r>
          <a:r>
            <a:rPr lang="en-US" sz="16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 dirty="0" err="1">
              <a:solidFill>
                <a:schemeClr val="tx1"/>
              </a:solidFill>
              <a:latin typeface="Times New Roman"/>
              <a:cs typeface="Times New Roman"/>
            </a:rPr>
            <a:t>роботи</a:t>
          </a:r>
          <a:r>
            <a:rPr lang="en-US" sz="16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 dirty="0" err="1">
              <a:solidFill>
                <a:schemeClr val="tx1"/>
              </a:solidFill>
              <a:latin typeface="Times New Roman"/>
              <a:cs typeface="Times New Roman"/>
            </a:rPr>
            <a:t>мережі</a:t>
          </a:r>
          <a:r>
            <a:rPr lang="en-US" sz="16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 dirty="0" err="1">
              <a:solidFill>
                <a:schemeClr val="tx1"/>
              </a:solidFill>
              <a:latin typeface="Times New Roman"/>
              <a:cs typeface="Times New Roman"/>
            </a:rPr>
            <a:t>навіть</a:t>
          </a:r>
          <a:r>
            <a:rPr lang="en-US" sz="16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 dirty="0" err="1">
              <a:solidFill>
                <a:schemeClr val="tx1"/>
              </a:solidFill>
              <a:latin typeface="Times New Roman"/>
              <a:cs typeface="Times New Roman"/>
            </a:rPr>
            <a:t>при</a:t>
          </a:r>
          <a:r>
            <a:rPr lang="en-US" sz="16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 dirty="0" err="1">
              <a:solidFill>
                <a:schemeClr val="tx1"/>
              </a:solidFill>
              <a:latin typeface="Times New Roman"/>
              <a:cs typeface="Times New Roman"/>
            </a:rPr>
            <a:t>великих</a:t>
          </a:r>
          <a:r>
            <a:rPr lang="en-US" sz="16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 dirty="0" err="1">
              <a:solidFill>
                <a:schemeClr val="tx1"/>
              </a:solidFill>
              <a:latin typeface="Times New Roman"/>
              <a:cs typeface="Times New Roman"/>
            </a:rPr>
            <a:t>обсягах</a:t>
          </a:r>
          <a:r>
            <a:rPr lang="en-US" sz="16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 dirty="0" err="1">
              <a:solidFill>
                <a:schemeClr val="tx1"/>
              </a:solidFill>
              <a:latin typeface="Times New Roman"/>
              <a:cs typeface="Times New Roman"/>
            </a:rPr>
            <a:t>транзакцій</a:t>
          </a:r>
          <a:r>
            <a:rPr lang="en-US" sz="16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rPr>
            <a:t>, </a:t>
          </a:r>
          <a:r>
            <a:rPr lang="en-US" sz="1600" b="0" i="0" u="none" strike="noStrike" cap="none" spc="0" dirty="0" err="1">
              <a:solidFill>
                <a:schemeClr val="tx1"/>
              </a:solidFill>
              <a:latin typeface="Times New Roman"/>
              <a:cs typeface="Times New Roman"/>
            </a:rPr>
            <a:t>що</a:t>
          </a:r>
          <a:r>
            <a:rPr lang="en-US" sz="16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 dirty="0" err="1">
              <a:solidFill>
                <a:schemeClr val="tx1"/>
              </a:solidFill>
              <a:latin typeface="Times New Roman"/>
              <a:cs typeface="Times New Roman"/>
            </a:rPr>
            <a:t>забезпечує</a:t>
          </a:r>
          <a:r>
            <a:rPr lang="en-US" sz="16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 dirty="0" err="1">
              <a:solidFill>
                <a:schemeClr val="tx1"/>
              </a:solidFill>
              <a:latin typeface="Times New Roman"/>
              <a:cs typeface="Times New Roman"/>
            </a:rPr>
            <a:t>нижчу</a:t>
          </a:r>
          <a:r>
            <a:rPr lang="en-US" sz="16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 dirty="0" err="1">
              <a:solidFill>
                <a:schemeClr val="tx1"/>
              </a:solidFill>
              <a:latin typeface="Times New Roman"/>
              <a:cs typeface="Times New Roman"/>
            </a:rPr>
            <a:t>комісію</a:t>
          </a:r>
          <a:r>
            <a:rPr lang="en-US" sz="16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 dirty="0" err="1">
              <a:solidFill>
                <a:schemeClr val="tx1"/>
              </a:solidFill>
              <a:latin typeface="Times New Roman"/>
              <a:cs typeface="Times New Roman"/>
            </a:rPr>
            <a:t>за</a:t>
          </a:r>
          <a:r>
            <a:rPr lang="en-US" sz="16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 dirty="0" err="1">
              <a:solidFill>
                <a:schemeClr val="tx1"/>
              </a:solidFill>
              <a:latin typeface="Times New Roman"/>
              <a:cs typeface="Times New Roman"/>
            </a:rPr>
            <a:t>транзакції</a:t>
          </a:r>
          <a:r>
            <a:rPr lang="en-US" sz="16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 dirty="0" err="1">
              <a:solidFill>
                <a:schemeClr val="tx1"/>
              </a:solidFill>
              <a:latin typeface="Times New Roman"/>
              <a:cs typeface="Times New Roman"/>
            </a:rPr>
            <a:t>для</a:t>
          </a:r>
          <a:r>
            <a:rPr lang="en-US" sz="16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 dirty="0" err="1">
              <a:solidFill>
                <a:schemeClr val="tx1"/>
              </a:solidFill>
              <a:latin typeface="Times New Roman"/>
              <a:cs typeface="Times New Roman"/>
            </a:rPr>
            <a:t>користувачів</a:t>
          </a:r>
          <a:r>
            <a:rPr lang="en-US" sz="16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rPr>
            <a:t>.</a:t>
          </a:r>
          <a:endParaRPr sz="1600" dirty="0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0D896ABC-C2FA-49B1-87F1-3D9604E8485E}" type="parTrans" cxnId="{4ED74027-7C0D-4D16-A0CB-88ADEB6B9117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4CBAFDCC-6EA0-4DEA-9121-2062BC43DD0B}" type="sibTrans" cxnId="{4ED74027-7C0D-4D16-A0CB-88ADEB6B9117}">
      <dgm:prSet phldrT="03" phldr="0"/>
      <dgm:spPr bwMode="auto"/>
      <dgm:t>
        <a:bodyPr vertOverflow="overflow" horzOverflow="overflow" vert="horz" rtlCol="0" fromWordArt="0" anchor="ctr" forceAA="0" compatLnSpc="0"/>
        <a:lstStyle/>
        <a:p>
          <a:pPr marL="0" indent="0" algn="l" defTabSz="2933697">
            <a:lnSpc>
              <a:spcPct val="90000"/>
            </a:lnSpc>
            <a:spcBef>
              <a:spcPts val="0"/>
            </a:spcBef>
            <a:spcAft>
              <a:spcPts val="0"/>
            </a:spcAft>
            <a:defRPr/>
          </a:pPr>
          <a:r>
            <a:rPr lang="en-US">
              <a:latin typeface="Times New Roman"/>
              <a:cs typeface="Times New Roman"/>
            </a:rPr>
            <a:t>03</a:t>
          </a:r>
          <a:endParaRPr>
            <a:latin typeface="Times New Roman"/>
            <a:cs typeface="Times New Roman"/>
          </a:endParaRPr>
        </a:p>
      </dgm:t>
    </dgm:pt>
    <dgm:pt modelId="{B47B7AE4-5C81-4D1D-B23C-DF5211C34576}" type="pres">
      <dgm:prSet presAssocID="{0E58EF5D-A4F6-406B-9846-A092BE01EB22}" presName="Name0" presStyleCnt="0">
        <dgm:presLayoutVars>
          <dgm:animLvl val="lvl"/>
          <dgm:resizeHandles val="exact"/>
        </dgm:presLayoutVars>
      </dgm:prSet>
      <dgm:spPr bwMode="auto"/>
    </dgm:pt>
    <dgm:pt modelId="{02F134E2-CF97-47F6-9FCC-948D5966F543}" type="pres">
      <dgm:prSet presAssocID="{53958BD8-D0F9-43A4-A8E7-C43BE5627982}" presName="compositeNode" presStyleCnt="0">
        <dgm:presLayoutVars>
          <dgm:bulletEnabled val="1"/>
        </dgm:presLayoutVars>
      </dgm:prSet>
      <dgm:spPr bwMode="auto"/>
    </dgm:pt>
    <dgm:pt modelId="{9749F921-1780-4BC4-94D4-CA6CB4386FA2}" type="pres">
      <dgm:prSet presAssocID="{53958BD8-D0F9-43A4-A8E7-C43BE5627982}" presName="bgRect" presStyleLbl="alignNode1" presStyleIdx="0" presStyleCnt="3" custLinFactY="245"/>
      <dgm:spPr bwMode="auto">
        <a:prstGeom prst="roundRect">
          <a:avLst>
            <a:gd name="adj" fmla="val 16667"/>
          </a:avLst>
        </a:prstGeom>
        <a:solidFill>
          <a:schemeClr val="bg2">
            <a:lumMod val="90000"/>
          </a:schemeClr>
        </a:solidFill>
        <a:ln w="12700" cap="flat" cmpd="sng" algn="ctr">
          <a:noFill/>
          <a:prstDash val="solid"/>
          <a:miter lim="800000"/>
        </a:ln>
      </dgm:spPr>
    </dgm:pt>
    <dgm:pt modelId="{D0B42A7F-7E0A-460C-B101-1C3B5702C205}" type="pres">
      <dgm:prSet presAssocID="{94A4947D-84AB-48E6-8DBD-B0FB7DCFE83A}" presName="sibTransNodeRect" presStyleLbl="alignNode1" presStyleIdx="0" presStyleCnt="3">
        <dgm:presLayoutVars>
          <dgm:chMax val="0"/>
          <dgm:bulletEnabled val="1"/>
        </dgm:presLayoutVars>
      </dgm:prSet>
      <dgm:spPr bwMode="auto"/>
    </dgm:pt>
    <dgm:pt modelId="{8DCEC39D-2FD9-4B24-9822-18BC4CB8119F}" type="pres">
      <dgm:prSet presAssocID="{53958BD8-D0F9-43A4-A8E7-C43BE5627982}" presName="nodeRect" presStyleLbl="alignNode1" presStyleIdx="0" presStyleCnt="3">
        <dgm:presLayoutVars>
          <dgm:bulletEnabled val="1"/>
        </dgm:presLayoutVars>
      </dgm:prSet>
      <dgm:spPr bwMode="auto"/>
    </dgm:pt>
    <dgm:pt modelId="{BAC01AAC-F99B-4AEE-8087-2EB3AF283AC3}" type="pres">
      <dgm:prSet presAssocID="{94A4947D-84AB-48E6-8DBD-B0FB7DCFE83A}" presName="sibTrans" presStyleCnt="0"/>
      <dgm:spPr bwMode="auto"/>
    </dgm:pt>
    <dgm:pt modelId="{E24ADF74-5F14-4D4F-8BBC-B7480D4C9CF2}" type="pres">
      <dgm:prSet presAssocID="{E8B83B89-852B-4DBD-9E85-E9260E7861E8}" presName="compositeNode" presStyleCnt="0">
        <dgm:presLayoutVars>
          <dgm:bulletEnabled val="1"/>
        </dgm:presLayoutVars>
      </dgm:prSet>
      <dgm:spPr bwMode="auto"/>
    </dgm:pt>
    <dgm:pt modelId="{616554C9-C9F5-4BED-AF29-560C61D9FF69}" type="pres">
      <dgm:prSet presAssocID="{E8B83B89-852B-4DBD-9E85-E9260E7861E8}" presName="bgRect" presStyleLbl="alignNode1" presStyleIdx="1" presStyleCnt="3"/>
      <dgm:spPr bwMode="auto">
        <a:prstGeom prst="roundRect">
          <a:avLst>
            <a:gd name="adj" fmla="val 16667"/>
          </a:avLst>
        </a:prstGeom>
        <a:solidFill>
          <a:schemeClr val="bg2">
            <a:lumMod val="75000"/>
          </a:schemeClr>
        </a:solidFill>
        <a:ln w="12700" cap="flat" cmpd="sng" algn="ctr">
          <a:noFill/>
          <a:prstDash val="solid"/>
          <a:miter lim="800000"/>
        </a:ln>
      </dgm:spPr>
    </dgm:pt>
    <dgm:pt modelId="{723F350A-D7AE-46BC-AA77-CC6E62B2E8AF}" type="pres">
      <dgm:prSet presAssocID="{EB3BD4AE-D7EC-449F-9FEC-6862480B356F}" presName="sibTransNodeRect" presStyleLbl="alignNode1" presStyleIdx="1" presStyleCnt="3">
        <dgm:presLayoutVars>
          <dgm:chMax val="0"/>
          <dgm:bulletEnabled val="1"/>
        </dgm:presLayoutVars>
      </dgm:prSet>
      <dgm:spPr bwMode="auto"/>
    </dgm:pt>
    <dgm:pt modelId="{CDE5F8CE-6DD2-4F69-BB48-F2366D3C708A}" type="pres">
      <dgm:prSet presAssocID="{E8B83B89-852B-4DBD-9E85-E9260E7861E8}" presName="nodeRect" presStyleLbl="alignNode1" presStyleIdx="1" presStyleCnt="3">
        <dgm:presLayoutVars>
          <dgm:bulletEnabled val="1"/>
        </dgm:presLayoutVars>
      </dgm:prSet>
      <dgm:spPr bwMode="auto"/>
    </dgm:pt>
    <dgm:pt modelId="{3F99BBDA-7ECC-4512-829C-51F991758DEE}" type="pres">
      <dgm:prSet presAssocID="{EB3BD4AE-D7EC-449F-9FEC-6862480B356F}" presName="sibTrans" presStyleCnt="0"/>
      <dgm:spPr bwMode="auto"/>
    </dgm:pt>
    <dgm:pt modelId="{AED69DA4-C132-438A-8E98-0E703E6F4909}" type="pres">
      <dgm:prSet presAssocID="{909A013D-B8DF-421C-83DA-70F0217544BE}" presName="compositeNode" presStyleCnt="0">
        <dgm:presLayoutVars>
          <dgm:bulletEnabled val="1"/>
        </dgm:presLayoutVars>
      </dgm:prSet>
      <dgm:spPr bwMode="auto"/>
    </dgm:pt>
    <dgm:pt modelId="{F141C49C-E8E4-49F4-AAC3-2EB38F33B50A}" type="pres">
      <dgm:prSet presAssocID="{909A013D-B8DF-421C-83DA-70F0217544BE}" presName="bgRect" presStyleLbl="alignNode1" presStyleIdx="2" presStyleCnt="3"/>
      <dgm:spPr bwMode="auto">
        <a:prstGeom prst="roundRect">
          <a:avLst>
            <a:gd name="adj" fmla="val 16667"/>
          </a:avLst>
        </a:prstGeom>
        <a:solidFill>
          <a:schemeClr val="bg2">
            <a:lumMod val="50000"/>
          </a:schemeClr>
        </a:solidFill>
        <a:ln w="12700" cap="flat" cmpd="sng" algn="ctr">
          <a:noFill/>
          <a:prstDash val="solid"/>
          <a:miter lim="800000"/>
        </a:ln>
      </dgm:spPr>
    </dgm:pt>
    <dgm:pt modelId="{2596FFBD-2FDB-463F-99E6-18EDF6E874AC}" type="pres">
      <dgm:prSet presAssocID="{4CBAFDCC-6EA0-4DEA-9121-2062BC43DD0B}" presName="sibTransNodeRect" presStyleLbl="alignNode1" presStyleIdx="2" presStyleCnt="3">
        <dgm:presLayoutVars>
          <dgm:chMax val="0"/>
          <dgm:bulletEnabled val="1"/>
        </dgm:presLayoutVars>
      </dgm:prSet>
      <dgm:spPr bwMode="auto"/>
    </dgm:pt>
    <dgm:pt modelId="{93163658-E148-4E05-920A-18837D8AC530}" type="pres">
      <dgm:prSet presAssocID="{909A013D-B8DF-421C-83DA-70F0217544BE}" presName="nodeRect" presStyleLbl="alignNode1" presStyleIdx="2" presStyleCnt="3">
        <dgm:presLayoutVars>
          <dgm:bulletEnabled val="1"/>
        </dgm:presLayoutVars>
      </dgm:prSet>
      <dgm:spPr bwMode="auto"/>
    </dgm:pt>
  </dgm:ptLst>
  <dgm:cxnLst>
    <dgm:cxn modelId="{9FAC7A1E-F308-49A5-854C-B6D16724678F}" type="presOf" srcId="{EB3BD4AE-D7EC-449F-9FEC-6862480B356F}" destId="{723F350A-D7AE-46BC-AA77-CC6E62B2E8AF}" srcOrd="0" destOrd="0" presId="urn:microsoft.com/office/officeart/2016/7/layout/LinearBlockProcessNumbered"/>
    <dgm:cxn modelId="{5BFDD921-66BB-4173-BCF4-A1CAB30F697B}" type="presOf" srcId="{E8B83B89-852B-4DBD-9E85-E9260E7861E8}" destId="{616554C9-C9F5-4BED-AF29-560C61D9FF69}" srcOrd="0" destOrd="0" presId="urn:microsoft.com/office/officeart/2016/7/layout/LinearBlockProcessNumbered"/>
    <dgm:cxn modelId="{4ED74027-7C0D-4D16-A0CB-88ADEB6B9117}" srcId="{0E58EF5D-A4F6-406B-9846-A092BE01EB22}" destId="{909A013D-B8DF-421C-83DA-70F0217544BE}" srcOrd="2" destOrd="0" parTransId="{0D896ABC-C2FA-49B1-87F1-3D9604E8485E}" sibTransId="{4CBAFDCC-6EA0-4DEA-9121-2062BC43DD0B}"/>
    <dgm:cxn modelId="{7C51A667-6AED-4C0F-A3C5-24DCB9960B16}" srcId="{0E58EF5D-A4F6-406B-9846-A092BE01EB22}" destId="{E8B83B89-852B-4DBD-9E85-E9260E7861E8}" srcOrd="1" destOrd="0" parTransId="{432F8854-CF29-4409-A28C-3EB0A94CCB86}" sibTransId="{EB3BD4AE-D7EC-449F-9FEC-6862480B356F}"/>
    <dgm:cxn modelId="{7FD9C14D-6AFA-4EBB-92B2-4D4FF4476EA9}" type="presOf" srcId="{909A013D-B8DF-421C-83DA-70F0217544BE}" destId="{93163658-E148-4E05-920A-18837D8AC530}" srcOrd="1" destOrd="0" presId="urn:microsoft.com/office/officeart/2016/7/layout/LinearBlockProcessNumbered"/>
    <dgm:cxn modelId="{1FCCEA83-CE95-417D-AF71-4B49302AF249}" type="presOf" srcId="{0E58EF5D-A4F6-406B-9846-A092BE01EB22}" destId="{B47B7AE4-5C81-4D1D-B23C-DF5211C34576}" srcOrd="0" destOrd="0" presId="urn:microsoft.com/office/officeart/2016/7/layout/LinearBlockProcessNumbered"/>
    <dgm:cxn modelId="{6B0A2F84-CFC7-4104-B45B-11681CAC51C7}" type="presOf" srcId="{94A4947D-84AB-48E6-8DBD-B0FB7DCFE83A}" destId="{D0B42A7F-7E0A-460C-B101-1C3B5702C205}" srcOrd="0" destOrd="0" presId="urn:microsoft.com/office/officeart/2016/7/layout/LinearBlockProcessNumbered"/>
    <dgm:cxn modelId="{E08EF885-B50F-46D3-B89F-891B6A9F7F2B}" type="presOf" srcId="{53958BD8-D0F9-43A4-A8E7-C43BE5627982}" destId="{9749F921-1780-4BC4-94D4-CA6CB4386FA2}" srcOrd="0" destOrd="0" presId="urn:microsoft.com/office/officeart/2016/7/layout/LinearBlockProcessNumbered"/>
    <dgm:cxn modelId="{6E6F478D-AA74-44D0-8F25-206DF69C9B00}" type="presOf" srcId="{909A013D-B8DF-421C-83DA-70F0217544BE}" destId="{F141C49C-E8E4-49F4-AAC3-2EB38F33B50A}" srcOrd="0" destOrd="0" presId="urn:microsoft.com/office/officeart/2016/7/layout/LinearBlockProcessNumbered"/>
    <dgm:cxn modelId="{6AC743C7-AD14-4780-A72E-AF82357886EB}" type="presOf" srcId="{53958BD8-D0F9-43A4-A8E7-C43BE5627982}" destId="{8DCEC39D-2FD9-4B24-9822-18BC4CB8119F}" srcOrd="1" destOrd="0" presId="urn:microsoft.com/office/officeart/2016/7/layout/LinearBlockProcessNumbered"/>
    <dgm:cxn modelId="{589DCBC7-A080-45DA-A872-50F8E5876D4E}" type="presOf" srcId="{4CBAFDCC-6EA0-4DEA-9121-2062BC43DD0B}" destId="{2596FFBD-2FDB-463F-99E6-18EDF6E874AC}" srcOrd="0" destOrd="0" presId="urn:microsoft.com/office/officeart/2016/7/layout/LinearBlockProcessNumbered"/>
    <dgm:cxn modelId="{97D1C6D1-BFF3-4FD3-B26F-997DDE037070}" type="presOf" srcId="{E8B83B89-852B-4DBD-9E85-E9260E7861E8}" destId="{CDE5F8CE-6DD2-4F69-BB48-F2366D3C708A}" srcOrd="1" destOrd="0" presId="urn:microsoft.com/office/officeart/2016/7/layout/LinearBlockProcessNumbered"/>
    <dgm:cxn modelId="{63E21DF4-5FBC-443D-9BC9-43B65A7BD892}" srcId="{0E58EF5D-A4F6-406B-9846-A092BE01EB22}" destId="{53958BD8-D0F9-43A4-A8E7-C43BE5627982}" srcOrd="0" destOrd="0" parTransId="{9AD2D0D1-9BC6-4E2B-9C66-03C01B0396F4}" sibTransId="{94A4947D-84AB-48E6-8DBD-B0FB7DCFE83A}"/>
    <dgm:cxn modelId="{3E085D38-1C8B-41DB-B292-B54246986A6E}" type="presParOf" srcId="{B47B7AE4-5C81-4D1D-B23C-DF5211C34576}" destId="{02F134E2-CF97-47F6-9FCC-948D5966F543}" srcOrd="0" destOrd="0" presId="urn:microsoft.com/office/officeart/2016/7/layout/LinearBlockProcessNumbered"/>
    <dgm:cxn modelId="{53614018-3762-4FFA-9104-CB7864663BDC}" type="presParOf" srcId="{02F134E2-CF97-47F6-9FCC-948D5966F543}" destId="{9749F921-1780-4BC4-94D4-CA6CB4386FA2}" srcOrd="0" destOrd="0" presId="urn:microsoft.com/office/officeart/2016/7/layout/LinearBlockProcessNumbered"/>
    <dgm:cxn modelId="{D243BB1F-BE00-45C6-82BE-5D8EE1F3A127}" type="presParOf" srcId="{02F134E2-CF97-47F6-9FCC-948D5966F543}" destId="{D0B42A7F-7E0A-460C-B101-1C3B5702C205}" srcOrd="1" destOrd="0" presId="urn:microsoft.com/office/officeart/2016/7/layout/LinearBlockProcessNumbered"/>
    <dgm:cxn modelId="{B18B4AB4-89C7-48F1-98F5-0E86A0340B71}" type="presParOf" srcId="{02F134E2-CF97-47F6-9FCC-948D5966F543}" destId="{8DCEC39D-2FD9-4B24-9822-18BC4CB8119F}" srcOrd="2" destOrd="0" presId="urn:microsoft.com/office/officeart/2016/7/layout/LinearBlockProcessNumbered"/>
    <dgm:cxn modelId="{3D4CEDBD-0E70-452D-B902-C47CAE35952D}" type="presParOf" srcId="{B47B7AE4-5C81-4D1D-B23C-DF5211C34576}" destId="{BAC01AAC-F99B-4AEE-8087-2EB3AF283AC3}" srcOrd="1" destOrd="0" presId="urn:microsoft.com/office/officeart/2016/7/layout/LinearBlockProcessNumbered"/>
    <dgm:cxn modelId="{84F0CC5E-B926-46CD-9DD4-41BF111B7DAA}" type="presParOf" srcId="{B47B7AE4-5C81-4D1D-B23C-DF5211C34576}" destId="{E24ADF74-5F14-4D4F-8BBC-B7480D4C9CF2}" srcOrd="2" destOrd="0" presId="urn:microsoft.com/office/officeart/2016/7/layout/LinearBlockProcessNumbered"/>
    <dgm:cxn modelId="{CB3EA520-6E2E-441E-82EA-BEEEA4F6632B}" type="presParOf" srcId="{E24ADF74-5F14-4D4F-8BBC-B7480D4C9CF2}" destId="{616554C9-C9F5-4BED-AF29-560C61D9FF69}" srcOrd="0" destOrd="0" presId="urn:microsoft.com/office/officeart/2016/7/layout/LinearBlockProcessNumbered"/>
    <dgm:cxn modelId="{9E9033A1-46DF-4EAB-A23E-D9FEA86A0791}" type="presParOf" srcId="{E24ADF74-5F14-4D4F-8BBC-B7480D4C9CF2}" destId="{723F350A-D7AE-46BC-AA77-CC6E62B2E8AF}" srcOrd="1" destOrd="0" presId="urn:microsoft.com/office/officeart/2016/7/layout/LinearBlockProcessNumbered"/>
    <dgm:cxn modelId="{D4C5B0BD-A6E3-4DE1-B022-73CB06DB9C11}" type="presParOf" srcId="{E24ADF74-5F14-4D4F-8BBC-B7480D4C9CF2}" destId="{CDE5F8CE-6DD2-4F69-BB48-F2366D3C708A}" srcOrd="2" destOrd="0" presId="urn:microsoft.com/office/officeart/2016/7/layout/LinearBlockProcessNumbered"/>
    <dgm:cxn modelId="{21219C22-194A-430F-B095-FB50C7C9829F}" type="presParOf" srcId="{B47B7AE4-5C81-4D1D-B23C-DF5211C34576}" destId="{3F99BBDA-7ECC-4512-829C-51F991758DEE}" srcOrd="3" destOrd="0" presId="urn:microsoft.com/office/officeart/2016/7/layout/LinearBlockProcessNumbered"/>
    <dgm:cxn modelId="{2F9A1D41-0D50-4320-A100-55A9F02E46EA}" type="presParOf" srcId="{B47B7AE4-5C81-4D1D-B23C-DF5211C34576}" destId="{AED69DA4-C132-438A-8E98-0E703E6F4909}" srcOrd="4" destOrd="0" presId="urn:microsoft.com/office/officeart/2016/7/layout/LinearBlockProcessNumbered"/>
    <dgm:cxn modelId="{09677C3F-0108-476A-AF37-B2E119050F41}" type="presParOf" srcId="{AED69DA4-C132-438A-8E98-0E703E6F4909}" destId="{F141C49C-E8E4-49F4-AAC3-2EB38F33B50A}" srcOrd="0" destOrd="0" presId="urn:microsoft.com/office/officeart/2016/7/layout/LinearBlockProcessNumbered"/>
    <dgm:cxn modelId="{F381C288-6B3B-46DF-A1A7-2B863921F1D0}" type="presParOf" srcId="{AED69DA4-C132-438A-8E98-0E703E6F4909}" destId="{2596FFBD-2FDB-463F-99E6-18EDF6E874AC}" srcOrd="1" destOrd="0" presId="urn:microsoft.com/office/officeart/2016/7/layout/LinearBlockProcessNumbered"/>
    <dgm:cxn modelId="{E542E0DD-49E7-4598-B896-FA380FF35AC6}" type="presParOf" srcId="{AED69DA4-C132-438A-8E98-0E703E6F4909}" destId="{93163658-E148-4E05-920A-18837D8AC530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49F921-1780-4BC4-94D4-CA6CB4386FA2}">
      <dsp:nvSpPr>
        <dsp:cNvPr id="0" name=""/>
        <dsp:cNvSpPr/>
      </dsp:nvSpPr>
      <dsp:spPr bwMode="auto">
        <a:xfrm>
          <a:off x="773" y="169659"/>
          <a:ext cx="3134319" cy="3761183"/>
        </a:xfrm>
        <a:prstGeom prst="roundRect">
          <a:avLst>
            <a:gd name="adj" fmla="val 16667"/>
          </a:avLst>
        </a:prstGeom>
        <a:solidFill>
          <a:schemeClr val="bg2">
            <a:lumMod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  <dsp:txBody>
        <a:bodyPr spcFirstLastPara="0" vertOverflow="overflow" horzOverflow="overflow" vert="horz" wrap="square" lIns="309601" tIns="0" rIns="309601" bIns="330200" numCol="1" spcCol="1270" rtlCol="0" fromWordArt="0" anchor="t" anchorCtr="0" forceAA="0" compatLnSpc="0">
          <a:noAutofit/>
        </a:bodyPr>
        <a:lstStyle/>
        <a:p>
          <a:pPr marL="0" lvl="0" indent="0" algn="l" defTabSz="1155699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  <a:defRPr/>
          </a:pPr>
          <a:r>
            <a:rPr lang="en-US" sz="1600" b="0" i="0" u="none" strike="noStrike" kern="1200" cap="none" spc="0">
              <a:solidFill>
                <a:schemeClr val="tx1"/>
              </a:solidFill>
              <a:latin typeface="Times New Roman"/>
              <a:cs typeface="Times New Roman"/>
            </a:rPr>
            <a:t>Розробити блокчейн-систему з </a:t>
          </a:r>
          <a:r>
            <a:rPr lang="en-US" sz="1600" b="1" i="0" u="none" strike="noStrike" kern="1200" cap="none" spc="0">
              <a:solidFill>
                <a:schemeClr val="tx1"/>
              </a:solidFill>
              <a:latin typeface="Times New Roman"/>
              <a:cs typeface="Times New Roman"/>
            </a:rPr>
            <a:t>гібридною мережевою архітектурою</a:t>
          </a:r>
          <a:r>
            <a:rPr lang="en-US" sz="1600" b="0" i="0" u="none" strike="noStrike" kern="1200" cap="none" spc="0">
              <a:solidFill>
                <a:schemeClr val="tx1"/>
              </a:solidFill>
              <a:latin typeface="Times New Roman"/>
              <a:cs typeface="Times New Roman"/>
            </a:rPr>
            <a:t>, що дозволить зменшити затримку транзакцій та підвищити масштабованість мережі.</a:t>
          </a:r>
          <a:r>
            <a:rPr lang="en-US" sz="1600" kern="1200">
              <a:solidFill>
                <a:schemeClr val="tx1"/>
              </a:solidFill>
              <a:latin typeface="Times New Roman"/>
              <a:cs typeface="Times New Roman"/>
            </a:rPr>
            <a:t> </a:t>
          </a:r>
          <a:endParaRPr sz="1600" kern="1200">
            <a:solidFill>
              <a:schemeClr val="tx1"/>
            </a:solidFill>
            <a:latin typeface="Times New Roman"/>
            <a:cs typeface="Times New Roman"/>
          </a:endParaRPr>
        </a:p>
      </dsp:txBody>
      <dsp:txXfrm>
        <a:off x="773" y="1674133"/>
        <a:ext cx="3134319" cy="2256710"/>
      </dsp:txXfrm>
    </dsp:sp>
    <dsp:sp modelId="{D0B42A7F-7E0A-460C-B101-1C3B5702C205}">
      <dsp:nvSpPr>
        <dsp:cNvPr id="0" name=""/>
        <dsp:cNvSpPr/>
      </dsp:nvSpPr>
      <dsp:spPr bwMode="auto">
        <a:xfrm>
          <a:off x="773" y="160445"/>
          <a:ext cx="3134319" cy="150447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  <dsp:txBody>
        <a:bodyPr spcFirstLastPara="0" vertOverflow="overflow" horzOverflow="overflow" vert="horz" wrap="square" lIns="309601" tIns="165100" rIns="309601" bIns="165100" numCol="1" spcCol="1270" rtlCol="0" fromWordArt="0" anchor="ctr" anchorCtr="0" forceAA="0" compatLnSpc="0">
          <a:noAutofit/>
        </a:bodyPr>
        <a:lstStyle/>
        <a:p>
          <a:pPr marL="0" lvl="0" indent="0" algn="l" defTabSz="2933697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  <a:defRPr/>
          </a:pPr>
          <a:r>
            <a:rPr lang="en-US" sz="6600" kern="1200">
              <a:latin typeface="Times New Roman"/>
              <a:cs typeface="Times New Roman"/>
            </a:rPr>
            <a:t>01</a:t>
          </a:r>
          <a:endParaRPr sz="6600" kern="1200">
            <a:latin typeface="Times New Roman"/>
            <a:cs typeface="Times New Roman"/>
          </a:endParaRPr>
        </a:p>
      </dsp:txBody>
      <dsp:txXfrm>
        <a:off x="773" y="160445"/>
        <a:ext cx="3134319" cy="1504473"/>
      </dsp:txXfrm>
    </dsp:sp>
    <dsp:sp modelId="{616554C9-C9F5-4BED-AF29-560C61D9FF69}">
      <dsp:nvSpPr>
        <dsp:cNvPr id="0" name=""/>
        <dsp:cNvSpPr/>
      </dsp:nvSpPr>
      <dsp:spPr bwMode="auto">
        <a:xfrm>
          <a:off x="3385839" y="160445"/>
          <a:ext cx="3134319" cy="3761183"/>
        </a:xfrm>
        <a:prstGeom prst="roundRect">
          <a:avLst>
            <a:gd name="adj" fmla="val 16667"/>
          </a:avLst>
        </a:prstGeom>
        <a:solidFill>
          <a:schemeClr val="bg2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  <dsp:txBody>
        <a:bodyPr spcFirstLastPara="0" vertOverflow="overflow" horzOverflow="overflow" vert="horz" wrap="square" lIns="309601" tIns="0" rIns="309601" bIns="330200" numCol="1" spcCol="1270" rtlCol="0" fromWordArt="0" anchor="t" anchorCtr="0" forceAA="0" compatLnSpc="0">
          <a:noAutofit/>
        </a:bodyPr>
        <a:lstStyle/>
        <a:p>
          <a:pPr marL="0" lvl="0" indent="0" algn="l" defTabSz="1155699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  <a:defRPr/>
          </a:pPr>
          <a:r>
            <a:rPr lang="en-US" sz="1600" b="0" i="0" u="none" strike="noStrike" kern="1200" cap="none" spc="0">
              <a:solidFill>
                <a:schemeClr val="tx1"/>
              </a:solidFill>
              <a:latin typeface="Times New Roman"/>
              <a:cs typeface="Times New Roman"/>
            </a:rPr>
            <a:t>Реалізувати </a:t>
          </a:r>
          <a:r>
            <a:rPr lang="en-US" sz="1600" b="1" i="0" u="none" strike="noStrike" kern="1200" cap="none" spc="0">
              <a:solidFill>
                <a:schemeClr val="tx1"/>
              </a:solidFill>
              <a:latin typeface="Times New Roman"/>
              <a:cs typeface="Times New Roman"/>
            </a:rPr>
            <a:t>гібридний механізм консенсусу</a:t>
          </a:r>
          <a:r>
            <a:rPr lang="en-US" sz="1600" b="0" i="0" u="none" strike="noStrike" kern="1200" cap="none" spc="0">
              <a:solidFill>
                <a:schemeClr val="tx1"/>
              </a:solidFill>
              <a:latin typeface="Times New Roman"/>
              <a:cs typeface="Times New Roman"/>
            </a:rPr>
            <a:t>, що поєднує в собі доказ часу, що минув (PoET) та доказ роботи (PoW), з метою зменшення ризиків централізації та зниження енергоспоживання у порівнянні з традиційними блокчейн-системами.</a:t>
          </a:r>
          <a:endParaRPr sz="1600" kern="1200">
            <a:solidFill>
              <a:schemeClr val="tx1"/>
            </a:solidFill>
            <a:latin typeface="Times New Roman"/>
            <a:cs typeface="Times New Roman"/>
          </a:endParaRPr>
        </a:p>
      </dsp:txBody>
      <dsp:txXfrm>
        <a:off x="3385839" y="1664918"/>
        <a:ext cx="3134319" cy="2256710"/>
      </dsp:txXfrm>
    </dsp:sp>
    <dsp:sp modelId="{723F350A-D7AE-46BC-AA77-CC6E62B2E8AF}">
      <dsp:nvSpPr>
        <dsp:cNvPr id="0" name=""/>
        <dsp:cNvSpPr/>
      </dsp:nvSpPr>
      <dsp:spPr bwMode="auto">
        <a:xfrm>
          <a:off x="3385839" y="160445"/>
          <a:ext cx="3134319" cy="150447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  <dsp:txBody>
        <a:bodyPr spcFirstLastPara="0" vertOverflow="overflow" horzOverflow="overflow" vert="horz" wrap="square" lIns="309601" tIns="165100" rIns="309601" bIns="165100" numCol="1" spcCol="1270" rtlCol="0" fromWordArt="0" anchor="ctr" anchorCtr="0" forceAA="0" compatLnSpc="0">
          <a:noAutofit/>
        </a:bodyPr>
        <a:lstStyle/>
        <a:p>
          <a:pPr marL="0" lvl="0" indent="0" algn="l" defTabSz="2933697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  <a:defRPr/>
          </a:pPr>
          <a:r>
            <a:rPr lang="en-US" sz="6600" kern="1200">
              <a:latin typeface="Times New Roman"/>
              <a:cs typeface="Times New Roman"/>
            </a:rPr>
            <a:t>02</a:t>
          </a:r>
          <a:endParaRPr sz="6600" kern="1200">
            <a:latin typeface="Times New Roman"/>
            <a:cs typeface="Times New Roman"/>
          </a:endParaRPr>
        </a:p>
      </dsp:txBody>
      <dsp:txXfrm>
        <a:off x="3385839" y="160445"/>
        <a:ext cx="3134319" cy="1504473"/>
      </dsp:txXfrm>
    </dsp:sp>
    <dsp:sp modelId="{F141C49C-E8E4-49F4-AAC3-2EB38F33B50A}">
      <dsp:nvSpPr>
        <dsp:cNvPr id="0" name=""/>
        <dsp:cNvSpPr/>
      </dsp:nvSpPr>
      <dsp:spPr bwMode="auto">
        <a:xfrm>
          <a:off x="6770905" y="160445"/>
          <a:ext cx="3134319" cy="3761183"/>
        </a:xfrm>
        <a:prstGeom prst="roundRect">
          <a:avLst>
            <a:gd name="adj" fmla="val 16667"/>
          </a:avLst>
        </a:prstGeom>
        <a:solidFill>
          <a:schemeClr val="bg2">
            <a:lumMod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  <dsp:txBody>
        <a:bodyPr spcFirstLastPara="0" vertOverflow="overflow" horzOverflow="overflow" vert="horz" wrap="square" lIns="309601" tIns="0" rIns="309601" bIns="330200" numCol="1" spcCol="1270" rtlCol="0" fromWordArt="0" anchor="t" anchorCtr="0" forceAA="0" compatLnSpc="0">
          <a:noAutofit/>
        </a:bodyPr>
        <a:lstStyle/>
        <a:p>
          <a:pPr marL="0" lvl="0" indent="0" algn="l" defTabSz="1155699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  <a:defRPr/>
          </a:pPr>
          <a:r>
            <a:rPr lang="en-US" sz="1600" b="0" i="0" u="none" strike="noStrike" kern="1200" cap="none" spc="0" dirty="0" err="1">
              <a:solidFill>
                <a:schemeClr val="tx1"/>
              </a:solidFill>
              <a:latin typeface="Times New Roman"/>
              <a:cs typeface="Times New Roman"/>
            </a:rPr>
            <a:t>Вирішити</a:t>
          </a:r>
          <a:r>
            <a:rPr lang="en-US" sz="1600" b="0" i="0" u="none" strike="noStrike" kern="1200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1" i="0" u="none" strike="noStrike" kern="1200" cap="none" spc="0" dirty="0" err="1">
              <a:solidFill>
                <a:schemeClr val="tx1"/>
              </a:solidFill>
              <a:latin typeface="Times New Roman"/>
              <a:cs typeface="Times New Roman"/>
            </a:rPr>
            <a:t>проблеми</a:t>
          </a:r>
          <a:r>
            <a:rPr lang="en-US" sz="1600" b="1" i="0" u="none" strike="noStrike" kern="1200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1" i="0" u="none" strike="noStrike" kern="1200" cap="none" spc="0" dirty="0" err="1">
              <a:solidFill>
                <a:schemeClr val="tx1"/>
              </a:solidFill>
              <a:latin typeface="Times New Roman"/>
              <a:cs typeface="Times New Roman"/>
            </a:rPr>
            <a:t>високих</a:t>
          </a:r>
          <a:r>
            <a:rPr lang="en-US" sz="1600" b="1" i="0" u="none" strike="noStrike" kern="1200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1" i="0" u="none" strike="noStrike" kern="1200" cap="none" spc="0" dirty="0" err="1">
              <a:solidFill>
                <a:schemeClr val="tx1"/>
              </a:solidFill>
              <a:latin typeface="Times New Roman"/>
              <a:cs typeface="Times New Roman"/>
            </a:rPr>
            <a:t>комісійних</a:t>
          </a:r>
          <a:r>
            <a:rPr lang="en-US" sz="1600" b="0" i="0" u="none" strike="noStrike" kern="1200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kern="1200" cap="none" spc="0" dirty="0" err="1">
              <a:solidFill>
                <a:schemeClr val="tx1"/>
              </a:solidFill>
              <a:latin typeface="Times New Roman"/>
              <a:cs typeface="Times New Roman"/>
            </a:rPr>
            <a:t>витрат</a:t>
          </a:r>
          <a:r>
            <a:rPr lang="en-US" sz="1600" b="0" i="0" u="none" strike="noStrike" kern="1200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kern="1200" cap="none" spc="0" dirty="0" err="1">
              <a:solidFill>
                <a:schemeClr val="tx1"/>
              </a:solidFill>
              <a:latin typeface="Times New Roman"/>
              <a:cs typeface="Times New Roman"/>
            </a:rPr>
            <a:t>за</a:t>
          </a:r>
          <a:r>
            <a:rPr lang="en-US" sz="1600" b="0" i="0" u="none" strike="noStrike" kern="1200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kern="1200" cap="none" spc="0" dirty="0" err="1">
              <a:solidFill>
                <a:schemeClr val="tx1"/>
              </a:solidFill>
              <a:latin typeface="Times New Roman"/>
              <a:cs typeface="Times New Roman"/>
            </a:rPr>
            <a:t>рахунок</a:t>
          </a:r>
          <a:r>
            <a:rPr lang="en-US" sz="1600" b="0" i="0" u="none" strike="noStrike" kern="1200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kern="1200" cap="none" spc="0" dirty="0" err="1">
              <a:solidFill>
                <a:schemeClr val="tx1"/>
              </a:solidFill>
              <a:latin typeface="Times New Roman"/>
              <a:cs typeface="Times New Roman"/>
            </a:rPr>
            <a:t>підтримки</a:t>
          </a:r>
          <a:r>
            <a:rPr lang="en-US" sz="1600" b="0" i="0" u="none" strike="noStrike" kern="1200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kern="1200" cap="none" spc="0" dirty="0" err="1">
              <a:solidFill>
                <a:schemeClr val="tx1"/>
              </a:solidFill>
              <a:latin typeface="Times New Roman"/>
              <a:cs typeface="Times New Roman"/>
            </a:rPr>
            <a:t>ефективної</a:t>
          </a:r>
          <a:r>
            <a:rPr lang="en-US" sz="1600" b="0" i="0" u="none" strike="noStrike" kern="1200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kern="1200" cap="none" spc="0" dirty="0" err="1">
              <a:solidFill>
                <a:schemeClr val="tx1"/>
              </a:solidFill>
              <a:latin typeface="Times New Roman"/>
              <a:cs typeface="Times New Roman"/>
            </a:rPr>
            <a:t>роботи</a:t>
          </a:r>
          <a:r>
            <a:rPr lang="en-US" sz="1600" b="0" i="0" u="none" strike="noStrike" kern="1200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kern="1200" cap="none" spc="0" dirty="0" err="1">
              <a:solidFill>
                <a:schemeClr val="tx1"/>
              </a:solidFill>
              <a:latin typeface="Times New Roman"/>
              <a:cs typeface="Times New Roman"/>
            </a:rPr>
            <a:t>мережі</a:t>
          </a:r>
          <a:r>
            <a:rPr lang="en-US" sz="1600" b="0" i="0" u="none" strike="noStrike" kern="1200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kern="1200" cap="none" spc="0" dirty="0" err="1">
              <a:solidFill>
                <a:schemeClr val="tx1"/>
              </a:solidFill>
              <a:latin typeface="Times New Roman"/>
              <a:cs typeface="Times New Roman"/>
            </a:rPr>
            <a:t>навіть</a:t>
          </a:r>
          <a:r>
            <a:rPr lang="en-US" sz="1600" b="0" i="0" u="none" strike="noStrike" kern="1200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kern="1200" cap="none" spc="0" dirty="0" err="1">
              <a:solidFill>
                <a:schemeClr val="tx1"/>
              </a:solidFill>
              <a:latin typeface="Times New Roman"/>
              <a:cs typeface="Times New Roman"/>
            </a:rPr>
            <a:t>при</a:t>
          </a:r>
          <a:r>
            <a:rPr lang="en-US" sz="1600" b="0" i="0" u="none" strike="noStrike" kern="1200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kern="1200" cap="none" spc="0" dirty="0" err="1">
              <a:solidFill>
                <a:schemeClr val="tx1"/>
              </a:solidFill>
              <a:latin typeface="Times New Roman"/>
              <a:cs typeface="Times New Roman"/>
            </a:rPr>
            <a:t>великих</a:t>
          </a:r>
          <a:r>
            <a:rPr lang="en-US" sz="1600" b="0" i="0" u="none" strike="noStrike" kern="1200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kern="1200" cap="none" spc="0" dirty="0" err="1">
              <a:solidFill>
                <a:schemeClr val="tx1"/>
              </a:solidFill>
              <a:latin typeface="Times New Roman"/>
              <a:cs typeface="Times New Roman"/>
            </a:rPr>
            <a:t>обсягах</a:t>
          </a:r>
          <a:r>
            <a:rPr lang="en-US" sz="1600" b="0" i="0" u="none" strike="noStrike" kern="1200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kern="1200" cap="none" spc="0" dirty="0" err="1">
              <a:solidFill>
                <a:schemeClr val="tx1"/>
              </a:solidFill>
              <a:latin typeface="Times New Roman"/>
              <a:cs typeface="Times New Roman"/>
            </a:rPr>
            <a:t>транзакцій</a:t>
          </a:r>
          <a:r>
            <a:rPr lang="en-US" sz="1600" b="0" i="0" u="none" strike="noStrike" kern="1200" cap="none" spc="0" dirty="0">
              <a:solidFill>
                <a:schemeClr val="tx1"/>
              </a:solidFill>
              <a:latin typeface="Times New Roman"/>
              <a:cs typeface="Times New Roman"/>
            </a:rPr>
            <a:t>, </a:t>
          </a:r>
          <a:r>
            <a:rPr lang="en-US" sz="1600" b="0" i="0" u="none" strike="noStrike" kern="1200" cap="none" spc="0" dirty="0" err="1">
              <a:solidFill>
                <a:schemeClr val="tx1"/>
              </a:solidFill>
              <a:latin typeface="Times New Roman"/>
              <a:cs typeface="Times New Roman"/>
            </a:rPr>
            <a:t>що</a:t>
          </a:r>
          <a:r>
            <a:rPr lang="en-US" sz="1600" b="0" i="0" u="none" strike="noStrike" kern="1200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kern="1200" cap="none" spc="0" dirty="0" err="1">
              <a:solidFill>
                <a:schemeClr val="tx1"/>
              </a:solidFill>
              <a:latin typeface="Times New Roman"/>
              <a:cs typeface="Times New Roman"/>
            </a:rPr>
            <a:t>забезпечує</a:t>
          </a:r>
          <a:r>
            <a:rPr lang="en-US" sz="1600" b="0" i="0" u="none" strike="noStrike" kern="1200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kern="1200" cap="none" spc="0" dirty="0" err="1">
              <a:solidFill>
                <a:schemeClr val="tx1"/>
              </a:solidFill>
              <a:latin typeface="Times New Roman"/>
              <a:cs typeface="Times New Roman"/>
            </a:rPr>
            <a:t>нижчу</a:t>
          </a:r>
          <a:r>
            <a:rPr lang="en-US" sz="1600" b="0" i="0" u="none" strike="noStrike" kern="1200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kern="1200" cap="none" spc="0" dirty="0" err="1">
              <a:solidFill>
                <a:schemeClr val="tx1"/>
              </a:solidFill>
              <a:latin typeface="Times New Roman"/>
              <a:cs typeface="Times New Roman"/>
            </a:rPr>
            <a:t>комісію</a:t>
          </a:r>
          <a:r>
            <a:rPr lang="en-US" sz="1600" b="0" i="0" u="none" strike="noStrike" kern="1200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kern="1200" cap="none" spc="0" dirty="0" err="1">
              <a:solidFill>
                <a:schemeClr val="tx1"/>
              </a:solidFill>
              <a:latin typeface="Times New Roman"/>
              <a:cs typeface="Times New Roman"/>
            </a:rPr>
            <a:t>за</a:t>
          </a:r>
          <a:r>
            <a:rPr lang="en-US" sz="1600" b="0" i="0" u="none" strike="noStrike" kern="1200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kern="1200" cap="none" spc="0" dirty="0" err="1">
              <a:solidFill>
                <a:schemeClr val="tx1"/>
              </a:solidFill>
              <a:latin typeface="Times New Roman"/>
              <a:cs typeface="Times New Roman"/>
            </a:rPr>
            <a:t>транзакції</a:t>
          </a:r>
          <a:r>
            <a:rPr lang="en-US" sz="1600" b="0" i="0" u="none" strike="noStrike" kern="1200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kern="1200" cap="none" spc="0" dirty="0" err="1">
              <a:solidFill>
                <a:schemeClr val="tx1"/>
              </a:solidFill>
              <a:latin typeface="Times New Roman"/>
              <a:cs typeface="Times New Roman"/>
            </a:rPr>
            <a:t>для</a:t>
          </a:r>
          <a:r>
            <a:rPr lang="en-US" sz="1600" b="0" i="0" u="none" strike="noStrike" kern="1200" cap="none" spc="0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kern="1200" cap="none" spc="0" dirty="0" err="1">
              <a:solidFill>
                <a:schemeClr val="tx1"/>
              </a:solidFill>
              <a:latin typeface="Times New Roman"/>
              <a:cs typeface="Times New Roman"/>
            </a:rPr>
            <a:t>користувачів</a:t>
          </a:r>
          <a:r>
            <a:rPr lang="en-US" sz="1600" b="0" i="0" u="none" strike="noStrike" kern="1200" cap="none" spc="0" dirty="0">
              <a:solidFill>
                <a:schemeClr val="tx1"/>
              </a:solidFill>
              <a:latin typeface="Times New Roman"/>
              <a:cs typeface="Times New Roman"/>
            </a:rPr>
            <a:t>.</a:t>
          </a:r>
          <a:endParaRPr sz="1600" kern="1200" dirty="0">
            <a:solidFill>
              <a:schemeClr val="tx1"/>
            </a:solidFill>
            <a:latin typeface="Times New Roman"/>
            <a:cs typeface="Times New Roman"/>
          </a:endParaRPr>
        </a:p>
      </dsp:txBody>
      <dsp:txXfrm>
        <a:off x="6770905" y="1664918"/>
        <a:ext cx="3134319" cy="2256710"/>
      </dsp:txXfrm>
    </dsp:sp>
    <dsp:sp modelId="{2596FFBD-2FDB-463F-99E6-18EDF6E874AC}">
      <dsp:nvSpPr>
        <dsp:cNvPr id="0" name=""/>
        <dsp:cNvSpPr/>
      </dsp:nvSpPr>
      <dsp:spPr bwMode="auto">
        <a:xfrm>
          <a:off x="6770905" y="160445"/>
          <a:ext cx="3134319" cy="150447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  <dsp:txBody>
        <a:bodyPr spcFirstLastPara="0" vertOverflow="overflow" horzOverflow="overflow" vert="horz" wrap="square" lIns="309601" tIns="165100" rIns="309601" bIns="165100" numCol="1" spcCol="1270" rtlCol="0" fromWordArt="0" anchor="ctr" anchorCtr="0" forceAA="0" compatLnSpc="0">
          <a:noAutofit/>
        </a:bodyPr>
        <a:lstStyle/>
        <a:p>
          <a:pPr marL="0" lvl="0" indent="0" algn="l" defTabSz="2933697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  <a:defRPr/>
          </a:pPr>
          <a:r>
            <a:rPr lang="en-US" sz="6600" kern="1200">
              <a:latin typeface="Times New Roman"/>
              <a:cs typeface="Times New Roman"/>
            </a:rPr>
            <a:t>03</a:t>
          </a:r>
          <a:endParaRPr sz="6600" kern="1200">
            <a:latin typeface="Times New Roman"/>
            <a:cs typeface="Times New Roman"/>
          </a:endParaRPr>
        </a:p>
      </dsp:txBody>
      <dsp:txXfrm>
        <a:off x="6770905" y="160445"/>
        <a:ext cx="3134319" cy="15044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pPr>
                <a:defRPr/>
              </a:pPr>
              <a:r>
                <a:rPr/>
                <a:t>01</a:t>
              </a:r>
              <a:endParaRPr/>
            </a:p>
          </dgm:t>
        </dgm:pt>
        <dgm:pt modelId="201" type="sibTrans" cxnId="5">
          <dgm:prSet phldrT="2"/>
          <dgm:t>
            <a:bodyPr/>
            <a:lstStyle/>
            <a:p>
              <a:pPr>
                <a:defRPr/>
              </a:pPr>
              <a:r>
                <a:rPr/>
                <a:t>02</a:t>
              </a:r>
              <a:endParaRPr/>
            </a:p>
          </dgm:t>
        </dgm:pt>
        <dgm:pt modelId="301" type="sibTrans" cxnId="6">
          <dgm:prSet phldrT="3"/>
          <dgm:t>
            <a:bodyPr/>
            <a:lstStyle/>
            <a:p>
              <a:pPr>
                <a:defRPr/>
              </a:pPr>
              <a:r>
                <a:rPr/>
                <a:t>03</a:t>
              </a:r>
              <a:endParaRPr/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 bwMode="auto">
          <a:xfrm>
            <a:off x="914400" y="1988184"/>
            <a:ext cx="10363199" cy="1346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 bwMode="auto">
          <a:xfrm>
            <a:off x="1828800" y="3591559"/>
            <a:ext cx="8534399" cy="16033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6/12/2023</a:t>
            </a:fld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 bwMode="auto"/>
        <p:txBody>
          <a:bodyPr lIns="0" tIns="0" rIns="0" bIns="0"/>
          <a:lstStyle>
            <a:lvl1pPr>
              <a:defRPr sz="2350" b="1" i="0">
                <a:solidFill>
                  <a:srgbClr val="484140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 bwMode="auto"/>
        <p:txBody>
          <a:bodyPr lIns="0" tIns="0" rIns="0" bIns="0"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6/12/2023</a:t>
            </a:fld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 bwMode="auto"/>
        <p:txBody>
          <a:bodyPr lIns="0" tIns="0" rIns="0" bIns="0"/>
          <a:lstStyle>
            <a:lvl1pPr>
              <a:defRPr sz="2350" b="1" i="0">
                <a:solidFill>
                  <a:srgbClr val="484140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 bwMode="auto">
          <a:xfrm>
            <a:off x="609599" y="1475103"/>
            <a:ext cx="5303520" cy="42329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 bwMode="auto">
          <a:xfrm>
            <a:off x="6278879" y="1475103"/>
            <a:ext cx="5303520" cy="42329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6/12/2023</a:t>
            </a:fld>
            <a:endParaRPr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 bwMode="auto"/>
        <p:txBody>
          <a:bodyPr lIns="0" tIns="0" rIns="0" bIns="0"/>
          <a:lstStyle>
            <a:lvl1pPr>
              <a:defRPr sz="2350" b="1" i="0">
                <a:solidFill>
                  <a:srgbClr val="484140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6/12/2023</a:t>
            </a:fld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6/12/2023</a:t>
            </a:fld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 bwMode="auto">
          <a:xfrm>
            <a:off x="1123948" y="409574"/>
            <a:ext cx="9944100" cy="5591174"/>
          </a:xfrm>
          <a:custGeom>
            <a:avLst/>
            <a:gdLst/>
            <a:ahLst/>
            <a:cxnLst/>
            <a:rect l="l" t="t" r="r" b="b"/>
            <a:pathLst>
              <a:path w="9944100" h="5591175" extrusionOk="0">
                <a:moveTo>
                  <a:pt x="9732199" y="5591174"/>
                </a:moveTo>
                <a:lnTo>
                  <a:pt x="211899" y="5591174"/>
                </a:lnTo>
                <a:lnTo>
                  <a:pt x="204742" y="5590822"/>
                </a:lnTo>
                <a:lnTo>
                  <a:pt x="162346" y="5583823"/>
                </a:lnTo>
                <a:lnTo>
                  <a:pt x="122131" y="5568688"/>
                </a:lnTo>
                <a:lnTo>
                  <a:pt x="85641" y="5545998"/>
                </a:lnTo>
                <a:lnTo>
                  <a:pt x="54279" y="5516626"/>
                </a:lnTo>
                <a:lnTo>
                  <a:pt x="29250" y="5481698"/>
                </a:lnTo>
                <a:lnTo>
                  <a:pt x="11516" y="5442559"/>
                </a:lnTo>
                <a:lnTo>
                  <a:pt x="1758" y="5400713"/>
                </a:lnTo>
                <a:lnTo>
                  <a:pt x="0" y="5372099"/>
                </a:lnTo>
                <a:lnTo>
                  <a:pt x="0" y="211900"/>
                </a:lnTo>
                <a:lnTo>
                  <a:pt x="5609" y="169298"/>
                </a:lnTo>
                <a:lnTo>
                  <a:pt x="19421" y="128609"/>
                </a:lnTo>
                <a:lnTo>
                  <a:pt x="40906" y="91397"/>
                </a:lnTo>
                <a:lnTo>
                  <a:pt x="69239" y="59092"/>
                </a:lnTo>
                <a:lnTo>
                  <a:pt x="103329" y="32934"/>
                </a:lnTo>
                <a:lnTo>
                  <a:pt x="141867" y="13930"/>
                </a:lnTo>
                <a:lnTo>
                  <a:pt x="183372" y="2809"/>
                </a:lnTo>
                <a:lnTo>
                  <a:pt x="211899" y="0"/>
                </a:lnTo>
                <a:lnTo>
                  <a:pt x="9732199" y="0"/>
                </a:lnTo>
                <a:lnTo>
                  <a:pt x="9774801" y="5609"/>
                </a:lnTo>
                <a:lnTo>
                  <a:pt x="9815488" y="19421"/>
                </a:lnTo>
                <a:lnTo>
                  <a:pt x="9852700" y="40906"/>
                </a:lnTo>
                <a:lnTo>
                  <a:pt x="9885007" y="69239"/>
                </a:lnTo>
                <a:lnTo>
                  <a:pt x="9911165" y="103329"/>
                </a:lnTo>
                <a:lnTo>
                  <a:pt x="9930167" y="141867"/>
                </a:lnTo>
                <a:lnTo>
                  <a:pt x="9941288" y="183372"/>
                </a:lnTo>
                <a:lnTo>
                  <a:pt x="9944099" y="211900"/>
                </a:lnTo>
                <a:lnTo>
                  <a:pt x="9944099" y="5379274"/>
                </a:lnTo>
                <a:lnTo>
                  <a:pt x="9938489" y="5421876"/>
                </a:lnTo>
                <a:lnTo>
                  <a:pt x="9924677" y="5462564"/>
                </a:lnTo>
                <a:lnTo>
                  <a:pt x="9903192" y="5499777"/>
                </a:lnTo>
                <a:lnTo>
                  <a:pt x="9874860" y="5532082"/>
                </a:lnTo>
                <a:lnTo>
                  <a:pt x="9840768" y="5558239"/>
                </a:lnTo>
                <a:lnTo>
                  <a:pt x="9802232" y="5577244"/>
                </a:lnTo>
                <a:lnTo>
                  <a:pt x="9760726" y="5588364"/>
                </a:lnTo>
                <a:lnTo>
                  <a:pt x="9732199" y="5591174"/>
                </a:lnTo>
                <a:close/>
              </a:path>
            </a:pathLst>
          </a:custGeom>
          <a:solidFill>
            <a:srgbClr val="EFEBE4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 bwMode="auto">
          <a:xfrm>
            <a:off x="4562742" y="1827910"/>
            <a:ext cx="3066512" cy="3886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50" b="1" i="0">
                <a:solidFill>
                  <a:srgbClr val="484140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 bwMode="auto">
          <a:xfrm>
            <a:off x="609599" y="1475103"/>
            <a:ext cx="10972800" cy="42329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>
          <a:xfrm>
            <a:off x="4145279" y="5964554"/>
            <a:ext cx="3901439" cy="3206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>
          <a:xfrm>
            <a:off x="609599" y="5964554"/>
            <a:ext cx="2804159" cy="3206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6/12/2023</a:t>
            </a:fld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>
          <a:xfrm>
            <a:off x="8778240" y="5964554"/>
            <a:ext cx="2804159" cy="3206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1166140" y="2561840"/>
            <a:ext cx="9684728" cy="2181838"/>
          </a:xfrm>
          <a:prstGeom prst="rect">
            <a:avLst/>
          </a:prstGeom>
        </p:spPr>
        <p:txBody>
          <a:bodyPr vert="horz" wrap="square" lIns="0" tIns="88264" rIns="0" bIns="0" rtlCol="0">
            <a:spAutoFit/>
          </a:bodyPr>
          <a:lstStyle/>
          <a:p>
            <a:pPr marL="12065" marR="5080" indent="-101600" algn="ctr">
              <a:lnSpc>
                <a:spcPct val="114999"/>
              </a:lnSpc>
              <a:spcBef>
                <a:spcPts val="695"/>
              </a:spcBef>
              <a:defRPr/>
            </a:pPr>
            <a:r>
              <a:rPr lang="ru-RU" sz="3950" spc="-85">
                <a:solidFill>
                  <a:schemeClr val="tx1"/>
                </a:solidFill>
              </a:rPr>
              <a:t>Однорангова мережа на основі блокчейн для автоматизованої платіжної системи</a:t>
            </a:r>
            <a:endParaRPr sz="3950">
              <a:solidFill>
                <a:schemeClr val="tx1"/>
              </a:solidFill>
              <a:latin typeface="Constantia"/>
              <a:cs typeface="Constantia"/>
            </a:endParaRPr>
          </a:p>
          <a:p>
            <a:pPr marL="2138045" marR="2135505" algn="ctr">
              <a:lnSpc>
                <a:spcPct val="150000"/>
              </a:lnSpc>
              <a:spcBef>
                <a:spcPts val="540"/>
              </a:spcBef>
              <a:defRPr/>
            </a:pPr>
            <a:r>
              <a:rPr sz="1400" b="0" spc="10">
                <a:solidFill>
                  <a:schemeClr val="tx1"/>
                </a:solidFill>
                <a:latin typeface="Times New Roman"/>
                <a:cs typeface="Times New Roman"/>
              </a:rPr>
              <a:t>виконав: студент гр. </a:t>
            </a:r>
            <a:r>
              <a:rPr sz="1400" b="0" spc="105">
                <a:solidFill>
                  <a:schemeClr val="tx1"/>
                </a:solidFill>
                <a:latin typeface="Times New Roman"/>
                <a:cs typeface="Times New Roman"/>
              </a:rPr>
              <a:t>ІПЗ-33 </a:t>
            </a:r>
            <a:r>
              <a:rPr sz="1400" b="0" spc="-20">
                <a:solidFill>
                  <a:schemeClr val="tx1"/>
                </a:solidFill>
                <a:latin typeface="Times New Roman"/>
                <a:cs typeface="Times New Roman"/>
              </a:rPr>
              <a:t>Гоша </a:t>
            </a:r>
            <a:r>
              <a:rPr sz="1400" b="0" spc="10">
                <a:solidFill>
                  <a:schemeClr val="tx1"/>
                </a:solidFill>
                <a:latin typeface="Times New Roman"/>
                <a:cs typeface="Times New Roman"/>
              </a:rPr>
              <a:t>Давід </a:t>
            </a:r>
            <a:r>
              <a:rPr sz="1400" b="0" spc="5">
                <a:solidFill>
                  <a:schemeClr val="tx1"/>
                </a:solidFill>
                <a:latin typeface="Times New Roman"/>
                <a:cs typeface="Times New Roman"/>
              </a:rPr>
              <a:t>Олекс</a:t>
            </a:r>
            <a:r>
              <a:rPr sz="1400" b="0" spc="4">
                <a:solidFill>
                  <a:schemeClr val="tx1"/>
                </a:solidFill>
                <a:latin typeface="Times New Roman"/>
                <a:cs typeface="Times New Roman"/>
              </a:rPr>
              <a:t>андрович</a:t>
            </a:r>
            <a:r>
              <a:rPr sz="1400" b="0" spc="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b="0" spc="1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br>
              <a:rPr sz="1400" b="0" spc="10">
                <a:solidFill>
                  <a:schemeClr val="tx1"/>
                </a:solidFill>
                <a:latin typeface="Times New Roman"/>
                <a:cs typeface="Times New Roman"/>
              </a:rPr>
            </a:br>
            <a:r>
              <a:rPr sz="1400" b="0" spc="10">
                <a:solidFill>
                  <a:schemeClr val="tx1"/>
                </a:solidFill>
                <a:latin typeface="Times New Roman"/>
                <a:cs typeface="Times New Roman"/>
              </a:rPr>
              <a:t>науковий керівник:</a:t>
            </a:r>
            <a:r>
              <a:rPr sz="1400" b="0" spc="8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b="0" spc="50">
                <a:solidFill>
                  <a:schemeClr val="tx1"/>
                </a:solidFill>
                <a:latin typeface="Times New Roman"/>
                <a:cs typeface="Times New Roman"/>
              </a:rPr>
              <a:t>д.т.н.</a:t>
            </a:r>
            <a:r>
              <a:rPr sz="1400" b="0" spc="4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b="0" spc="50">
                <a:solidFill>
                  <a:schemeClr val="tx1"/>
                </a:solidFill>
                <a:latin typeface="Times New Roman"/>
                <a:cs typeface="Times New Roman"/>
              </a:rPr>
              <a:t>с.н.с.</a:t>
            </a:r>
            <a:r>
              <a:rPr sz="1400" b="0" spc="4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b="0" spc="10">
                <a:solidFill>
                  <a:schemeClr val="tx1"/>
                </a:solidFill>
                <a:latin typeface="Times New Roman"/>
                <a:cs typeface="Times New Roman"/>
              </a:rPr>
              <a:t>Порєв</a:t>
            </a:r>
            <a:r>
              <a:rPr sz="1400" b="0" spc="-1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b="0" spc="-5">
                <a:solidFill>
                  <a:schemeClr val="tx1"/>
                </a:solidFill>
                <a:latin typeface="Times New Roman"/>
                <a:cs typeface="Times New Roman"/>
              </a:rPr>
              <a:t>Геннадій</a:t>
            </a:r>
            <a:r>
              <a:rPr sz="1400" b="0" spc="-1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b="0" spc="5">
                <a:solidFill>
                  <a:schemeClr val="tx1"/>
                </a:solidFill>
                <a:latin typeface="Times New Roman"/>
                <a:cs typeface="Times New Roman"/>
              </a:rPr>
              <a:t>Володимирович</a:t>
            </a:r>
            <a:endParaRPr sz="14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24390422" name="TextBox 324390421"/>
          <p:cNvSpPr txBox="1"/>
          <p:nvPr/>
        </p:nvSpPr>
        <p:spPr bwMode="auto">
          <a:xfrm>
            <a:off x="2544899" y="918387"/>
            <a:ext cx="7133836" cy="1161647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2000">
                <a:latin typeface="Times New Roman"/>
                <a:ea typeface="Bierstadt"/>
                <a:cs typeface="Times New Roman"/>
              </a:rPr>
              <a:t>Київський національний університет імені Тараса Шевченка 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90000"/>
              </a:lnSpc>
              <a:defRPr/>
            </a:pPr>
            <a:r>
              <a:rPr lang="en-US" sz="2000">
                <a:latin typeface="Times New Roman"/>
                <a:ea typeface="Bierstadt"/>
                <a:cs typeface="Times New Roman"/>
              </a:rPr>
              <a:t>Факультет інформаційних технологій 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90000"/>
              </a:lnSpc>
              <a:defRPr/>
            </a:pPr>
            <a:r>
              <a:rPr lang="en-US" sz="2000">
                <a:latin typeface="Times New Roman"/>
                <a:ea typeface="Bierstadt"/>
                <a:cs typeface="Times New Roman"/>
              </a:rPr>
              <a:t>Кафедра Програмних систем і технологій 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90000"/>
              </a:lnSpc>
              <a:defRPr/>
            </a:pP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 bwMode="auto">
          <a:xfrm>
            <a:off x="3124200" y="1454150"/>
            <a:ext cx="3371672" cy="37500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734820">
              <a:lnSpc>
                <a:spcPct val="100000"/>
              </a:lnSpc>
              <a:spcBef>
                <a:spcPts val="130"/>
              </a:spcBef>
              <a:defRPr/>
            </a:pPr>
            <a:r>
              <a:rPr spc="-10">
                <a:latin typeface="Times New Roman"/>
                <a:cs typeface="Times New Roman"/>
              </a:rPr>
              <a:t>Висн</a:t>
            </a:r>
            <a:r>
              <a:rPr spc="-70">
                <a:latin typeface="Times New Roman"/>
                <a:cs typeface="Times New Roman"/>
              </a:rPr>
              <a:t>о</a:t>
            </a:r>
            <a:r>
              <a:rPr spc="-10">
                <a:latin typeface="Times New Roman"/>
                <a:cs typeface="Times New Roman"/>
              </a:rPr>
              <a:t>вк</a:t>
            </a:r>
            <a:r>
              <a:rPr spc="15">
                <a:latin typeface="Times New Roman"/>
                <a:cs typeface="Times New Roman"/>
              </a:rPr>
              <a:t>и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 bwMode="auto">
          <a:xfrm>
            <a:off x="1524000" y="2309607"/>
            <a:ext cx="9293765" cy="289468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425450" algn="just">
              <a:lnSpc>
                <a:spcPct val="150000"/>
              </a:lnSpc>
              <a:spcBef>
                <a:spcPts val="825"/>
              </a:spcBef>
              <a:defRPr/>
            </a:pPr>
            <a:r>
              <a:rPr lang="uk-UA" sz="18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Було розроблено </a:t>
            </a:r>
            <a:r>
              <a:rPr lang="ru-RU" sz="18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масштабовану</a:t>
            </a:r>
            <a:r>
              <a:rPr lang="ru-RU" sz="18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та </a:t>
            </a:r>
            <a:r>
              <a:rPr lang="ru-RU" sz="18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ефективну</a:t>
            </a:r>
            <a:r>
              <a:rPr lang="uk-UA" sz="18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систему блокчейн, яка вирішує ключові проблеми існуючих технологій. Досягнуто значного скорочення затримки транзакцій та споживання енергії, досягли значних успіхів у масштабуванні та зберегли тверду прихильність до децентралізації. Завдяки інноваційному гібридному механізму консенсусу та дизайну мережі </a:t>
            </a:r>
            <a:r>
              <a:rPr lang="uk-UA" sz="18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продемонструвано</a:t>
            </a:r>
            <a:r>
              <a:rPr lang="uk-UA" sz="18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, що можна створити ефективний та інклюзивний блокчейн. Потенціал цієї технології та закладає міцний фундамент для майбутніх досягнень у цій галузі.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735485786" name="Holder 4"/>
          <p:cNvSpPr>
            <a:spLocks noGrp="1"/>
          </p:cNvSpPr>
          <p:nvPr/>
        </p:nvSpPr>
        <p:spPr bwMode="auto">
          <a:xfrm>
            <a:off x="9225525" y="86873"/>
            <a:ext cx="2807036" cy="427079"/>
          </a:xfrm>
        </p:spPr>
        <p:txBody>
          <a:bodyPr wrap="square" lIns="0" tIns="0" rIns="0" bIns="0">
            <a:spAutoFit/>
          </a:bodyPr>
          <a:lstStyle>
            <a:lvl1pPr marL="0" algn="r"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29B0431-B62E-8096-9332-C52E92708A6C}" type="slidenum">
              <a:rPr sz="2800">
                <a:latin typeface="Times New Roman"/>
                <a:cs typeface="Times New Roman"/>
              </a:rPr>
              <a:t>10</a:t>
            </a:fld>
            <a:endParaRPr>
              <a:latin typeface="Times New Roman"/>
              <a:cs typeface="Times New Roman"/>
            </a:endParaRPr>
          </a:p>
        </p:txBody>
      </p:sp>
      <p:sp>
        <p:nvSpPr>
          <p:cNvPr id="1276214301" name="Прямоугольник 1276214300"/>
          <p:cNvSpPr/>
          <p:nvPr/>
        </p:nvSpPr>
        <p:spPr bwMode="auto">
          <a:xfrm>
            <a:off x="11655882" y="27612"/>
            <a:ext cx="527110" cy="545605"/>
          </a:xfrm>
          <a:prstGeom prst="rect">
            <a:avLst/>
          </a:prstGeom>
          <a:noFill/>
          <a:ln w="25400" cap="flat" cmpd="sng" algn="ctr">
            <a:solidFill>
              <a:schemeClr val="bg2">
                <a:lumMod val="50196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1374822" y="1117602"/>
            <a:ext cx="3167759" cy="375008"/>
          </a:xfrm>
          <a:prstGeom prst="rect">
            <a:avLst/>
          </a:prstGeom>
        </p:spPr>
        <p:txBody>
          <a:bodyPr vert="horz" wrap="square" lIns="0" tIns="165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defRPr/>
            </a:pPr>
            <a:r>
              <a:rPr spc="-10"/>
              <a:t>Мета</a:t>
            </a:r>
            <a:endParaRPr/>
          </a:p>
        </p:txBody>
      </p:sp>
      <p:sp>
        <p:nvSpPr>
          <p:cNvPr id="3" name="object 3"/>
          <p:cNvSpPr txBox="1"/>
          <p:nvPr/>
        </p:nvSpPr>
        <p:spPr bwMode="auto">
          <a:xfrm>
            <a:off x="1374822" y="1738568"/>
            <a:ext cx="4448034" cy="3918283"/>
          </a:xfrm>
          <a:prstGeom prst="rect">
            <a:avLst/>
          </a:prstGeom>
        </p:spPr>
        <p:txBody>
          <a:bodyPr vert="horz" wrap="square" lIns="0" tIns="634" rIns="0" bIns="0" rtlCol="0">
            <a:spAutoFit/>
          </a:bodyPr>
          <a:lstStyle/>
          <a:p>
            <a:pPr marL="12700" marR="356870" algn="just">
              <a:lnSpc>
                <a:spcPct val="119000"/>
              </a:lnSpc>
              <a:spcBef>
                <a:spcPts val="855"/>
              </a:spcBef>
              <a:defRPr/>
            </a:pPr>
            <a:r>
              <a:rPr lang="ru-RU" sz="18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Метою </a:t>
            </a:r>
            <a:r>
              <a:rPr lang="ru-RU" sz="18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цієї</a:t>
            </a:r>
            <a:r>
              <a:rPr lang="ru-RU" sz="18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курсової</a:t>
            </a:r>
            <a:r>
              <a:rPr lang="ru-RU" sz="18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роботи</a:t>
            </a:r>
            <a:r>
              <a:rPr lang="ru-RU" sz="18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є </a:t>
            </a:r>
            <a:r>
              <a:rPr lang="ru-RU" sz="18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розробка</a:t>
            </a:r>
            <a:r>
              <a:rPr lang="ru-RU" sz="18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масштабованої</a:t>
            </a:r>
            <a:r>
              <a:rPr lang="ru-RU" sz="18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та </a:t>
            </a:r>
            <a:r>
              <a:rPr lang="ru-RU" sz="18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ефективної</a:t>
            </a:r>
            <a:r>
              <a:rPr lang="ru-RU" sz="18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блокчейн-</a:t>
            </a:r>
            <a:r>
              <a:rPr lang="ru-RU" sz="18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системи</a:t>
            </a:r>
            <a:r>
              <a:rPr lang="ru-RU" sz="18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, яка </a:t>
            </a:r>
            <a:r>
              <a:rPr lang="ru-RU" sz="18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має</a:t>
            </a:r>
            <a:r>
              <a:rPr lang="ru-RU" sz="18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на </a:t>
            </a:r>
            <a:r>
              <a:rPr lang="ru-RU" sz="18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меті</a:t>
            </a:r>
            <a:r>
              <a:rPr lang="ru-RU" sz="18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зменшити</a:t>
            </a:r>
            <a:r>
              <a:rPr lang="ru-RU" sz="18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затримку</a:t>
            </a:r>
            <a:r>
              <a:rPr lang="ru-RU" sz="18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транзакцій</a:t>
            </a:r>
            <a:r>
              <a:rPr lang="ru-RU" sz="18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ru-RU" sz="18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мінімізувати</a:t>
            </a:r>
            <a:r>
              <a:rPr lang="ru-RU" sz="18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споживання</a:t>
            </a:r>
            <a:r>
              <a:rPr lang="ru-RU" sz="18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енергії</a:t>
            </a:r>
            <a:r>
              <a:rPr lang="ru-RU" sz="18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ru-RU" sz="18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зменшити</a:t>
            </a:r>
            <a:r>
              <a:rPr lang="ru-RU" sz="18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ризики</a:t>
            </a:r>
            <a:r>
              <a:rPr lang="ru-RU" sz="18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централізації</a:t>
            </a:r>
            <a:r>
              <a:rPr lang="ru-RU" sz="18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та </a:t>
            </a:r>
            <a:r>
              <a:rPr lang="ru-RU" sz="18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знизити</a:t>
            </a:r>
            <a:r>
              <a:rPr lang="ru-RU" sz="18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високі</a:t>
            </a:r>
            <a:r>
              <a:rPr lang="ru-RU" sz="18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комісії</a:t>
            </a:r>
            <a:r>
              <a:rPr lang="ru-RU" sz="18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за </a:t>
            </a:r>
            <a:r>
              <a:rPr lang="ru-RU" sz="18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транзакції</a:t>
            </a:r>
            <a:r>
              <a:rPr lang="ru-RU" sz="18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. </a:t>
            </a:r>
            <a:r>
              <a:rPr lang="ru-RU" sz="18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Значна</a:t>
            </a:r>
            <a:r>
              <a:rPr lang="ru-RU" sz="18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увага</a:t>
            </a:r>
            <a:r>
              <a:rPr lang="ru-RU" sz="18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приділяється</a:t>
            </a:r>
            <a:r>
              <a:rPr lang="ru-RU" sz="18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створенню</a:t>
            </a:r>
            <a:r>
              <a:rPr lang="ru-RU" sz="18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екологічно</a:t>
            </a:r>
            <a:r>
              <a:rPr lang="ru-RU" sz="18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чистої</a:t>
            </a:r>
            <a:r>
              <a:rPr lang="ru-RU" sz="18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та </a:t>
            </a:r>
            <a:r>
              <a:rPr lang="ru-RU" sz="18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демократичної</a:t>
            </a:r>
            <a:r>
              <a:rPr lang="ru-RU" sz="18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блокчейн-</a:t>
            </a:r>
            <a:r>
              <a:rPr lang="ru-RU" sz="18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мережі</a:t>
            </a:r>
            <a:r>
              <a:rPr lang="ru-RU" sz="18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, яка </a:t>
            </a:r>
            <a:r>
              <a:rPr lang="ru-RU" sz="18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працює</a:t>
            </a:r>
            <a:r>
              <a:rPr lang="ru-RU" sz="18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в </a:t>
            </a:r>
            <a:r>
              <a:rPr lang="ru-RU" sz="18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режимі</a:t>
            </a:r>
            <a:r>
              <a:rPr lang="ru-RU" sz="18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реального часу і </a:t>
            </a:r>
            <a:r>
              <a:rPr lang="ru-RU" sz="18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підходить</a:t>
            </a:r>
            <a:r>
              <a:rPr lang="ru-RU" sz="18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для </a:t>
            </a:r>
            <a:r>
              <a:rPr lang="ru-RU" sz="18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повсякденної</a:t>
            </a:r>
            <a:r>
              <a:rPr lang="ru-RU" sz="18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комерційної</a:t>
            </a:r>
            <a:r>
              <a:rPr lang="ru-RU" sz="18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діяльності</a:t>
            </a:r>
            <a:r>
              <a:rPr lang="ru-RU" sz="18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063827464" name="Holder 4"/>
          <p:cNvSpPr>
            <a:spLocks noGrp="1"/>
          </p:cNvSpPr>
          <p:nvPr>
            <p:ph type="sldNum" sz="quarter" idx="7"/>
          </p:nvPr>
        </p:nvSpPr>
        <p:spPr bwMode="auto">
          <a:xfrm>
            <a:off x="9225527" y="86875"/>
            <a:ext cx="2805239" cy="427079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00E96F8-DC0B-3B60-9520-15C92079DBC9}" type="slidenum">
              <a:rPr sz="2800"/>
              <a:t>2</a:t>
            </a:fld>
            <a:endParaRPr/>
          </a:p>
        </p:txBody>
      </p:sp>
      <p:sp>
        <p:nvSpPr>
          <p:cNvPr id="242329620" name="Прямоугольник 242329619"/>
          <p:cNvSpPr/>
          <p:nvPr/>
        </p:nvSpPr>
        <p:spPr bwMode="auto">
          <a:xfrm>
            <a:off x="11655882" y="27612"/>
            <a:ext cx="527110" cy="545605"/>
          </a:xfrm>
          <a:prstGeom prst="rect">
            <a:avLst/>
          </a:prstGeom>
          <a:noFill/>
          <a:ln w="25400" cap="flat" cmpd="sng" algn="ctr">
            <a:solidFill>
              <a:schemeClr val="bg2">
                <a:lumMod val="50196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object 2"/>
          <p:cNvSpPr txBox="1"/>
          <p:nvPr/>
        </p:nvSpPr>
        <p:spPr bwMode="auto">
          <a:xfrm>
            <a:off x="6476998" y="1117602"/>
            <a:ext cx="3170637" cy="375008"/>
          </a:xfrm>
          <a:prstGeom prst="rect">
            <a:avLst/>
          </a:prstGeom>
        </p:spPr>
        <p:txBody>
          <a:bodyPr vert="horz" wrap="square" lIns="0" tIns="16509" rIns="0" bIns="0" rtlCol="0">
            <a:spAutoFit/>
          </a:bodyPr>
          <a:lstStyle>
            <a:lvl1pPr>
              <a:defRPr sz="2350" b="1" i="0">
                <a:solidFill>
                  <a:srgbClr val="484140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30"/>
              </a:spcBef>
              <a:defRPr/>
            </a:pPr>
            <a:r>
              <a:rPr lang="ru-RU" spc="-10"/>
              <a:t>Актуальність</a:t>
            </a:r>
            <a:endParaRPr lang="ru-RU"/>
          </a:p>
        </p:txBody>
      </p:sp>
      <p:sp>
        <p:nvSpPr>
          <p:cNvPr id="7" name="object 3"/>
          <p:cNvSpPr txBox="1"/>
          <p:nvPr/>
        </p:nvSpPr>
        <p:spPr bwMode="auto">
          <a:xfrm>
            <a:off x="6476998" y="1738568"/>
            <a:ext cx="5113316" cy="3591842"/>
          </a:xfrm>
          <a:prstGeom prst="rect">
            <a:avLst/>
          </a:prstGeom>
        </p:spPr>
        <p:txBody>
          <a:bodyPr vert="horz" wrap="square" lIns="0" tIns="633" rIns="0" bIns="0" rtlCol="0">
            <a:spAutoFit/>
          </a:bodyPr>
          <a:lstStyle/>
          <a:p>
            <a:pPr marL="12700" marR="356870" algn="just">
              <a:lnSpc>
                <a:spcPct val="119000"/>
              </a:lnSpc>
              <a:spcBef>
                <a:spcPts val="855"/>
              </a:spcBef>
              <a:defRPr/>
            </a:pPr>
            <a:r>
              <a:rPr lang="uk-UA" sz="1800">
                <a:latin typeface="Times New Roman"/>
                <a:ea typeface="Arial"/>
              </a:rPr>
              <a:t>У сфері технології блокчейн та її застосувань, що постійно розширюється, одним з найважливіших питань, що викликають інтерес, є її потенціал для революційної перебудови платіжних систем. Однак, існуючі моделі стикаються з рядом обмежень і проблем, які перешкоджають їх широкому впровадженню і використанню. Ця курсова робота мотивована необхідністю вирішення цих проблем, прокладаючи шлях до більш ефективної та надійної платіжної системи на основі блокчейну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 bwMode="auto">
          <a:xfrm>
            <a:off x="4724400" y="767980"/>
            <a:ext cx="2510122" cy="381993"/>
          </a:xfrm>
          <a:prstGeom prst="rect">
            <a:avLst/>
          </a:prstGeom>
        </p:spPr>
        <p:txBody>
          <a:bodyPr vert="horz" wrap="square" lIns="0" tIns="47623" rIns="0" bIns="0" rtlCol="0">
            <a:spAutoFit/>
          </a:bodyPr>
          <a:lstStyle/>
          <a:p>
            <a:pPr marL="12700" marR="5080">
              <a:lnSpc>
                <a:spcPts val="2630"/>
              </a:lnSpc>
              <a:spcBef>
                <a:spcPts val="375"/>
              </a:spcBef>
              <a:defRPr/>
            </a:pPr>
            <a:r>
              <a:rPr lang="ru-RU" sz="2800" spc="-10" dirty="0" err="1">
                <a:solidFill>
                  <a:schemeClr val="tx1"/>
                </a:solidFill>
              </a:rPr>
              <a:t>Задачі</a:t>
            </a:r>
            <a:r>
              <a:rPr lang="ru-RU" sz="2800" spc="-10" dirty="0">
                <a:solidFill>
                  <a:schemeClr val="tx1"/>
                </a:solidFill>
              </a:rPr>
              <a:t> </a:t>
            </a:r>
            <a:r>
              <a:rPr lang="ru-RU" sz="2800" spc="-10" dirty="0" err="1">
                <a:solidFill>
                  <a:schemeClr val="tx1"/>
                </a:solidFill>
              </a:rPr>
              <a:t>роботи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1278394506" name="Holder 4"/>
          <p:cNvSpPr>
            <a:spLocks noGrp="1"/>
          </p:cNvSpPr>
          <p:nvPr/>
        </p:nvSpPr>
        <p:spPr bwMode="auto">
          <a:xfrm>
            <a:off x="9225526" y="86874"/>
            <a:ext cx="2806678" cy="427079"/>
          </a:xfrm>
        </p:spPr>
        <p:txBody>
          <a:bodyPr wrap="square" lIns="0" tIns="0" rIns="0" bIns="0">
            <a:spAutoFit/>
          </a:bodyPr>
          <a:lstStyle>
            <a:lvl1pPr marL="0" algn="r"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20263524-D5DE-1C53-E1D9-127239483711}" type="slidenum">
              <a:rPr sz="2800"/>
              <a:t>3</a:t>
            </a:fld>
            <a:endParaRPr/>
          </a:p>
        </p:txBody>
      </p:sp>
      <p:sp>
        <p:nvSpPr>
          <p:cNvPr id="1279590635" name="Прямоугольник 1279590634"/>
          <p:cNvSpPr/>
          <p:nvPr/>
        </p:nvSpPr>
        <p:spPr bwMode="auto">
          <a:xfrm>
            <a:off x="11655882" y="27612"/>
            <a:ext cx="527110" cy="545605"/>
          </a:xfrm>
          <a:prstGeom prst="rect">
            <a:avLst/>
          </a:prstGeom>
          <a:noFill/>
          <a:ln w="25400" cap="flat" cmpd="sng" algn="ctr">
            <a:solidFill>
              <a:schemeClr val="bg2">
                <a:lumMod val="50196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9125462" name="Content Placeholder 2"/>
          <p:cNvGraphicFramePr>
            <a:graphicFrameLocks noGrp="1"/>
          </p:cNvGraphicFramePr>
          <p:nvPr>
            <p:ph idx="1"/>
          </p:nvPr>
        </p:nvGraphicFramePr>
        <p:xfrm>
          <a:off x="1141149" y="2250901"/>
          <a:ext cx="9905999" cy="4082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4AFFC3C2-F1E6-4C5D-99E3-B8DD46E45B46}"/>
              </a:ext>
            </a:extLst>
          </p:cNvPr>
          <p:cNvSpPr/>
          <p:nvPr/>
        </p:nvSpPr>
        <p:spPr>
          <a:xfrm>
            <a:off x="5791200" y="1365031"/>
            <a:ext cx="304800" cy="857777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: вниз 11">
            <a:extLst>
              <a:ext uri="{FF2B5EF4-FFF2-40B4-BE49-F238E27FC236}">
                <a16:creationId xmlns:a16="http://schemas.microsoft.com/office/drawing/2014/main" id="{3FA9CB23-5D76-499C-8AE4-E0F43904AAD3}"/>
              </a:ext>
            </a:extLst>
          </p:cNvPr>
          <p:cNvSpPr/>
          <p:nvPr/>
        </p:nvSpPr>
        <p:spPr bwMode="auto">
          <a:xfrm rot="19454263">
            <a:off x="7186779" y="1271402"/>
            <a:ext cx="304800" cy="990992"/>
          </a:xfrm>
          <a:prstGeom prst="downArrow">
            <a:avLst>
              <a:gd name="adj1" fmla="val 50000"/>
              <a:gd name="adj2" fmla="val 4428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Стрелка: вниз 12">
            <a:extLst>
              <a:ext uri="{FF2B5EF4-FFF2-40B4-BE49-F238E27FC236}">
                <a16:creationId xmlns:a16="http://schemas.microsoft.com/office/drawing/2014/main" id="{2D814714-4BDD-46BF-A514-FFC8D0FA8B89}"/>
              </a:ext>
            </a:extLst>
          </p:cNvPr>
          <p:cNvSpPr/>
          <p:nvPr/>
        </p:nvSpPr>
        <p:spPr bwMode="auto">
          <a:xfrm rot="1638248">
            <a:off x="4363995" y="1325328"/>
            <a:ext cx="304800" cy="876395"/>
          </a:xfrm>
          <a:prstGeom prst="downArrow">
            <a:avLst>
              <a:gd name="adj1" fmla="val 50000"/>
              <a:gd name="adj2" fmla="val 4428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389344" y="721067"/>
            <a:ext cx="4505325" cy="3886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defRPr/>
            </a:pPr>
            <a:r>
              <a:rPr spc="-30"/>
              <a:t>М</a:t>
            </a:r>
            <a:r>
              <a:rPr spc="-10"/>
              <a:t>ере</a:t>
            </a:r>
            <a:r>
              <a:rPr spc="-40"/>
              <a:t>ж</a:t>
            </a:r>
            <a:r>
              <a:rPr spc="-10"/>
              <a:t>ев</a:t>
            </a:r>
            <a:r>
              <a:rPr spc="15"/>
              <a:t>а</a:t>
            </a:r>
            <a:r>
              <a:rPr spc="-140"/>
              <a:t> </a:t>
            </a:r>
            <a:r>
              <a:rPr spc="-10"/>
              <a:t>архітек</a:t>
            </a:r>
            <a:r>
              <a:rPr spc="-45"/>
              <a:t>т</a:t>
            </a:r>
            <a:r>
              <a:rPr spc="-10"/>
              <a:t>ур</a:t>
            </a:r>
            <a:r>
              <a:rPr spc="15"/>
              <a:t>а</a:t>
            </a:r>
            <a:r>
              <a:rPr spc="-140"/>
              <a:t> </a:t>
            </a:r>
            <a:r>
              <a:rPr spc="-70"/>
              <a:t>б</a:t>
            </a:r>
            <a:r>
              <a:rPr spc="-10"/>
              <a:t>ло</a:t>
            </a:r>
            <a:r>
              <a:rPr spc="-105"/>
              <a:t>к</a:t>
            </a:r>
            <a:r>
              <a:rPr spc="-10"/>
              <a:t>чейн</a:t>
            </a:r>
            <a:r>
              <a:rPr spc="15"/>
              <a:t>у</a:t>
            </a:r>
            <a:endParaRPr/>
          </a:p>
        </p:txBody>
      </p:sp>
      <p:sp>
        <p:nvSpPr>
          <p:cNvPr id="3" name="object 3"/>
          <p:cNvSpPr txBox="1"/>
          <p:nvPr/>
        </p:nvSpPr>
        <p:spPr bwMode="auto">
          <a:xfrm>
            <a:off x="389344" y="1322402"/>
            <a:ext cx="5968284" cy="5070834"/>
          </a:xfrm>
          <a:prstGeom prst="rect">
            <a:avLst/>
          </a:prstGeom>
        </p:spPr>
        <p:txBody>
          <a:bodyPr vert="horz" wrap="square" lIns="0" tIns="15239" rIns="0" bIns="0" rtlCol="0">
            <a:spAutoFit/>
          </a:bodyPr>
          <a:lstStyle/>
          <a:p>
            <a:pPr marL="12700" marR="170815" algn="just">
              <a:lnSpc>
                <a:spcPct val="150000"/>
              </a:lnSpc>
              <a:spcBef>
                <a:spcPts val="120"/>
              </a:spcBef>
              <a:defRPr/>
            </a:pPr>
            <a:r>
              <a:rPr sz="1800" spc="10">
                <a:solidFill>
                  <a:schemeClr val="tx1"/>
                </a:solidFill>
                <a:latin typeface="Times New Roman"/>
                <a:cs typeface="Times New Roman"/>
              </a:rPr>
              <a:t>Цей </a:t>
            </a:r>
            <a:r>
              <a:rPr sz="1800" spc="5">
                <a:solidFill>
                  <a:schemeClr val="tx1"/>
                </a:solidFill>
                <a:latin typeface="Times New Roman"/>
                <a:cs typeface="Times New Roman"/>
              </a:rPr>
              <a:t>блокчейн-додаток </a:t>
            </a:r>
            <a:r>
              <a:rPr sz="1800" spc="-5">
                <a:solidFill>
                  <a:schemeClr val="tx1"/>
                </a:solidFill>
                <a:latin typeface="Times New Roman"/>
                <a:cs typeface="Times New Roman"/>
              </a:rPr>
              <a:t>використовує </a:t>
            </a:r>
            <a:r>
              <a:rPr sz="1800" spc="5">
                <a:solidFill>
                  <a:schemeClr val="tx1"/>
                </a:solidFill>
                <a:latin typeface="Times New Roman"/>
                <a:cs typeface="Times New Roman"/>
              </a:rPr>
              <a:t>гібридну </a:t>
            </a:r>
            <a:r>
              <a:rPr sz="1800">
                <a:solidFill>
                  <a:schemeClr val="tx1"/>
                </a:solidFill>
                <a:latin typeface="Times New Roman"/>
                <a:cs typeface="Times New Roman"/>
              </a:rPr>
              <a:t>мережеву </a:t>
            </a:r>
            <a:r>
              <a:rPr sz="1800" spc="-33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5">
                <a:solidFill>
                  <a:schemeClr val="tx1"/>
                </a:solidFill>
                <a:latin typeface="Times New Roman"/>
                <a:cs typeface="Times New Roman"/>
              </a:rPr>
              <a:t>архітектуру, </a:t>
            </a:r>
            <a:r>
              <a:rPr sz="1800">
                <a:solidFill>
                  <a:schemeClr val="tx1"/>
                </a:solidFill>
                <a:latin typeface="Times New Roman"/>
                <a:cs typeface="Times New Roman"/>
              </a:rPr>
              <a:t>яка </a:t>
            </a:r>
            <a:r>
              <a:rPr sz="1800" spc="10">
                <a:solidFill>
                  <a:schemeClr val="tx1"/>
                </a:solidFill>
                <a:latin typeface="Times New Roman"/>
                <a:cs typeface="Times New Roman"/>
              </a:rPr>
              <a:t>поєднує в </a:t>
            </a:r>
            <a:r>
              <a:rPr sz="1800" spc="5">
                <a:solidFill>
                  <a:schemeClr val="tx1"/>
                </a:solidFill>
                <a:latin typeface="Times New Roman"/>
                <a:cs typeface="Times New Roman"/>
              </a:rPr>
              <a:t>собі </a:t>
            </a:r>
            <a:r>
              <a:rPr sz="1800" spc="10">
                <a:solidFill>
                  <a:schemeClr val="tx1"/>
                </a:solidFill>
                <a:latin typeface="Times New Roman"/>
                <a:cs typeface="Times New Roman"/>
              </a:rPr>
              <a:t>як </a:t>
            </a:r>
            <a:r>
              <a:rPr sz="1800" spc="15">
                <a:solidFill>
                  <a:schemeClr val="tx1"/>
                </a:solidFill>
                <a:latin typeface="Times New Roman"/>
                <a:cs typeface="Times New Roman"/>
              </a:rPr>
              <a:t>клієнт-серверні, так </a:t>
            </a:r>
            <a:r>
              <a:rPr sz="1800" spc="5">
                <a:solidFill>
                  <a:schemeClr val="tx1"/>
                </a:solidFill>
                <a:latin typeface="Times New Roman"/>
                <a:cs typeface="Times New Roman"/>
              </a:rPr>
              <a:t>і </a:t>
            </a:r>
            <a:r>
              <a:rPr sz="1800" spc="1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chemeClr val="tx1"/>
                </a:solidFill>
                <a:latin typeface="Times New Roman"/>
                <a:cs typeface="Times New Roman"/>
              </a:rPr>
              <a:t>однорангові </a:t>
            </a:r>
            <a:r>
              <a:rPr sz="1800" spc="5">
                <a:solidFill>
                  <a:schemeClr val="tx1"/>
                </a:solidFill>
                <a:latin typeface="Times New Roman"/>
                <a:cs typeface="Times New Roman"/>
              </a:rPr>
              <a:t>характеристики. </a:t>
            </a:r>
            <a:r>
              <a:rPr sz="1800" spc="10">
                <a:solidFill>
                  <a:schemeClr val="tx1"/>
                </a:solidFill>
                <a:latin typeface="Times New Roman"/>
                <a:cs typeface="Times New Roman"/>
              </a:rPr>
              <a:t>Це </a:t>
            </a:r>
            <a:r>
              <a:rPr sz="1800" spc="5">
                <a:solidFill>
                  <a:schemeClr val="tx1"/>
                </a:solidFill>
                <a:latin typeface="Times New Roman"/>
                <a:cs typeface="Times New Roman"/>
              </a:rPr>
              <a:t>забезпечує </a:t>
            </a:r>
            <a:r>
              <a:rPr sz="1800" spc="10">
                <a:solidFill>
                  <a:schemeClr val="tx1"/>
                </a:solidFill>
                <a:latin typeface="Times New Roman"/>
                <a:cs typeface="Times New Roman"/>
              </a:rPr>
              <a:t>ефективну </a:t>
            </a:r>
            <a:r>
              <a:rPr sz="1800" spc="1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-5">
                <a:solidFill>
                  <a:schemeClr val="tx1"/>
                </a:solidFill>
                <a:latin typeface="Times New Roman"/>
                <a:cs typeface="Times New Roman"/>
              </a:rPr>
              <a:t>комунікацію </a:t>
            </a:r>
            <a:r>
              <a:rPr sz="1800" spc="10">
                <a:solidFill>
                  <a:schemeClr val="tx1"/>
                </a:solidFill>
                <a:latin typeface="Times New Roman"/>
                <a:cs typeface="Times New Roman"/>
              </a:rPr>
              <a:t>між клієнтами, </a:t>
            </a:r>
            <a:r>
              <a:rPr sz="1800">
                <a:solidFill>
                  <a:schemeClr val="tx1"/>
                </a:solidFill>
                <a:latin typeface="Times New Roman"/>
                <a:cs typeface="Times New Roman"/>
              </a:rPr>
              <a:t>вузлами, </a:t>
            </a:r>
            <a:r>
              <a:rPr sz="1800" spc="10">
                <a:solidFill>
                  <a:schemeClr val="tx1"/>
                </a:solidFill>
                <a:latin typeface="Times New Roman"/>
                <a:cs typeface="Times New Roman"/>
              </a:rPr>
              <a:t>серверами </a:t>
            </a:r>
            <a:r>
              <a:rPr sz="1800" spc="-5">
                <a:solidFill>
                  <a:schemeClr val="tx1"/>
                </a:solidFill>
                <a:latin typeface="Times New Roman"/>
                <a:cs typeface="Times New Roman"/>
              </a:rPr>
              <a:t>пулу </a:t>
            </a:r>
            <a:r>
              <a:rPr sz="1800" spc="20">
                <a:solidFill>
                  <a:schemeClr val="tx1"/>
                </a:solidFill>
                <a:latin typeface="Times New Roman"/>
                <a:cs typeface="Times New Roman"/>
              </a:rPr>
              <a:t>та </a:t>
            </a:r>
            <a:r>
              <a:rPr sz="1800" spc="-33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10">
                <a:solidFill>
                  <a:schemeClr val="tx1"/>
                </a:solidFill>
                <a:latin typeface="Times New Roman"/>
                <a:cs typeface="Times New Roman"/>
              </a:rPr>
              <a:t>серверами </a:t>
            </a:r>
            <a:r>
              <a:rPr sz="1800" spc="5">
                <a:solidFill>
                  <a:schemeClr val="tx1"/>
                </a:solidFill>
                <a:latin typeface="Times New Roman"/>
                <a:cs typeface="Times New Roman"/>
              </a:rPr>
              <a:t>часу. Мережевий потік ретельно планується, </a:t>
            </a:r>
            <a:r>
              <a:rPr sz="1800" spc="10">
                <a:solidFill>
                  <a:schemeClr val="tx1"/>
                </a:solidFill>
                <a:latin typeface="Times New Roman"/>
                <a:cs typeface="Times New Roman"/>
              </a:rPr>
              <a:t> щоб </a:t>
            </a:r>
            <a:r>
              <a:rPr sz="1800" spc="5">
                <a:solidFill>
                  <a:schemeClr val="tx1"/>
                </a:solidFill>
                <a:latin typeface="Times New Roman"/>
                <a:cs typeface="Times New Roman"/>
              </a:rPr>
              <a:t>забезпечити максимальну безпеку і зручність </a:t>
            </a:r>
            <a:r>
              <a:rPr sz="1800" spc="10">
                <a:solidFill>
                  <a:schemeClr val="tx1"/>
                </a:solidFill>
                <a:latin typeface="Times New Roman"/>
                <a:cs typeface="Times New Roman"/>
              </a:rPr>
              <a:t>для </a:t>
            </a:r>
            <a:r>
              <a:rPr sz="1800" spc="1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-5">
                <a:solidFill>
                  <a:schemeClr val="tx1"/>
                </a:solidFill>
                <a:latin typeface="Times New Roman"/>
                <a:cs typeface="Times New Roman"/>
              </a:rPr>
              <a:t>широкого</a:t>
            </a:r>
            <a:r>
              <a:rPr sz="1800" spc="-2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-15">
                <a:solidFill>
                  <a:schemeClr val="tx1"/>
                </a:solidFill>
                <a:latin typeface="Times New Roman"/>
                <a:cs typeface="Times New Roman"/>
              </a:rPr>
              <a:t>кола </a:t>
            </a:r>
            <a:r>
              <a:rPr sz="1800" spc="-5">
                <a:solidFill>
                  <a:schemeClr val="tx1"/>
                </a:solidFill>
                <a:latin typeface="Times New Roman"/>
                <a:cs typeface="Times New Roman"/>
              </a:rPr>
              <a:t>користувачів.</a:t>
            </a:r>
            <a:endParaRPr sz="18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2700" marR="5080" algn="just">
              <a:lnSpc>
                <a:spcPct val="150000"/>
              </a:lnSpc>
              <a:spcBef>
                <a:spcPts val="925"/>
              </a:spcBef>
              <a:defRPr/>
            </a:pPr>
            <a:r>
              <a:rPr lang="ru-RU" sz="1800" b="0" i="0">
                <a:solidFill>
                  <a:schemeClr val="tx1"/>
                </a:solidFill>
                <a:latin typeface="Times New Roman"/>
                <a:cs typeface="Times New Roman"/>
              </a:rPr>
              <a:t>Незалежно від потенційних загроз, таких як </a:t>
            </a:r>
            <a:r>
              <a:rPr lang="en-US" sz="1800" b="0" i="0">
                <a:solidFill>
                  <a:schemeClr val="tx1"/>
                </a:solidFill>
                <a:latin typeface="Times New Roman"/>
                <a:cs typeface="Times New Roman"/>
              </a:rPr>
              <a:t>DDoS-</a:t>
            </a:r>
            <a:r>
              <a:rPr lang="ru-RU" sz="1800" b="0" i="0">
                <a:solidFill>
                  <a:schemeClr val="tx1"/>
                </a:solidFill>
                <a:latin typeface="Times New Roman"/>
                <a:cs typeface="Times New Roman"/>
              </a:rPr>
              <a:t>атаки, мережі блокчейн зберігають свою надійність, головним чином завдяки своїй гібридній архітектурі . Напади на сервери можуть погіршити продуктивність мережі, але не порушують її загальну роботу.</a:t>
            </a:r>
            <a:endParaRPr sz="18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854077209" name="Holder 4"/>
          <p:cNvSpPr>
            <a:spLocks noGrp="1"/>
          </p:cNvSpPr>
          <p:nvPr/>
        </p:nvSpPr>
        <p:spPr bwMode="auto">
          <a:xfrm>
            <a:off x="9225526" y="86874"/>
            <a:ext cx="2806678" cy="427079"/>
          </a:xfrm>
        </p:spPr>
        <p:txBody>
          <a:bodyPr wrap="square" lIns="0" tIns="0" rIns="0" bIns="0">
            <a:spAutoFit/>
          </a:bodyPr>
          <a:lstStyle>
            <a:lvl1pPr marL="0" algn="r"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E30B309A-D4E2-0742-10D1-CF203A329559}" type="slidenum">
              <a:rPr sz="2800"/>
              <a:t>4</a:t>
            </a:fld>
            <a:endParaRPr/>
          </a:p>
        </p:txBody>
      </p:sp>
      <p:sp>
        <p:nvSpPr>
          <p:cNvPr id="2098987259" name="Прямоугольник 2098987258"/>
          <p:cNvSpPr/>
          <p:nvPr/>
        </p:nvSpPr>
        <p:spPr bwMode="auto">
          <a:xfrm>
            <a:off x="11655882" y="27612"/>
            <a:ext cx="527110" cy="545605"/>
          </a:xfrm>
          <a:prstGeom prst="rect">
            <a:avLst/>
          </a:prstGeom>
          <a:noFill/>
          <a:ln w="25400" cap="flat" cmpd="sng" algn="ctr">
            <a:solidFill>
              <a:schemeClr val="bg2">
                <a:lumMod val="50196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72832858" name="Рисунок 1572832857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552653" y="1911350"/>
            <a:ext cx="5241294" cy="390560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422322" y="215214"/>
            <a:ext cx="6357814" cy="381993"/>
          </a:xfrm>
          <a:prstGeom prst="rect">
            <a:avLst/>
          </a:prstGeom>
        </p:spPr>
        <p:txBody>
          <a:bodyPr vert="horz" wrap="square" lIns="0" tIns="47623" rIns="0" bIns="0" rtlCol="0">
            <a:spAutoFit/>
          </a:bodyPr>
          <a:lstStyle/>
          <a:p>
            <a:pPr marL="12700" marR="5080">
              <a:lnSpc>
                <a:spcPts val="2630"/>
              </a:lnSpc>
              <a:spcBef>
                <a:spcPts val="375"/>
              </a:spcBef>
              <a:defRPr/>
            </a:pPr>
            <a:r>
              <a:rPr spc="-30"/>
              <a:t>М</a:t>
            </a:r>
            <a:r>
              <a:rPr spc="-65"/>
              <a:t>е</a:t>
            </a:r>
            <a:r>
              <a:rPr spc="-45"/>
              <a:t>х</a:t>
            </a:r>
            <a:r>
              <a:rPr spc="-15"/>
              <a:t>ані</a:t>
            </a:r>
            <a:r>
              <a:rPr spc="-50"/>
              <a:t>з</a:t>
            </a:r>
            <a:r>
              <a:rPr spc="20"/>
              <a:t>м</a:t>
            </a:r>
            <a:r>
              <a:rPr spc="-140"/>
              <a:t> </a:t>
            </a:r>
            <a:r>
              <a:rPr spc="-45"/>
              <a:t>к</a:t>
            </a:r>
            <a:r>
              <a:rPr spc="-10"/>
              <a:t>он</a:t>
            </a:r>
            <a:r>
              <a:rPr spc="10"/>
              <a:t>с</a:t>
            </a:r>
            <a:r>
              <a:rPr spc="-10"/>
              <a:t>ен</a:t>
            </a:r>
            <a:r>
              <a:rPr spc="-50"/>
              <a:t>с</a:t>
            </a:r>
            <a:r>
              <a:rPr spc="-85"/>
              <a:t>у</a:t>
            </a:r>
            <a:r>
              <a:rPr spc="-50"/>
              <a:t>с</a:t>
            </a:r>
            <a:r>
              <a:rPr spc="15"/>
              <a:t>у</a:t>
            </a:r>
            <a:r>
              <a:rPr spc="-140"/>
              <a:t> </a:t>
            </a:r>
            <a:r>
              <a:rPr spc="10"/>
              <a:t>в  </a:t>
            </a:r>
            <a:r>
              <a:rPr spc="-20"/>
              <a:t>застосунку</a:t>
            </a:r>
            <a:endParaRPr/>
          </a:p>
        </p:txBody>
      </p:sp>
      <p:sp>
        <p:nvSpPr>
          <p:cNvPr id="3" name="object 3"/>
          <p:cNvSpPr txBox="1"/>
          <p:nvPr/>
        </p:nvSpPr>
        <p:spPr bwMode="auto">
          <a:xfrm>
            <a:off x="422322" y="974423"/>
            <a:ext cx="5526971" cy="5082121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 algn="just">
              <a:lnSpc>
                <a:spcPct val="119000"/>
              </a:lnSpc>
              <a:spcBef>
                <a:spcPts val="45"/>
              </a:spcBef>
              <a:defRPr/>
            </a:pPr>
            <a:r>
              <a:rPr sz="1800">
                <a:solidFill>
                  <a:schemeClr val="tx1"/>
                </a:solidFill>
                <a:latin typeface="Times New Roman"/>
                <a:cs typeface="Times New Roman"/>
              </a:rPr>
              <a:t>Механізм консенсусу</a:t>
            </a:r>
            <a:r>
              <a:rPr sz="1800">
                <a:solidFill>
                  <a:schemeClr val="tx1"/>
                </a:solidFill>
                <a:latin typeface="Microsoft Sans Serif"/>
                <a:cs typeface="Microsoft Sans Serif"/>
              </a:rPr>
              <a:t>, </a:t>
            </a:r>
            <a:r>
              <a:rPr sz="1800" spc="15">
                <a:solidFill>
                  <a:schemeClr val="tx1"/>
                </a:solidFill>
                <a:latin typeface="Times New Roman"/>
                <a:cs typeface="Times New Roman"/>
              </a:rPr>
              <a:t>що </a:t>
            </a:r>
            <a:r>
              <a:rPr sz="1800">
                <a:solidFill>
                  <a:schemeClr val="tx1"/>
                </a:solidFill>
                <a:latin typeface="Times New Roman"/>
                <a:cs typeface="Times New Roman"/>
              </a:rPr>
              <a:t>використовується </a:t>
            </a:r>
            <a:r>
              <a:rPr sz="1800" spc="10">
                <a:solidFill>
                  <a:schemeClr val="tx1"/>
                </a:solidFill>
                <a:latin typeface="Times New Roman"/>
                <a:cs typeface="Times New Roman"/>
              </a:rPr>
              <a:t>в </a:t>
            </a:r>
            <a:r>
              <a:rPr sz="1800" spc="-5">
                <a:solidFill>
                  <a:schemeClr val="tx1"/>
                </a:solidFill>
                <a:latin typeface="Times New Roman"/>
                <a:cs typeface="Times New Roman"/>
              </a:rPr>
              <a:t>додатку</a:t>
            </a:r>
            <a:r>
              <a:rPr sz="1800" spc="-5">
                <a:solidFill>
                  <a:schemeClr val="tx1"/>
                </a:solidFill>
                <a:latin typeface="Microsoft Sans Serif"/>
                <a:cs typeface="Microsoft Sans Serif"/>
              </a:rPr>
              <a:t>, </a:t>
            </a:r>
            <a:r>
              <a:rPr sz="1800" spc="10">
                <a:solidFill>
                  <a:schemeClr val="tx1"/>
                </a:solidFill>
                <a:latin typeface="Times New Roman"/>
                <a:cs typeface="Times New Roman"/>
              </a:rPr>
              <a:t>є </a:t>
            </a:r>
            <a:r>
              <a:rPr sz="1800" spc="1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10">
                <a:solidFill>
                  <a:schemeClr val="tx1"/>
                </a:solidFill>
                <a:latin typeface="Times New Roman"/>
                <a:cs typeface="Times New Roman"/>
              </a:rPr>
              <a:t>гібридною </a:t>
            </a:r>
            <a:r>
              <a:rPr sz="1800" spc="5">
                <a:solidFill>
                  <a:schemeClr val="tx1"/>
                </a:solidFill>
                <a:latin typeface="Times New Roman"/>
                <a:cs typeface="Times New Roman"/>
              </a:rPr>
              <a:t>моделлю</a:t>
            </a:r>
            <a:r>
              <a:rPr sz="1800" spc="5">
                <a:solidFill>
                  <a:schemeClr val="tx1"/>
                </a:solidFill>
                <a:latin typeface="Microsoft Sans Serif"/>
                <a:cs typeface="Microsoft Sans Serif"/>
              </a:rPr>
              <a:t>, </a:t>
            </a:r>
            <a:r>
              <a:rPr sz="1800">
                <a:solidFill>
                  <a:schemeClr val="tx1"/>
                </a:solidFill>
                <a:latin typeface="Times New Roman"/>
                <a:cs typeface="Times New Roman"/>
              </a:rPr>
              <a:t>яка </a:t>
            </a:r>
            <a:r>
              <a:rPr sz="1800" spc="10">
                <a:solidFill>
                  <a:schemeClr val="tx1"/>
                </a:solidFill>
                <a:latin typeface="Times New Roman"/>
                <a:cs typeface="Times New Roman"/>
              </a:rPr>
              <a:t>поєднує в </a:t>
            </a:r>
            <a:r>
              <a:rPr sz="1800" spc="5">
                <a:solidFill>
                  <a:schemeClr val="tx1"/>
                </a:solidFill>
                <a:latin typeface="Times New Roman"/>
                <a:cs typeface="Times New Roman"/>
              </a:rPr>
              <a:t>собі доказ </a:t>
            </a:r>
            <a:r>
              <a:rPr sz="1800">
                <a:solidFill>
                  <a:schemeClr val="tx1"/>
                </a:solidFill>
                <a:latin typeface="Times New Roman"/>
                <a:cs typeface="Times New Roman"/>
              </a:rPr>
              <a:t>часу</a:t>
            </a:r>
            <a:r>
              <a:rPr sz="1800">
                <a:solidFill>
                  <a:schemeClr val="tx1"/>
                </a:solidFill>
                <a:latin typeface="Microsoft Sans Serif"/>
                <a:cs typeface="Microsoft Sans Serif"/>
              </a:rPr>
              <a:t>, </a:t>
            </a:r>
            <a:r>
              <a:rPr sz="1800" spc="15">
                <a:solidFill>
                  <a:schemeClr val="tx1"/>
                </a:solidFill>
                <a:latin typeface="Times New Roman"/>
                <a:cs typeface="Times New Roman"/>
              </a:rPr>
              <a:t>що </a:t>
            </a:r>
            <a:r>
              <a:rPr sz="1800" spc="2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10">
                <a:solidFill>
                  <a:schemeClr val="tx1"/>
                </a:solidFill>
                <a:latin typeface="Times New Roman"/>
                <a:cs typeface="Times New Roman"/>
              </a:rPr>
              <a:t>минув </a:t>
            </a:r>
            <a:r>
              <a:rPr sz="1800" spc="140">
                <a:solidFill>
                  <a:schemeClr val="tx1"/>
                </a:solidFill>
                <a:latin typeface="Times New Roman"/>
                <a:cs typeface="Times New Roman"/>
              </a:rPr>
              <a:t>(PoET) </a:t>
            </a:r>
            <a:r>
              <a:rPr sz="1800" spc="5">
                <a:solidFill>
                  <a:schemeClr val="tx1"/>
                </a:solidFill>
                <a:latin typeface="Times New Roman"/>
                <a:cs typeface="Times New Roman"/>
              </a:rPr>
              <a:t>і доказ роботи </a:t>
            </a:r>
            <a:r>
              <a:rPr sz="1800" spc="130">
                <a:solidFill>
                  <a:schemeClr val="tx1"/>
                </a:solidFill>
                <a:latin typeface="Times New Roman"/>
                <a:cs typeface="Times New Roman"/>
              </a:rPr>
              <a:t>(PoW)</a:t>
            </a:r>
            <a:r>
              <a:rPr sz="1800" spc="129">
                <a:solidFill>
                  <a:schemeClr val="tx1"/>
                </a:solidFill>
                <a:latin typeface="Microsoft Sans Serif"/>
                <a:cs typeface="Microsoft Sans Serif"/>
              </a:rPr>
              <a:t>. </a:t>
            </a:r>
            <a:r>
              <a:rPr sz="1800" spc="10">
                <a:solidFill>
                  <a:schemeClr val="tx1"/>
                </a:solidFill>
                <a:latin typeface="Times New Roman"/>
                <a:cs typeface="Times New Roman"/>
              </a:rPr>
              <a:t>Цей </a:t>
            </a:r>
            <a:r>
              <a:rPr sz="1800">
                <a:solidFill>
                  <a:schemeClr val="tx1"/>
                </a:solidFill>
                <a:latin typeface="Times New Roman"/>
                <a:cs typeface="Times New Roman"/>
              </a:rPr>
              <a:t>механізм </a:t>
            </a:r>
            <a:r>
              <a:rPr sz="1800" spc="5">
                <a:solidFill>
                  <a:schemeClr val="tx1"/>
                </a:solidFill>
                <a:latin typeface="Times New Roman"/>
                <a:cs typeface="Times New Roman"/>
              </a:rPr>
              <a:t> забезпечує справедливість</a:t>
            </a:r>
            <a:r>
              <a:rPr sz="1800" spc="5">
                <a:solidFill>
                  <a:schemeClr val="tx1"/>
                </a:solidFill>
                <a:latin typeface="Microsoft Sans Serif"/>
                <a:cs typeface="Microsoft Sans Serif"/>
              </a:rPr>
              <a:t>, </a:t>
            </a:r>
            <a:r>
              <a:rPr sz="1800" spc="5">
                <a:solidFill>
                  <a:schemeClr val="tx1"/>
                </a:solidFill>
                <a:latin typeface="Times New Roman"/>
                <a:cs typeface="Times New Roman"/>
              </a:rPr>
              <a:t>підтримуючи </a:t>
            </a:r>
            <a:r>
              <a:rPr sz="1800" spc="1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5">
                <a:solidFill>
                  <a:schemeClr val="tx1"/>
                </a:solidFill>
                <a:latin typeface="Times New Roman"/>
                <a:cs typeface="Times New Roman"/>
              </a:rPr>
              <a:t>децентралізоване</a:t>
            </a:r>
            <a:r>
              <a:rPr sz="1800" spc="2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5">
                <a:solidFill>
                  <a:schemeClr val="tx1"/>
                </a:solidFill>
                <a:latin typeface="Times New Roman"/>
                <a:cs typeface="Times New Roman"/>
              </a:rPr>
              <a:t>середовище</a:t>
            </a:r>
            <a:r>
              <a:rPr sz="1800" spc="5">
                <a:solidFill>
                  <a:schemeClr val="tx1"/>
                </a:solidFill>
                <a:latin typeface="Microsoft Sans Serif"/>
                <a:cs typeface="Microsoft Sans Serif"/>
              </a:rPr>
              <a:t>, </a:t>
            </a:r>
            <a:r>
              <a:rPr sz="1800" spc="10">
                <a:solidFill>
                  <a:schemeClr val="tx1"/>
                </a:solidFill>
                <a:latin typeface="Times New Roman"/>
                <a:cs typeface="Times New Roman"/>
              </a:rPr>
              <a:t>де</a:t>
            </a:r>
            <a:r>
              <a:rPr sz="1800" spc="2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-15">
                <a:solidFill>
                  <a:schemeClr val="tx1"/>
                </a:solidFill>
                <a:latin typeface="Times New Roman"/>
                <a:cs typeface="Times New Roman"/>
              </a:rPr>
              <a:t>кожен</a:t>
            </a:r>
            <a:r>
              <a:rPr sz="1800" spc="2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10">
                <a:solidFill>
                  <a:schemeClr val="tx1"/>
                </a:solidFill>
                <a:latin typeface="Times New Roman"/>
                <a:cs typeface="Times New Roman"/>
              </a:rPr>
              <a:t>вузол</a:t>
            </a:r>
            <a:r>
              <a:rPr sz="1800" spc="10">
                <a:solidFill>
                  <a:schemeClr val="tx1"/>
                </a:solidFill>
                <a:latin typeface="Microsoft Sans Serif"/>
                <a:cs typeface="Microsoft Sans Serif"/>
              </a:rPr>
              <a:t>-</a:t>
            </a:r>
            <a:r>
              <a:rPr sz="1800" spc="10">
                <a:solidFill>
                  <a:schemeClr val="tx1"/>
                </a:solidFill>
                <a:latin typeface="Times New Roman"/>
                <a:cs typeface="Times New Roman"/>
              </a:rPr>
              <a:t>учасник </a:t>
            </a:r>
            <a:r>
              <a:rPr sz="1800" spc="1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5">
                <a:solidFill>
                  <a:schemeClr val="tx1"/>
                </a:solidFill>
                <a:latin typeface="Times New Roman"/>
                <a:cs typeface="Times New Roman"/>
              </a:rPr>
              <a:t>має </a:t>
            </a:r>
            <a:r>
              <a:rPr sz="1800">
                <a:solidFill>
                  <a:schemeClr val="tx1"/>
                </a:solidFill>
                <a:latin typeface="Times New Roman"/>
                <a:cs typeface="Times New Roman"/>
              </a:rPr>
              <a:t>справедливу </a:t>
            </a:r>
            <a:r>
              <a:rPr sz="1800" spc="5">
                <a:solidFill>
                  <a:schemeClr val="tx1"/>
                </a:solidFill>
                <a:latin typeface="Times New Roman"/>
                <a:cs typeface="Times New Roman"/>
              </a:rPr>
              <a:t>можливість </a:t>
            </a:r>
            <a:r>
              <a:rPr sz="1800">
                <a:solidFill>
                  <a:schemeClr val="tx1"/>
                </a:solidFill>
                <a:latin typeface="Times New Roman"/>
                <a:cs typeface="Times New Roman"/>
              </a:rPr>
              <a:t>видобувати блок</a:t>
            </a:r>
            <a:r>
              <a:rPr sz="1800">
                <a:solidFill>
                  <a:schemeClr val="tx1"/>
                </a:solidFill>
                <a:latin typeface="Microsoft Sans Serif"/>
                <a:cs typeface="Microsoft Sans Serif"/>
              </a:rPr>
              <a:t>, </a:t>
            </a:r>
            <a:r>
              <a:rPr sz="1800">
                <a:solidFill>
                  <a:schemeClr val="tx1"/>
                </a:solidFill>
                <a:latin typeface="Times New Roman"/>
                <a:cs typeface="Times New Roman"/>
              </a:rPr>
              <a:t>зберігаючи </a:t>
            </a:r>
            <a:r>
              <a:rPr sz="1800" spc="-33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10">
                <a:solidFill>
                  <a:schemeClr val="tx1"/>
                </a:solidFill>
                <a:latin typeface="Times New Roman"/>
                <a:cs typeface="Times New Roman"/>
              </a:rPr>
              <a:t>при</a:t>
            </a:r>
            <a:r>
              <a:rPr sz="1800" spc="-2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5">
                <a:solidFill>
                  <a:schemeClr val="tx1"/>
                </a:solidFill>
                <a:latin typeface="Times New Roman"/>
                <a:cs typeface="Times New Roman"/>
              </a:rPr>
              <a:t>цьому</a:t>
            </a:r>
            <a:r>
              <a:rPr sz="1800" spc="-1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5">
                <a:solidFill>
                  <a:schemeClr val="tx1"/>
                </a:solidFill>
                <a:latin typeface="Times New Roman"/>
                <a:cs typeface="Times New Roman"/>
              </a:rPr>
              <a:t>безпеку</a:t>
            </a:r>
            <a:r>
              <a:rPr sz="1800" spc="-1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5">
                <a:solidFill>
                  <a:schemeClr val="tx1"/>
                </a:solidFill>
                <a:latin typeface="Times New Roman"/>
                <a:cs typeface="Times New Roman"/>
              </a:rPr>
              <a:t>системи</a:t>
            </a:r>
            <a:r>
              <a:rPr sz="1800" spc="5">
                <a:solidFill>
                  <a:schemeClr val="tx1"/>
                </a:solidFill>
                <a:latin typeface="Microsoft Sans Serif"/>
                <a:cs typeface="Microsoft Sans Serif"/>
              </a:rPr>
              <a:t>.</a:t>
            </a:r>
            <a:endParaRPr sz="1800">
              <a:solidFill>
                <a:schemeClr val="tx1"/>
              </a:solidFill>
              <a:latin typeface="Microsoft Sans Serif"/>
              <a:cs typeface="Microsoft Sans Serif"/>
            </a:endParaRPr>
          </a:p>
          <a:p>
            <a:pPr marL="12700" marR="109855" algn="just">
              <a:lnSpc>
                <a:spcPct val="119300"/>
              </a:lnSpc>
              <a:spcBef>
                <a:spcPts val="844"/>
              </a:spcBef>
              <a:defRPr/>
            </a:pPr>
            <a:r>
              <a:rPr sz="1800" spc="5">
                <a:solidFill>
                  <a:schemeClr val="tx1"/>
                </a:solidFill>
                <a:latin typeface="Times New Roman"/>
                <a:cs typeface="Times New Roman"/>
              </a:rPr>
              <a:t>Структура і </a:t>
            </a:r>
            <a:r>
              <a:rPr sz="1800">
                <a:solidFill>
                  <a:schemeClr val="tx1"/>
                </a:solidFill>
                <a:latin typeface="Times New Roman"/>
                <a:cs typeface="Times New Roman"/>
              </a:rPr>
              <a:t>компоненти цього </a:t>
            </a:r>
            <a:r>
              <a:rPr sz="1800" spc="5">
                <a:solidFill>
                  <a:schemeClr val="tx1"/>
                </a:solidFill>
                <a:latin typeface="Times New Roman"/>
                <a:cs typeface="Times New Roman"/>
              </a:rPr>
              <a:t>блокчейн</a:t>
            </a:r>
            <a:r>
              <a:rPr sz="1800" spc="5">
                <a:solidFill>
                  <a:schemeClr val="tx1"/>
                </a:solidFill>
                <a:latin typeface="Microsoft Sans Serif"/>
                <a:cs typeface="Microsoft Sans Serif"/>
              </a:rPr>
              <a:t>-</a:t>
            </a:r>
            <a:r>
              <a:rPr sz="1800" spc="5">
                <a:solidFill>
                  <a:schemeClr val="tx1"/>
                </a:solidFill>
                <a:latin typeface="Times New Roman"/>
                <a:cs typeface="Times New Roman"/>
              </a:rPr>
              <a:t>додатку </a:t>
            </a:r>
            <a:r>
              <a:rPr sz="1800" spc="1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5">
                <a:solidFill>
                  <a:schemeClr val="tx1"/>
                </a:solidFill>
                <a:latin typeface="Times New Roman"/>
                <a:cs typeface="Times New Roman"/>
              </a:rPr>
              <a:t>забезпечують надійну</a:t>
            </a:r>
            <a:r>
              <a:rPr sz="1800" spc="5">
                <a:solidFill>
                  <a:schemeClr val="tx1"/>
                </a:solidFill>
                <a:latin typeface="Microsoft Sans Serif"/>
                <a:cs typeface="Microsoft Sans Serif"/>
              </a:rPr>
              <a:t>, </a:t>
            </a:r>
            <a:r>
              <a:rPr sz="1800" spc="10">
                <a:solidFill>
                  <a:schemeClr val="tx1"/>
                </a:solidFill>
                <a:latin typeface="Times New Roman"/>
                <a:cs typeface="Times New Roman"/>
              </a:rPr>
              <a:t>децентралізовану </a:t>
            </a:r>
            <a:r>
              <a:rPr sz="1800" spc="5">
                <a:solidFill>
                  <a:schemeClr val="tx1"/>
                </a:solidFill>
                <a:latin typeface="Times New Roman"/>
                <a:cs typeface="Times New Roman"/>
              </a:rPr>
              <a:t>систему</a:t>
            </a:r>
            <a:r>
              <a:rPr sz="1800" spc="5">
                <a:solidFill>
                  <a:schemeClr val="tx1"/>
                </a:solidFill>
                <a:latin typeface="Microsoft Sans Serif"/>
                <a:cs typeface="Microsoft Sans Serif"/>
              </a:rPr>
              <a:t>, </a:t>
            </a:r>
            <a:r>
              <a:rPr sz="1800" spc="10">
                <a:solidFill>
                  <a:schemeClr val="tx1"/>
                </a:solidFill>
                <a:latin typeface="Microsoft Sans Serif"/>
                <a:cs typeface="Microsoft Sans Serif"/>
              </a:rPr>
              <a:t> </a:t>
            </a:r>
            <a:r>
              <a:rPr sz="1800">
                <a:solidFill>
                  <a:schemeClr val="tx1"/>
                </a:solidFill>
                <a:latin typeface="Times New Roman"/>
                <a:cs typeface="Times New Roman"/>
              </a:rPr>
              <a:t>гарантуючи </a:t>
            </a:r>
            <a:r>
              <a:rPr sz="1800" spc="5">
                <a:solidFill>
                  <a:schemeClr val="tx1"/>
                </a:solidFill>
                <a:latin typeface="Times New Roman"/>
                <a:cs typeface="Times New Roman"/>
              </a:rPr>
              <a:t>безпеку і цілісність транзакцій</a:t>
            </a:r>
            <a:r>
              <a:rPr sz="1800" spc="5">
                <a:solidFill>
                  <a:schemeClr val="tx1"/>
                </a:solidFill>
                <a:latin typeface="Microsoft Sans Serif"/>
                <a:cs typeface="Microsoft Sans Serif"/>
              </a:rPr>
              <a:t>. </a:t>
            </a:r>
            <a:r>
              <a:rPr sz="1800">
                <a:solidFill>
                  <a:schemeClr val="tx1"/>
                </a:solidFill>
                <a:latin typeface="Times New Roman"/>
                <a:cs typeface="Times New Roman"/>
              </a:rPr>
              <a:t>Його </a:t>
            </a:r>
            <a:r>
              <a:rPr sz="1800" spc="10">
                <a:solidFill>
                  <a:schemeClr val="tx1"/>
                </a:solidFill>
                <a:latin typeface="Times New Roman"/>
                <a:cs typeface="Times New Roman"/>
              </a:rPr>
              <a:t>дизайн </a:t>
            </a:r>
            <a:r>
              <a:rPr sz="1800" spc="-33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10">
                <a:solidFill>
                  <a:schemeClr val="tx1"/>
                </a:solidFill>
                <a:latin typeface="Times New Roman"/>
                <a:cs typeface="Times New Roman"/>
              </a:rPr>
              <a:t>робить </a:t>
            </a:r>
            <a:r>
              <a:rPr sz="1800">
                <a:solidFill>
                  <a:schemeClr val="tx1"/>
                </a:solidFill>
                <a:latin typeface="Times New Roman"/>
                <a:cs typeface="Times New Roman"/>
              </a:rPr>
              <a:t>його </a:t>
            </a:r>
            <a:r>
              <a:rPr sz="1800" spc="5">
                <a:solidFill>
                  <a:schemeClr val="tx1"/>
                </a:solidFill>
                <a:latin typeface="Times New Roman"/>
                <a:cs typeface="Times New Roman"/>
              </a:rPr>
              <a:t>придатним </a:t>
            </a:r>
            <a:r>
              <a:rPr sz="1800" spc="10">
                <a:solidFill>
                  <a:schemeClr val="tx1"/>
                </a:solidFill>
                <a:latin typeface="Times New Roman"/>
                <a:cs typeface="Times New Roman"/>
              </a:rPr>
              <a:t>для </a:t>
            </a:r>
            <a:r>
              <a:rPr sz="1800" spc="5">
                <a:solidFill>
                  <a:schemeClr val="tx1"/>
                </a:solidFill>
                <a:latin typeface="Times New Roman"/>
                <a:cs typeface="Times New Roman"/>
              </a:rPr>
              <a:t>різноманітних застосувань</a:t>
            </a:r>
            <a:r>
              <a:rPr sz="1800" spc="5">
                <a:solidFill>
                  <a:schemeClr val="tx1"/>
                </a:solidFill>
                <a:latin typeface="Microsoft Sans Serif"/>
                <a:cs typeface="Microsoft Sans Serif"/>
              </a:rPr>
              <a:t>, </a:t>
            </a:r>
            <a:r>
              <a:rPr sz="1800" spc="10">
                <a:solidFill>
                  <a:schemeClr val="tx1"/>
                </a:solidFill>
                <a:latin typeface="Microsoft Sans Serif"/>
                <a:cs typeface="Microsoft Sans Serif"/>
              </a:rPr>
              <a:t> </a:t>
            </a:r>
            <a:r>
              <a:rPr sz="1800" spc="-5">
                <a:solidFill>
                  <a:schemeClr val="tx1"/>
                </a:solidFill>
                <a:latin typeface="Times New Roman"/>
                <a:cs typeface="Times New Roman"/>
              </a:rPr>
              <a:t>включаючи </a:t>
            </a:r>
            <a:r>
              <a:rPr sz="1800" spc="5">
                <a:solidFill>
                  <a:schemeClr val="tx1"/>
                </a:solidFill>
                <a:latin typeface="Times New Roman"/>
                <a:cs typeface="Times New Roman"/>
              </a:rPr>
              <a:t>криптовалюти </a:t>
            </a:r>
            <a:r>
              <a:rPr sz="1800" spc="20">
                <a:solidFill>
                  <a:schemeClr val="tx1"/>
                </a:solidFill>
                <a:latin typeface="Times New Roman"/>
                <a:cs typeface="Times New Roman"/>
              </a:rPr>
              <a:t>та </a:t>
            </a:r>
            <a:r>
              <a:rPr sz="1800" spc="5">
                <a:solidFill>
                  <a:schemeClr val="tx1"/>
                </a:solidFill>
                <a:latin typeface="Times New Roman"/>
                <a:cs typeface="Times New Roman"/>
              </a:rPr>
              <a:t>децентралізовані </a:t>
            </a:r>
            <a:r>
              <a:rPr sz="1800" spc="-5">
                <a:solidFill>
                  <a:schemeClr val="tx1"/>
                </a:solidFill>
                <a:latin typeface="Times New Roman"/>
                <a:cs typeface="Times New Roman"/>
              </a:rPr>
              <a:t>додатки </a:t>
            </a:r>
            <a:r>
              <a:rPr sz="180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70">
                <a:solidFill>
                  <a:schemeClr val="tx1"/>
                </a:solidFill>
                <a:latin typeface="Microsoft Sans Serif"/>
                <a:cs typeface="Microsoft Sans Serif"/>
              </a:rPr>
              <a:t>(dA</a:t>
            </a:r>
            <a:r>
              <a:rPr sz="1800" spc="70">
                <a:solidFill>
                  <a:schemeClr val="tx1"/>
                </a:solidFill>
                <a:latin typeface="Lucida Sans Unicode"/>
                <a:cs typeface="Lucida Sans Unicode"/>
              </a:rPr>
              <a:t>pps</a:t>
            </a:r>
            <a:r>
              <a:rPr sz="1800" spc="70">
                <a:solidFill>
                  <a:schemeClr val="tx1"/>
                </a:solidFill>
                <a:latin typeface="Microsoft Sans Serif"/>
                <a:cs typeface="Microsoft Sans Serif"/>
              </a:rPr>
              <a:t>), </a:t>
            </a:r>
            <a:r>
              <a:rPr sz="1800" spc="5">
                <a:solidFill>
                  <a:schemeClr val="tx1"/>
                </a:solidFill>
                <a:latin typeface="Times New Roman"/>
                <a:cs typeface="Times New Roman"/>
              </a:rPr>
              <a:t>пропонуючи </a:t>
            </a:r>
            <a:r>
              <a:rPr sz="1800">
                <a:solidFill>
                  <a:schemeClr val="tx1"/>
                </a:solidFill>
                <a:latin typeface="Times New Roman"/>
                <a:cs typeface="Times New Roman"/>
              </a:rPr>
              <a:t>багатообіцяючу перспективу </a:t>
            </a:r>
            <a:r>
              <a:rPr sz="1800" spc="10">
                <a:solidFill>
                  <a:schemeClr val="tx1"/>
                </a:solidFill>
                <a:latin typeface="Times New Roman"/>
                <a:cs typeface="Times New Roman"/>
              </a:rPr>
              <a:t>для </a:t>
            </a:r>
            <a:r>
              <a:rPr sz="1800" spc="1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chemeClr val="tx1"/>
                </a:solidFill>
                <a:latin typeface="Times New Roman"/>
                <a:cs typeface="Times New Roman"/>
              </a:rPr>
              <a:t>майбутніх </a:t>
            </a:r>
            <a:r>
              <a:rPr sz="1800" spc="10">
                <a:solidFill>
                  <a:schemeClr val="tx1"/>
                </a:solidFill>
                <a:latin typeface="Times New Roman"/>
                <a:cs typeface="Times New Roman"/>
              </a:rPr>
              <a:t>досліджень </a:t>
            </a:r>
            <a:r>
              <a:rPr sz="1800" spc="5">
                <a:solidFill>
                  <a:schemeClr val="tx1"/>
                </a:solidFill>
                <a:latin typeface="Times New Roman"/>
                <a:cs typeface="Times New Roman"/>
              </a:rPr>
              <a:t>і </a:t>
            </a:r>
            <a:r>
              <a:rPr sz="1800" spc="10">
                <a:solidFill>
                  <a:schemeClr val="tx1"/>
                </a:solidFill>
                <a:latin typeface="Times New Roman"/>
                <a:cs typeface="Times New Roman"/>
              </a:rPr>
              <a:t>розробок в </a:t>
            </a:r>
            <a:r>
              <a:rPr sz="1800">
                <a:solidFill>
                  <a:schemeClr val="tx1"/>
                </a:solidFill>
                <a:latin typeface="Times New Roman"/>
                <a:cs typeface="Times New Roman"/>
              </a:rPr>
              <a:t>області </a:t>
            </a:r>
            <a:r>
              <a:rPr sz="1800" spc="5">
                <a:solidFill>
                  <a:schemeClr val="tx1"/>
                </a:solidFill>
                <a:latin typeface="Times New Roman"/>
                <a:cs typeface="Times New Roman"/>
              </a:rPr>
              <a:t>технології </a:t>
            </a:r>
            <a:r>
              <a:rPr sz="1800" spc="1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-5">
                <a:solidFill>
                  <a:schemeClr val="tx1"/>
                </a:solidFill>
                <a:latin typeface="Times New Roman"/>
                <a:cs typeface="Times New Roman"/>
              </a:rPr>
              <a:t>блокчейн</a:t>
            </a:r>
            <a:r>
              <a:rPr sz="1800" spc="-5">
                <a:solidFill>
                  <a:schemeClr val="tx1"/>
                </a:solidFill>
                <a:latin typeface="Microsoft Sans Serif"/>
                <a:cs typeface="Microsoft Sans Serif"/>
              </a:rPr>
              <a:t>.</a:t>
            </a:r>
            <a:endParaRPr sz="1800">
              <a:solidFill>
                <a:schemeClr val="tx1"/>
              </a:solidFill>
              <a:latin typeface="Microsoft Sans Serif"/>
              <a:cs typeface="Microsoft Sans Serif"/>
            </a:endParaRPr>
          </a:p>
        </p:txBody>
      </p:sp>
      <p:sp>
        <p:nvSpPr>
          <p:cNvPr id="1235540866" name="Holder 4"/>
          <p:cNvSpPr>
            <a:spLocks noGrp="1"/>
          </p:cNvSpPr>
          <p:nvPr/>
        </p:nvSpPr>
        <p:spPr bwMode="auto">
          <a:xfrm>
            <a:off x="9225526" y="86874"/>
            <a:ext cx="2806678" cy="427079"/>
          </a:xfrm>
        </p:spPr>
        <p:txBody>
          <a:bodyPr wrap="square" lIns="0" tIns="0" rIns="0" bIns="0">
            <a:spAutoFit/>
          </a:bodyPr>
          <a:lstStyle>
            <a:lvl1pPr marL="0" algn="r"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E5FBD778-7CD5-EE5E-0148-5519B145FB9C}" type="slidenum">
              <a:rPr sz="2800"/>
              <a:t>5</a:t>
            </a:fld>
            <a:endParaRPr/>
          </a:p>
        </p:txBody>
      </p:sp>
      <p:sp>
        <p:nvSpPr>
          <p:cNvPr id="1883375732" name="Прямоугольник 1883375731"/>
          <p:cNvSpPr/>
          <p:nvPr/>
        </p:nvSpPr>
        <p:spPr bwMode="auto">
          <a:xfrm>
            <a:off x="11655882" y="27612"/>
            <a:ext cx="527110" cy="545605"/>
          </a:xfrm>
          <a:prstGeom prst="rect">
            <a:avLst/>
          </a:prstGeom>
          <a:noFill/>
          <a:ln w="25400" cap="flat" cmpd="sng" algn="ctr">
            <a:solidFill>
              <a:schemeClr val="bg2">
                <a:lumMod val="50196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22293827" name="Рисунок 622293826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639912" y="974423"/>
            <a:ext cx="4754043" cy="4479015"/>
          </a:xfrm>
          <a:prstGeom prst="roundRect">
            <a:avLst>
              <a:gd name="adj" fmla="val 16667"/>
            </a:avLst>
          </a:prstGeom>
          <a:ln w="6349">
            <a:noFill/>
            <a:prstDash val="solid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 bwMode="auto">
          <a:xfrm>
            <a:off x="161233" y="319644"/>
            <a:ext cx="7127519" cy="375009"/>
          </a:xfrm>
          <a:prstGeom prst="rect">
            <a:avLst/>
          </a:prstGeom>
        </p:spPr>
        <p:txBody>
          <a:bodyPr vert="horz" wrap="square" lIns="0" tIns="165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defRPr/>
            </a:pPr>
            <a:r>
              <a:rPr spc="-10"/>
              <a:t>Архітектура програмн</a:t>
            </a:r>
            <a:r>
              <a:rPr spc="-140"/>
              <a:t>ого </a:t>
            </a:r>
            <a:r>
              <a:rPr spc="-15"/>
              <a:t>за</a:t>
            </a:r>
            <a:r>
              <a:rPr spc="-45"/>
              <a:t>б</a:t>
            </a:r>
            <a:r>
              <a:rPr spc="-10"/>
              <a:t>езп</a:t>
            </a:r>
            <a:r>
              <a:rPr spc="-75"/>
              <a:t>е</a:t>
            </a:r>
            <a:r>
              <a:rPr spc="-10"/>
              <a:t>ченн</a:t>
            </a:r>
            <a:r>
              <a:rPr spc="15"/>
              <a:t>я</a:t>
            </a:r>
            <a:endParaRPr/>
          </a:p>
        </p:txBody>
      </p:sp>
      <p:sp>
        <p:nvSpPr>
          <p:cNvPr id="6" name="object 6"/>
          <p:cNvSpPr txBox="1"/>
          <p:nvPr/>
        </p:nvSpPr>
        <p:spPr bwMode="auto">
          <a:xfrm>
            <a:off x="7765797" y="513953"/>
            <a:ext cx="4220722" cy="5582476"/>
          </a:xfrm>
          <a:prstGeom prst="rect">
            <a:avLst/>
          </a:prstGeom>
        </p:spPr>
        <p:txBody>
          <a:bodyPr vert="horz" wrap="square" lIns="0" tIns="13969" rIns="0" bIns="0" rtlCol="0">
            <a:spAutoFit/>
          </a:bodyPr>
          <a:lstStyle/>
          <a:p>
            <a:pPr marL="12700" marR="5080" algn="just">
              <a:lnSpc>
                <a:spcPct val="119400"/>
              </a:lnSpc>
              <a:spcBef>
                <a:spcPts val="110"/>
              </a:spcBef>
              <a:defRPr/>
            </a:pPr>
            <a:r>
              <a:rPr sz="1800" spc="5" dirty="0" err="1">
                <a:solidFill>
                  <a:schemeClr val="tx1"/>
                </a:solidFill>
                <a:latin typeface="Times New Roman"/>
                <a:cs typeface="Times New Roman"/>
              </a:rPr>
              <a:t>Архітектура</a:t>
            </a:r>
            <a:r>
              <a:rPr sz="18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5" dirty="0" err="1">
                <a:solidFill>
                  <a:schemeClr val="tx1"/>
                </a:solidFill>
                <a:latin typeface="Times New Roman"/>
                <a:cs typeface="Times New Roman"/>
              </a:rPr>
              <a:t>програмного</a:t>
            </a:r>
            <a:r>
              <a:rPr sz="18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5" dirty="0" err="1">
                <a:solidFill>
                  <a:schemeClr val="tx1"/>
                </a:solidFill>
                <a:latin typeface="Times New Roman"/>
                <a:cs typeface="Times New Roman"/>
              </a:rPr>
              <a:t>забезпечення</a:t>
            </a:r>
            <a:r>
              <a:rPr sz="18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10" dirty="0" err="1">
                <a:solidFill>
                  <a:schemeClr val="tx1"/>
                </a:solidFill>
                <a:latin typeface="Times New Roman"/>
                <a:cs typeface="Times New Roman"/>
              </a:rPr>
              <a:t>системи</a:t>
            </a:r>
            <a:r>
              <a:rPr sz="1800" spc="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10" dirty="0" err="1">
                <a:solidFill>
                  <a:schemeClr val="tx1"/>
                </a:solidFill>
                <a:latin typeface="Times New Roman"/>
                <a:cs typeface="Times New Roman"/>
              </a:rPr>
              <a:t>електронних</a:t>
            </a:r>
            <a:r>
              <a:rPr sz="1800" spc="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5" dirty="0" err="1">
                <a:solidFill>
                  <a:schemeClr val="tx1"/>
                </a:solidFill>
                <a:latin typeface="Times New Roman"/>
                <a:cs typeface="Times New Roman"/>
              </a:rPr>
              <a:t>платежів</a:t>
            </a:r>
            <a:r>
              <a:rPr sz="18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10" dirty="0" err="1">
                <a:solidFill>
                  <a:schemeClr val="tx1"/>
                </a:solidFill>
                <a:latin typeface="Times New Roman"/>
                <a:cs typeface="Times New Roman"/>
              </a:rPr>
              <a:t>на</a:t>
            </a:r>
            <a:r>
              <a:rPr sz="1800" spc="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15" dirty="0" err="1">
                <a:solidFill>
                  <a:schemeClr val="tx1"/>
                </a:solidFill>
                <a:latin typeface="Times New Roman"/>
                <a:cs typeface="Times New Roman"/>
              </a:rPr>
              <a:t>основі</a:t>
            </a:r>
            <a:r>
              <a:rPr sz="1800" spc="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chemeClr val="tx1"/>
                </a:solidFill>
                <a:latin typeface="Times New Roman"/>
                <a:cs typeface="Times New Roman"/>
              </a:rPr>
              <a:t>блокчейну </a:t>
            </a:r>
            <a:r>
              <a:rPr sz="1800" spc="5" dirty="0" err="1">
                <a:solidFill>
                  <a:schemeClr val="tx1"/>
                </a:solidFill>
                <a:latin typeface="Times New Roman"/>
                <a:cs typeface="Times New Roman"/>
              </a:rPr>
              <a:t>розроблена</a:t>
            </a:r>
            <a:r>
              <a:rPr sz="18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15" dirty="0" err="1">
                <a:solidFill>
                  <a:schemeClr val="tx1"/>
                </a:solidFill>
                <a:latin typeface="Times New Roman"/>
                <a:cs typeface="Times New Roman"/>
              </a:rPr>
              <a:t>таким</a:t>
            </a:r>
            <a:r>
              <a:rPr sz="1800" spc="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10" dirty="0" err="1">
                <a:solidFill>
                  <a:schemeClr val="tx1"/>
                </a:solidFill>
                <a:latin typeface="Times New Roman"/>
                <a:cs typeface="Times New Roman"/>
              </a:rPr>
              <a:t>чином</a:t>
            </a:r>
            <a:r>
              <a:rPr sz="1800" spc="10" dirty="0">
                <a:solidFill>
                  <a:schemeClr val="tx1"/>
                </a:solidFill>
                <a:latin typeface="Times New Roman"/>
                <a:cs typeface="Times New Roman"/>
              </a:rPr>
              <a:t>, </a:t>
            </a:r>
            <a:r>
              <a:rPr sz="1800" spc="10" dirty="0" err="1">
                <a:solidFill>
                  <a:schemeClr val="tx1"/>
                </a:solidFill>
                <a:latin typeface="Times New Roman"/>
                <a:cs typeface="Times New Roman"/>
              </a:rPr>
              <a:t>щоб</a:t>
            </a:r>
            <a:r>
              <a:rPr sz="1800" spc="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5" dirty="0" err="1">
                <a:solidFill>
                  <a:schemeClr val="tx1"/>
                </a:solidFill>
                <a:latin typeface="Times New Roman"/>
                <a:cs typeface="Times New Roman"/>
              </a:rPr>
              <a:t>забезпечити</a:t>
            </a:r>
            <a:r>
              <a:rPr sz="18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5" dirty="0" err="1">
                <a:solidFill>
                  <a:schemeClr val="tx1"/>
                </a:solidFill>
                <a:latin typeface="Times New Roman"/>
                <a:cs typeface="Times New Roman"/>
              </a:rPr>
              <a:t>максимальну</a:t>
            </a:r>
            <a:r>
              <a:rPr sz="18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5" dirty="0" err="1">
                <a:solidFill>
                  <a:schemeClr val="tx1"/>
                </a:solidFill>
                <a:latin typeface="Times New Roman"/>
                <a:cs typeface="Times New Roman"/>
              </a:rPr>
              <a:t>безпеку</a:t>
            </a:r>
            <a:r>
              <a:rPr sz="18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20" dirty="0" err="1">
                <a:solidFill>
                  <a:schemeClr val="tx1"/>
                </a:solidFill>
                <a:latin typeface="Times New Roman"/>
                <a:cs typeface="Times New Roman"/>
              </a:rPr>
              <a:t>та</a:t>
            </a:r>
            <a:r>
              <a:rPr sz="1800" spc="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5" dirty="0" err="1">
                <a:solidFill>
                  <a:schemeClr val="tx1"/>
                </a:solidFill>
                <a:latin typeface="Times New Roman"/>
                <a:cs typeface="Times New Roman"/>
              </a:rPr>
              <a:t>зручність</a:t>
            </a:r>
            <a:r>
              <a:rPr sz="18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5" dirty="0" err="1">
                <a:solidFill>
                  <a:schemeClr val="tx1"/>
                </a:solidFill>
                <a:latin typeface="Times New Roman"/>
                <a:cs typeface="Times New Roman"/>
              </a:rPr>
              <a:t>використання</a:t>
            </a:r>
            <a:r>
              <a:rPr sz="18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10" dirty="0" err="1">
                <a:solidFill>
                  <a:schemeClr val="tx1"/>
                </a:solidFill>
                <a:latin typeface="Times New Roman"/>
                <a:cs typeface="Times New Roman"/>
              </a:rPr>
              <a:t>для</a:t>
            </a:r>
            <a:r>
              <a:rPr sz="1800" spc="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-5" dirty="0" err="1">
                <a:solidFill>
                  <a:schemeClr val="tx1"/>
                </a:solidFill>
                <a:latin typeface="Times New Roman"/>
                <a:cs typeface="Times New Roman"/>
              </a:rPr>
              <a:t>широкого</a:t>
            </a:r>
            <a:r>
              <a:rPr sz="1800" spc="-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-15" dirty="0" err="1">
                <a:solidFill>
                  <a:schemeClr val="tx1"/>
                </a:solidFill>
                <a:latin typeface="Times New Roman"/>
                <a:cs typeface="Times New Roman"/>
              </a:rPr>
              <a:t>кола</a:t>
            </a:r>
            <a:r>
              <a:rPr sz="1800" spc="-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-5" dirty="0" err="1">
                <a:solidFill>
                  <a:schemeClr val="tx1"/>
                </a:solidFill>
                <a:latin typeface="Times New Roman"/>
                <a:cs typeface="Times New Roman"/>
              </a:rPr>
              <a:t>користувачів</a:t>
            </a:r>
            <a:r>
              <a:rPr sz="1800" spc="-5" dirty="0">
                <a:solidFill>
                  <a:schemeClr val="tx1"/>
                </a:solidFill>
                <a:latin typeface="Times New Roman"/>
                <a:cs typeface="Times New Roman"/>
              </a:rPr>
              <a:t>. </a:t>
            </a:r>
            <a:r>
              <a:rPr sz="1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5" dirty="0" err="1">
                <a:solidFill>
                  <a:schemeClr val="tx1"/>
                </a:solidFill>
                <a:latin typeface="Times New Roman"/>
                <a:cs typeface="Times New Roman"/>
              </a:rPr>
              <a:t>Система</a:t>
            </a:r>
            <a:r>
              <a:rPr sz="18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dirty="0" err="1">
                <a:solidFill>
                  <a:schemeClr val="tx1"/>
                </a:solidFill>
                <a:latin typeface="Times New Roman"/>
                <a:cs typeface="Times New Roman"/>
              </a:rPr>
              <a:t>включає</a:t>
            </a:r>
            <a:r>
              <a:rPr sz="1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chemeClr val="tx1"/>
                </a:solidFill>
                <a:latin typeface="Times New Roman"/>
                <a:cs typeface="Times New Roman"/>
              </a:rPr>
              <a:t>в </a:t>
            </a:r>
            <a:r>
              <a:rPr sz="1800" spc="10" dirty="0" err="1">
                <a:solidFill>
                  <a:schemeClr val="tx1"/>
                </a:solidFill>
                <a:latin typeface="Times New Roman"/>
                <a:cs typeface="Times New Roman"/>
              </a:rPr>
              <a:t>себе</a:t>
            </a:r>
            <a:r>
              <a:rPr sz="1800" spc="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15" dirty="0" err="1">
                <a:solidFill>
                  <a:schemeClr val="tx1"/>
                </a:solidFill>
                <a:latin typeface="Times New Roman"/>
                <a:cs typeface="Times New Roman"/>
              </a:rPr>
              <a:t>веб-гаманець</a:t>
            </a:r>
            <a:r>
              <a:rPr sz="1800" spc="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chemeClr val="tx1"/>
                </a:solidFill>
                <a:latin typeface="Times New Roman"/>
                <a:cs typeface="Times New Roman"/>
              </a:rPr>
              <a:t>і </a:t>
            </a:r>
            <a:r>
              <a:rPr sz="1800" dirty="0" err="1">
                <a:solidFill>
                  <a:schemeClr val="tx1"/>
                </a:solidFill>
                <a:latin typeface="Times New Roman"/>
                <a:cs typeface="Times New Roman"/>
              </a:rPr>
              <a:t>консольний</a:t>
            </a:r>
            <a:r>
              <a:rPr sz="1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10" dirty="0" err="1">
                <a:solidFill>
                  <a:schemeClr val="tx1"/>
                </a:solidFill>
                <a:latin typeface="Times New Roman"/>
                <a:cs typeface="Times New Roman"/>
              </a:rPr>
              <a:t>інтерфейс</a:t>
            </a:r>
            <a:r>
              <a:rPr sz="1800" spc="10" dirty="0">
                <a:solidFill>
                  <a:schemeClr val="tx1"/>
                </a:solidFill>
                <a:latin typeface="Times New Roman"/>
                <a:cs typeface="Times New Roman"/>
              </a:rPr>
              <a:t>, </a:t>
            </a:r>
            <a:r>
              <a:rPr sz="1800" spc="15" dirty="0" err="1">
                <a:solidFill>
                  <a:schemeClr val="tx1"/>
                </a:solidFill>
                <a:latin typeface="Times New Roman"/>
                <a:cs typeface="Times New Roman"/>
              </a:rPr>
              <a:t>що</a:t>
            </a:r>
            <a:r>
              <a:rPr sz="1800" spc="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10" dirty="0" err="1">
                <a:solidFill>
                  <a:schemeClr val="tx1"/>
                </a:solidFill>
                <a:latin typeface="Times New Roman"/>
                <a:cs typeface="Times New Roman"/>
              </a:rPr>
              <a:t>робить</a:t>
            </a:r>
            <a:r>
              <a:rPr sz="1800" spc="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5" dirty="0" err="1">
                <a:solidFill>
                  <a:schemeClr val="tx1"/>
                </a:solidFill>
                <a:latin typeface="Times New Roman"/>
                <a:cs typeface="Times New Roman"/>
              </a:rPr>
              <a:t>її</a:t>
            </a:r>
            <a:r>
              <a:rPr sz="18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10" dirty="0" err="1">
                <a:solidFill>
                  <a:schemeClr val="tx1"/>
                </a:solidFill>
                <a:latin typeface="Times New Roman"/>
                <a:cs typeface="Times New Roman"/>
              </a:rPr>
              <a:t>доступною</a:t>
            </a:r>
            <a:r>
              <a:rPr sz="1800" spc="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10" dirty="0" err="1">
                <a:solidFill>
                  <a:schemeClr val="tx1"/>
                </a:solidFill>
                <a:latin typeface="Times New Roman"/>
                <a:cs typeface="Times New Roman"/>
              </a:rPr>
              <a:t>як</a:t>
            </a:r>
            <a:r>
              <a:rPr sz="1800" spc="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10" dirty="0" err="1">
                <a:solidFill>
                  <a:schemeClr val="tx1"/>
                </a:solidFill>
                <a:latin typeface="Times New Roman"/>
                <a:cs typeface="Times New Roman"/>
              </a:rPr>
              <a:t>для</a:t>
            </a:r>
            <a:r>
              <a:rPr sz="1800" spc="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10" dirty="0" err="1">
                <a:solidFill>
                  <a:schemeClr val="tx1"/>
                </a:solidFill>
                <a:latin typeface="Times New Roman"/>
                <a:cs typeface="Times New Roman"/>
              </a:rPr>
              <a:t>досвідчених</a:t>
            </a:r>
            <a:r>
              <a:rPr sz="1800" spc="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-5" dirty="0" err="1">
                <a:solidFill>
                  <a:schemeClr val="tx1"/>
                </a:solidFill>
                <a:latin typeface="Times New Roman"/>
                <a:cs typeface="Times New Roman"/>
              </a:rPr>
              <a:t>користувачів</a:t>
            </a:r>
            <a:r>
              <a:rPr sz="1800" spc="-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10" dirty="0" err="1">
                <a:solidFill>
                  <a:schemeClr val="tx1"/>
                </a:solidFill>
                <a:latin typeface="Times New Roman"/>
                <a:cs typeface="Times New Roman"/>
              </a:rPr>
              <a:t>криптовалют</a:t>
            </a:r>
            <a:r>
              <a:rPr sz="1800" spc="10" dirty="0">
                <a:solidFill>
                  <a:schemeClr val="tx1"/>
                </a:solidFill>
                <a:latin typeface="Times New Roman"/>
                <a:cs typeface="Times New Roman"/>
              </a:rPr>
              <a:t>, </a:t>
            </a:r>
            <a:r>
              <a:rPr sz="1800" spc="15" dirty="0" err="1">
                <a:solidFill>
                  <a:schemeClr val="tx1"/>
                </a:solidFill>
                <a:latin typeface="Times New Roman"/>
                <a:cs typeface="Times New Roman"/>
              </a:rPr>
              <a:t>так</a:t>
            </a:r>
            <a:r>
              <a:rPr sz="1800" spc="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chemeClr val="tx1"/>
                </a:solidFill>
                <a:latin typeface="Times New Roman"/>
                <a:cs typeface="Times New Roman"/>
              </a:rPr>
              <a:t>і </a:t>
            </a:r>
            <a:r>
              <a:rPr sz="1800" spc="10" dirty="0" err="1">
                <a:solidFill>
                  <a:schemeClr val="tx1"/>
                </a:solidFill>
                <a:latin typeface="Times New Roman"/>
                <a:cs typeface="Times New Roman"/>
              </a:rPr>
              <a:t>для</a:t>
            </a:r>
            <a:r>
              <a:rPr sz="1800" spc="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15" dirty="0" err="1">
                <a:solidFill>
                  <a:schemeClr val="tx1"/>
                </a:solidFill>
                <a:latin typeface="Times New Roman"/>
                <a:cs typeface="Times New Roman"/>
              </a:rPr>
              <a:t>тих</a:t>
            </a:r>
            <a:r>
              <a:rPr sz="1800" spc="15" dirty="0">
                <a:solidFill>
                  <a:schemeClr val="tx1"/>
                </a:solidFill>
                <a:latin typeface="Times New Roman"/>
                <a:cs typeface="Times New Roman"/>
              </a:rPr>
              <a:t>, </a:t>
            </a:r>
            <a:r>
              <a:rPr sz="1800" spc="-10" dirty="0" err="1">
                <a:solidFill>
                  <a:schemeClr val="tx1"/>
                </a:solidFill>
                <a:latin typeface="Times New Roman"/>
                <a:cs typeface="Times New Roman"/>
              </a:rPr>
              <a:t>хто</a:t>
            </a:r>
            <a:r>
              <a:rPr sz="1800" spc="-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10" dirty="0" err="1">
                <a:solidFill>
                  <a:schemeClr val="tx1"/>
                </a:solidFill>
                <a:latin typeface="Times New Roman"/>
                <a:cs typeface="Times New Roman"/>
              </a:rPr>
              <a:t>ними</a:t>
            </a:r>
            <a:r>
              <a:rPr sz="1800" spc="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10" dirty="0" err="1">
                <a:solidFill>
                  <a:schemeClr val="tx1"/>
                </a:solidFill>
                <a:latin typeface="Times New Roman"/>
                <a:cs typeface="Times New Roman"/>
              </a:rPr>
              <a:t>не</a:t>
            </a:r>
            <a:r>
              <a:rPr sz="1800" spc="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5" dirty="0" err="1">
                <a:solidFill>
                  <a:schemeClr val="tx1"/>
                </a:solidFill>
                <a:latin typeface="Times New Roman"/>
                <a:cs typeface="Times New Roman"/>
              </a:rPr>
              <a:t>володіє</a:t>
            </a:r>
            <a:r>
              <a:rPr sz="1800" spc="5" dirty="0">
                <a:solidFill>
                  <a:schemeClr val="tx1"/>
                </a:solidFill>
                <a:latin typeface="Times New Roman"/>
                <a:cs typeface="Times New Roman"/>
              </a:rPr>
              <a:t>. </a:t>
            </a:r>
            <a:r>
              <a:rPr sz="1800" spc="10" dirty="0" err="1">
                <a:solidFill>
                  <a:schemeClr val="tx1"/>
                </a:solidFill>
                <a:latin typeface="Times New Roman"/>
                <a:cs typeface="Times New Roman"/>
              </a:rPr>
              <a:t>Програмні</a:t>
            </a:r>
            <a:r>
              <a:rPr sz="1800" spc="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dirty="0" err="1">
                <a:solidFill>
                  <a:schemeClr val="tx1"/>
                </a:solidFill>
                <a:latin typeface="Times New Roman"/>
                <a:cs typeface="Times New Roman"/>
              </a:rPr>
              <a:t>компоненти</a:t>
            </a:r>
            <a:r>
              <a:rPr sz="1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dirty="0" err="1">
                <a:solidFill>
                  <a:schemeClr val="tx1"/>
                </a:solidFill>
                <a:latin typeface="Times New Roman"/>
                <a:cs typeface="Times New Roman"/>
              </a:rPr>
              <a:t>включають</a:t>
            </a:r>
            <a:r>
              <a:rPr sz="1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chemeClr val="tx1"/>
                </a:solidFill>
                <a:latin typeface="Times New Roman"/>
                <a:cs typeface="Times New Roman"/>
              </a:rPr>
              <a:t>в </a:t>
            </a:r>
            <a:r>
              <a:rPr sz="1800" spc="10" dirty="0" err="1">
                <a:solidFill>
                  <a:schemeClr val="tx1"/>
                </a:solidFill>
                <a:latin typeface="Times New Roman"/>
                <a:cs typeface="Times New Roman"/>
              </a:rPr>
              <a:t>себе</a:t>
            </a:r>
            <a:r>
              <a:rPr sz="1800" spc="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55" dirty="0">
                <a:solidFill>
                  <a:schemeClr val="tx1"/>
                </a:solidFill>
                <a:latin typeface="Times New Roman"/>
                <a:cs typeface="Times New Roman"/>
              </a:rPr>
              <a:t>Blockchain</a:t>
            </a:r>
            <a:r>
              <a:rPr sz="1800" spc="-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70" dirty="0">
                <a:solidFill>
                  <a:schemeClr val="tx1"/>
                </a:solidFill>
                <a:latin typeface="Times New Roman"/>
                <a:cs typeface="Times New Roman"/>
              </a:rPr>
              <a:t>Nodes,</a:t>
            </a:r>
            <a:r>
              <a:rPr sz="1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55" dirty="0">
                <a:solidFill>
                  <a:schemeClr val="tx1"/>
                </a:solidFill>
                <a:latin typeface="Times New Roman"/>
                <a:cs typeface="Times New Roman"/>
              </a:rPr>
              <a:t>Blockchain</a:t>
            </a:r>
            <a:r>
              <a:rPr sz="1800" spc="-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50" dirty="0">
                <a:solidFill>
                  <a:schemeClr val="tx1"/>
                </a:solidFill>
                <a:latin typeface="Times New Roman"/>
                <a:cs typeface="Times New Roman"/>
              </a:rPr>
              <a:t>Ledger,</a:t>
            </a:r>
            <a:r>
              <a:rPr sz="1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90" dirty="0" err="1">
                <a:solidFill>
                  <a:schemeClr val="tx1"/>
                </a:solidFill>
                <a:latin typeface="Times New Roman"/>
                <a:cs typeface="Times New Roman"/>
              </a:rPr>
              <a:t>Mempool</a:t>
            </a:r>
            <a:r>
              <a:rPr sz="1800" spc="90" dirty="0">
                <a:solidFill>
                  <a:schemeClr val="tx1"/>
                </a:solidFill>
                <a:latin typeface="Times New Roman"/>
                <a:cs typeface="Times New Roman"/>
              </a:rPr>
              <a:t>,</a:t>
            </a:r>
            <a:r>
              <a:rPr sz="1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15" dirty="0" err="1">
                <a:solidFill>
                  <a:schemeClr val="tx1"/>
                </a:solidFill>
                <a:latin typeface="Times New Roman"/>
                <a:cs typeface="Times New Roman"/>
              </a:rPr>
              <a:t>процес</a:t>
            </a:r>
            <a:r>
              <a:rPr sz="1800" spc="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-33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5" dirty="0" err="1">
                <a:solidFill>
                  <a:schemeClr val="tx1"/>
                </a:solidFill>
                <a:latin typeface="Times New Roman"/>
                <a:cs typeface="Times New Roman"/>
              </a:rPr>
              <a:t>перевірки</a:t>
            </a:r>
            <a:r>
              <a:rPr sz="18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10" dirty="0" err="1">
                <a:solidFill>
                  <a:schemeClr val="tx1"/>
                </a:solidFill>
                <a:latin typeface="Times New Roman"/>
                <a:cs typeface="Times New Roman"/>
              </a:rPr>
              <a:t>транзакцій</a:t>
            </a:r>
            <a:r>
              <a:rPr sz="1800" spc="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chemeClr val="tx1"/>
                </a:solidFill>
                <a:latin typeface="Times New Roman"/>
                <a:cs typeface="Times New Roman"/>
              </a:rPr>
              <a:t>і </a:t>
            </a:r>
            <a:r>
              <a:rPr sz="1800" spc="15" dirty="0" err="1">
                <a:solidFill>
                  <a:schemeClr val="tx1"/>
                </a:solidFill>
                <a:latin typeface="Times New Roman"/>
                <a:cs typeface="Times New Roman"/>
              </a:rPr>
              <a:t>веб-гаманець</a:t>
            </a:r>
            <a:r>
              <a:rPr sz="1800" spc="15" dirty="0">
                <a:solidFill>
                  <a:schemeClr val="tx1"/>
                </a:solidFill>
                <a:latin typeface="Times New Roman"/>
                <a:cs typeface="Times New Roman"/>
              </a:rPr>
              <a:t>. </a:t>
            </a:r>
            <a:r>
              <a:rPr sz="1800" spc="10" dirty="0" err="1">
                <a:solidFill>
                  <a:schemeClr val="tx1"/>
                </a:solidFill>
                <a:latin typeface="Times New Roman"/>
                <a:cs typeface="Times New Roman"/>
              </a:rPr>
              <a:t>Ці</a:t>
            </a:r>
            <a:r>
              <a:rPr sz="1800" spc="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dirty="0" err="1">
                <a:solidFill>
                  <a:schemeClr val="tx1"/>
                </a:solidFill>
                <a:latin typeface="Times New Roman"/>
                <a:cs typeface="Times New Roman"/>
              </a:rPr>
              <a:t>компоненти</a:t>
            </a:r>
            <a:r>
              <a:rPr sz="1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10" dirty="0" err="1">
                <a:solidFill>
                  <a:schemeClr val="tx1"/>
                </a:solidFill>
                <a:latin typeface="Times New Roman"/>
                <a:cs typeface="Times New Roman"/>
              </a:rPr>
              <a:t>працюють</a:t>
            </a:r>
            <a:r>
              <a:rPr sz="1800" spc="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10" dirty="0" err="1">
                <a:solidFill>
                  <a:schemeClr val="tx1"/>
                </a:solidFill>
                <a:latin typeface="Times New Roman"/>
                <a:cs typeface="Times New Roman"/>
              </a:rPr>
              <a:t>разом</a:t>
            </a:r>
            <a:r>
              <a:rPr sz="1800" spc="10" dirty="0">
                <a:solidFill>
                  <a:schemeClr val="tx1"/>
                </a:solidFill>
                <a:latin typeface="Times New Roman"/>
                <a:cs typeface="Times New Roman"/>
              </a:rPr>
              <a:t>, </a:t>
            </a:r>
            <a:r>
              <a:rPr sz="1800" spc="10" dirty="0" err="1">
                <a:solidFill>
                  <a:schemeClr val="tx1"/>
                </a:solidFill>
                <a:latin typeface="Times New Roman"/>
                <a:cs typeface="Times New Roman"/>
              </a:rPr>
              <a:t>щоб</a:t>
            </a:r>
            <a:r>
              <a:rPr sz="1800" spc="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5" dirty="0" err="1">
                <a:solidFill>
                  <a:schemeClr val="tx1"/>
                </a:solidFill>
                <a:latin typeface="Times New Roman"/>
                <a:cs typeface="Times New Roman"/>
              </a:rPr>
              <a:t>підтримувати</a:t>
            </a:r>
            <a:r>
              <a:rPr sz="18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10" dirty="0" err="1">
                <a:solidFill>
                  <a:schemeClr val="tx1"/>
                </a:solidFill>
                <a:latin typeface="Times New Roman"/>
                <a:cs typeface="Times New Roman"/>
              </a:rPr>
              <a:t>мережу</a:t>
            </a:r>
            <a:r>
              <a:rPr sz="1800" spc="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chemeClr val="tx1"/>
                </a:solidFill>
                <a:latin typeface="Times New Roman"/>
                <a:cs typeface="Times New Roman"/>
              </a:rPr>
              <a:t>блокчейн </a:t>
            </a:r>
            <a:r>
              <a:rPr sz="1800" spc="5" dirty="0">
                <a:solidFill>
                  <a:schemeClr val="tx1"/>
                </a:solidFill>
                <a:latin typeface="Times New Roman"/>
                <a:cs typeface="Times New Roman"/>
              </a:rPr>
              <a:t>і </a:t>
            </a:r>
            <a:r>
              <a:rPr sz="1800" spc="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5" dirty="0" err="1">
                <a:solidFill>
                  <a:schemeClr val="tx1"/>
                </a:solidFill>
                <a:latin typeface="Times New Roman"/>
                <a:cs typeface="Times New Roman"/>
              </a:rPr>
              <a:t>гарантувати</a:t>
            </a:r>
            <a:r>
              <a:rPr sz="1800" spc="5" dirty="0">
                <a:solidFill>
                  <a:schemeClr val="tx1"/>
                </a:solidFill>
                <a:latin typeface="Times New Roman"/>
                <a:cs typeface="Times New Roman"/>
              </a:rPr>
              <a:t>,</a:t>
            </a:r>
            <a:r>
              <a:rPr sz="1800" spc="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15" dirty="0" err="1">
                <a:solidFill>
                  <a:schemeClr val="tx1"/>
                </a:solidFill>
                <a:latin typeface="Times New Roman"/>
                <a:cs typeface="Times New Roman"/>
              </a:rPr>
              <a:t>що</a:t>
            </a:r>
            <a:r>
              <a:rPr sz="1800" spc="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5" dirty="0" err="1">
                <a:solidFill>
                  <a:schemeClr val="tx1"/>
                </a:solidFill>
                <a:latin typeface="Times New Roman"/>
                <a:cs typeface="Times New Roman"/>
              </a:rPr>
              <a:t>тільки</a:t>
            </a:r>
            <a:r>
              <a:rPr sz="1800" spc="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5" dirty="0" err="1">
                <a:solidFill>
                  <a:schemeClr val="tx1"/>
                </a:solidFill>
                <a:latin typeface="Times New Roman"/>
                <a:cs typeface="Times New Roman"/>
              </a:rPr>
              <a:t>дійсні</a:t>
            </a:r>
            <a:r>
              <a:rPr sz="1800" spc="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10" dirty="0" err="1">
                <a:solidFill>
                  <a:schemeClr val="tx1"/>
                </a:solidFill>
                <a:latin typeface="Times New Roman"/>
                <a:cs typeface="Times New Roman"/>
              </a:rPr>
              <a:t>транзакції</a:t>
            </a:r>
            <a:r>
              <a:rPr sz="1800" spc="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-15" dirty="0" err="1">
                <a:solidFill>
                  <a:schemeClr val="tx1"/>
                </a:solidFill>
                <a:latin typeface="Times New Roman"/>
                <a:cs typeface="Times New Roman"/>
              </a:rPr>
              <a:t>будуть</a:t>
            </a:r>
            <a:r>
              <a:rPr sz="1800" spc="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dirty="0" err="1">
                <a:solidFill>
                  <a:schemeClr val="tx1"/>
                </a:solidFill>
                <a:latin typeface="Times New Roman"/>
                <a:cs typeface="Times New Roman"/>
              </a:rPr>
              <a:t>включені</a:t>
            </a:r>
            <a:r>
              <a:rPr sz="1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chemeClr val="tx1"/>
                </a:solidFill>
                <a:latin typeface="Times New Roman"/>
                <a:cs typeface="Times New Roman"/>
              </a:rPr>
              <a:t>в</a:t>
            </a:r>
            <a:r>
              <a:rPr sz="1800" spc="-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chemeClr val="tx1"/>
                </a:solidFill>
                <a:latin typeface="Times New Roman"/>
                <a:cs typeface="Times New Roman"/>
              </a:rPr>
              <a:t>блокчейн.</a:t>
            </a:r>
          </a:p>
        </p:txBody>
      </p:sp>
      <p:sp>
        <p:nvSpPr>
          <p:cNvPr id="983426703" name="Holder 4"/>
          <p:cNvSpPr>
            <a:spLocks noGrp="1"/>
          </p:cNvSpPr>
          <p:nvPr/>
        </p:nvSpPr>
        <p:spPr bwMode="auto">
          <a:xfrm>
            <a:off x="9225526" y="86874"/>
            <a:ext cx="2806678" cy="427079"/>
          </a:xfrm>
        </p:spPr>
        <p:txBody>
          <a:bodyPr wrap="square" lIns="0" tIns="0" rIns="0" bIns="0">
            <a:spAutoFit/>
          </a:bodyPr>
          <a:lstStyle>
            <a:lvl1pPr marL="0" algn="r"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E735286-D653-970E-6EB7-3767F71D2E85}" type="slidenum">
              <a:rPr sz="2800"/>
              <a:t>6</a:t>
            </a:fld>
            <a:endParaRPr/>
          </a:p>
        </p:txBody>
      </p:sp>
      <p:sp>
        <p:nvSpPr>
          <p:cNvPr id="1149062720" name="Прямоугольник 1149062719"/>
          <p:cNvSpPr/>
          <p:nvPr/>
        </p:nvSpPr>
        <p:spPr bwMode="auto">
          <a:xfrm>
            <a:off x="11655882" y="27612"/>
            <a:ext cx="527110" cy="545605"/>
          </a:xfrm>
          <a:prstGeom prst="rect">
            <a:avLst/>
          </a:prstGeom>
          <a:noFill/>
          <a:ln w="25400" cap="flat" cmpd="sng" algn="ctr">
            <a:solidFill>
              <a:schemeClr val="bg2">
                <a:lumMod val="50196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510632" y="1149349"/>
            <a:ext cx="6974758" cy="444155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5375209" name="Holder 4"/>
          <p:cNvSpPr>
            <a:spLocks noGrp="1"/>
          </p:cNvSpPr>
          <p:nvPr/>
        </p:nvSpPr>
        <p:spPr bwMode="auto">
          <a:xfrm>
            <a:off x="9225527" y="86873"/>
            <a:ext cx="2806677" cy="427079"/>
          </a:xfrm>
        </p:spPr>
        <p:txBody>
          <a:bodyPr wrap="square" lIns="0" tIns="0" rIns="0" bIns="0">
            <a:spAutoFit/>
          </a:bodyPr>
          <a:lstStyle>
            <a:lvl1pPr marL="0" algn="r"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0AAA155-6A15-91B6-2BF4-2864ABBABF10}" type="slidenum">
              <a:rPr sz="2800"/>
              <a:t>7</a:t>
            </a:fld>
            <a:endParaRPr/>
          </a:p>
        </p:txBody>
      </p:sp>
      <p:sp>
        <p:nvSpPr>
          <p:cNvPr id="1983057654" name="Прямоугольник 2098987258"/>
          <p:cNvSpPr/>
          <p:nvPr/>
        </p:nvSpPr>
        <p:spPr bwMode="auto">
          <a:xfrm>
            <a:off x="11655882" y="27612"/>
            <a:ext cx="527108" cy="545603"/>
          </a:xfrm>
          <a:prstGeom prst="rect">
            <a:avLst/>
          </a:prstGeom>
          <a:noFill/>
          <a:ln w="25400" cap="flat" cmpd="sng" algn="ctr">
            <a:solidFill>
              <a:schemeClr val="bg2">
                <a:lumMod val="50196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80217817" name="Рисунок 127010308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5329605" y="513954"/>
            <a:ext cx="6372513" cy="5727999"/>
          </a:xfrm>
          <a:prstGeom prst="rect">
            <a:avLst/>
          </a:prstGeom>
        </p:spPr>
      </p:pic>
      <p:sp>
        <p:nvSpPr>
          <p:cNvPr id="101400469" name="TextBox 3"/>
          <p:cNvSpPr txBox="1"/>
          <p:nvPr/>
        </p:nvSpPr>
        <p:spPr bwMode="auto">
          <a:xfrm>
            <a:off x="127350" y="86873"/>
            <a:ext cx="11633154" cy="449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2350" b="1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UML діаграма компонентів</a:t>
            </a:r>
            <a:endParaRPr sz="2350" b="1">
              <a:latin typeface="Times New Roman"/>
              <a:cs typeface="Times New Roman"/>
            </a:endParaRPr>
          </a:p>
        </p:txBody>
      </p:sp>
      <p:sp>
        <p:nvSpPr>
          <p:cNvPr id="1806522172" name="TextBox 697833304"/>
          <p:cNvSpPr txBox="1"/>
          <p:nvPr/>
        </p:nvSpPr>
        <p:spPr bwMode="auto">
          <a:xfrm>
            <a:off x="127350" y="749052"/>
            <a:ext cx="4996208" cy="53038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just">
              <a:defRPr/>
            </a:pP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Наш веб-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гаманець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на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основі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блокчейну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використовує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архітектуру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Model-View-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Controller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(MVC) для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оптимізації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операцій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та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покращення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користувацького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досвіду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. Модель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відповідає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основним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даним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і правилам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нашого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додатку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, таким як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інформація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про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обліковий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запис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користувача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і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логіка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транзакцій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.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Представлення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керує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відображенням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інформації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,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наприклад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,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інтерфейсами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перевірки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балансу та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створення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транзакцій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.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Нарешті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, контролер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обробляє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дані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,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введені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користувачем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,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виконуючи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такі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дії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, як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перевірка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балансу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рахунку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або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створення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транзакцій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.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Така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структура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забезпечує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ефективне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управління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даними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,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безперебійну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взаємодію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з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користувацьким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інтерфейсом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та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ефективну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обробку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дій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користувача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,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що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в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підсумку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створює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безперебійну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та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інтуїтивно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зрозумілу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роботу для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користувачів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нашого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гаманця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5254597" name="object 2"/>
          <p:cNvSpPr txBox="1">
            <a:spLocks noGrp="1"/>
          </p:cNvSpPr>
          <p:nvPr>
            <p:ph type="title"/>
          </p:nvPr>
        </p:nvSpPr>
        <p:spPr bwMode="auto">
          <a:xfrm>
            <a:off x="422321" y="215214"/>
            <a:ext cx="6358173" cy="381992"/>
          </a:xfrm>
          <a:prstGeom prst="rect">
            <a:avLst/>
          </a:prstGeom>
        </p:spPr>
        <p:txBody>
          <a:bodyPr vert="horz" wrap="square" lIns="0" tIns="47622" rIns="0" bIns="0" rtlCol="0">
            <a:spAutoFit/>
          </a:bodyPr>
          <a:lstStyle/>
          <a:p>
            <a:pPr marL="12699" marR="5079">
              <a:lnSpc>
                <a:spcPts val="2629"/>
              </a:lnSpc>
              <a:spcBef>
                <a:spcPts val="374"/>
              </a:spcBef>
              <a:defRPr/>
            </a:pPr>
            <a:r>
              <a:rPr lang="ru-RU" sz="2350" b="1" i="0" u="none" strike="noStrike" cap="none" spc="-28">
                <a:solidFill>
                  <a:srgbClr val="484140"/>
                </a:solidFill>
                <a:latin typeface="Times New Roman"/>
                <a:cs typeface="Times New Roman"/>
              </a:rPr>
              <a:t>Аналіз парадоксу Пуассона</a:t>
            </a:r>
            <a:endParaRPr/>
          </a:p>
        </p:txBody>
      </p:sp>
      <p:sp>
        <p:nvSpPr>
          <p:cNvPr id="778145751" name="Holder 4"/>
          <p:cNvSpPr>
            <a:spLocks noGrp="1"/>
          </p:cNvSpPr>
          <p:nvPr/>
        </p:nvSpPr>
        <p:spPr bwMode="auto">
          <a:xfrm>
            <a:off x="9225527" y="86874"/>
            <a:ext cx="2806678" cy="427078"/>
          </a:xfrm>
        </p:spPr>
        <p:txBody>
          <a:bodyPr wrap="square" lIns="0" tIns="0" rIns="0" bIns="0">
            <a:spAutoFit/>
          </a:bodyPr>
          <a:lstStyle>
            <a:lvl1pPr marL="0" algn="r"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6D9D3FD9-B45B-911C-396B-1B60B15A8A81}" type="slidenum">
              <a:rPr sz="2800"/>
              <a:t>8</a:t>
            </a:fld>
            <a:endParaRPr/>
          </a:p>
        </p:txBody>
      </p:sp>
      <p:sp>
        <p:nvSpPr>
          <p:cNvPr id="96020397" name="Прямоугольник 1883375731"/>
          <p:cNvSpPr/>
          <p:nvPr/>
        </p:nvSpPr>
        <p:spPr bwMode="auto">
          <a:xfrm>
            <a:off x="11655882" y="27612"/>
            <a:ext cx="527109" cy="545604"/>
          </a:xfrm>
          <a:prstGeom prst="rect">
            <a:avLst/>
          </a:prstGeom>
          <a:noFill/>
          <a:ln w="25400" cap="flat" cmpd="sng" algn="ctr">
            <a:solidFill>
              <a:schemeClr val="bg2">
                <a:lumMod val="50196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06887588" name="Рисунок 606887587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5173831" y="808846"/>
            <a:ext cx="6596417" cy="5215630"/>
          </a:xfrm>
          <a:prstGeom prst="rect">
            <a:avLst/>
          </a:prstGeom>
        </p:spPr>
      </p:pic>
      <p:sp>
        <p:nvSpPr>
          <p:cNvPr id="1300448506" name="TextBox 1300448505"/>
          <p:cNvSpPr txBox="1"/>
          <p:nvPr/>
        </p:nvSpPr>
        <p:spPr bwMode="auto">
          <a:xfrm>
            <a:off x="296975" y="931180"/>
            <a:ext cx="4674847" cy="5441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indent="269874" algn="just">
              <a:lnSpc>
                <a:spcPct val="150000"/>
              </a:lnSpc>
              <a:spcAft>
                <a:spcPts val="988"/>
              </a:spcAft>
              <a:defRPr/>
            </a:pPr>
            <a:r>
              <a:rPr lang="uk-UA" sz="1800" dirty="0">
                <a:latin typeface="Times New Roman"/>
                <a:cs typeface="Times New Roman"/>
              </a:rPr>
              <a:t>Хоча цей аналіз даних не є остаточним доказом існування парадоксу Пуассона в біткоїні, доказ насправді криється в початковій гістограмі, а саме в її довгому хвості. Більшість респондентів у нашій вибірці чекають на підтвердження більше 10 хвилин, хоча середній час очікування становить 9,9 хвилин. Це пов'язано з довгим правим хвостом розподілу Пуассона. Іншими словами, існує більше можливостей виявити блок між 10-40 хвилинами, оскільки цей часовий інтервал в чотири рази більший, ніж інтервал 0-10 хвилин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837828" name="object 2"/>
          <p:cNvSpPr txBox="1">
            <a:spLocks noGrp="1"/>
          </p:cNvSpPr>
          <p:nvPr>
            <p:ph type="title"/>
          </p:nvPr>
        </p:nvSpPr>
        <p:spPr bwMode="auto">
          <a:xfrm>
            <a:off x="422321" y="215214"/>
            <a:ext cx="6369333" cy="381992"/>
          </a:xfrm>
          <a:prstGeom prst="rect">
            <a:avLst/>
          </a:prstGeom>
        </p:spPr>
        <p:txBody>
          <a:bodyPr vert="horz" wrap="square" lIns="0" tIns="47622" rIns="0" bIns="0" rtlCol="0">
            <a:spAutoFit/>
          </a:bodyPr>
          <a:lstStyle/>
          <a:p>
            <a:pPr marL="12699" marR="5079">
              <a:lnSpc>
                <a:spcPts val="2629"/>
              </a:lnSpc>
              <a:spcBef>
                <a:spcPts val="374"/>
              </a:spcBef>
              <a:defRPr/>
            </a:pPr>
            <a:r>
              <a:rPr spc="-28"/>
              <a:t>Проблема часу очікування</a:t>
            </a:r>
            <a:endParaRPr/>
          </a:p>
        </p:txBody>
      </p:sp>
      <p:sp>
        <p:nvSpPr>
          <p:cNvPr id="1546463851" name="Holder 4"/>
          <p:cNvSpPr>
            <a:spLocks noGrp="1"/>
          </p:cNvSpPr>
          <p:nvPr/>
        </p:nvSpPr>
        <p:spPr bwMode="auto">
          <a:xfrm>
            <a:off x="9225527" y="86874"/>
            <a:ext cx="2806678" cy="427078"/>
          </a:xfrm>
        </p:spPr>
        <p:txBody>
          <a:bodyPr wrap="square" lIns="0" tIns="0" rIns="0" bIns="0">
            <a:spAutoFit/>
          </a:bodyPr>
          <a:lstStyle>
            <a:lvl1pPr marL="0" algn="r"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2D730B54-BE92-220A-8662-B77F36053956}" type="slidenum">
              <a:rPr sz="2800"/>
              <a:t>9</a:t>
            </a:fld>
            <a:endParaRPr/>
          </a:p>
        </p:txBody>
      </p:sp>
      <p:sp>
        <p:nvSpPr>
          <p:cNvPr id="1809868346" name="Прямоугольник 1883375731"/>
          <p:cNvSpPr/>
          <p:nvPr/>
        </p:nvSpPr>
        <p:spPr bwMode="auto">
          <a:xfrm>
            <a:off x="11655882" y="27612"/>
            <a:ext cx="527109" cy="545604"/>
          </a:xfrm>
          <a:prstGeom prst="rect">
            <a:avLst/>
          </a:prstGeom>
          <a:noFill/>
          <a:ln w="25400" cap="flat" cmpd="sng" algn="ctr">
            <a:solidFill>
              <a:schemeClr val="bg2">
                <a:lumMod val="50196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88418955" name="Таблица 588418954"/>
          <p:cNvGraphicFramePr>
            <a:graphicFrameLocks/>
          </p:cNvGraphicFramePr>
          <p:nvPr/>
        </p:nvGraphicFramePr>
        <p:xfrm>
          <a:off x="6629391" y="1146994"/>
          <a:ext cx="4724121" cy="23855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3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05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97291">
                <a:tc>
                  <a:txBody>
                    <a:bodyPr/>
                    <a:lstStyle/>
                    <a:p>
                      <a:pPr indent="269874" algn="just">
                        <a:lnSpc>
                          <a:spcPct val="150000"/>
                        </a:lnSpc>
                        <a:spcAft>
                          <a:spcPts val="988"/>
                        </a:spcAft>
                        <a:defRPr/>
                      </a:pPr>
                      <a:r>
                        <a:rPr lang="uk-UA" sz="1400">
                          <a:latin typeface="Times New Roman"/>
                          <a:cs typeface="Times New Roman"/>
                        </a:rPr>
                        <a:t>Час підтвердження блоку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9874" algn="just">
                        <a:lnSpc>
                          <a:spcPct val="150000"/>
                        </a:lnSpc>
                        <a:spcAft>
                          <a:spcPts val="988"/>
                        </a:spcAft>
                        <a:defRPr/>
                      </a:pPr>
                      <a:r>
                        <a:rPr lang="uk-UA" sz="1400">
                          <a:latin typeface="Times New Roman"/>
                          <a:cs typeface="Times New Roman"/>
                        </a:rPr>
                        <a:t>Відсоток вибірки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2868">
                <a:tc>
                  <a:txBody>
                    <a:bodyPr/>
                    <a:lstStyle/>
                    <a:p>
                      <a:pPr indent="269874" algn="just">
                        <a:lnSpc>
                          <a:spcPct val="150000"/>
                        </a:lnSpc>
                        <a:spcAft>
                          <a:spcPts val="988"/>
                        </a:spcAft>
                        <a:defRPr/>
                      </a:pPr>
                      <a:r>
                        <a:rPr lang="uk-UA" sz="1400">
                          <a:latin typeface="Times New Roman"/>
                          <a:cs typeface="Times New Roman"/>
                        </a:rPr>
                        <a:t> 0 – 10 хвилин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9874" algn="just">
                        <a:lnSpc>
                          <a:spcPct val="150000"/>
                        </a:lnSpc>
                        <a:spcAft>
                          <a:spcPts val="988"/>
                        </a:spcAft>
                        <a:defRPr/>
                      </a:pPr>
                      <a:r>
                        <a:rPr lang="uk-UA" sz="1400">
                          <a:latin typeface="Times New Roman"/>
                          <a:cs typeface="Times New Roman"/>
                        </a:rPr>
                        <a:t>40 %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418">
                <a:tc>
                  <a:txBody>
                    <a:bodyPr/>
                    <a:lstStyle/>
                    <a:p>
                      <a:pPr indent="269874" algn="just">
                        <a:lnSpc>
                          <a:spcPct val="150000"/>
                        </a:lnSpc>
                        <a:spcAft>
                          <a:spcPts val="988"/>
                        </a:spcAft>
                        <a:defRPr/>
                      </a:pPr>
                      <a:r>
                        <a:rPr lang="uk-UA" sz="1400">
                          <a:latin typeface="Times New Roman"/>
                          <a:cs typeface="Times New Roman"/>
                        </a:rPr>
                        <a:t>10 – 40 хвилин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9874" algn="just">
                        <a:lnSpc>
                          <a:spcPct val="150000"/>
                        </a:lnSpc>
                        <a:spcAft>
                          <a:spcPts val="988"/>
                        </a:spcAft>
                        <a:defRPr/>
                      </a:pPr>
                      <a:r>
                        <a:rPr lang="uk-UA" sz="1400">
                          <a:latin typeface="Times New Roman"/>
                          <a:cs typeface="Times New Roman"/>
                        </a:rPr>
                        <a:t>60 %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58156923" name="TextBox 358156922"/>
          <p:cNvSpPr txBox="1"/>
          <p:nvPr/>
        </p:nvSpPr>
        <p:spPr bwMode="auto">
          <a:xfrm>
            <a:off x="6566723" y="3800752"/>
            <a:ext cx="5047125" cy="2149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indent="269874" algn="l">
              <a:lnSpc>
                <a:spcPct val="150000"/>
              </a:lnSpc>
              <a:spcAft>
                <a:spcPts val="988"/>
              </a:spcAft>
              <a:defRPr/>
            </a:pPr>
            <a:r>
              <a:rPr lang="uk-UA" sz="1800">
                <a:latin typeface="Times New Roman"/>
                <a:cs typeface="Times New Roman"/>
              </a:rPr>
              <a:t>Таким чином, 2/5 нашої вибірки отримали підтвердження транзакції менш ніж за 10 хвилин, тоді як решта 3/5 були свідками того, що час підтвердження перевищував 10 хвилин. Це те, що ми називаємо парадоксом Пуассона.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2136970344" name="Рисунок 2136970343"/>
          <p:cNvPicPr>
            <a:picLocks noChangeAspect="1"/>
          </p:cNvPicPr>
          <p:nvPr/>
        </p:nvPicPr>
        <p:blipFill>
          <a:blip r:embed="rId2"/>
          <a:srcRect t="-1" r="906" b="1003"/>
          <a:stretch/>
        </p:blipFill>
        <p:spPr bwMode="auto">
          <a:xfrm>
            <a:off x="166456" y="878519"/>
            <a:ext cx="6270624" cy="4829809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</TotalTime>
  <Words>889</Words>
  <Application>Microsoft Office PowerPoint</Application>
  <DocSecurity>0</DocSecurity>
  <PresentationFormat>Произвольный</PresentationFormat>
  <Paragraphs>47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Calibri</vt:lpstr>
      <vt:lpstr>Constantia</vt:lpstr>
      <vt:lpstr>Lucida Sans Unicode</vt:lpstr>
      <vt:lpstr>Microsoft Sans Serif</vt:lpstr>
      <vt:lpstr>Times New Roman</vt:lpstr>
      <vt:lpstr>Office Theme</vt:lpstr>
      <vt:lpstr>Однорангова мережа на основі блокчейн для автоматизованої платіжної системи виконав: студент гр. ІПЗ-33 Гоша Давід Олександрович   науковий керівник: д.т.н. с.н.с. Порєв Геннадій Володимирович</vt:lpstr>
      <vt:lpstr>Мета</vt:lpstr>
      <vt:lpstr>Задачі роботи</vt:lpstr>
      <vt:lpstr>Мережева архітектура блокчейну</vt:lpstr>
      <vt:lpstr>Механізм консенсусу в  застосунку</vt:lpstr>
      <vt:lpstr>Архітектура програмного забезпечення</vt:lpstr>
      <vt:lpstr>Презентация PowerPoint</vt:lpstr>
      <vt:lpstr>Аналіз парадоксу Пуассона</vt:lpstr>
      <vt:lpstr>Проблема часу очікування</vt:lpstr>
      <vt:lpstr>Висновки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Однорангова мережа на основі блокчейн для автоматизованої платіжної системи:  захист звіту з курсової роботи виконав: ІПЗ-33 Гоша Давід Олександрович  керівник: д.т.н. с.н.с. Порєв Геннадій Володимирович</dc:title>
  <dc:subject/>
  <dc:creator/>
  <cp:keywords/>
  <dc:description/>
  <cp:lastModifiedBy>gosha dava</cp:lastModifiedBy>
  <cp:revision>10</cp:revision>
  <dcterms:created xsi:type="dcterms:W3CDTF">2023-06-01T05:34:08Z</dcterms:created>
  <dcterms:modified xsi:type="dcterms:W3CDTF">2023-06-12T16:54:52Z</dcterms:modified>
  <cp:category/>
  <dc:identifier/>
  <cp:contentStatus/>
  <dc:language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2023-05-30T00:00:00Z</vt:filetime>
  </property>
  <property fmtid="{D5CDD505-2E9C-101B-9397-08002B2CF9AE}" pid="3" name="Creator">
    <vt:lpwstr>Chromium</vt:lpwstr>
  </property>
  <property fmtid="{D5CDD505-2E9C-101B-9397-08002B2CF9AE}" pid="4" name="LastSaved">
    <vt:filetime>2023-06-01T00:00:00Z</vt:filetime>
  </property>
</Properties>
</file>