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docProps/custom.xml" ContentType="application/vnd.openxmlformats-officedocument.custom-properties+xml"/>
  <Override PartName="/ppt/slides/slide3.xml" ContentType="application/vnd.openxmlformats-officedocument.presentationml.slide+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s/slide7.xml" ContentType="application/vnd.openxmlformats-officedocument.presentationml.slide+xml"/>
  <Override PartName="/ppt/diagrams/drawing1.xml" ContentType="application/vnd.openxmlformats-officedocument.drawingml.diagramDrawing+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413500"/>
  <p:notesSz cx="12192000" cy="64135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2" d="100"/>
          <a:sy n="62" d="100"/>
        </p:scale>
        <p:origin x="150" y="66"/>
      </p:cViewPr>
      <p:guideLst>
        <p:guide pos="3763" orient="horz"/>
        <p:guide pos="216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0E58EF5D-A4F6-406B-9846-A092BE01EB22}" type="doc">
      <dgm:prSet loTypeId="urn:microsoft.com/office/officeart/2016/7/layout/LinearBlockProcessNumbered" loCatId="process" qsTypeId="urn:microsoft.com/office/officeart/2005/8/quickstyle/simple1#1" qsCatId="simple" csTypeId="urn:microsoft.com/office/officeart/2005/8/colors/accent0_3" csCatId="mainScheme"/>
      <dgm:spPr bwMode="auto"/>
      <dgm:t>
        <a:bodyPr/>
        <a:lstStyle/>
        <a:p>
          <a:pPr>
            <a:defRPr/>
          </a:pPr>
          <a:endParaRPr lang="en-US"/>
        </a:p>
      </dgm:t>
    </dgm:pt>
    <dgm:pt modelId="{53958BD8-D0F9-43A4-A8E7-C43BE5627982}">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Розробити блокчейн-систему з </a:t>
          </a:r>
          <a:r>
            <a:rPr lang="en-US" sz="1600" b="1" i="0" u="none" strike="noStrike" cap="none" spc="0">
              <a:solidFill>
                <a:schemeClr val="tx1"/>
              </a:solidFill>
              <a:latin typeface="Times New Roman"/>
              <a:cs typeface="Times New Roman"/>
            </a:rPr>
            <a:t>гібридною мережевою архітектурою</a:t>
          </a:r>
          <a:r>
            <a:rPr lang="en-US" sz="1600" b="0" i="0" u="none" strike="noStrike"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gm:t>
    </dgm:pt>
    <dgm:pt modelId="{9AD2D0D1-9BC6-4E2B-9C66-03C01B0396F4}" type="parTrans" cxnId="{63E21DF4-5FBC-443D-9BC9-43B65A7BD892}">
      <dgm:prSet/>
      <dgm:spPr bwMode="auto"/>
      <dgm:t>
        <a:bodyPr/>
        <a:lstStyle/>
        <a:p>
          <a:pPr>
            <a:defRPr/>
          </a:pPr>
          <a:endParaRPr lang="en-US"/>
        </a:p>
      </dgm:t>
    </dgm:pt>
    <dgm:pt modelId="{94A4947D-84AB-48E6-8DBD-B0FB7DCFE83A}" type="sibTrans" cxnId="{63E21DF4-5FBC-443D-9BC9-43B65A7BD892}">
      <dgm:prSet phldr="0" phldrT="01"/>
      <dgm:spPr bwMode="auto"/>
      <dgm:t>
        <a:bodyPr vertOverflow="overflow" horzOverflow="overflow" vert="horz" rtlCol="0" fromWordArt="0" anchor="ctr" forceAA="0" upright="0" compatLnSpc="0"/>
        <a:lstStyle/>
        <a:p>
          <a:pPr marL="0" indent="0" algn="l" defTabSz="2933697">
            <a:lnSpc>
              <a:spcPct val="90000"/>
            </a:lnSpc>
            <a:spcBef>
              <a:spcPts val="0"/>
            </a:spcBef>
            <a:spcAft>
              <a:spcPts val="0"/>
            </a:spcAft>
            <a:defRPr/>
          </a:pPr>
          <a:r>
            <a:rPr lang="en-US">
              <a:latin typeface="Times New Roman"/>
              <a:cs typeface="Times New Roman"/>
            </a:rPr>
            <a:t>01</a:t>
          </a:r>
          <a:endParaRPr>
            <a:latin typeface="Times New Roman"/>
            <a:cs typeface="Times New Roman"/>
          </a:endParaRPr>
        </a:p>
      </dgm:t>
    </dgm:pt>
    <dgm:pt modelId="{E8B83B89-852B-4DBD-9E85-E9260E7861E8}">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Реалізувати </a:t>
          </a:r>
          <a:r>
            <a:rPr lang="en-US" sz="1600" b="1" i="0" u="none" strike="noStrike" cap="none" spc="0">
              <a:solidFill>
                <a:schemeClr val="tx1"/>
              </a:solidFill>
              <a:latin typeface="Times New Roman"/>
              <a:cs typeface="Times New Roman"/>
            </a:rPr>
            <a:t>гібридний механізм консенсусу</a:t>
          </a:r>
          <a:r>
            <a:rPr lang="en-US" sz="1600" b="0" i="0" u="none" strike="noStrike"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gm:t>
    </dgm:pt>
    <dgm:pt modelId="{432F8854-CF29-4409-A28C-3EB0A94CCB86}" type="parTrans" cxnId="{7C51A667-6AED-4C0F-A3C5-24DCB9960B16}">
      <dgm:prSet/>
      <dgm:spPr bwMode="auto"/>
      <dgm:t>
        <a:bodyPr/>
        <a:lstStyle/>
        <a:p>
          <a:pPr>
            <a:defRPr/>
          </a:pPr>
          <a:endParaRPr lang="en-US"/>
        </a:p>
      </dgm:t>
    </dgm:pt>
    <dgm:pt modelId="{EB3BD4AE-D7EC-449F-9FEC-6862480B356F}" type="sibTrans" cxnId="{7C51A667-6AED-4C0F-A3C5-24DCB9960B16}">
      <dgm:prSet phldr="0" phldrT="02"/>
      <dgm:spPr bwMode="auto"/>
      <dgm:t>
        <a:bodyPr vertOverflow="overflow" horzOverflow="overflow" vert="horz" rtlCol="0" fromWordArt="0" anchor="ctr" forceAA="0" upright="0" compatLnSpc="0"/>
        <a:lstStyle/>
        <a:p>
          <a:pPr marL="0" indent="0" algn="l" defTabSz="2933697">
            <a:lnSpc>
              <a:spcPct val="90000"/>
            </a:lnSpc>
            <a:spcBef>
              <a:spcPts val="0"/>
            </a:spcBef>
            <a:spcAft>
              <a:spcPts val="0"/>
            </a:spcAft>
            <a:defRPr/>
          </a:pPr>
          <a:r>
            <a:rPr lang="en-US">
              <a:latin typeface="Times New Roman"/>
              <a:cs typeface="Times New Roman"/>
            </a:rPr>
            <a:t>02</a:t>
          </a:r>
          <a:endParaRPr>
            <a:latin typeface="Times New Roman"/>
            <a:cs typeface="Times New Roman"/>
          </a:endParaRPr>
        </a:p>
      </dgm:t>
    </dgm:pt>
    <dgm:pt modelId="{909A013D-B8DF-421C-83DA-70F0217544BE}">
      <dgm:prSet phldrT="" custT="1"/>
      <dgm:spPr bwMode="auto"/>
      <dgm:t>
        <a:bodyPr vertOverflow="overflow" horzOverflow="overflow" vert="horz" rtlCol="0" fromWordArt="0" anchor="t" forceAA="0" compatLnSpc="0"/>
        <a:lstStyle/>
        <a:p>
          <a:pPr marL="0" indent="0" algn="l" defTabSz="1155699">
            <a:lnSpc>
              <a:spcPct val="90000"/>
            </a:lnSpc>
            <a:spcBef>
              <a:spcPts val="0"/>
            </a:spcBef>
            <a:spcAft>
              <a:spcPts val="0"/>
            </a:spcAft>
            <a:defRPr/>
          </a:pPr>
          <a:r>
            <a:rPr lang="en-US" sz="1600" b="0" i="0" u="none" strike="noStrike" cap="none" spc="0">
              <a:solidFill>
                <a:schemeClr val="tx1"/>
              </a:solidFill>
              <a:latin typeface="Times New Roman"/>
              <a:cs typeface="Times New Roman"/>
            </a:rPr>
            <a:t>Вирішити </a:t>
          </a:r>
          <a:r>
            <a:rPr lang="en-US" sz="1600" b="1" i="0" u="none" strike="noStrike" cap="none" spc="0">
              <a:solidFill>
                <a:schemeClr val="tx1"/>
              </a:solidFill>
              <a:latin typeface="Times New Roman"/>
              <a:cs typeface="Times New Roman"/>
            </a:rPr>
            <a:t>проблеми високих комісійних</a:t>
          </a:r>
          <a:r>
            <a:rPr lang="en-US" sz="1600" b="0" i="0" u="none" strike="noStrike"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gm:t>
    </dgm:pt>
    <dgm:pt modelId="{0D896ABC-C2FA-49B1-87F1-3D9604E8485E}" type="parTrans" cxnId="{4ED74027-7C0D-4D16-A0CB-88ADEB6B9117}">
      <dgm:prSet/>
      <dgm:spPr bwMode="auto"/>
      <dgm:t>
        <a:bodyPr/>
        <a:lstStyle/>
        <a:p>
          <a:pPr>
            <a:defRPr/>
          </a:pPr>
          <a:endParaRPr lang="en-US"/>
        </a:p>
      </dgm:t>
    </dgm:pt>
    <dgm:pt modelId="{4CBAFDCC-6EA0-4DEA-9121-2062BC43DD0B}" type="sibTrans" cxnId="{4ED74027-7C0D-4D16-A0CB-88ADEB6B9117}">
      <dgm:prSet phldr="0" phldrT="03"/>
      <dgm:spPr bwMode="auto"/>
      <dgm:t>
        <a:bodyPr vertOverflow="overflow" horzOverflow="overflow" vert="horz" rtlCol="0" fromWordArt="0" anchor="ctr" forceAA="0" upright="0" compatLnSpc="0"/>
        <a:lstStyle/>
        <a:p>
          <a:pPr marL="0" indent="0" algn="l" defTabSz="2933697">
            <a:lnSpc>
              <a:spcPct val="90000"/>
            </a:lnSpc>
            <a:spcBef>
              <a:spcPts val="0"/>
            </a:spcBef>
            <a:spcAft>
              <a:spcPts val="0"/>
            </a:spcAft>
            <a:defRPr/>
          </a:pPr>
          <a:r>
            <a:rPr lang="en-US">
              <a:latin typeface="Times New Roman"/>
              <a:cs typeface="Times New Roman"/>
            </a:rPr>
            <a:t>03</a:t>
          </a:r>
          <a:endParaRPr>
            <a:latin typeface="Times New Roman"/>
            <a:cs typeface="Times New Roman"/>
          </a:endParaRPr>
        </a:p>
      </dgm:t>
    </dgm:pt>
    <dgm:pt modelId="{B47B7AE4-5C81-4D1D-B23C-DF5211C34576}" type="pres">
      <dgm:prSet presAssocID="{0E58EF5D-A4F6-406B-9846-A092BE01EB22}" presName="Name0" presStyleCnt="0">
        <dgm:presLayoutVars>
          <dgm:animLvl val="lvl"/>
          <dgm:resizeHandles val="exact"/>
        </dgm:presLayoutVars>
      </dgm:prSet>
      <dgm:spPr bwMode="auto"/>
    </dgm:pt>
    <dgm:pt modelId="{02F134E2-CF97-47F6-9FCC-948D5966F543}" type="pres">
      <dgm:prSet presAssocID="{53958BD8-D0F9-43A4-A8E7-C43BE5627982}" presName="compositeNode" presStyleCnt="0">
        <dgm:presLayoutVars>
          <dgm:bulletEnabled val="1"/>
        </dgm:presLayoutVars>
      </dgm:prSet>
      <dgm:spPr bwMode="auto"/>
    </dgm:pt>
    <dgm:pt modelId="{9749F921-1780-4BC4-94D4-CA6CB4386FA2}" type="pres">
      <dgm:prSet custLinFactY="245" presAssocID="{53958BD8-D0F9-43A4-A8E7-C43BE5627982}" presName="bgRect" presStyleLbl="alignNode1" presStyleIdx="0" presStyleCnt="3"/>
      <dgm:spPr bwMode="auto">
        <a:prstGeom prst="roundRect">
          <a:avLst>
            <a:gd name="adj" fmla="val 16667"/>
          </a:avLst>
        </a:prstGeom>
        <a:solidFill>
          <a:schemeClr val="bg2">
            <a:lumMod val="90000"/>
          </a:schemeClr>
        </a:solidFill>
        <a:ln w="12700" cap="flat" cmpd="sng" algn="ctr">
          <a:noFill/>
          <a:prstDash val="solid"/>
          <a:miter lim="800000"/>
        </a:ln>
      </dgm:spPr>
    </dgm:pt>
    <dgm:pt modelId="{D0B42A7F-7E0A-460C-B101-1C3B5702C205}" type="pres">
      <dgm:prSet presAssocID="{94A4947D-84AB-48E6-8DBD-B0FB7DCFE83A}" presName="sibTransNodeRect" presStyleLbl="alignNode1" presStyleIdx="0" presStyleCnt="3">
        <dgm:presLayoutVars>
          <dgm:chMax val="0"/>
          <dgm:bulletEnabled val="1"/>
        </dgm:presLayoutVars>
      </dgm:prSet>
      <dgm:spPr bwMode="auto"/>
    </dgm:pt>
    <dgm:pt modelId="{8DCEC39D-2FD9-4B24-9822-18BC4CB8119F}" type="pres">
      <dgm:prSet presAssocID="{53958BD8-D0F9-43A4-A8E7-C43BE5627982}" presName="nodeRect" presStyleLbl="alignNode1" presStyleIdx="0" presStyleCnt="3">
        <dgm:presLayoutVars>
          <dgm:bulletEnabled val="1"/>
        </dgm:presLayoutVars>
      </dgm:prSet>
      <dgm:spPr bwMode="auto"/>
    </dgm:pt>
    <dgm:pt modelId="{BAC01AAC-F99B-4AEE-8087-2EB3AF283AC3}" type="pres">
      <dgm:prSet presAssocID="{94A4947D-84AB-48E6-8DBD-B0FB7DCFE83A}" presName="sibTrans" presStyleCnt="0"/>
      <dgm:spPr bwMode="auto"/>
    </dgm:pt>
    <dgm:pt modelId="{E24ADF74-5F14-4D4F-8BBC-B7480D4C9CF2}" type="pres">
      <dgm:prSet presAssocID="{E8B83B89-852B-4DBD-9E85-E9260E7861E8}" presName="compositeNode" presStyleCnt="0">
        <dgm:presLayoutVars>
          <dgm:bulletEnabled val="1"/>
        </dgm:presLayoutVars>
      </dgm:prSet>
      <dgm:spPr bwMode="auto"/>
    </dgm:pt>
    <dgm:pt modelId="{616554C9-C9F5-4BED-AF29-560C61D9FF69}" type="pres">
      <dgm:prSet presAssocID="{E8B83B89-852B-4DBD-9E85-E9260E7861E8}" presName="bgRect" presStyleLbl="alignNode1" presStyleIdx="1" presStyleCnt="3"/>
      <dgm:spPr bwMode="auto">
        <a:prstGeom prst="roundRect">
          <a:avLst>
            <a:gd name="adj" fmla="val 16667"/>
          </a:avLst>
        </a:prstGeom>
        <a:solidFill>
          <a:schemeClr val="bg2">
            <a:lumMod val="75000"/>
          </a:schemeClr>
        </a:solidFill>
        <a:ln w="12700" cap="flat" cmpd="sng" algn="ctr">
          <a:noFill/>
          <a:prstDash val="solid"/>
          <a:miter lim="800000"/>
        </a:ln>
      </dgm:spPr>
    </dgm:pt>
    <dgm:pt modelId="{723F350A-D7AE-46BC-AA77-CC6E62B2E8AF}" type="pres">
      <dgm:prSet presAssocID="{EB3BD4AE-D7EC-449F-9FEC-6862480B356F}" presName="sibTransNodeRect" presStyleLbl="alignNode1" presStyleIdx="1" presStyleCnt="3">
        <dgm:presLayoutVars>
          <dgm:chMax val="0"/>
          <dgm:bulletEnabled val="1"/>
        </dgm:presLayoutVars>
      </dgm:prSet>
      <dgm:spPr bwMode="auto"/>
    </dgm:pt>
    <dgm:pt modelId="{CDE5F8CE-6DD2-4F69-BB48-F2366D3C708A}" type="pres">
      <dgm:prSet presAssocID="{E8B83B89-852B-4DBD-9E85-E9260E7861E8}" presName="nodeRect" presStyleLbl="alignNode1" presStyleIdx="1" presStyleCnt="3">
        <dgm:presLayoutVars>
          <dgm:bulletEnabled val="1"/>
        </dgm:presLayoutVars>
      </dgm:prSet>
      <dgm:spPr bwMode="auto"/>
    </dgm:pt>
    <dgm:pt modelId="{3F99BBDA-7ECC-4512-829C-51F991758DEE}" type="pres">
      <dgm:prSet presAssocID="{EB3BD4AE-D7EC-449F-9FEC-6862480B356F}" presName="sibTrans" presStyleCnt="0"/>
      <dgm:spPr bwMode="auto"/>
    </dgm:pt>
    <dgm:pt modelId="{AED69DA4-C132-438A-8E98-0E703E6F4909}" type="pres">
      <dgm:prSet presAssocID="{909A013D-B8DF-421C-83DA-70F0217544BE}" presName="compositeNode" presStyleCnt="0">
        <dgm:presLayoutVars>
          <dgm:bulletEnabled val="1"/>
        </dgm:presLayoutVars>
      </dgm:prSet>
      <dgm:spPr bwMode="auto"/>
    </dgm:pt>
    <dgm:pt modelId="{F141C49C-E8E4-49F4-AAC3-2EB38F33B50A}" type="pres">
      <dgm:prSet presAssocID="{909A013D-B8DF-421C-83DA-70F0217544BE}" presName="bgRect" presStyleLbl="alignNode1" presStyleIdx="2" presStyleCnt="3"/>
      <dgm:spPr bwMode="auto">
        <a:prstGeom prst="roundRect">
          <a:avLst>
            <a:gd name="adj" fmla="val 16667"/>
          </a:avLst>
        </a:prstGeom>
        <a:solidFill>
          <a:schemeClr val="bg2">
            <a:lumMod val="50000"/>
          </a:schemeClr>
        </a:solidFill>
        <a:ln w="12700" cap="flat" cmpd="sng" algn="ctr">
          <a:noFill/>
          <a:prstDash val="solid"/>
          <a:miter lim="800000"/>
        </a:ln>
      </dgm:spPr>
    </dgm:pt>
    <dgm:pt modelId="{2596FFBD-2FDB-463F-99E6-18EDF6E874AC}" type="pres">
      <dgm:prSet presAssocID="{4CBAFDCC-6EA0-4DEA-9121-2062BC43DD0B}" presName="sibTransNodeRect" presStyleLbl="alignNode1" presStyleIdx="2" presStyleCnt="3">
        <dgm:presLayoutVars>
          <dgm:chMax val="0"/>
          <dgm:bulletEnabled val="1"/>
        </dgm:presLayoutVars>
      </dgm:prSet>
      <dgm:spPr bwMode="auto"/>
    </dgm:pt>
    <dgm:pt modelId="{93163658-E148-4E05-920A-18837D8AC530}" type="pres">
      <dgm:prSet presAssocID="{909A013D-B8DF-421C-83DA-70F0217544BE}" presName="nodeRect" presStyleLbl="alignNode1" presStyleIdx="2" presStyleCnt="3">
        <dgm:presLayoutVars>
          <dgm:bulletEnabled val="1"/>
        </dgm:presLayoutVars>
      </dgm:prSet>
      <dgm:spPr bwMode="auto"/>
    </dgm:pt>
  </dgm:ptLst>
  <dgm:cxnLst>
    <dgm:cxn modelId="{9FAC7A1E-F308-49A5-854C-B6D16724678F}" type="presOf" srcId="{EB3BD4AE-D7EC-449F-9FEC-6862480B356F}" destId="{723F350A-D7AE-46BC-AA77-CC6E62B2E8AF}" srcOrd="0" destOrd="0" presId="urn:microsoft.com/office/officeart/2016/7/layout/LinearBlockProcessNumbered"/>
    <dgm:cxn modelId="{5BFDD921-66BB-4173-BCF4-A1CAB30F697B}" type="presOf" srcId="{E8B83B89-852B-4DBD-9E85-E9260E7861E8}" destId="{616554C9-C9F5-4BED-AF29-560C61D9FF69}" srcOrd="0" destOrd="0" presId="urn:microsoft.com/office/officeart/2016/7/layout/LinearBlockProcessNumbered"/>
    <dgm:cxn modelId="{4ED74027-7C0D-4D16-A0CB-88ADEB6B9117}" srcId="{0E58EF5D-A4F6-406B-9846-A092BE01EB22}" destId="{909A013D-B8DF-421C-83DA-70F0217544BE}" srcOrd="2" destOrd="0" parTransId="{0D896ABC-C2FA-49B1-87F1-3D9604E8485E}" sibTransId="{4CBAFDCC-6EA0-4DEA-9121-2062BC43DD0B}"/>
    <dgm:cxn modelId="{7C51A667-6AED-4C0F-A3C5-24DCB9960B16}" srcId="{0E58EF5D-A4F6-406B-9846-A092BE01EB22}" destId="{E8B83B89-852B-4DBD-9E85-E9260E7861E8}" srcOrd="1" destOrd="0" parTransId="{432F8854-CF29-4409-A28C-3EB0A94CCB86}" sibTransId="{EB3BD4AE-D7EC-449F-9FEC-6862480B356F}"/>
    <dgm:cxn modelId="{7FD9C14D-6AFA-4EBB-92B2-4D4FF4476EA9}" type="presOf" srcId="{909A013D-B8DF-421C-83DA-70F0217544BE}" destId="{93163658-E148-4E05-920A-18837D8AC530}" srcOrd="1" destOrd="0" presId="urn:microsoft.com/office/officeart/2016/7/layout/LinearBlockProcessNumbered"/>
    <dgm:cxn modelId="{1FCCEA83-CE95-417D-AF71-4B49302AF249}" type="presOf" srcId="{0E58EF5D-A4F6-406B-9846-A092BE01EB22}" destId="{B47B7AE4-5C81-4D1D-B23C-DF5211C34576}" srcOrd="0" destOrd="0" presId="urn:microsoft.com/office/officeart/2016/7/layout/LinearBlockProcessNumbered"/>
    <dgm:cxn modelId="{6B0A2F84-CFC7-4104-B45B-11681CAC51C7}" type="presOf" srcId="{94A4947D-84AB-48E6-8DBD-B0FB7DCFE83A}" destId="{D0B42A7F-7E0A-460C-B101-1C3B5702C205}" srcOrd="0" destOrd="0" presId="urn:microsoft.com/office/officeart/2016/7/layout/LinearBlockProcessNumbered"/>
    <dgm:cxn modelId="{E08EF885-B50F-46D3-B89F-891B6A9F7F2B}" type="presOf" srcId="{53958BD8-D0F9-43A4-A8E7-C43BE5627982}" destId="{9749F921-1780-4BC4-94D4-CA6CB4386FA2}" srcOrd="0" destOrd="0" presId="urn:microsoft.com/office/officeart/2016/7/layout/LinearBlockProcessNumbered"/>
    <dgm:cxn modelId="{6E6F478D-AA74-44D0-8F25-206DF69C9B00}" type="presOf" srcId="{909A013D-B8DF-421C-83DA-70F0217544BE}" destId="{F141C49C-E8E4-49F4-AAC3-2EB38F33B50A}" srcOrd="0" destOrd="0" presId="urn:microsoft.com/office/officeart/2016/7/layout/LinearBlockProcessNumbered"/>
    <dgm:cxn modelId="{6AC743C7-AD14-4780-A72E-AF82357886EB}" type="presOf" srcId="{53958BD8-D0F9-43A4-A8E7-C43BE5627982}" destId="{8DCEC39D-2FD9-4B24-9822-18BC4CB8119F}" srcOrd="1" destOrd="0" presId="urn:microsoft.com/office/officeart/2016/7/layout/LinearBlockProcessNumbered"/>
    <dgm:cxn modelId="{589DCBC7-A080-45DA-A872-50F8E5876D4E}" type="presOf" srcId="{4CBAFDCC-6EA0-4DEA-9121-2062BC43DD0B}" destId="{2596FFBD-2FDB-463F-99E6-18EDF6E874AC}" srcOrd="0" destOrd="0" presId="urn:microsoft.com/office/officeart/2016/7/layout/LinearBlockProcessNumbered"/>
    <dgm:cxn modelId="{97D1C6D1-BFF3-4FD3-B26F-997DDE037070}" type="presOf" srcId="{E8B83B89-852B-4DBD-9E85-E9260E7861E8}" destId="{CDE5F8CE-6DD2-4F69-BB48-F2366D3C708A}" srcOrd="1" destOrd="0" presId="urn:microsoft.com/office/officeart/2016/7/layout/LinearBlockProcessNumbered"/>
    <dgm:cxn modelId="{63E21DF4-5FBC-443D-9BC9-43B65A7BD892}" srcId="{0E58EF5D-A4F6-406B-9846-A092BE01EB22}" destId="{53958BD8-D0F9-43A4-A8E7-C43BE5627982}" srcOrd="0" destOrd="0" parTransId="{9AD2D0D1-9BC6-4E2B-9C66-03C01B0396F4}" sibTransId="{94A4947D-84AB-48E6-8DBD-B0FB7DCFE83A}"/>
    <dgm:cxn modelId="{3E085D38-1C8B-41DB-B292-B54246986A6E}" type="presParOf" srcId="{B47B7AE4-5C81-4D1D-B23C-DF5211C34576}" destId="{02F134E2-CF97-47F6-9FCC-948D5966F543}" srcOrd="0" destOrd="0" presId="urn:microsoft.com/office/officeart/2016/7/layout/LinearBlockProcessNumbered"/>
    <dgm:cxn modelId="{53614018-3762-4FFA-9104-CB7864663BDC}" type="presParOf" srcId="{02F134E2-CF97-47F6-9FCC-948D5966F543}" destId="{9749F921-1780-4BC4-94D4-CA6CB4386FA2}" srcOrd="0" destOrd="0" presId="urn:microsoft.com/office/officeart/2016/7/layout/LinearBlockProcessNumbered"/>
    <dgm:cxn modelId="{D243BB1F-BE00-45C6-82BE-5D8EE1F3A127}" type="presParOf" srcId="{02F134E2-CF97-47F6-9FCC-948D5966F543}" destId="{D0B42A7F-7E0A-460C-B101-1C3B5702C205}" srcOrd="1" destOrd="0" presId="urn:microsoft.com/office/officeart/2016/7/layout/LinearBlockProcessNumbered"/>
    <dgm:cxn modelId="{B18B4AB4-89C7-48F1-98F5-0E86A0340B71}" type="presParOf" srcId="{02F134E2-CF97-47F6-9FCC-948D5966F543}" destId="{8DCEC39D-2FD9-4B24-9822-18BC4CB8119F}" srcOrd="2" destOrd="0" presId="urn:microsoft.com/office/officeart/2016/7/layout/LinearBlockProcessNumbered"/>
    <dgm:cxn modelId="{3D4CEDBD-0E70-452D-B902-C47CAE35952D}" type="presParOf" srcId="{B47B7AE4-5C81-4D1D-B23C-DF5211C34576}" destId="{BAC01AAC-F99B-4AEE-8087-2EB3AF283AC3}" srcOrd="1" destOrd="0" presId="urn:microsoft.com/office/officeart/2016/7/layout/LinearBlockProcessNumbered"/>
    <dgm:cxn modelId="{84F0CC5E-B926-46CD-9DD4-41BF111B7DAA}" type="presParOf" srcId="{B47B7AE4-5C81-4D1D-B23C-DF5211C34576}" destId="{E24ADF74-5F14-4D4F-8BBC-B7480D4C9CF2}" srcOrd="2" destOrd="0" presId="urn:microsoft.com/office/officeart/2016/7/layout/LinearBlockProcessNumbered"/>
    <dgm:cxn modelId="{CB3EA520-6E2E-441E-82EA-BEEEA4F6632B}" type="presParOf" srcId="{E24ADF74-5F14-4D4F-8BBC-B7480D4C9CF2}" destId="{616554C9-C9F5-4BED-AF29-560C61D9FF69}" srcOrd="0" destOrd="0" presId="urn:microsoft.com/office/officeart/2016/7/layout/LinearBlockProcessNumbered"/>
    <dgm:cxn modelId="{9E9033A1-46DF-4EAB-A23E-D9FEA86A0791}" type="presParOf" srcId="{E24ADF74-5F14-4D4F-8BBC-B7480D4C9CF2}" destId="{723F350A-D7AE-46BC-AA77-CC6E62B2E8AF}" srcOrd="1" destOrd="0" presId="urn:microsoft.com/office/officeart/2016/7/layout/LinearBlockProcessNumbered"/>
    <dgm:cxn modelId="{D4C5B0BD-A6E3-4DE1-B022-73CB06DB9C11}" type="presParOf" srcId="{E24ADF74-5F14-4D4F-8BBC-B7480D4C9CF2}" destId="{CDE5F8CE-6DD2-4F69-BB48-F2366D3C708A}" srcOrd="2" destOrd="0" presId="urn:microsoft.com/office/officeart/2016/7/layout/LinearBlockProcessNumbered"/>
    <dgm:cxn modelId="{21219C22-194A-430F-B095-FB50C7C9829F}" type="presParOf" srcId="{B47B7AE4-5C81-4D1D-B23C-DF5211C34576}" destId="{3F99BBDA-7ECC-4512-829C-51F991758DEE}" srcOrd="3" destOrd="0" presId="urn:microsoft.com/office/officeart/2016/7/layout/LinearBlockProcessNumbered"/>
    <dgm:cxn modelId="{2F9A1D41-0D50-4320-A100-55A9F02E46EA}" type="presParOf" srcId="{B47B7AE4-5C81-4D1D-B23C-DF5211C34576}" destId="{AED69DA4-C132-438A-8E98-0E703E6F4909}" srcOrd="4" destOrd="0" presId="urn:microsoft.com/office/officeart/2016/7/layout/LinearBlockProcessNumbered"/>
    <dgm:cxn modelId="{09677C3F-0108-476A-AF37-B2E119050F41}" type="presParOf" srcId="{AED69DA4-C132-438A-8E98-0E703E6F4909}" destId="{F141C49C-E8E4-49F4-AAC3-2EB38F33B50A}" srcOrd="0" destOrd="0" presId="urn:microsoft.com/office/officeart/2016/7/layout/LinearBlockProcessNumbered"/>
    <dgm:cxn modelId="{F381C288-6B3B-46DF-A1A7-2B863921F1D0}" type="presParOf" srcId="{AED69DA4-C132-438A-8E98-0E703E6F4909}" destId="{2596FFBD-2FDB-463F-99E6-18EDF6E874AC}" srcOrd="1" destOrd="0" presId="urn:microsoft.com/office/officeart/2016/7/layout/LinearBlockProcessNumbered"/>
    <dgm:cxn modelId="{E542E0DD-49E7-4598-B896-FA380FF35AC6}" type="presParOf" srcId="{AED69DA4-C132-438A-8E98-0E703E6F4909}" destId="{93163658-E148-4E05-920A-18837D8AC530}" srcOrd="2" destOrd="0" presId="urn:microsoft.com/office/officeart/2016/7/layout/LinearBlockProcessNumbered"/>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018469526" name=""/>
      <dsp:cNvGrpSpPr/>
    </dsp:nvGrpSpPr>
    <dsp:grpSpPr bwMode="auto">
      <a:xfrm>
        <a:off x="0" y="0"/>
        <a:ext cx="9905999" cy="4082074"/>
        <a:chOff x="0" y="0"/>
        <a:chExt cx="9905999" cy="4082074"/>
      </a:xfrm>
    </dsp:grpSpPr>
    <dsp:sp modelId="{9749F921-1780-4BC4-94D4-CA6CB4386FA2}">
      <dsp:nvSpPr>
        <dsp:cNvPr id="0" name=""/>
        <dsp:cNvSpPr/>
      </dsp:nvSpPr>
      <dsp:spPr bwMode="auto">
        <a:xfrm>
          <a:off x="773" y="169659"/>
          <a:ext cx="3134319" cy="3761183"/>
        </a:xfrm>
        <a:prstGeom prst="roundRect">
          <a:avLst>
            <a:gd name="adj" fmla="val 16667"/>
          </a:avLst>
        </a:prstGeom>
        <a:solidFill>
          <a:schemeClr val="bg2">
            <a:lumMod val="9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Розробити блокчейн-систему з </a:t>
          </a:r>
          <a:r>
            <a:rPr lang="en-US" sz="1600" b="1" i="0" u="none" strike="noStrike" cap="none" spc="0">
              <a:solidFill>
                <a:schemeClr val="tx1"/>
              </a:solidFill>
              <a:latin typeface="Times New Roman"/>
              <a:cs typeface="Times New Roman"/>
            </a:rPr>
            <a:t>гібридною мережевою архітектурою</a:t>
          </a:r>
          <a:r>
            <a:rPr lang="en-US" sz="1600" b="0" i="0" u="none" strike="noStrike" cap="none" spc="0">
              <a:solidFill>
                <a:schemeClr val="tx1"/>
              </a:solidFill>
              <a:latin typeface="Times New Roman"/>
              <a:cs typeface="Times New Roman"/>
            </a:rPr>
            <a:t>, що дозволить зменшити затримку транзакцій та підвищити масштабованість мережі.</a:t>
          </a:r>
          <a:r>
            <a:rPr lang="en-US" sz="1600">
              <a:solidFill>
                <a:schemeClr val="tx1"/>
              </a:solidFill>
              <a:latin typeface="Times New Roman"/>
              <a:cs typeface="Times New Roman"/>
            </a:rPr>
            <a:t> </a:t>
          </a:r>
          <a:endParaRPr sz="1600">
            <a:solidFill>
              <a:schemeClr val="tx1"/>
            </a:solidFill>
            <a:latin typeface="Times New Roman"/>
            <a:cs typeface="Times New Roman"/>
          </a:endParaRPr>
        </a:p>
      </dsp:txBody>
      <dsp:txXfrm>
        <a:off x="773" y="1674133"/>
        <a:ext cx="3134319" cy="2256710"/>
      </dsp:txXfrm>
    </dsp:sp>
    <dsp:sp modelId="{D0B42A7F-7E0A-460C-B101-1C3B5702C205}">
      <dsp:nvSpPr>
        <dsp:cNvPr id="0" name=""/>
        <dsp:cNvSpPr/>
      </dsp:nvSpPr>
      <dsp:spPr bwMode="auto">
        <a:xfrm>
          <a:off x="773"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01</a:t>
          </a:r>
          <a:endParaRPr sz="6600">
            <a:latin typeface="Times New Roman"/>
            <a:cs typeface="Times New Roman"/>
          </a:endParaRPr>
        </a:p>
      </dsp:txBody>
      <dsp:txXfrm>
        <a:off x="773" y="160445"/>
        <a:ext cx="3134319" cy="1504473"/>
      </dsp:txXfrm>
    </dsp:sp>
    <dsp:sp modelId="{616554C9-C9F5-4BED-AF29-560C61D9FF69}">
      <dsp:nvSpPr>
        <dsp:cNvPr id="0" name=""/>
        <dsp:cNvSpPr/>
      </dsp:nvSpPr>
      <dsp:spPr bwMode="auto">
        <a:xfrm>
          <a:off x="3385839" y="160445"/>
          <a:ext cx="3134319" cy="3761183"/>
        </a:xfrm>
        <a:prstGeom prst="roundRect">
          <a:avLst>
            <a:gd name="adj" fmla="val 16667"/>
          </a:avLst>
        </a:prstGeom>
        <a:solidFill>
          <a:schemeClr val="bg2">
            <a:lumMod val="75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Реалізувати </a:t>
          </a:r>
          <a:r>
            <a:rPr lang="en-US" sz="1600" b="1" i="0" u="none" strike="noStrike" cap="none" spc="0">
              <a:solidFill>
                <a:schemeClr val="tx1"/>
              </a:solidFill>
              <a:latin typeface="Times New Roman"/>
              <a:cs typeface="Times New Roman"/>
            </a:rPr>
            <a:t>гібридний механізм консенсусу</a:t>
          </a:r>
          <a:r>
            <a:rPr lang="en-US" sz="1600" b="0" i="0" u="none" strike="noStrike" cap="none" spc="0">
              <a:solidFill>
                <a:schemeClr val="tx1"/>
              </a:solidFill>
              <a:latin typeface="Times New Roman"/>
              <a:cs typeface="Times New Roman"/>
            </a:rPr>
            <a:t>, що поєднує в собі доказ часу, що минув (PoET) та доказ роботи (PoW), з метою зменшення ризиків централізації та зниження енергоспоживання у порівнянні з традиційними блокчейн-системами.</a:t>
          </a:r>
          <a:endParaRPr sz="1600">
            <a:solidFill>
              <a:schemeClr val="tx1"/>
            </a:solidFill>
            <a:latin typeface="Times New Roman"/>
            <a:cs typeface="Times New Roman"/>
          </a:endParaRPr>
        </a:p>
      </dsp:txBody>
      <dsp:txXfrm>
        <a:off x="3385839" y="1664918"/>
        <a:ext cx="3134319" cy="2256710"/>
      </dsp:txXfrm>
    </dsp:sp>
    <dsp:sp modelId="{723F350A-D7AE-46BC-AA77-CC6E62B2E8AF}">
      <dsp:nvSpPr>
        <dsp:cNvPr id="0" name=""/>
        <dsp:cNvSpPr/>
      </dsp:nvSpPr>
      <dsp:spPr bwMode="auto">
        <a:xfrm>
          <a:off x="3385839"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02</a:t>
          </a:r>
          <a:endParaRPr sz="6600">
            <a:latin typeface="Times New Roman"/>
            <a:cs typeface="Times New Roman"/>
          </a:endParaRPr>
        </a:p>
      </dsp:txBody>
      <dsp:txXfrm>
        <a:off x="3385839" y="160445"/>
        <a:ext cx="3134319" cy="1504473"/>
      </dsp:txXfrm>
    </dsp:sp>
    <dsp:sp modelId="{F141C49C-E8E4-49F4-AAC3-2EB38F33B50A}">
      <dsp:nvSpPr>
        <dsp:cNvPr id="0" name=""/>
        <dsp:cNvSpPr/>
      </dsp:nvSpPr>
      <dsp:spPr bwMode="auto">
        <a:xfrm>
          <a:off x="6770905" y="160445"/>
          <a:ext cx="3134319" cy="3761183"/>
        </a:xfrm>
        <a:prstGeom prst="roundRect">
          <a:avLst>
            <a:gd name="adj" fmla="val 16667"/>
          </a:avLst>
        </a:prstGeom>
        <a:solidFill>
          <a:schemeClr val="bg2">
            <a:lumMod val="50000"/>
          </a:schemeClr>
        </a:solid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0" rIns="309601" bIns="330200" numCol="1" spcCol="1270" rtlCol="0" fromWordArt="0" anchor="t" anchorCtr="0" forceAA="0" compatLnSpc="0">
          <a:noAutofit/>
        </a:bodyPr>
        <a:lstStyle/>
        <a:p>
          <a:pPr marL="0" lvl="0" indent="0" algn="l" defTabSz="1155699">
            <a:lnSpc>
              <a:spcPct val="90000"/>
            </a:lnSpc>
            <a:spcBef>
              <a:spcPts val="0"/>
            </a:spcBef>
            <a:spcAft>
              <a:spcPts val="0"/>
            </a:spcAft>
            <a:buNone/>
            <a:defRPr/>
          </a:pPr>
          <a:r>
            <a:rPr lang="en-US" sz="1600" b="0" i="0" u="none" strike="noStrike" cap="none" spc="0">
              <a:solidFill>
                <a:schemeClr val="tx1"/>
              </a:solidFill>
              <a:latin typeface="Times New Roman"/>
              <a:cs typeface="Times New Roman"/>
            </a:rPr>
            <a:t>Вирішити </a:t>
          </a:r>
          <a:r>
            <a:rPr lang="en-US" sz="1600" b="1" i="0" u="none" strike="noStrike" cap="none" spc="0">
              <a:solidFill>
                <a:schemeClr val="tx1"/>
              </a:solidFill>
              <a:latin typeface="Times New Roman"/>
              <a:cs typeface="Times New Roman"/>
            </a:rPr>
            <a:t>проблеми високих комісійних</a:t>
          </a:r>
          <a:r>
            <a:rPr lang="en-US" sz="1600" b="0" i="0" u="none" strike="noStrike" cap="none" spc="0">
              <a:solidFill>
                <a:schemeClr val="tx1"/>
              </a:solidFill>
              <a:latin typeface="Times New Roman"/>
              <a:cs typeface="Times New Roman"/>
            </a:rPr>
            <a:t> витрат за рахунок підтримки ефективної роботи мережі навіть при великих обсягах транзакцій, що забезпечує нижчу комісію за транзакції для користувачів.</a:t>
          </a:r>
          <a:endParaRPr sz="1600">
            <a:solidFill>
              <a:schemeClr val="tx1"/>
            </a:solidFill>
            <a:latin typeface="Times New Roman"/>
            <a:cs typeface="Times New Roman"/>
          </a:endParaRPr>
        </a:p>
      </dsp:txBody>
      <dsp:txXfrm>
        <a:off x="6770905" y="1664918"/>
        <a:ext cx="3134319" cy="2256710"/>
      </dsp:txXfrm>
    </dsp:sp>
    <dsp:sp modelId="{2596FFBD-2FDB-463F-99E6-18EDF6E874AC}">
      <dsp:nvSpPr>
        <dsp:cNvPr id="0" name=""/>
        <dsp:cNvSpPr/>
      </dsp:nvSpPr>
      <dsp:spPr bwMode="auto">
        <a:xfrm>
          <a:off x="6770905" y="160445"/>
          <a:ext cx="3134319" cy="1504473"/>
        </a:xfrm>
        <a:prstGeom prst="rect">
          <a:avLst/>
        </a:prstGeom>
        <a:noFill/>
        <a:ln w="25400" cap="flat" cmpd="sng" algn="ctr">
          <a:no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309601" tIns="165100" rIns="309601" bIns="165100" numCol="1" spcCol="1270" rtlCol="0" fromWordArt="0" anchor="ctr" anchorCtr="0" forceAA="0" compatLnSpc="0">
          <a:noAutofit/>
        </a:bodyPr>
        <a:lstStyle/>
        <a:p>
          <a:pPr marL="0" lvl="0" indent="0" algn="l" defTabSz="2933698">
            <a:lnSpc>
              <a:spcPct val="90000"/>
            </a:lnSpc>
            <a:spcBef>
              <a:spcPts val="0"/>
            </a:spcBef>
            <a:spcAft>
              <a:spcPts val="0"/>
            </a:spcAft>
            <a:buNone/>
            <a:defRPr/>
          </a:pPr>
          <a:r>
            <a:rPr lang="en-US" sz="6600">
              <a:latin typeface="Times New Roman"/>
              <a:cs typeface="Times New Roman"/>
            </a:rPr>
            <a:t>03</a:t>
          </a:r>
          <a:endParaRPr sz="6600">
            <a:latin typeface="Times New Roman"/>
            <a:cs typeface="Times New Roman"/>
          </a:endParaRPr>
        </a:p>
      </dsp:txBody>
      <dsp:txXfrm>
        <a:off x="6770905" y="160445"/>
        <a:ext cx="3134319" cy="1504473"/>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pPr>
                <a:defRPr/>
              </a:pPr>
              <a:r>
                <a:rPr/>
                <a:t>01</a:t>
              </a:r>
              <a:endParaRPr/>
            </a:p>
          </dgm:t>
        </dgm:pt>
        <dgm:pt modelId="201" type="sibTrans" cxnId="5">
          <dgm:prSet phldrT="2"/>
          <dgm:t>
            <a:bodyPr/>
            <a:lstStyle/>
            <a:p>
              <a:pPr>
                <a:defRPr/>
              </a:pPr>
              <a:r>
                <a:rPr/>
                <a:t>02</a:t>
              </a:r>
              <a:endParaRPr/>
            </a:p>
          </dgm:t>
        </dgm:pt>
        <dgm:pt modelId="301" type="sibTrans" cxnId="6">
          <dgm:prSet phldrT="3"/>
          <dgm:t>
            <a:bodyPr/>
            <a:lstStyle/>
            <a:p>
              <a:pPr>
                <a:defRPr/>
              </a:pPr>
              <a:r>
                <a:rPr/>
                <a:t>03</a:t>
              </a:r>
              <a:endParaRP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r:blip="">
      <dgm:adjLst/>
    </dgm:shape>
    <dgm:presOf/>
    <dgm:constrLst>
      <dgm:constr type="h" for="ch" forName="compositeNode" refType="h"/>
      <dgm:constr type="w" for="ch" forName="compositeNode" refType="w"/>
      <dgm:constr type="w" for="des" forName="simulatedConn" refType="w" refFor="ch" refForName="compositeNode" fact="0.150000"/>
      <dgm:constr type="h" for="des" forName="simulatedConn" refType="w" refFor="des" refForName="simulatedConn"/>
      <dgm:constr type="h" for="des" forName="vSp1" refType="w" refFor="ch" refForName="compositeNode" fact="0.800000"/>
      <dgm:constr type="h" for="des" forName="vSp2" refType="w" refFor="ch" refForName="compositeNode" fact="0.070000"/>
      <dgm:constr type="w" for="ch" forName="vProcSp" refType="w" refFor="des" refForName="simulatedConn" op="equ"/>
      <dgm:constr type="h" for="ch" forName="vProcSp" refType="h" refFor="ch" refForName="compositeNode" op="equ"/>
      <dgm:constr type="w" for="ch" forName="sibTrans" refType="w" refFor="ch" refForName="compositeNode" fact="0.080000"/>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00000"/>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00000"/>
          <dgm:constr type="t" for="ch" forName="sibTransNodeRect"/>
          <dgm:constr type="l" for="ch" forName="sibTransNodeRect"/>
          <dgm:constr type="r" for="ch" forName="nodeRect" refType="r" refFor="ch" refForName="bgRect"/>
          <dgm:constr type="h" for="ch" forName="nodeRect" refType="h" refFor="ch" refForName="bgRect" fact="0.600000"/>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type="rect" r:blip="">
            <dgm:adjLst>
              <dgm:adj idx="1" val="0.050000"/>
            </dgm:adjLst>
          </dgm:shape>
          <dgm:presOf axis="self"/>
          <dgm:constrLst/>
          <dgm:ruleLst/>
        </dgm:layoutNode>
        <dgm:forEach name="Name19" axis="followSib" ptType="sibTrans" cnt="1" hideLastTrans="0">
          <dgm:layoutNode name="sibTransNodeRect" styleLbl="alignNode1">
            <dgm:varLst>
              <dgm:chMax val="0"/>
              <dgm:bulletEnabled val="1"/>
            </dgm:varLst>
            <dgm:presOf axis="self"/>
            <dgm:alg type="tx">
              <dgm:param type="parTxLTRAlign" val="l"/>
              <dgm:param type="parTxRTLAlign" val="l"/>
            </dgm:alg>
            <dgm:shape type="rect" r:blip="" hideGeom="1">
              <dgm:adjLst/>
            </dgm:shape>
            <dgm:constrLst>
              <dgm:constr type="primFontSz" val="66"/>
              <dgm:constr type="tMarg" val="13"/>
              <dgm:constr type="lMarg" refType="w" fact="0.280000"/>
              <dgm:constr type="rMarg" refType="w" fact="0.280000"/>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type="rect" r:blip="" hideGeom="1">
            <dgm:adjLst/>
          </dgm:shape>
          <dgm:presOf axis="desOrSelf" ptType="node"/>
          <dgm:constrLst>
            <dgm:constr type="primFontSz" val="26"/>
            <dgm:constr type="tMarg"/>
            <dgm:constr type="lMarg" refType="w" fact="0.280000"/>
            <dgm:constr type="rMarg" refType="w" fact="0.280000"/>
            <dgm:constr type="bMarg" val="26"/>
          </dgm:constrLst>
          <dgm:ruleLst>
            <dgm:rule type="primFontSz" val="11" fact="NaN" max="NaN"/>
          </dgm:ruleLst>
        </dgm:layoutNode>
      </dgm:layoutNode>
      <dgm:forEach name="Name14" axis="followSib" ptType="sibTrans" cnt="1">
        <dgm:layoutNode name="sibTrans">
          <dgm:alg type="sp"/>
          <dgm:shape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914400" y="1988184"/>
            <a:ext cx="10363199" cy="1346834"/>
          </a:xfrm>
          <a:prstGeom prst="rect">
            <a:avLst/>
          </a:prstGeom>
        </p:spPr>
        <p:txBody>
          <a:bodyPr wrap="square" lIns="0" tIns="0" rIns="0" bIns="0">
            <a:spAutoFit/>
          </a:bodyPr>
          <a:lstStyle>
            <a:lvl1pPr>
              <a:defRPr/>
            </a:lvl1pPr>
          </a:lstStyle>
          <a:p>
            <a:pPr>
              <a:defRPr/>
            </a:pPr>
            <a:endParaRPr/>
          </a:p>
        </p:txBody>
      </p:sp>
      <p:sp>
        <p:nvSpPr>
          <p:cNvPr id="3" name="Holder 3"/>
          <p:cNvSpPr>
            <a:spLocks noGrp="1"/>
          </p:cNvSpPr>
          <p:nvPr>
            <p:ph type="subTitle" idx="4"/>
          </p:nvPr>
        </p:nvSpPr>
        <p:spPr bwMode="auto">
          <a:xfrm>
            <a:off x="1828800" y="3591559"/>
            <a:ext cx="8534399" cy="1603374"/>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sz="half" idx="2"/>
          </p:nvPr>
        </p:nvSpPr>
        <p:spPr bwMode="auto">
          <a:xfrm>
            <a:off x="609599" y="1475103"/>
            <a:ext cx="5303520" cy="4232909"/>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79" y="1475103"/>
            <a:ext cx="5303520" cy="4232909"/>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7" name="Holder 7"/>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5" name="Holder 5"/>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4" name="Holder 4"/>
          <p:cNvSpPr>
            <a:spLocks noGrp="1"/>
          </p:cNvSpPr>
          <p:nvPr>
            <p:ph type="sldNum" sz="quarter" idx="7"/>
          </p:nvPr>
        </p:nvSpPr>
        <p:spPr bwMode="auto"/>
        <p:txBody>
          <a:bodyPr lIns="0" tIns="0" rIns="0" bIns="0"/>
          <a:lstStyle>
            <a:lvl1pPr algn="r">
              <a:defRPr>
                <a:solidFill>
                  <a:schemeClr val="tx1">
                    <a:tint val="75000"/>
                  </a:schemeClr>
                </a:solidFill>
              </a:defRPr>
            </a:lvl1pPr>
          </a:lstStyle>
          <a:p>
            <a:pPr>
              <a:defRPr/>
            </a:pPr>
            <a:fld id="{B6F15528-21DE-4FAA-801E-634DDDAF4B2B}"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6" name="bg object 16"/>
          <p:cNvSpPr/>
          <p:nvPr/>
        </p:nvSpPr>
        <p:spPr bwMode="auto">
          <a:xfrm>
            <a:off x="1123948" y="409574"/>
            <a:ext cx="9944100" cy="5591174"/>
          </a:xfrm>
          <a:custGeom>
            <a:avLst/>
            <a:gdLst/>
            <a:ahLst/>
            <a:cxnLst/>
            <a:rect l="l" t="t" r="r" b="b"/>
            <a:pathLst>
              <a:path w="9944100" h="5591175" fill="norm" stroke="1" extrusionOk="0">
                <a:moveTo>
                  <a:pt x="9732199" y="5591174"/>
                </a:moveTo>
                <a:lnTo>
                  <a:pt x="211899" y="5591174"/>
                </a:lnTo>
                <a:lnTo>
                  <a:pt x="204742" y="5590822"/>
                </a:lnTo>
                <a:lnTo>
                  <a:pt x="162346" y="5583823"/>
                </a:lnTo>
                <a:lnTo>
                  <a:pt x="122131" y="5568688"/>
                </a:lnTo>
                <a:lnTo>
                  <a:pt x="85641" y="5545998"/>
                </a:lnTo>
                <a:lnTo>
                  <a:pt x="54279" y="5516626"/>
                </a:lnTo>
                <a:lnTo>
                  <a:pt x="29250" y="5481698"/>
                </a:lnTo>
                <a:lnTo>
                  <a:pt x="11516" y="5442559"/>
                </a:lnTo>
                <a:lnTo>
                  <a:pt x="1758" y="5400713"/>
                </a:lnTo>
                <a:lnTo>
                  <a:pt x="0" y="5372099"/>
                </a:lnTo>
                <a:lnTo>
                  <a:pt x="0" y="211900"/>
                </a:lnTo>
                <a:lnTo>
                  <a:pt x="5609" y="169298"/>
                </a:lnTo>
                <a:lnTo>
                  <a:pt x="19421" y="128609"/>
                </a:lnTo>
                <a:lnTo>
                  <a:pt x="40906" y="91397"/>
                </a:lnTo>
                <a:lnTo>
                  <a:pt x="69239" y="59092"/>
                </a:lnTo>
                <a:lnTo>
                  <a:pt x="103329" y="32934"/>
                </a:lnTo>
                <a:lnTo>
                  <a:pt x="141867" y="13930"/>
                </a:lnTo>
                <a:lnTo>
                  <a:pt x="183372" y="2809"/>
                </a:lnTo>
                <a:lnTo>
                  <a:pt x="211899" y="0"/>
                </a:lnTo>
                <a:lnTo>
                  <a:pt x="9732199" y="0"/>
                </a:lnTo>
                <a:lnTo>
                  <a:pt x="9774801" y="5609"/>
                </a:lnTo>
                <a:lnTo>
                  <a:pt x="9815488" y="19421"/>
                </a:lnTo>
                <a:lnTo>
                  <a:pt x="9852700" y="40906"/>
                </a:lnTo>
                <a:lnTo>
                  <a:pt x="9885007" y="69239"/>
                </a:lnTo>
                <a:lnTo>
                  <a:pt x="9911165" y="103329"/>
                </a:lnTo>
                <a:lnTo>
                  <a:pt x="9930167" y="141867"/>
                </a:lnTo>
                <a:lnTo>
                  <a:pt x="9941288" y="183372"/>
                </a:lnTo>
                <a:lnTo>
                  <a:pt x="9944099" y="211900"/>
                </a:lnTo>
                <a:lnTo>
                  <a:pt x="9944099" y="5379274"/>
                </a:lnTo>
                <a:lnTo>
                  <a:pt x="9938489" y="5421876"/>
                </a:lnTo>
                <a:lnTo>
                  <a:pt x="9924677" y="5462564"/>
                </a:lnTo>
                <a:lnTo>
                  <a:pt x="9903192" y="5499777"/>
                </a:lnTo>
                <a:lnTo>
                  <a:pt x="9874860" y="5532082"/>
                </a:lnTo>
                <a:lnTo>
                  <a:pt x="9840768" y="5558239"/>
                </a:lnTo>
                <a:lnTo>
                  <a:pt x="9802232" y="5577244"/>
                </a:lnTo>
                <a:lnTo>
                  <a:pt x="9760726" y="5588364"/>
                </a:lnTo>
                <a:lnTo>
                  <a:pt x="9732199" y="5591174"/>
                </a:lnTo>
                <a:close/>
              </a:path>
            </a:pathLst>
          </a:custGeom>
          <a:solidFill>
            <a:srgbClr val="EFEBE4"/>
          </a:solidFill>
        </p:spPr>
        <p:txBody>
          <a:bodyPr wrap="square" lIns="0" tIns="0" rIns="0" bIns="0" rtlCol="0"/>
          <a:lstStyle/>
          <a:p>
            <a:pPr>
              <a:defRPr/>
            </a:pPr>
            <a:endParaRPr/>
          </a:p>
        </p:txBody>
      </p:sp>
      <p:sp>
        <p:nvSpPr>
          <p:cNvPr id="2" name="Holder 2"/>
          <p:cNvSpPr>
            <a:spLocks noGrp="1"/>
          </p:cNvSpPr>
          <p:nvPr>
            <p:ph type="title"/>
          </p:nvPr>
        </p:nvSpPr>
        <p:spPr bwMode="auto">
          <a:xfrm>
            <a:off x="4562742" y="1827910"/>
            <a:ext cx="3066512" cy="388618"/>
          </a:xfrm>
          <a:prstGeom prst="rect">
            <a:avLst/>
          </a:prstGeom>
        </p:spPr>
        <p:txBody>
          <a:bodyPr wrap="square" lIns="0" tIns="0" rIns="0" bIns="0">
            <a:spAutoFit/>
          </a:bodyPr>
          <a:lstStyle>
            <a:lvl1pPr>
              <a:defRPr sz="2350" b="1" i="0">
                <a:solidFill>
                  <a:srgbClr val="484140"/>
                </a:solidFill>
                <a:latin typeface="Times New Roman"/>
                <a:cs typeface="Times New Roman"/>
              </a:defRPr>
            </a:lvl1pPr>
          </a:lstStyle>
          <a:p>
            <a:pPr>
              <a:defRPr/>
            </a:pPr>
            <a:endParaRPr/>
          </a:p>
        </p:txBody>
      </p:sp>
      <p:sp>
        <p:nvSpPr>
          <p:cNvPr id="3" name="Holder 3"/>
          <p:cNvSpPr>
            <a:spLocks noGrp="1"/>
          </p:cNvSpPr>
          <p:nvPr>
            <p:ph type="body" idx="1"/>
          </p:nvPr>
        </p:nvSpPr>
        <p:spPr bwMode="auto">
          <a:xfrm>
            <a:off x="609599" y="1475103"/>
            <a:ext cx="10972800" cy="4232909"/>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79" y="5964554"/>
            <a:ext cx="3901439" cy="320674"/>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599" y="5964554"/>
            <a:ext cx="2804159" cy="320674"/>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
            </a:fld>
            <a:endParaRPr/>
          </a:p>
        </p:txBody>
      </p:sp>
      <p:sp>
        <p:nvSpPr>
          <p:cNvPr id="6" name="Holder 6"/>
          <p:cNvSpPr>
            <a:spLocks noGrp="1"/>
          </p:cNvSpPr>
          <p:nvPr>
            <p:ph type="sldNum" sz="quarter" idx="7"/>
          </p:nvPr>
        </p:nvSpPr>
        <p:spPr bwMode="auto">
          <a:xfrm>
            <a:off x="8778240" y="5964554"/>
            <a:ext cx="2804159" cy="320674"/>
          </a:xfrm>
          <a:prstGeom prst="rect">
            <a:avLst/>
          </a:prstGeom>
        </p:spPr>
        <p:txBody>
          <a:bodyPr wrap="square" lIns="0" tIns="0" rIns="0" bIns="0">
            <a:spAutoFit/>
          </a:bodyPr>
          <a:lstStyle>
            <a:lvl1pPr algn="r">
              <a:defRPr>
                <a:solidFill>
                  <a:schemeClr val="tx1">
                    <a:tint val="75000"/>
                  </a:schemeClr>
                </a:solidFill>
              </a:defRPr>
            </a:lvl1pPr>
          </a:lstStyle>
          <a:p>
            <a:pPr>
              <a:defRPr/>
            </a:pPr>
            <a:fld id="{B6F15528-21DE-4FAA-801E-634DDDAF4B2B}"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dt="0" ftr="0" hdr="0" sldNum="1"/>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1166140" y="2561840"/>
            <a:ext cx="9684728" cy="2181838"/>
          </a:xfrm>
          <a:prstGeom prst="rect">
            <a:avLst/>
          </a:prstGeom>
        </p:spPr>
        <p:txBody>
          <a:bodyPr vert="horz" wrap="square" lIns="0" tIns="88264" rIns="0" bIns="0" rtlCol="0">
            <a:spAutoFit/>
          </a:bodyPr>
          <a:lstStyle/>
          <a:p>
            <a:pPr marL="12065" marR="5080" indent="-101600" algn="ctr">
              <a:lnSpc>
                <a:spcPct val="114999"/>
              </a:lnSpc>
              <a:spcBef>
                <a:spcPts val="695"/>
              </a:spcBef>
              <a:defRPr/>
            </a:pPr>
            <a:r>
              <a:rPr lang="ru-RU" sz="3950" spc="-85">
                <a:solidFill>
                  <a:schemeClr val="tx1"/>
                </a:solidFill>
              </a:rPr>
              <a:t>Однорангова мережа на основі блокчейн для автоматизованої платіжної системи</a:t>
            </a:r>
            <a:endParaRPr sz="3950">
              <a:solidFill>
                <a:schemeClr val="tx1"/>
              </a:solidFill>
              <a:latin typeface="Constantia"/>
              <a:cs typeface="Constantia"/>
            </a:endParaRPr>
          </a:p>
          <a:p>
            <a:pPr marL="2138045" marR="2135505" algn="ctr">
              <a:lnSpc>
                <a:spcPct val="150000"/>
              </a:lnSpc>
              <a:spcBef>
                <a:spcPts val="540"/>
              </a:spcBef>
              <a:defRPr/>
            </a:pPr>
            <a:r>
              <a:rPr sz="1400" b="0" spc="10">
                <a:solidFill>
                  <a:schemeClr val="tx1"/>
                </a:solidFill>
                <a:latin typeface="Times New Roman"/>
                <a:cs typeface="Times New Roman"/>
              </a:rPr>
              <a:t>виконав: студент</a:t>
            </a:r>
            <a:r>
              <a:rPr sz="1400" b="0" spc="10">
                <a:solidFill>
                  <a:schemeClr val="tx1"/>
                </a:solidFill>
                <a:latin typeface="Times New Roman"/>
                <a:cs typeface="Times New Roman"/>
              </a:rPr>
              <a:t> гр. </a:t>
            </a:r>
            <a:r>
              <a:rPr sz="1400" b="0" spc="105">
                <a:solidFill>
                  <a:schemeClr val="tx1"/>
                </a:solidFill>
                <a:latin typeface="Times New Roman"/>
                <a:cs typeface="Times New Roman"/>
              </a:rPr>
              <a:t>ІПЗ</a:t>
            </a:r>
            <a:r>
              <a:rPr sz="1400" b="0" spc="105">
                <a:solidFill>
                  <a:schemeClr val="tx1"/>
                </a:solidFill>
                <a:latin typeface="Times New Roman"/>
                <a:cs typeface="Times New Roman"/>
              </a:rPr>
              <a:t>-</a:t>
            </a:r>
            <a:r>
              <a:rPr sz="1400" b="0" spc="105">
                <a:solidFill>
                  <a:schemeClr val="tx1"/>
                </a:solidFill>
                <a:latin typeface="Times New Roman"/>
                <a:cs typeface="Times New Roman"/>
              </a:rPr>
              <a:t>33 </a:t>
            </a:r>
            <a:r>
              <a:rPr sz="1400" b="0" spc="-20">
                <a:solidFill>
                  <a:schemeClr val="tx1"/>
                </a:solidFill>
                <a:latin typeface="Times New Roman"/>
                <a:cs typeface="Times New Roman"/>
              </a:rPr>
              <a:t>Гоша </a:t>
            </a:r>
            <a:r>
              <a:rPr sz="1400" b="0" spc="10">
                <a:solidFill>
                  <a:schemeClr val="tx1"/>
                </a:solidFill>
                <a:latin typeface="Times New Roman"/>
                <a:cs typeface="Times New Roman"/>
              </a:rPr>
              <a:t>Давід </a:t>
            </a:r>
            <a:r>
              <a:rPr sz="1400" b="0" spc="5">
                <a:solidFill>
                  <a:schemeClr val="tx1"/>
                </a:solidFill>
                <a:latin typeface="Times New Roman"/>
                <a:cs typeface="Times New Roman"/>
              </a:rPr>
              <a:t>Олекс</a:t>
            </a:r>
            <a:r>
              <a:rPr sz="1400" b="0" spc="4">
                <a:solidFill>
                  <a:schemeClr val="tx1"/>
                </a:solidFill>
                <a:latin typeface="Times New Roman"/>
                <a:cs typeface="Times New Roman"/>
              </a:rPr>
              <a:t>андрович</a:t>
            </a:r>
            <a:r>
              <a:rPr sz="1400" b="0" spc="5">
                <a:solidFill>
                  <a:schemeClr val="tx1"/>
                </a:solidFill>
                <a:latin typeface="Times New Roman"/>
                <a:cs typeface="Times New Roman"/>
              </a:rPr>
              <a:t> </a:t>
            </a:r>
            <a:r>
              <a:rPr sz="1400" b="0" spc="10">
                <a:solidFill>
                  <a:schemeClr val="tx1"/>
                </a:solidFill>
                <a:latin typeface="Times New Roman"/>
                <a:cs typeface="Times New Roman"/>
              </a:rPr>
              <a:t> </a:t>
            </a:r>
            <a:br>
              <a:rPr sz="1400" b="0" spc="10">
                <a:solidFill>
                  <a:schemeClr val="tx1"/>
                </a:solidFill>
                <a:latin typeface="Times New Roman"/>
                <a:cs typeface="Times New Roman"/>
              </a:rPr>
            </a:br>
            <a:r>
              <a:rPr sz="1400" b="0" spc="10">
                <a:solidFill>
                  <a:schemeClr val="tx1"/>
                </a:solidFill>
                <a:latin typeface="Times New Roman"/>
                <a:cs typeface="Times New Roman"/>
              </a:rPr>
              <a:t>науковий керівник</a:t>
            </a:r>
            <a:r>
              <a:rPr sz="1400" b="0" spc="10">
                <a:solidFill>
                  <a:schemeClr val="tx1"/>
                </a:solidFill>
                <a:latin typeface="Times New Roman"/>
                <a:cs typeface="Times New Roman"/>
              </a:rPr>
              <a:t>:</a:t>
            </a:r>
            <a:r>
              <a:rPr sz="1400" b="0" spc="80">
                <a:solidFill>
                  <a:schemeClr val="tx1"/>
                </a:solidFill>
                <a:latin typeface="Times New Roman"/>
                <a:cs typeface="Times New Roman"/>
              </a:rPr>
              <a:t> </a:t>
            </a:r>
            <a:r>
              <a:rPr sz="1400" b="0" spc="50">
                <a:solidFill>
                  <a:schemeClr val="tx1"/>
                </a:solidFill>
                <a:latin typeface="Times New Roman"/>
                <a:cs typeface="Times New Roman"/>
              </a:rPr>
              <a:t>д</a:t>
            </a:r>
            <a:r>
              <a:rPr sz="1400" b="0" spc="50">
                <a:solidFill>
                  <a:schemeClr val="tx1"/>
                </a:solidFill>
                <a:latin typeface="Times New Roman"/>
                <a:cs typeface="Times New Roman"/>
              </a:rPr>
              <a:t>.</a:t>
            </a:r>
            <a:r>
              <a:rPr sz="1400" b="0" spc="50">
                <a:solidFill>
                  <a:schemeClr val="tx1"/>
                </a:solidFill>
                <a:latin typeface="Times New Roman"/>
                <a:cs typeface="Times New Roman"/>
              </a:rPr>
              <a:t>т</a:t>
            </a:r>
            <a:r>
              <a:rPr sz="1400" b="0" spc="50">
                <a:solidFill>
                  <a:schemeClr val="tx1"/>
                </a:solidFill>
                <a:latin typeface="Times New Roman"/>
                <a:cs typeface="Times New Roman"/>
              </a:rPr>
              <a:t>.</a:t>
            </a:r>
            <a:r>
              <a:rPr sz="1400" b="0" spc="50">
                <a:solidFill>
                  <a:schemeClr val="tx1"/>
                </a:solidFill>
                <a:latin typeface="Times New Roman"/>
                <a:cs typeface="Times New Roman"/>
              </a:rPr>
              <a:t>н</a:t>
            </a:r>
            <a:r>
              <a:rPr sz="1400" b="0" spc="50">
                <a:solidFill>
                  <a:schemeClr val="tx1"/>
                </a:solidFill>
                <a:latin typeface="Times New Roman"/>
                <a:cs typeface="Times New Roman"/>
              </a:rPr>
              <a:t>.</a:t>
            </a:r>
            <a:r>
              <a:rPr sz="1400" b="0" spc="45">
                <a:solidFill>
                  <a:schemeClr val="tx1"/>
                </a:solidFill>
                <a:latin typeface="Times New Roman"/>
                <a:cs typeface="Times New Roman"/>
              </a:rPr>
              <a:t> </a:t>
            </a:r>
            <a:r>
              <a:rPr sz="1400" b="0" spc="50">
                <a:solidFill>
                  <a:schemeClr val="tx1"/>
                </a:solidFill>
                <a:latin typeface="Times New Roman"/>
                <a:cs typeface="Times New Roman"/>
              </a:rPr>
              <a:t>с</a:t>
            </a:r>
            <a:r>
              <a:rPr sz="1400" b="0" spc="50">
                <a:solidFill>
                  <a:schemeClr val="tx1"/>
                </a:solidFill>
                <a:latin typeface="Times New Roman"/>
                <a:cs typeface="Times New Roman"/>
              </a:rPr>
              <a:t>.</a:t>
            </a:r>
            <a:r>
              <a:rPr sz="1400" b="0" spc="50">
                <a:solidFill>
                  <a:schemeClr val="tx1"/>
                </a:solidFill>
                <a:latin typeface="Times New Roman"/>
                <a:cs typeface="Times New Roman"/>
              </a:rPr>
              <a:t>н</a:t>
            </a:r>
            <a:r>
              <a:rPr sz="1400" b="0" spc="50">
                <a:solidFill>
                  <a:schemeClr val="tx1"/>
                </a:solidFill>
                <a:latin typeface="Times New Roman"/>
                <a:cs typeface="Times New Roman"/>
              </a:rPr>
              <a:t>.</a:t>
            </a:r>
            <a:r>
              <a:rPr sz="1400" b="0" spc="50">
                <a:solidFill>
                  <a:schemeClr val="tx1"/>
                </a:solidFill>
                <a:latin typeface="Times New Roman"/>
                <a:cs typeface="Times New Roman"/>
              </a:rPr>
              <a:t>с</a:t>
            </a:r>
            <a:r>
              <a:rPr sz="1400" b="0" spc="50">
                <a:solidFill>
                  <a:schemeClr val="tx1"/>
                </a:solidFill>
                <a:latin typeface="Times New Roman"/>
                <a:cs typeface="Times New Roman"/>
              </a:rPr>
              <a:t>.</a:t>
            </a:r>
            <a:r>
              <a:rPr sz="1400" b="0" spc="45">
                <a:solidFill>
                  <a:schemeClr val="tx1"/>
                </a:solidFill>
                <a:latin typeface="Times New Roman"/>
                <a:cs typeface="Times New Roman"/>
              </a:rPr>
              <a:t> </a:t>
            </a:r>
            <a:r>
              <a:rPr sz="1400" b="0" spc="10">
                <a:solidFill>
                  <a:schemeClr val="tx1"/>
                </a:solidFill>
                <a:latin typeface="Times New Roman"/>
                <a:cs typeface="Times New Roman"/>
              </a:rPr>
              <a:t>Порєв</a:t>
            </a:r>
            <a:r>
              <a:rPr sz="1400" b="0" spc="-15">
                <a:solidFill>
                  <a:schemeClr val="tx1"/>
                </a:solidFill>
                <a:latin typeface="Times New Roman"/>
                <a:cs typeface="Times New Roman"/>
              </a:rPr>
              <a:t> </a:t>
            </a:r>
            <a:r>
              <a:rPr sz="1400" b="0" spc="-5">
                <a:solidFill>
                  <a:schemeClr val="tx1"/>
                </a:solidFill>
                <a:latin typeface="Times New Roman"/>
                <a:cs typeface="Times New Roman"/>
              </a:rPr>
              <a:t>Геннадій</a:t>
            </a:r>
            <a:r>
              <a:rPr sz="1400" b="0" spc="-15">
                <a:solidFill>
                  <a:schemeClr val="tx1"/>
                </a:solidFill>
                <a:latin typeface="Times New Roman"/>
                <a:cs typeface="Times New Roman"/>
              </a:rPr>
              <a:t> </a:t>
            </a:r>
            <a:r>
              <a:rPr sz="1400" b="0" spc="5">
                <a:solidFill>
                  <a:schemeClr val="tx1"/>
                </a:solidFill>
                <a:latin typeface="Times New Roman"/>
                <a:cs typeface="Times New Roman"/>
              </a:rPr>
              <a:t>Володимирович</a:t>
            </a:r>
            <a:endParaRPr sz="1400">
              <a:solidFill>
                <a:schemeClr val="tx1"/>
              </a:solidFill>
              <a:latin typeface="Times New Roman"/>
              <a:cs typeface="Times New Roman"/>
            </a:endParaRPr>
          </a:p>
        </p:txBody>
      </p:sp>
      <p:sp>
        <p:nvSpPr>
          <p:cNvPr id="324390422" name="TextBox 324390421"/>
          <p:cNvSpPr txBox="1"/>
          <p:nvPr/>
        </p:nvSpPr>
        <p:spPr bwMode="auto">
          <a:xfrm>
            <a:off x="2544899" y="918387"/>
            <a:ext cx="7133836" cy="1161647"/>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lnSpc>
                <a:spcPct val="90000"/>
              </a:lnSpc>
              <a:defRPr/>
            </a:pPr>
            <a:r>
              <a:rPr lang="en-US" sz="2000">
                <a:latin typeface="Times New Roman"/>
                <a:ea typeface="Bierstadt"/>
                <a:cs typeface="Times New Roman"/>
              </a:rPr>
              <a:t>Київський національний університет імені Тараса Шевченка </a:t>
            </a:r>
            <a:endParaRPr sz="2000">
              <a:latin typeface="Times New Roman"/>
              <a:cs typeface="Times New Roman"/>
            </a:endParaRPr>
          </a:p>
          <a:p>
            <a:pPr algn="ctr">
              <a:lnSpc>
                <a:spcPct val="90000"/>
              </a:lnSpc>
              <a:defRPr/>
            </a:pPr>
            <a:r>
              <a:rPr lang="en-US" sz="2000">
                <a:latin typeface="Times New Roman"/>
                <a:ea typeface="Bierstadt"/>
                <a:cs typeface="Times New Roman"/>
              </a:rPr>
              <a:t>Факультет інформаційних технологій </a:t>
            </a:r>
            <a:endParaRPr sz="2000">
              <a:latin typeface="Times New Roman"/>
              <a:cs typeface="Times New Roman"/>
            </a:endParaRPr>
          </a:p>
          <a:p>
            <a:pPr algn="ctr">
              <a:lnSpc>
                <a:spcPct val="90000"/>
              </a:lnSpc>
              <a:defRPr/>
            </a:pPr>
            <a:r>
              <a:rPr lang="en-US" sz="2000">
                <a:latin typeface="Times New Roman"/>
                <a:ea typeface="Bierstadt"/>
                <a:cs typeface="Times New Roman"/>
              </a:rPr>
              <a:t>Кафедра Програмних систем і технологій </a:t>
            </a:r>
            <a:endParaRPr sz="1800">
              <a:latin typeface="Times New Roman"/>
              <a:cs typeface="Times New Roman"/>
            </a:endParaRPr>
          </a:p>
          <a:p>
            <a:pPr algn="ctr">
              <a:lnSpc>
                <a:spcPct val="90000"/>
              </a:lnSpc>
              <a:defRPr/>
            </a:pP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3124200" y="1454150"/>
            <a:ext cx="3371672" cy="375009"/>
          </a:xfrm>
          <a:prstGeom prst="rect">
            <a:avLst/>
          </a:prstGeom>
        </p:spPr>
        <p:txBody>
          <a:bodyPr vert="horz" wrap="square" lIns="0" tIns="16510" rIns="0" bIns="0" rtlCol="0">
            <a:spAutoFit/>
          </a:bodyPr>
          <a:lstStyle/>
          <a:p>
            <a:pPr marL="1734820">
              <a:lnSpc>
                <a:spcPct val="100000"/>
              </a:lnSpc>
              <a:spcBef>
                <a:spcPts val="130"/>
              </a:spcBef>
              <a:defRPr/>
            </a:pPr>
            <a:r>
              <a:rPr spc="-10">
                <a:latin typeface="Times New Roman"/>
                <a:cs typeface="Times New Roman"/>
              </a:rPr>
              <a:t>Висн</a:t>
            </a:r>
            <a:r>
              <a:rPr spc="-70">
                <a:latin typeface="Times New Roman"/>
                <a:cs typeface="Times New Roman"/>
              </a:rPr>
              <a:t>о</a:t>
            </a:r>
            <a:r>
              <a:rPr spc="-10">
                <a:latin typeface="Times New Roman"/>
                <a:cs typeface="Times New Roman"/>
              </a:rPr>
              <a:t>вк</a:t>
            </a:r>
            <a:r>
              <a:rPr spc="15">
                <a:latin typeface="Times New Roman"/>
                <a:cs typeface="Times New Roman"/>
              </a:rPr>
              <a:t>и</a:t>
            </a:r>
            <a:endParaRPr>
              <a:latin typeface="Times New Roman"/>
              <a:cs typeface="Times New Roman"/>
            </a:endParaRPr>
          </a:p>
        </p:txBody>
      </p:sp>
      <p:sp>
        <p:nvSpPr>
          <p:cNvPr id="4" name="object 4"/>
          <p:cNvSpPr txBox="1"/>
          <p:nvPr/>
        </p:nvSpPr>
        <p:spPr bwMode="auto">
          <a:xfrm>
            <a:off x="1524000" y="2309607"/>
            <a:ext cx="9293765" cy="2894689"/>
          </a:xfrm>
          <a:prstGeom prst="rect">
            <a:avLst/>
          </a:prstGeom>
        </p:spPr>
        <p:txBody>
          <a:bodyPr vert="horz" wrap="square" lIns="0" tIns="13970" rIns="0" bIns="0" rtlCol="0">
            <a:spAutoFit/>
          </a:bodyPr>
          <a:lstStyle/>
          <a:p>
            <a:pPr marL="12700" marR="425450" algn="just">
              <a:lnSpc>
                <a:spcPct val="150000"/>
              </a:lnSpc>
              <a:spcBef>
                <a:spcPts val="825"/>
              </a:spcBef>
              <a:defRPr/>
            </a:pPr>
            <a:r>
              <a:rPr lang="uk-UA" sz="1800" b="0" i="0" u="none" strike="noStrike" cap="none" spc="0">
                <a:solidFill>
                  <a:srgbClr val="000000"/>
                </a:solidFill>
                <a:latin typeface="Times New Roman"/>
                <a:cs typeface="Times New Roman"/>
              </a:rPr>
              <a:t>Було успішно розроблено надійну систему блокчейн, яка вирішує ключові проблеми існуючих технологій. Досягнуто значного скорочення затримки транзакцій та споживання енергії, досягли значних успіхів у масштабуванні та зберегли тверду прихильність до децентралізації. Завдяки інноваційному гібридному механізму консенсусу та дизайну мережі </a:t>
            </a:r>
            <a:r>
              <a:rPr lang="uk-UA" sz="1800" b="0" i="0" u="none" strike="noStrike" cap="none" spc="0">
                <a:solidFill>
                  <a:srgbClr val="000000"/>
                </a:solidFill>
                <a:latin typeface="Times New Roman"/>
                <a:cs typeface="Times New Roman"/>
              </a:rPr>
              <a:t>продемонструвано</a:t>
            </a:r>
            <a:r>
              <a:rPr lang="uk-UA" sz="1800" b="0" i="0" u="none" strike="noStrike" cap="none" spc="0">
                <a:solidFill>
                  <a:srgbClr val="000000"/>
                </a:solidFill>
                <a:latin typeface="Times New Roman"/>
                <a:cs typeface="Times New Roman"/>
              </a:rPr>
              <a:t>, що можна створити ефективний та інклюзивний блокчейн. Потенціал цієї технології та закладає міцний фундамент для майбутніх досягнень у цій галузі.</a:t>
            </a:r>
            <a:endParaRPr sz="1800">
              <a:latin typeface="Times New Roman"/>
              <a:cs typeface="Times New Roman"/>
            </a:endParaRPr>
          </a:p>
        </p:txBody>
      </p:sp>
      <p:sp>
        <p:nvSpPr>
          <p:cNvPr id="735485786" name="Holder 4"/>
          <p:cNvSpPr>
            <a:spLocks noGrp="1"/>
          </p:cNvSpPr>
          <p:nvPr/>
        </p:nvSpPr>
        <p:spPr bwMode="auto">
          <a:xfrm>
            <a:off x="9225525" y="86873"/>
            <a:ext cx="2807036"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29B0431-B62E-8096-9332-C52E92708A6C}" type="slidenum">
              <a:rPr sz="2800">
                <a:latin typeface="Times New Roman"/>
                <a:cs typeface="Times New Roman"/>
              </a:rPr>
              <a:t/>
            </a:fld>
            <a:endParaRPr>
              <a:latin typeface="Times New Roman"/>
              <a:cs typeface="Times New Roman"/>
            </a:endParaRPr>
          </a:p>
        </p:txBody>
      </p:sp>
      <p:sp>
        <p:nvSpPr>
          <p:cNvPr id="1276214301" name="Прямоугольник 1276214300"/>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1374822" y="1117602"/>
            <a:ext cx="3167759" cy="375008"/>
          </a:xfrm>
          <a:prstGeom prst="rect">
            <a:avLst/>
          </a:prstGeom>
        </p:spPr>
        <p:txBody>
          <a:bodyPr vert="horz" wrap="square" lIns="0" tIns="16509" rIns="0" bIns="0" rtlCol="0">
            <a:spAutoFit/>
          </a:bodyPr>
          <a:lstStyle/>
          <a:p>
            <a:pPr marL="12700">
              <a:lnSpc>
                <a:spcPct val="100000"/>
              </a:lnSpc>
              <a:spcBef>
                <a:spcPts val="130"/>
              </a:spcBef>
              <a:defRPr/>
            </a:pPr>
            <a:r>
              <a:rPr spc="-10"/>
              <a:t>Мета</a:t>
            </a:r>
            <a:endParaRPr/>
          </a:p>
        </p:txBody>
      </p:sp>
      <p:sp>
        <p:nvSpPr>
          <p:cNvPr id="3" name="object 3"/>
          <p:cNvSpPr txBox="1"/>
          <p:nvPr/>
        </p:nvSpPr>
        <p:spPr bwMode="auto">
          <a:xfrm>
            <a:off x="1374822" y="1738568"/>
            <a:ext cx="4448034" cy="3918283"/>
          </a:xfrm>
          <a:prstGeom prst="rect">
            <a:avLst/>
          </a:prstGeom>
        </p:spPr>
        <p:txBody>
          <a:bodyPr vert="horz" wrap="square" lIns="0" tIns="634" rIns="0" bIns="0" rtlCol="0">
            <a:spAutoFit/>
          </a:bodyPr>
          <a:lstStyle/>
          <a:p>
            <a:pPr marL="12700" marR="356870" algn="just">
              <a:lnSpc>
                <a:spcPct val="119000"/>
              </a:lnSpc>
              <a:spcBef>
                <a:spcPts val="855"/>
              </a:spcBef>
              <a:defRPr/>
            </a:pPr>
            <a:r>
              <a:rPr lang="ru-RU" sz="1800" b="0" i="0" u="none" strike="noStrike" cap="none" spc="0">
                <a:solidFill>
                  <a:srgbClr val="000000"/>
                </a:solidFill>
                <a:latin typeface="Times New Roman"/>
                <a:cs typeface="Times New Roman"/>
              </a:rPr>
              <a:t>Метою </a:t>
            </a:r>
            <a:r>
              <a:rPr lang="ru-RU" sz="1800" b="0" i="0" u="none" strike="noStrike" cap="none" spc="0">
                <a:solidFill>
                  <a:srgbClr val="000000"/>
                </a:solidFill>
                <a:latin typeface="Times New Roman"/>
                <a:cs typeface="Times New Roman"/>
              </a:rPr>
              <a:t>цієї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курсової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роботи</a:t>
            </a:r>
            <a:r>
              <a:rPr lang="ru-RU" sz="1800" b="0" i="0" u="none" strike="noStrike" cap="none" spc="0">
                <a:solidFill>
                  <a:srgbClr val="000000"/>
                </a:solidFill>
                <a:latin typeface="Times New Roman"/>
                <a:cs typeface="Times New Roman"/>
              </a:rPr>
              <a:t> є </a:t>
            </a:r>
            <a:r>
              <a:rPr lang="ru-RU" sz="1800" b="0" i="0" u="none" strike="noStrike" cap="none" spc="0">
                <a:solidFill>
                  <a:srgbClr val="000000"/>
                </a:solidFill>
                <a:latin typeface="Times New Roman"/>
                <a:cs typeface="Times New Roman"/>
              </a:rPr>
              <a:t>розробка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масштабованої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ефективної</a:t>
            </a:r>
            <a:r>
              <a:rPr lang="ru-RU" sz="1800" b="0" i="0" u="none" strike="noStrike" cap="none" spc="0">
                <a:solidFill>
                  <a:srgbClr val="000000"/>
                </a:solidFill>
                <a:latin typeface="Times New Roman"/>
                <a:cs typeface="Times New Roman"/>
              </a:rPr>
              <a:t> блокчейн-</a:t>
            </a:r>
            <a:r>
              <a:rPr lang="ru-RU" sz="1800" b="0" i="0" u="none" strike="noStrike" cap="none" spc="0">
                <a:solidFill>
                  <a:srgbClr val="000000"/>
                </a:solidFill>
                <a:latin typeface="Times New Roman"/>
                <a:cs typeface="Times New Roman"/>
              </a:rPr>
              <a:t>системи</a:t>
            </a:r>
            <a:r>
              <a:rPr lang="ru-RU" sz="1800" b="0" i="0" u="none" strike="noStrike" cap="none" spc="0">
                <a:solidFill>
                  <a:srgbClr val="000000"/>
                </a:solidFill>
                <a:latin typeface="Times New Roman"/>
                <a:cs typeface="Times New Roman"/>
              </a:rPr>
              <a:t>, яка </a:t>
            </a:r>
            <a:r>
              <a:rPr lang="ru-RU" sz="1800" b="0" i="0" u="none" strike="noStrike" cap="none" spc="0">
                <a:solidFill>
                  <a:srgbClr val="000000"/>
                </a:solidFill>
                <a:latin typeface="Times New Roman"/>
                <a:cs typeface="Times New Roman"/>
              </a:rPr>
              <a:t>має</a:t>
            </a:r>
            <a:r>
              <a:rPr lang="ru-RU" sz="1800" b="0" i="0" u="none" strike="noStrike" cap="none" spc="0">
                <a:solidFill>
                  <a:srgbClr val="000000"/>
                </a:solidFill>
                <a:latin typeface="Times New Roman"/>
                <a:cs typeface="Times New Roman"/>
              </a:rPr>
              <a:t> на </a:t>
            </a:r>
            <a:r>
              <a:rPr lang="ru-RU" sz="1800" b="0" i="0" u="none" strike="noStrike" cap="none" spc="0">
                <a:solidFill>
                  <a:srgbClr val="000000"/>
                </a:solidFill>
                <a:latin typeface="Times New Roman"/>
                <a:cs typeface="Times New Roman"/>
              </a:rPr>
              <a:t>меті</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зменшити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затримку</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транзакцій</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мінімізувати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споживання</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енергії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зменшити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ризики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централізації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знизити</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високі</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комісії</a:t>
            </a:r>
            <a:r>
              <a:rPr lang="ru-RU" sz="1800" b="0" i="0" u="none" strike="noStrike" cap="none" spc="0">
                <a:solidFill>
                  <a:srgbClr val="000000"/>
                </a:solidFill>
                <a:latin typeface="Times New Roman"/>
                <a:cs typeface="Times New Roman"/>
              </a:rPr>
              <a:t> за </a:t>
            </a:r>
            <a:r>
              <a:rPr lang="ru-RU" sz="1800" b="0" i="0" u="none" strike="noStrike" cap="none" spc="0">
                <a:solidFill>
                  <a:srgbClr val="000000"/>
                </a:solidFill>
                <a:latin typeface="Times New Roman"/>
                <a:cs typeface="Times New Roman"/>
              </a:rPr>
              <a:t>транзакції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Значна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увага</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приділяється</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створенню</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екологічно</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чистої</a:t>
            </a:r>
            <a:r>
              <a:rPr lang="ru-RU" sz="1800" b="0" i="0" u="none" strike="noStrike" cap="none" spc="0">
                <a:solidFill>
                  <a:srgbClr val="000000"/>
                </a:solidFill>
                <a:latin typeface="Times New Roman"/>
                <a:cs typeface="Times New Roman"/>
              </a:rPr>
              <a:t> та </a:t>
            </a:r>
            <a:r>
              <a:rPr lang="ru-RU" sz="1800" b="0" i="0" u="none" strike="noStrike" cap="none" spc="0">
                <a:solidFill>
                  <a:srgbClr val="000000"/>
                </a:solidFill>
                <a:latin typeface="Times New Roman"/>
                <a:cs typeface="Times New Roman"/>
              </a:rPr>
              <a:t>демократичної</a:t>
            </a:r>
            <a:r>
              <a:rPr lang="ru-RU" sz="1800" b="0" i="0" u="none" strike="noStrike" cap="none" spc="0">
                <a:solidFill>
                  <a:srgbClr val="000000"/>
                </a:solidFill>
                <a:latin typeface="Times New Roman"/>
                <a:cs typeface="Times New Roman"/>
              </a:rPr>
              <a:t> блокчейн-</a:t>
            </a:r>
            <a:r>
              <a:rPr lang="ru-RU" sz="1800" b="0" i="0" u="none" strike="noStrike" cap="none" spc="0">
                <a:solidFill>
                  <a:srgbClr val="000000"/>
                </a:solidFill>
                <a:latin typeface="Times New Roman"/>
                <a:cs typeface="Times New Roman"/>
              </a:rPr>
              <a:t>мережі</a:t>
            </a:r>
            <a:r>
              <a:rPr lang="ru-RU" sz="1800" b="0" i="0" u="none" strike="noStrike" cap="none" spc="0">
                <a:solidFill>
                  <a:srgbClr val="000000"/>
                </a:solidFill>
                <a:latin typeface="Times New Roman"/>
                <a:cs typeface="Times New Roman"/>
              </a:rPr>
              <a:t>, яка </a:t>
            </a:r>
            <a:r>
              <a:rPr lang="ru-RU" sz="1800" b="0" i="0" u="none" strike="noStrike" cap="none" spc="0">
                <a:solidFill>
                  <a:srgbClr val="000000"/>
                </a:solidFill>
                <a:latin typeface="Times New Roman"/>
                <a:cs typeface="Times New Roman"/>
              </a:rPr>
              <a:t>працює</a:t>
            </a:r>
            <a:r>
              <a:rPr lang="ru-RU" sz="1800" b="0" i="0" u="none" strike="noStrike" cap="none" spc="0">
                <a:solidFill>
                  <a:srgbClr val="000000"/>
                </a:solidFill>
                <a:latin typeface="Times New Roman"/>
                <a:cs typeface="Times New Roman"/>
              </a:rPr>
              <a:t> в </a:t>
            </a:r>
            <a:r>
              <a:rPr lang="ru-RU" sz="1800" b="0" i="0" u="none" strike="noStrike" cap="none" spc="0">
                <a:solidFill>
                  <a:srgbClr val="000000"/>
                </a:solidFill>
                <a:latin typeface="Times New Roman"/>
                <a:cs typeface="Times New Roman"/>
              </a:rPr>
              <a:t>режимі</a:t>
            </a:r>
            <a:r>
              <a:rPr lang="ru-RU" sz="1800" b="0" i="0" u="none" strike="noStrike" cap="none" spc="0">
                <a:solidFill>
                  <a:srgbClr val="000000"/>
                </a:solidFill>
                <a:latin typeface="Times New Roman"/>
                <a:cs typeface="Times New Roman"/>
              </a:rPr>
              <a:t> реального часу і </a:t>
            </a:r>
            <a:r>
              <a:rPr lang="ru-RU" sz="1800" b="0" i="0" u="none" strike="noStrike" cap="none" spc="0">
                <a:solidFill>
                  <a:srgbClr val="000000"/>
                </a:solidFill>
                <a:latin typeface="Times New Roman"/>
                <a:cs typeface="Times New Roman"/>
              </a:rPr>
              <a:t>підходить</a:t>
            </a:r>
            <a:r>
              <a:rPr lang="ru-RU" sz="1800" b="0" i="0" u="none" strike="noStrike" cap="none" spc="0">
                <a:solidFill>
                  <a:srgbClr val="000000"/>
                </a:solidFill>
                <a:latin typeface="Times New Roman"/>
                <a:cs typeface="Times New Roman"/>
              </a:rPr>
              <a:t> для </a:t>
            </a:r>
            <a:r>
              <a:rPr lang="ru-RU" sz="1800" b="0" i="0" u="none" strike="noStrike" cap="none" spc="0">
                <a:solidFill>
                  <a:srgbClr val="000000"/>
                </a:solidFill>
                <a:latin typeface="Times New Roman"/>
                <a:cs typeface="Times New Roman"/>
              </a:rPr>
              <a:t>повсякденної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комерційної</a:t>
            </a:r>
            <a:r>
              <a:rPr lang="ru-RU" sz="1800" b="0" i="0" u="none" strike="noStrike" cap="none" spc="0">
                <a:solidFill>
                  <a:srgbClr val="000000"/>
                </a:solidFill>
                <a:latin typeface="Times New Roman"/>
                <a:cs typeface="Times New Roman"/>
              </a:rPr>
              <a:t> </a:t>
            </a:r>
            <a:r>
              <a:rPr lang="ru-RU" sz="1800" b="0" i="0" u="none" strike="noStrike" cap="none" spc="0">
                <a:solidFill>
                  <a:srgbClr val="000000"/>
                </a:solidFill>
                <a:latin typeface="Times New Roman"/>
                <a:cs typeface="Times New Roman"/>
              </a:rPr>
              <a:t>діяльності</a:t>
            </a:r>
            <a:r>
              <a:rPr lang="ru-RU" sz="1800" b="0" i="0" u="none" strike="noStrike" cap="none" spc="0">
                <a:solidFill>
                  <a:srgbClr val="000000"/>
                </a:solidFill>
                <a:latin typeface="Times New Roman"/>
                <a:cs typeface="Times New Roman"/>
              </a:rPr>
              <a:t>.</a:t>
            </a:r>
            <a:endParaRPr sz="1800">
              <a:latin typeface="Times New Roman"/>
              <a:cs typeface="Times New Roman"/>
            </a:endParaRPr>
          </a:p>
        </p:txBody>
      </p:sp>
      <p:sp>
        <p:nvSpPr>
          <p:cNvPr id="1063827464" name="Holder 4"/>
          <p:cNvSpPr>
            <a:spLocks noGrp="1"/>
          </p:cNvSpPr>
          <p:nvPr>
            <p:ph type="sldNum" sz="quarter" idx="7"/>
          </p:nvPr>
        </p:nvSpPr>
        <p:spPr bwMode="auto">
          <a:xfrm>
            <a:off x="9225527" y="86875"/>
            <a:ext cx="2805239" cy="427079"/>
          </a:xfrm>
        </p:spPr>
        <p:txBody>
          <a:bodyPr lIns="0" tIns="0" rIns="0" bIns="0"/>
          <a:lstStyle>
            <a:lvl1pPr algn="r">
              <a:defRPr>
                <a:solidFill>
                  <a:schemeClr val="tx1">
                    <a:tint val="75000"/>
                  </a:schemeClr>
                </a:solidFill>
              </a:defRPr>
            </a:lvl1pPr>
          </a:lstStyle>
          <a:p>
            <a:pPr>
              <a:defRPr/>
            </a:pPr>
            <a:fld id="{800E96F8-DC0B-3B60-9520-15C92079DBC9}" type="slidenum">
              <a:rPr sz="2800"/>
              <a:t/>
            </a:fld>
            <a:endParaRPr/>
          </a:p>
        </p:txBody>
      </p:sp>
      <p:sp>
        <p:nvSpPr>
          <p:cNvPr id="242329620" name="Прямоугольник 2423296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 name="object 2"/>
          <p:cNvSpPr txBox="1"/>
          <p:nvPr/>
        </p:nvSpPr>
        <p:spPr bwMode="auto">
          <a:xfrm>
            <a:off x="6476998" y="1117602"/>
            <a:ext cx="3170637" cy="375008"/>
          </a:xfrm>
          <a:prstGeom prst="rect">
            <a:avLst/>
          </a:prstGeom>
        </p:spPr>
        <p:txBody>
          <a:bodyPr vert="horz" wrap="square" lIns="0" tIns="16509" rIns="0" bIns="0" rtlCol="0">
            <a:spAutoFit/>
          </a:bodyPr>
          <a:lstStyle>
            <a:lvl1pPr>
              <a:defRPr sz="2350" b="1" i="0">
                <a:solidFill>
                  <a:srgbClr val="484140"/>
                </a:solidFill>
                <a:latin typeface="Times New Roman"/>
                <a:ea typeface="+mj-ea"/>
                <a:cs typeface="Times New Roman"/>
              </a:defRPr>
            </a:lvl1pPr>
          </a:lstStyle>
          <a:p>
            <a:pPr marL="12700">
              <a:spcBef>
                <a:spcPts val="130"/>
              </a:spcBef>
              <a:defRPr/>
            </a:pPr>
            <a:r>
              <a:rPr lang="ru-RU" spc="-10"/>
              <a:t>Актуальність</a:t>
            </a:r>
            <a:endParaRPr lang="ru-RU"/>
          </a:p>
        </p:txBody>
      </p:sp>
      <p:sp>
        <p:nvSpPr>
          <p:cNvPr id="7" name="object 3"/>
          <p:cNvSpPr txBox="1"/>
          <p:nvPr/>
        </p:nvSpPr>
        <p:spPr bwMode="auto">
          <a:xfrm flipH="0" flipV="0">
            <a:off x="6476998" y="1738568"/>
            <a:ext cx="5113316" cy="3591842"/>
          </a:xfrm>
          <a:prstGeom prst="rect">
            <a:avLst/>
          </a:prstGeom>
        </p:spPr>
        <p:txBody>
          <a:bodyPr vert="horz" wrap="square" lIns="0" tIns="633" rIns="0" bIns="0" rtlCol="0">
            <a:spAutoFit/>
          </a:bodyPr>
          <a:lstStyle/>
          <a:p>
            <a:pPr marL="12700" marR="356870" algn="just">
              <a:lnSpc>
                <a:spcPct val="119000"/>
              </a:lnSpc>
              <a:spcBef>
                <a:spcPts val="855"/>
              </a:spcBef>
              <a:defRPr/>
            </a:pPr>
            <a:r>
              <a:rPr lang="uk-UA" sz="1800">
                <a:latin typeface="Times New Roman"/>
                <a:ea typeface="Arial"/>
              </a:rPr>
              <a:t>У сфері технології блокчейн та її застосувань, що постійно розширюється, одним з найважливіших питань, що викликають інтерес, є її потенціал для </a:t>
            </a:r>
            <a:r>
              <a:rPr lang="uk-UA" sz="1800">
                <a:latin typeface="Times New Roman"/>
                <a:ea typeface="Arial"/>
              </a:rPr>
              <a:t>революційної </a:t>
            </a:r>
            <a:r>
              <a:rPr lang="uk-UA" sz="1800">
                <a:latin typeface="Times New Roman"/>
                <a:ea typeface="Arial"/>
              </a:rPr>
              <a:t>перебудови платіжних систем. Однак, існуючі моделі стикаються з рядом обмежень і проблем, які перешкоджають їх широкому впровадженню і використанню. Ця курсова робота мотивована необхідністю вирішення цих проблем, прокладаючи шлях до більш ефективної та надійної платіжної системи на основі блокчейну</a:t>
            </a: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 name="object 3"/>
          <p:cNvSpPr txBox="1">
            <a:spLocks noGrp="1"/>
          </p:cNvSpPr>
          <p:nvPr>
            <p:ph type="title"/>
          </p:nvPr>
        </p:nvSpPr>
        <p:spPr bwMode="auto">
          <a:xfrm>
            <a:off x="4839088" y="750605"/>
            <a:ext cx="2510122" cy="381993"/>
          </a:xfrm>
          <a:prstGeom prst="rect">
            <a:avLst/>
          </a:prstGeom>
        </p:spPr>
        <p:txBody>
          <a:bodyPr vert="horz" wrap="square" lIns="0" tIns="47623" rIns="0" bIns="0" rtlCol="0">
            <a:spAutoFit/>
          </a:bodyPr>
          <a:lstStyle/>
          <a:p>
            <a:pPr marL="12700" marR="5080">
              <a:lnSpc>
                <a:spcPts val="2630"/>
              </a:lnSpc>
              <a:spcBef>
                <a:spcPts val="375"/>
              </a:spcBef>
              <a:defRPr/>
            </a:pPr>
            <a:r>
              <a:rPr sz="2800" spc="-10"/>
              <a:t>Задачі роботи</a:t>
            </a:r>
            <a:endParaRPr sz="2800"/>
          </a:p>
        </p:txBody>
      </p:sp>
      <p:sp>
        <p:nvSpPr>
          <p:cNvPr id="1278394506" name="Holder 4"/>
          <p:cNvSpPr>
            <a:spLocks noGrp="1"/>
          </p:cNvSpPr>
          <p:nvPr/>
        </p:nvSpPr>
        <p:spPr bwMode="auto">
          <a:xfrm>
            <a:off x="9225526" y="86874"/>
            <a:ext cx="280667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0263524-D5DE-1C53-E1D9-127239483711}" type="slidenum">
              <a:rPr sz="2800"/>
              <a:t/>
            </a:fld>
            <a:endParaRPr/>
          </a:p>
        </p:txBody>
      </p:sp>
      <p:sp>
        <p:nvSpPr>
          <p:cNvPr id="1279590635" name="Прямоугольник 1279590634"/>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79125462" name="Content Placeholder 2"/>
          <p:cNvGraphicFramePr>
            <a:graphicFrameLocks xmlns:a="http://schemas.openxmlformats.org/drawingml/2006/main" noGrp="1"/>
          </p:cNvGraphicFramePr>
          <p:nvPr>
            <p:ph idx="1"/>
          </p:nvPr>
        </p:nvGraphicFramePr>
        <p:xfrm>
          <a:off x="1141149" y="2250901"/>
          <a:ext cx="9905999" cy="4082074"/>
          <a:chOff x="0" y="0"/>
          <a:chExt cx="9905999" cy="4082074"/>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389344" y="721067"/>
            <a:ext cx="4505325" cy="388620"/>
          </a:xfrm>
          <a:prstGeom prst="rect">
            <a:avLst/>
          </a:prstGeom>
        </p:spPr>
        <p:txBody>
          <a:bodyPr vert="horz" wrap="square" lIns="0" tIns="16510" rIns="0" bIns="0" rtlCol="0">
            <a:spAutoFit/>
          </a:bodyPr>
          <a:lstStyle/>
          <a:p>
            <a:pPr marL="12700">
              <a:lnSpc>
                <a:spcPct val="100000"/>
              </a:lnSpc>
              <a:spcBef>
                <a:spcPts val="130"/>
              </a:spcBef>
              <a:defRPr/>
            </a:pPr>
            <a:r>
              <a:rPr spc="-30"/>
              <a:t>М</a:t>
            </a:r>
            <a:r>
              <a:rPr spc="-10"/>
              <a:t>ере</a:t>
            </a:r>
            <a:r>
              <a:rPr spc="-40"/>
              <a:t>ж</a:t>
            </a:r>
            <a:r>
              <a:rPr spc="-10"/>
              <a:t>ев</a:t>
            </a:r>
            <a:r>
              <a:rPr spc="15"/>
              <a:t>а</a:t>
            </a:r>
            <a:r>
              <a:rPr spc="-140"/>
              <a:t> </a:t>
            </a:r>
            <a:r>
              <a:rPr spc="-10"/>
              <a:t>архітек</a:t>
            </a:r>
            <a:r>
              <a:rPr spc="-45"/>
              <a:t>т</a:t>
            </a:r>
            <a:r>
              <a:rPr spc="-10"/>
              <a:t>ур</a:t>
            </a:r>
            <a:r>
              <a:rPr spc="15"/>
              <a:t>а</a:t>
            </a:r>
            <a:r>
              <a:rPr spc="-140"/>
              <a:t> </a:t>
            </a:r>
            <a:r>
              <a:rPr spc="-70"/>
              <a:t>б</a:t>
            </a:r>
            <a:r>
              <a:rPr spc="-10"/>
              <a:t>ло</a:t>
            </a:r>
            <a:r>
              <a:rPr spc="-105"/>
              <a:t>к</a:t>
            </a:r>
            <a:r>
              <a:rPr spc="-10"/>
              <a:t>чейн</a:t>
            </a:r>
            <a:r>
              <a:rPr spc="15"/>
              <a:t>у</a:t>
            </a:r>
            <a:endParaRPr/>
          </a:p>
        </p:txBody>
      </p:sp>
      <p:sp>
        <p:nvSpPr>
          <p:cNvPr id="3" name="object 3"/>
          <p:cNvSpPr txBox="1"/>
          <p:nvPr/>
        </p:nvSpPr>
        <p:spPr bwMode="auto">
          <a:xfrm flipH="0" flipV="0">
            <a:off x="389344" y="1322402"/>
            <a:ext cx="5968284" cy="5070834"/>
          </a:xfrm>
          <a:prstGeom prst="rect">
            <a:avLst/>
          </a:prstGeom>
        </p:spPr>
        <p:txBody>
          <a:bodyPr vert="horz" wrap="square" lIns="0" tIns="15239" rIns="0" bIns="0" rtlCol="0">
            <a:spAutoFit/>
          </a:bodyPr>
          <a:lstStyle/>
          <a:p>
            <a:pPr marL="12700" marR="170815" algn="just">
              <a:lnSpc>
                <a:spcPct val="150000"/>
              </a:lnSpc>
              <a:spcBef>
                <a:spcPts val="120"/>
              </a:spcBef>
              <a:defRPr/>
            </a:pPr>
            <a:r>
              <a:rPr sz="1800" spc="10">
                <a:solidFill>
                  <a:schemeClr val="tx1"/>
                </a:solidFill>
                <a:latin typeface="Times New Roman"/>
                <a:cs typeface="Times New Roman"/>
              </a:rPr>
              <a:t>Цей </a:t>
            </a:r>
            <a:r>
              <a:rPr sz="1800" spc="5">
                <a:solidFill>
                  <a:schemeClr val="tx1"/>
                </a:solidFill>
                <a:latin typeface="Times New Roman"/>
                <a:cs typeface="Times New Roman"/>
              </a:rPr>
              <a:t>блокчейн-додаток </a:t>
            </a:r>
            <a:r>
              <a:rPr sz="1800" spc="-5">
                <a:solidFill>
                  <a:schemeClr val="tx1"/>
                </a:solidFill>
                <a:latin typeface="Times New Roman"/>
                <a:cs typeface="Times New Roman"/>
              </a:rPr>
              <a:t>використовує </a:t>
            </a:r>
            <a:r>
              <a:rPr sz="1800" spc="5">
                <a:solidFill>
                  <a:schemeClr val="tx1"/>
                </a:solidFill>
                <a:latin typeface="Times New Roman"/>
                <a:cs typeface="Times New Roman"/>
              </a:rPr>
              <a:t>гібридну </a:t>
            </a:r>
            <a:r>
              <a:rPr sz="1800">
                <a:solidFill>
                  <a:schemeClr val="tx1"/>
                </a:solidFill>
                <a:latin typeface="Times New Roman"/>
                <a:cs typeface="Times New Roman"/>
              </a:rPr>
              <a:t>мережеву </a:t>
            </a:r>
            <a:r>
              <a:rPr sz="1800" spc="-335">
                <a:solidFill>
                  <a:schemeClr val="tx1"/>
                </a:solidFill>
                <a:latin typeface="Times New Roman"/>
                <a:cs typeface="Times New Roman"/>
              </a:rPr>
              <a:t> </a:t>
            </a:r>
            <a:r>
              <a:rPr sz="1800" spc="5">
                <a:solidFill>
                  <a:schemeClr val="tx1"/>
                </a:solidFill>
                <a:latin typeface="Times New Roman"/>
                <a:cs typeface="Times New Roman"/>
              </a:rPr>
              <a:t>архітектуру, </a:t>
            </a:r>
            <a:r>
              <a:rPr sz="1800">
                <a:solidFill>
                  <a:schemeClr val="tx1"/>
                </a:solidFill>
                <a:latin typeface="Times New Roman"/>
                <a:cs typeface="Times New Roman"/>
              </a:rPr>
              <a:t>яка </a:t>
            </a:r>
            <a:r>
              <a:rPr sz="1800" spc="10">
                <a:solidFill>
                  <a:schemeClr val="tx1"/>
                </a:solidFill>
                <a:latin typeface="Times New Roman"/>
                <a:cs typeface="Times New Roman"/>
              </a:rPr>
              <a:t>поєднує в </a:t>
            </a:r>
            <a:r>
              <a:rPr sz="1800" spc="5">
                <a:solidFill>
                  <a:schemeClr val="tx1"/>
                </a:solidFill>
                <a:latin typeface="Times New Roman"/>
                <a:cs typeface="Times New Roman"/>
              </a:rPr>
              <a:t>собі </a:t>
            </a:r>
            <a:r>
              <a:rPr sz="1800" spc="10">
                <a:solidFill>
                  <a:schemeClr val="tx1"/>
                </a:solidFill>
                <a:latin typeface="Times New Roman"/>
                <a:cs typeface="Times New Roman"/>
              </a:rPr>
              <a:t>як </a:t>
            </a:r>
            <a:r>
              <a:rPr sz="1800" spc="15">
                <a:solidFill>
                  <a:schemeClr val="tx1"/>
                </a:solidFill>
                <a:latin typeface="Times New Roman"/>
                <a:cs typeface="Times New Roman"/>
              </a:rPr>
              <a:t>клієнт-серверні, так </a:t>
            </a:r>
            <a:r>
              <a:rPr sz="1800" spc="5">
                <a:solidFill>
                  <a:schemeClr val="tx1"/>
                </a:solidFill>
                <a:latin typeface="Times New Roman"/>
                <a:cs typeface="Times New Roman"/>
              </a:rPr>
              <a:t>і </a:t>
            </a:r>
            <a:r>
              <a:rPr sz="1800" spc="10">
                <a:solidFill>
                  <a:schemeClr val="tx1"/>
                </a:solidFill>
                <a:latin typeface="Times New Roman"/>
                <a:cs typeface="Times New Roman"/>
              </a:rPr>
              <a:t> </a:t>
            </a:r>
            <a:r>
              <a:rPr sz="1800">
                <a:solidFill>
                  <a:schemeClr val="tx1"/>
                </a:solidFill>
                <a:latin typeface="Times New Roman"/>
                <a:cs typeface="Times New Roman"/>
              </a:rPr>
              <a:t>однорангові </a:t>
            </a:r>
            <a:r>
              <a:rPr sz="1800" spc="5">
                <a:solidFill>
                  <a:schemeClr val="tx1"/>
                </a:solidFill>
                <a:latin typeface="Times New Roman"/>
                <a:cs typeface="Times New Roman"/>
              </a:rPr>
              <a:t>характеристики. </a:t>
            </a:r>
            <a:r>
              <a:rPr sz="1800" spc="10">
                <a:solidFill>
                  <a:schemeClr val="tx1"/>
                </a:solidFill>
                <a:latin typeface="Times New Roman"/>
                <a:cs typeface="Times New Roman"/>
              </a:rPr>
              <a:t>Це </a:t>
            </a:r>
            <a:r>
              <a:rPr sz="1800" spc="5">
                <a:solidFill>
                  <a:schemeClr val="tx1"/>
                </a:solidFill>
                <a:latin typeface="Times New Roman"/>
                <a:cs typeface="Times New Roman"/>
              </a:rPr>
              <a:t>забезпечує </a:t>
            </a:r>
            <a:r>
              <a:rPr sz="1800" spc="10">
                <a:solidFill>
                  <a:schemeClr val="tx1"/>
                </a:solidFill>
                <a:latin typeface="Times New Roman"/>
                <a:cs typeface="Times New Roman"/>
              </a:rPr>
              <a:t>ефективну </a:t>
            </a:r>
            <a:r>
              <a:rPr sz="1800" spc="15">
                <a:solidFill>
                  <a:schemeClr val="tx1"/>
                </a:solidFill>
                <a:latin typeface="Times New Roman"/>
                <a:cs typeface="Times New Roman"/>
              </a:rPr>
              <a:t> </a:t>
            </a:r>
            <a:r>
              <a:rPr sz="1800" spc="-5">
                <a:solidFill>
                  <a:schemeClr val="tx1"/>
                </a:solidFill>
                <a:latin typeface="Times New Roman"/>
                <a:cs typeface="Times New Roman"/>
              </a:rPr>
              <a:t>комунікацію </a:t>
            </a:r>
            <a:r>
              <a:rPr sz="1800" spc="10">
                <a:solidFill>
                  <a:schemeClr val="tx1"/>
                </a:solidFill>
                <a:latin typeface="Times New Roman"/>
                <a:cs typeface="Times New Roman"/>
              </a:rPr>
              <a:t>між клієнтами, </a:t>
            </a:r>
            <a:r>
              <a:rPr sz="1800">
                <a:solidFill>
                  <a:schemeClr val="tx1"/>
                </a:solidFill>
                <a:latin typeface="Times New Roman"/>
                <a:cs typeface="Times New Roman"/>
              </a:rPr>
              <a:t>вузлами, </a:t>
            </a:r>
            <a:r>
              <a:rPr sz="1800" spc="10">
                <a:solidFill>
                  <a:schemeClr val="tx1"/>
                </a:solidFill>
                <a:latin typeface="Times New Roman"/>
                <a:cs typeface="Times New Roman"/>
              </a:rPr>
              <a:t>серверами </a:t>
            </a:r>
            <a:r>
              <a:rPr sz="1800" spc="-5">
                <a:solidFill>
                  <a:schemeClr val="tx1"/>
                </a:solidFill>
                <a:latin typeface="Times New Roman"/>
                <a:cs typeface="Times New Roman"/>
              </a:rPr>
              <a:t>пулу </a:t>
            </a:r>
            <a:r>
              <a:rPr sz="1800" spc="20">
                <a:solidFill>
                  <a:schemeClr val="tx1"/>
                </a:solidFill>
                <a:latin typeface="Times New Roman"/>
                <a:cs typeface="Times New Roman"/>
              </a:rPr>
              <a:t>та </a:t>
            </a:r>
            <a:r>
              <a:rPr sz="1800" spc="-335">
                <a:solidFill>
                  <a:schemeClr val="tx1"/>
                </a:solidFill>
                <a:latin typeface="Times New Roman"/>
                <a:cs typeface="Times New Roman"/>
              </a:rPr>
              <a:t> </a:t>
            </a:r>
            <a:r>
              <a:rPr sz="1800" spc="10">
                <a:solidFill>
                  <a:schemeClr val="tx1"/>
                </a:solidFill>
                <a:latin typeface="Times New Roman"/>
                <a:cs typeface="Times New Roman"/>
              </a:rPr>
              <a:t>серверами </a:t>
            </a:r>
            <a:r>
              <a:rPr sz="1800" spc="5">
                <a:solidFill>
                  <a:schemeClr val="tx1"/>
                </a:solidFill>
                <a:latin typeface="Times New Roman"/>
                <a:cs typeface="Times New Roman"/>
              </a:rPr>
              <a:t>часу. Мережевий потік ретельно планується, </a:t>
            </a:r>
            <a:r>
              <a:rPr sz="1800" spc="10">
                <a:solidFill>
                  <a:schemeClr val="tx1"/>
                </a:solidFill>
                <a:latin typeface="Times New Roman"/>
                <a:cs typeface="Times New Roman"/>
              </a:rPr>
              <a:t> щоб </a:t>
            </a:r>
            <a:r>
              <a:rPr sz="1800" spc="5">
                <a:solidFill>
                  <a:schemeClr val="tx1"/>
                </a:solidFill>
                <a:latin typeface="Times New Roman"/>
                <a:cs typeface="Times New Roman"/>
              </a:rPr>
              <a:t>забезпечити максимальну безпеку і зручність </a:t>
            </a:r>
            <a:r>
              <a:rPr sz="1800" spc="10">
                <a:solidFill>
                  <a:schemeClr val="tx1"/>
                </a:solidFill>
                <a:latin typeface="Times New Roman"/>
                <a:cs typeface="Times New Roman"/>
              </a:rPr>
              <a:t>для </a:t>
            </a:r>
            <a:r>
              <a:rPr sz="1800" spc="15">
                <a:solidFill>
                  <a:schemeClr val="tx1"/>
                </a:solidFill>
                <a:latin typeface="Times New Roman"/>
                <a:cs typeface="Times New Roman"/>
              </a:rPr>
              <a:t> </a:t>
            </a:r>
            <a:r>
              <a:rPr sz="1800" spc="-5">
                <a:solidFill>
                  <a:schemeClr val="tx1"/>
                </a:solidFill>
                <a:latin typeface="Times New Roman"/>
                <a:cs typeface="Times New Roman"/>
              </a:rPr>
              <a:t>широкого</a:t>
            </a:r>
            <a:r>
              <a:rPr sz="1800" spc="-20">
                <a:solidFill>
                  <a:schemeClr val="tx1"/>
                </a:solidFill>
                <a:latin typeface="Times New Roman"/>
                <a:cs typeface="Times New Roman"/>
              </a:rPr>
              <a:t> </a:t>
            </a:r>
            <a:r>
              <a:rPr sz="1800" spc="-15">
                <a:solidFill>
                  <a:schemeClr val="tx1"/>
                </a:solidFill>
                <a:latin typeface="Times New Roman"/>
                <a:cs typeface="Times New Roman"/>
              </a:rPr>
              <a:t>кола </a:t>
            </a:r>
            <a:r>
              <a:rPr sz="1800" spc="-5">
                <a:solidFill>
                  <a:schemeClr val="tx1"/>
                </a:solidFill>
                <a:latin typeface="Times New Roman"/>
                <a:cs typeface="Times New Roman"/>
              </a:rPr>
              <a:t>користувачів.</a:t>
            </a:r>
            <a:endParaRPr sz="1800">
              <a:solidFill>
                <a:schemeClr val="tx1"/>
              </a:solidFill>
              <a:latin typeface="Times New Roman"/>
              <a:cs typeface="Times New Roman"/>
            </a:endParaRPr>
          </a:p>
          <a:p>
            <a:pPr marL="12700" marR="5080" algn="just">
              <a:lnSpc>
                <a:spcPct val="150000"/>
              </a:lnSpc>
              <a:spcBef>
                <a:spcPts val="925"/>
              </a:spcBef>
              <a:defRPr/>
            </a:pPr>
            <a:r>
              <a:rPr lang="ru-RU" sz="1800" b="0" i="0">
                <a:solidFill>
                  <a:schemeClr val="tx1"/>
                </a:solidFill>
                <a:latin typeface="Times New Roman"/>
                <a:cs typeface="Times New Roman"/>
              </a:rPr>
              <a:t>Незалежно від потенційних загроз, таких як </a:t>
            </a:r>
            <a:r>
              <a:rPr lang="en-US" sz="1800" b="0" i="0">
                <a:solidFill>
                  <a:schemeClr val="tx1"/>
                </a:solidFill>
                <a:latin typeface="Times New Roman"/>
                <a:cs typeface="Times New Roman"/>
              </a:rPr>
              <a:t>DDoS-</a:t>
            </a:r>
            <a:r>
              <a:rPr lang="ru-RU" sz="1800" b="0" i="0">
                <a:solidFill>
                  <a:schemeClr val="tx1"/>
                </a:solidFill>
                <a:latin typeface="Times New Roman"/>
                <a:cs typeface="Times New Roman"/>
              </a:rPr>
              <a:t>атаки, мережі блокчейн зберігають свою надійність, головним чином завдяки своїй гібридній архітектурі . Напади на сервери можуть погіршити продуктивність мережі, але не порушують її загальну роботу.</a:t>
            </a:r>
            <a:endParaRPr sz="1800">
              <a:solidFill>
                <a:schemeClr val="tx1"/>
              </a:solidFill>
              <a:latin typeface="Times New Roman"/>
              <a:cs typeface="Times New Roman"/>
            </a:endParaRPr>
          </a:p>
        </p:txBody>
      </p:sp>
      <p:sp>
        <p:nvSpPr>
          <p:cNvPr id="854077209" name="Holder 4"/>
          <p:cNvSpPr>
            <a:spLocks noGrp="1"/>
          </p:cNvSpPr>
          <p:nvPr/>
        </p:nvSpPr>
        <p:spPr bwMode="auto">
          <a:xfrm>
            <a:off x="9225526" y="86874"/>
            <a:ext cx="280667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30B309A-D4E2-0742-10D1-CF203A329559}" type="slidenum">
              <a:rPr sz="2800"/>
              <a:t/>
            </a:fld>
            <a:endParaRPr/>
          </a:p>
        </p:txBody>
      </p:sp>
      <p:sp>
        <p:nvSpPr>
          <p:cNvPr id="2098987259" name="Прямоугольник 2098987258"/>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572832858" name="Рисунок 1572832857"/>
          <p:cNvPicPr>
            <a:picLocks noChangeAspect="1"/>
          </p:cNvPicPr>
          <p:nvPr/>
        </p:nvPicPr>
        <p:blipFill>
          <a:blip r:embed="rId2"/>
          <a:stretch/>
        </p:blipFill>
        <p:spPr bwMode="auto">
          <a:xfrm>
            <a:off x="6757899" y="1206141"/>
            <a:ext cx="5161537" cy="38461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422322" y="215214"/>
            <a:ext cx="6357814" cy="381993"/>
          </a:xfrm>
          <a:prstGeom prst="rect">
            <a:avLst/>
          </a:prstGeom>
        </p:spPr>
        <p:txBody>
          <a:bodyPr vert="horz" wrap="square" lIns="0" tIns="47623" rIns="0" bIns="0" rtlCol="0">
            <a:spAutoFit/>
          </a:bodyPr>
          <a:lstStyle/>
          <a:p>
            <a:pPr marL="12700" marR="5080">
              <a:lnSpc>
                <a:spcPts val="2630"/>
              </a:lnSpc>
              <a:spcBef>
                <a:spcPts val="375"/>
              </a:spcBef>
              <a:defRPr/>
            </a:pPr>
            <a:r>
              <a:rPr spc="-30"/>
              <a:t>М</a:t>
            </a:r>
            <a:r>
              <a:rPr spc="-65"/>
              <a:t>е</a:t>
            </a:r>
            <a:r>
              <a:rPr spc="-45"/>
              <a:t>х</a:t>
            </a:r>
            <a:r>
              <a:rPr spc="-15"/>
              <a:t>ані</a:t>
            </a:r>
            <a:r>
              <a:rPr spc="-50"/>
              <a:t>з</a:t>
            </a:r>
            <a:r>
              <a:rPr spc="20"/>
              <a:t>м</a:t>
            </a:r>
            <a:r>
              <a:rPr spc="-140"/>
              <a:t> </a:t>
            </a:r>
            <a:r>
              <a:rPr spc="-45"/>
              <a:t>к</a:t>
            </a:r>
            <a:r>
              <a:rPr spc="-10"/>
              <a:t>он</a:t>
            </a:r>
            <a:r>
              <a:rPr spc="10"/>
              <a:t>с</a:t>
            </a:r>
            <a:r>
              <a:rPr spc="-10"/>
              <a:t>ен</a:t>
            </a:r>
            <a:r>
              <a:rPr spc="-50"/>
              <a:t>с</a:t>
            </a:r>
            <a:r>
              <a:rPr spc="-85"/>
              <a:t>у</a:t>
            </a:r>
            <a:r>
              <a:rPr spc="-50"/>
              <a:t>с</a:t>
            </a:r>
            <a:r>
              <a:rPr spc="15"/>
              <a:t>у</a:t>
            </a:r>
            <a:r>
              <a:rPr spc="-140"/>
              <a:t> </a:t>
            </a:r>
            <a:r>
              <a:rPr spc="10"/>
              <a:t>в  </a:t>
            </a:r>
            <a:r>
              <a:rPr spc="-20"/>
              <a:t>застосунку</a:t>
            </a:r>
            <a:endParaRPr/>
          </a:p>
        </p:txBody>
      </p:sp>
      <p:sp>
        <p:nvSpPr>
          <p:cNvPr id="3" name="object 3"/>
          <p:cNvSpPr txBox="1"/>
          <p:nvPr/>
        </p:nvSpPr>
        <p:spPr bwMode="auto">
          <a:xfrm flipH="0" flipV="0">
            <a:off x="422322" y="974423"/>
            <a:ext cx="5526971" cy="5082121"/>
          </a:xfrm>
          <a:prstGeom prst="rect">
            <a:avLst/>
          </a:prstGeom>
        </p:spPr>
        <p:txBody>
          <a:bodyPr vert="horz" wrap="square" lIns="0" tIns="5715" rIns="0" bIns="0" rtlCol="0">
            <a:spAutoFit/>
          </a:bodyPr>
          <a:lstStyle/>
          <a:p>
            <a:pPr marL="12700" marR="5080" algn="just">
              <a:lnSpc>
                <a:spcPct val="119000"/>
              </a:lnSpc>
              <a:spcBef>
                <a:spcPts val="45"/>
              </a:spcBef>
              <a:defRPr/>
            </a:pPr>
            <a:r>
              <a:rPr sz="1800">
                <a:solidFill>
                  <a:schemeClr val="tx1"/>
                </a:solidFill>
                <a:latin typeface="Times New Roman"/>
                <a:cs typeface="Times New Roman"/>
              </a:rPr>
              <a:t>Механізм консенсусу</a:t>
            </a:r>
            <a:r>
              <a:rPr sz="1800">
                <a:solidFill>
                  <a:schemeClr val="tx1"/>
                </a:solidFill>
                <a:latin typeface="Microsoft Sans Serif"/>
                <a:cs typeface="Microsoft Sans Serif"/>
              </a:rPr>
              <a:t>, </a:t>
            </a:r>
            <a:r>
              <a:rPr sz="1800" spc="15">
                <a:solidFill>
                  <a:schemeClr val="tx1"/>
                </a:solidFill>
                <a:latin typeface="Times New Roman"/>
                <a:cs typeface="Times New Roman"/>
              </a:rPr>
              <a:t>що </a:t>
            </a:r>
            <a:r>
              <a:rPr sz="1800">
                <a:solidFill>
                  <a:schemeClr val="tx1"/>
                </a:solidFill>
                <a:latin typeface="Times New Roman"/>
                <a:cs typeface="Times New Roman"/>
              </a:rPr>
              <a:t>використовується </a:t>
            </a:r>
            <a:r>
              <a:rPr sz="1800" spc="10">
                <a:solidFill>
                  <a:schemeClr val="tx1"/>
                </a:solidFill>
                <a:latin typeface="Times New Roman"/>
                <a:cs typeface="Times New Roman"/>
              </a:rPr>
              <a:t>в </a:t>
            </a:r>
            <a:r>
              <a:rPr sz="1800" spc="-5">
                <a:solidFill>
                  <a:schemeClr val="tx1"/>
                </a:solidFill>
                <a:latin typeface="Times New Roman"/>
                <a:cs typeface="Times New Roman"/>
              </a:rPr>
              <a:t>додатку</a:t>
            </a:r>
            <a:r>
              <a:rPr sz="1800" spc="-5">
                <a:solidFill>
                  <a:schemeClr val="tx1"/>
                </a:solidFill>
                <a:latin typeface="Microsoft Sans Serif"/>
                <a:cs typeface="Microsoft Sans Serif"/>
              </a:rPr>
              <a:t>, </a:t>
            </a:r>
            <a:r>
              <a:rPr sz="1800" spc="10">
                <a:solidFill>
                  <a:schemeClr val="tx1"/>
                </a:solidFill>
                <a:latin typeface="Times New Roman"/>
                <a:cs typeface="Times New Roman"/>
              </a:rPr>
              <a:t>є </a:t>
            </a:r>
            <a:r>
              <a:rPr sz="1800" spc="15">
                <a:solidFill>
                  <a:schemeClr val="tx1"/>
                </a:solidFill>
                <a:latin typeface="Times New Roman"/>
                <a:cs typeface="Times New Roman"/>
              </a:rPr>
              <a:t> </a:t>
            </a:r>
            <a:r>
              <a:rPr sz="1800" spc="10">
                <a:solidFill>
                  <a:schemeClr val="tx1"/>
                </a:solidFill>
                <a:latin typeface="Times New Roman"/>
                <a:cs typeface="Times New Roman"/>
              </a:rPr>
              <a:t>гібридною </a:t>
            </a:r>
            <a:r>
              <a:rPr sz="1800" spc="5">
                <a:solidFill>
                  <a:schemeClr val="tx1"/>
                </a:solidFill>
                <a:latin typeface="Times New Roman"/>
                <a:cs typeface="Times New Roman"/>
              </a:rPr>
              <a:t>моделлю</a:t>
            </a:r>
            <a:r>
              <a:rPr sz="1800" spc="5">
                <a:solidFill>
                  <a:schemeClr val="tx1"/>
                </a:solidFill>
                <a:latin typeface="Microsoft Sans Serif"/>
                <a:cs typeface="Microsoft Sans Serif"/>
              </a:rPr>
              <a:t>, </a:t>
            </a:r>
            <a:r>
              <a:rPr sz="1800">
                <a:solidFill>
                  <a:schemeClr val="tx1"/>
                </a:solidFill>
                <a:latin typeface="Times New Roman"/>
                <a:cs typeface="Times New Roman"/>
              </a:rPr>
              <a:t>яка </a:t>
            </a:r>
            <a:r>
              <a:rPr sz="1800" spc="10">
                <a:solidFill>
                  <a:schemeClr val="tx1"/>
                </a:solidFill>
                <a:latin typeface="Times New Roman"/>
                <a:cs typeface="Times New Roman"/>
              </a:rPr>
              <a:t>поєднує в </a:t>
            </a:r>
            <a:r>
              <a:rPr sz="1800" spc="5">
                <a:solidFill>
                  <a:schemeClr val="tx1"/>
                </a:solidFill>
                <a:latin typeface="Times New Roman"/>
                <a:cs typeface="Times New Roman"/>
              </a:rPr>
              <a:t>собі доказ </a:t>
            </a:r>
            <a:r>
              <a:rPr sz="1800">
                <a:solidFill>
                  <a:schemeClr val="tx1"/>
                </a:solidFill>
                <a:latin typeface="Times New Roman"/>
                <a:cs typeface="Times New Roman"/>
              </a:rPr>
              <a:t>часу</a:t>
            </a:r>
            <a:r>
              <a:rPr sz="1800">
                <a:solidFill>
                  <a:schemeClr val="tx1"/>
                </a:solidFill>
                <a:latin typeface="Microsoft Sans Serif"/>
                <a:cs typeface="Microsoft Sans Serif"/>
              </a:rPr>
              <a:t>, </a:t>
            </a:r>
            <a:r>
              <a:rPr sz="1800" spc="15">
                <a:solidFill>
                  <a:schemeClr val="tx1"/>
                </a:solidFill>
                <a:latin typeface="Times New Roman"/>
                <a:cs typeface="Times New Roman"/>
              </a:rPr>
              <a:t>що </a:t>
            </a:r>
            <a:r>
              <a:rPr sz="1800" spc="20">
                <a:solidFill>
                  <a:schemeClr val="tx1"/>
                </a:solidFill>
                <a:latin typeface="Times New Roman"/>
                <a:cs typeface="Times New Roman"/>
              </a:rPr>
              <a:t> </a:t>
            </a:r>
            <a:r>
              <a:rPr sz="1800" spc="10">
                <a:solidFill>
                  <a:schemeClr val="tx1"/>
                </a:solidFill>
                <a:latin typeface="Times New Roman"/>
                <a:cs typeface="Times New Roman"/>
              </a:rPr>
              <a:t>минув </a:t>
            </a:r>
            <a:r>
              <a:rPr sz="1800" spc="140">
                <a:solidFill>
                  <a:schemeClr val="tx1"/>
                </a:solidFill>
                <a:latin typeface="Times New Roman"/>
                <a:cs typeface="Times New Roman"/>
              </a:rPr>
              <a:t>(</a:t>
            </a:r>
            <a:r>
              <a:rPr sz="1800" spc="140">
                <a:solidFill>
                  <a:schemeClr val="tx1"/>
                </a:solidFill>
                <a:latin typeface="Times New Roman"/>
                <a:cs typeface="Times New Roman"/>
              </a:rPr>
              <a:t>PoET</a:t>
            </a:r>
            <a:r>
              <a:rPr sz="1800" spc="140">
                <a:solidFill>
                  <a:schemeClr val="tx1"/>
                </a:solidFill>
                <a:latin typeface="Times New Roman"/>
                <a:cs typeface="Times New Roman"/>
              </a:rPr>
              <a:t>) </a:t>
            </a:r>
            <a:r>
              <a:rPr sz="1800" spc="5">
                <a:solidFill>
                  <a:schemeClr val="tx1"/>
                </a:solidFill>
                <a:latin typeface="Times New Roman"/>
                <a:cs typeface="Times New Roman"/>
              </a:rPr>
              <a:t>і доказ роботи </a:t>
            </a:r>
            <a:r>
              <a:rPr sz="1800" spc="130">
                <a:solidFill>
                  <a:schemeClr val="tx1"/>
                </a:solidFill>
                <a:latin typeface="Times New Roman"/>
                <a:cs typeface="Times New Roman"/>
              </a:rPr>
              <a:t>(</a:t>
            </a:r>
            <a:r>
              <a:rPr sz="1800" spc="130">
                <a:solidFill>
                  <a:schemeClr val="tx1"/>
                </a:solidFill>
                <a:latin typeface="Times New Roman"/>
                <a:cs typeface="Times New Roman"/>
              </a:rPr>
              <a:t>PoW</a:t>
            </a:r>
            <a:r>
              <a:rPr sz="1800" spc="130">
                <a:solidFill>
                  <a:schemeClr val="tx1"/>
                </a:solidFill>
                <a:latin typeface="Times New Roman"/>
                <a:cs typeface="Times New Roman"/>
              </a:rPr>
              <a:t>)</a:t>
            </a:r>
            <a:r>
              <a:rPr sz="1800" spc="129">
                <a:solidFill>
                  <a:schemeClr val="tx1"/>
                </a:solidFill>
                <a:latin typeface="Microsoft Sans Serif"/>
                <a:cs typeface="Microsoft Sans Serif"/>
              </a:rPr>
              <a:t>. </a:t>
            </a:r>
            <a:r>
              <a:rPr sz="1800" spc="10">
                <a:solidFill>
                  <a:schemeClr val="tx1"/>
                </a:solidFill>
                <a:latin typeface="Times New Roman"/>
                <a:cs typeface="Times New Roman"/>
              </a:rPr>
              <a:t>Цей </a:t>
            </a:r>
            <a:r>
              <a:rPr sz="1800">
                <a:solidFill>
                  <a:schemeClr val="tx1"/>
                </a:solidFill>
                <a:latin typeface="Times New Roman"/>
                <a:cs typeface="Times New Roman"/>
              </a:rPr>
              <a:t>механізм </a:t>
            </a:r>
            <a:r>
              <a:rPr sz="1800" spc="5">
                <a:solidFill>
                  <a:schemeClr val="tx1"/>
                </a:solidFill>
                <a:latin typeface="Times New Roman"/>
                <a:cs typeface="Times New Roman"/>
              </a:rPr>
              <a:t> забезпечує справедливість</a:t>
            </a:r>
            <a:r>
              <a:rPr sz="1800" spc="5">
                <a:solidFill>
                  <a:schemeClr val="tx1"/>
                </a:solidFill>
                <a:latin typeface="Microsoft Sans Serif"/>
                <a:cs typeface="Microsoft Sans Serif"/>
              </a:rPr>
              <a:t>, </a:t>
            </a:r>
            <a:r>
              <a:rPr sz="1800" spc="5">
                <a:solidFill>
                  <a:schemeClr val="tx1"/>
                </a:solidFill>
                <a:latin typeface="Times New Roman"/>
                <a:cs typeface="Times New Roman"/>
              </a:rPr>
              <a:t>підтримуючи </a:t>
            </a:r>
            <a:r>
              <a:rPr sz="1800" spc="10">
                <a:solidFill>
                  <a:schemeClr val="tx1"/>
                </a:solidFill>
                <a:latin typeface="Times New Roman"/>
                <a:cs typeface="Times New Roman"/>
              </a:rPr>
              <a:t> </a:t>
            </a:r>
            <a:r>
              <a:rPr sz="1800" spc="5">
                <a:solidFill>
                  <a:schemeClr val="tx1"/>
                </a:solidFill>
                <a:latin typeface="Times New Roman"/>
                <a:cs typeface="Times New Roman"/>
              </a:rPr>
              <a:t>децентралізоване</a:t>
            </a:r>
            <a:r>
              <a:rPr sz="1800" spc="20">
                <a:solidFill>
                  <a:schemeClr val="tx1"/>
                </a:solidFill>
                <a:latin typeface="Times New Roman"/>
                <a:cs typeface="Times New Roman"/>
              </a:rPr>
              <a:t> </a:t>
            </a:r>
            <a:r>
              <a:rPr sz="1800" spc="5">
                <a:solidFill>
                  <a:schemeClr val="tx1"/>
                </a:solidFill>
                <a:latin typeface="Times New Roman"/>
                <a:cs typeface="Times New Roman"/>
              </a:rPr>
              <a:t>середовище</a:t>
            </a:r>
            <a:r>
              <a:rPr sz="1800" spc="5">
                <a:solidFill>
                  <a:schemeClr val="tx1"/>
                </a:solidFill>
                <a:latin typeface="Microsoft Sans Serif"/>
                <a:cs typeface="Microsoft Sans Serif"/>
              </a:rPr>
              <a:t>, </a:t>
            </a:r>
            <a:r>
              <a:rPr sz="1800" spc="10">
                <a:solidFill>
                  <a:schemeClr val="tx1"/>
                </a:solidFill>
                <a:latin typeface="Times New Roman"/>
                <a:cs typeface="Times New Roman"/>
              </a:rPr>
              <a:t>де</a:t>
            </a:r>
            <a:r>
              <a:rPr sz="1800" spc="25">
                <a:solidFill>
                  <a:schemeClr val="tx1"/>
                </a:solidFill>
                <a:latin typeface="Times New Roman"/>
                <a:cs typeface="Times New Roman"/>
              </a:rPr>
              <a:t> </a:t>
            </a:r>
            <a:r>
              <a:rPr sz="1800" spc="-15">
                <a:solidFill>
                  <a:schemeClr val="tx1"/>
                </a:solidFill>
                <a:latin typeface="Times New Roman"/>
                <a:cs typeface="Times New Roman"/>
              </a:rPr>
              <a:t>кожен</a:t>
            </a:r>
            <a:r>
              <a:rPr sz="1800" spc="25">
                <a:solidFill>
                  <a:schemeClr val="tx1"/>
                </a:solidFill>
                <a:latin typeface="Times New Roman"/>
                <a:cs typeface="Times New Roman"/>
              </a:rPr>
              <a:t> </a:t>
            </a:r>
            <a:r>
              <a:rPr sz="1800" spc="10">
                <a:solidFill>
                  <a:schemeClr val="tx1"/>
                </a:solidFill>
                <a:latin typeface="Times New Roman"/>
                <a:cs typeface="Times New Roman"/>
              </a:rPr>
              <a:t>вузол</a:t>
            </a:r>
            <a:r>
              <a:rPr sz="1800" spc="10">
                <a:solidFill>
                  <a:schemeClr val="tx1"/>
                </a:solidFill>
                <a:latin typeface="Microsoft Sans Serif"/>
                <a:cs typeface="Microsoft Sans Serif"/>
              </a:rPr>
              <a:t>-</a:t>
            </a:r>
            <a:r>
              <a:rPr sz="1800" spc="10">
                <a:solidFill>
                  <a:schemeClr val="tx1"/>
                </a:solidFill>
                <a:latin typeface="Times New Roman"/>
                <a:cs typeface="Times New Roman"/>
              </a:rPr>
              <a:t>учасник </a:t>
            </a:r>
            <a:r>
              <a:rPr sz="1800" spc="15">
                <a:solidFill>
                  <a:schemeClr val="tx1"/>
                </a:solidFill>
                <a:latin typeface="Times New Roman"/>
                <a:cs typeface="Times New Roman"/>
              </a:rPr>
              <a:t> </a:t>
            </a:r>
            <a:r>
              <a:rPr sz="1800" spc="5">
                <a:solidFill>
                  <a:schemeClr val="tx1"/>
                </a:solidFill>
                <a:latin typeface="Times New Roman"/>
                <a:cs typeface="Times New Roman"/>
              </a:rPr>
              <a:t>має </a:t>
            </a:r>
            <a:r>
              <a:rPr sz="1800">
                <a:solidFill>
                  <a:schemeClr val="tx1"/>
                </a:solidFill>
                <a:latin typeface="Times New Roman"/>
                <a:cs typeface="Times New Roman"/>
              </a:rPr>
              <a:t>справедливу </a:t>
            </a:r>
            <a:r>
              <a:rPr sz="1800" spc="5">
                <a:solidFill>
                  <a:schemeClr val="tx1"/>
                </a:solidFill>
                <a:latin typeface="Times New Roman"/>
                <a:cs typeface="Times New Roman"/>
              </a:rPr>
              <a:t>можливість </a:t>
            </a:r>
            <a:r>
              <a:rPr sz="1800">
                <a:solidFill>
                  <a:schemeClr val="tx1"/>
                </a:solidFill>
                <a:latin typeface="Times New Roman"/>
                <a:cs typeface="Times New Roman"/>
              </a:rPr>
              <a:t>видобувати блок</a:t>
            </a:r>
            <a:r>
              <a:rPr sz="1800">
                <a:solidFill>
                  <a:schemeClr val="tx1"/>
                </a:solidFill>
                <a:latin typeface="Microsoft Sans Serif"/>
                <a:cs typeface="Microsoft Sans Serif"/>
              </a:rPr>
              <a:t>, </a:t>
            </a:r>
            <a:r>
              <a:rPr sz="1800">
                <a:solidFill>
                  <a:schemeClr val="tx1"/>
                </a:solidFill>
                <a:latin typeface="Times New Roman"/>
                <a:cs typeface="Times New Roman"/>
              </a:rPr>
              <a:t>зберігаючи </a:t>
            </a:r>
            <a:r>
              <a:rPr sz="1800" spc="-335">
                <a:solidFill>
                  <a:schemeClr val="tx1"/>
                </a:solidFill>
                <a:latin typeface="Times New Roman"/>
                <a:cs typeface="Times New Roman"/>
              </a:rPr>
              <a:t> </a:t>
            </a:r>
            <a:r>
              <a:rPr sz="1800" spc="10">
                <a:solidFill>
                  <a:schemeClr val="tx1"/>
                </a:solidFill>
                <a:latin typeface="Times New Roman"/>
                <a:cs typeface="Times New Roman"/>
              </a:rPr>
              <a:t>при</a:t>
            </a:r>
            <a:r>
              <a:rPr sz="1800" spc="-20">
                <a:solidFill>
                  <a:schemeClr val="tx1"/>
                </a:solidFill>
                <a:latin typeface="Times New Roman"/>
                <a:cs typeface="Times New Roman"/>
              </a:rPr>
              <a:t> </a:t>
            </a:r>
            <a:r>
              <a:rPr sz="1800" spc="5">
                <a:solidFill>
                  <a:schemeClr val="tx1"/>
                </a:solidFill>
                <a:latin typeface="Times New Roman"/>
                <a:cs typeface="Times New Roman"/>
              </a:rPr>
              <a:t>цьому</a:t>
            </a:r>
            <a:r>
              <a:rPr sz="1800" spc="-15">
                <a:solidFill>
                  <a:schemeClr val="tx1"/>
                </a:solidFill>
                <a:latin typeface="Times New Roman"/>
                <a:cs typeface="Times New Roman"/>
              </a:rPr>
              <a:t> </a:t>
            </a:r>
            <a:r>
              <a:rPr sz="1800" spc="5">
                <a:solidFill>
                  <a:schemeClr val="tx1"/>
                </a:solidFill>
                <a:latin typeface="Times New Roman"/>
                <a:cs typeface="Times New Roman"/>
              </a:rPr>
              <a:t>безпеку</a:t>
            </a:r>
            <a:r>
              <a:rPr sz="1800" spc="-15">
                <a:solidFill>
                  <a:schemeClr val="tx1"/>
                </a:solidFill>
                <a:latin typeface="Times New Roman"/>
                <a:cs typeface="Times New Roman"/>
              </a:rPr>
              <a:t> </a:t>
            </a:r>
            <a:r>
              <a:rPr sz="1800" spc="5">
                <a:solidFill>
                  <a:schemeClr val="tx1"/>
                </a:solidFill>
                <a:latin typeface="Times New Roman"/>
                <a:cs typeface="Times New Roman"/>
              </a:rPr>
              <a:t>системи</a:t>
            </a:r>
            <a:r>
              <a:rPr sz="1800" spc="5">
                <a:solidFill>
                  <a:schemeClr val="tx1"/>
                </a:solidFill>
                <a:latin typeface="Microsoft Sans Serif"/>
                <a:cs typeface="Microsoft Sans Serif"/>
              </a:rPr>
              <a:t>.</a:t>
            </a:r>
            <a:endParaRPr sz="1800">
              <a:solidFill>
                <a:schemeClr val="tx1"/>
              </a:solidFill>
              <a:latin typeface="Microsoft Sans Serif"/>
              <a:cs typeface="Microsoft Sans Serif"/>
            </a:endParaRPr>
          </a:p>
          <a:p>
            <a:pPr marL="12700" marR="109855" algn="just">
              <a:lnSpc>
                <a:spcPct val="119300"/>
              </a:lnSpc>
              <a:spcBef>
                <a:spcPts val="844"/>
              </a:spcBef>
              <a:defRPr/>
            </a:pPr>
            <a:r>
              <a:rPr sz="1800" spc="5">
                <a:solidFill>
                  <a:schemeClr val="tx1"/>
                </a:solidFill>
                <a:latin typeface="Times New Roman"/>
                <a:cs typeface="Times New Roman"/>
              </a:rPr>
              <a:t>Структура і </a:t>
            </a:r>
            <a:r>
              <a:rPr sz="1800">
                <a:solidFill>
                  <a:schemeClr val="tx1"/>
                </a:solidFill>
                <a:latin typeface="Times New Roman"/>
                <a:cs typeface="Times New Roman"/>
              </a:rPr>
              <a:t>компоненти цього </a:t>
            </a:r>
            <a:r>
              <a:rPr sz="1800" spc="5">
                <a:solidFill>
                  <a:schemeClr val="tx1"/>
                </a:solidFill>
                <a:latin typeface="Times New Roman"/>
                <a:cs typeface="Times New Roman"/>
              </a:rPr>
              <a:t>блокчейн</a:t>
            </a:r>
            <a:r>
              <a:rPr sz="1800" spc="5">
                <a:solidFill>
                  <a:schemeClr val="tx1"/>
                </a:solidFill>
                <a:latin typeface="Microsoft Sans Serif"/>
                <a:cs typeface="Microsoft Sans Serif"/>
              </a:rPr>
              <a:t>-</a:t>
            </a:r>
            <a:r>
              <a:rPr sz="1800" spc="5">
                <a:solidFill>
                  <a:schemeClr val="tx1"/>
                </a:solidFill>
                <a:latin typeface="Times New Roman"/>
                <a:cs typeface="Times New Roman"/>
              </a:rPr>
              <a:t>додатку </a:t>
            </a:r>
            <a:r>
              <a:rPr sz="1800" spc="10">
                <a:solidFill>
                  <a:schemeClr val="tx1"/>
                </a:solidFill>
                <a:latin typeface="Times New Roman"/>
                <a:cs typeface="Times New Roman"/>
              </a:rPr>
              <a:t> </a:t>
            </a:r>
            <a:r>
              <a:rPr sz="1800" spc="5">
                <a:solidFill>
                  <a:schemeClr val="tx1"/>
                </a:solidFill>
                <a:latin typeface="Times New Roman"/>
                <a:cs typeface="Times New Roman"/>
              </a:rPr>
              <a:t>забезпечують надійну</a:t>
            </a:r>
            <a:r>
              <a:rPr sz="1800" spc="5">
                <a:solidFill>
                  <a:schemeClr val="tx1"/>
                </a:solidFill>
                <a:latin typeface="Microsoft Sans Serif"/>
                <a:cs typeface="Microsoft Sans Serif"/>
              </a:rPr>
              <a:t>, </a:t>
            </a:r>
            <a:r>
              <a:rPr sz="1800" spc="10">
                <a:solidFill>
                  <a:schemeClr val="tx1"/>
                </a:solidFill>
                <a:latin typeface="Times New Roman"/>
                <a:cs typeface="Times New Roman"/>
              </a:rPr>
              <a:t>децентралізовану </a:t>
            </a:r>
            <a:r>
              <a:rPr sz="1800" spc="5">
                <a:solidFill>
                  <a:schemeClr val="tx1"/>
                </a:solidFill>
                <a:latin typeface="Times New Roman"/>
                <a:cs typeface="Times New Roman"/>
              </a:rPr>
              <a:t>систему</a:t>
            </a:r>
            <a:r>
              <a:rPr sz="1800" spc="5">
                <a:solidFill>
                  <a:schemeClr val="tx1"/>
                </a:solidFill>
                <a:latin typeface="Microsoft Sans Serif"/>
                <a:cs typeface="Microsoft Sans Serif"/>
              </a:rPr>
              <a:t>, </a:t>
            </a:r>
            <a:r>
              <a:rPr sz="1800" spc="10">
                <a:solidFill>
                  <a:schemeClr val="tx1"/>
                </a:solidFill>
                <a:latin typeface="Microsoft Sans Serif"/>
                <a:cs typeface="Microsoft Sans Serif"/>
              </a:rPr>
              <a:t> </a:t>
            </a:r>
            <a:r>
              <a:rPr sz="1800">
                <a:solidFill>
                  <a:schemeClr val="tx1"/>
                </a:solidFill>
                <a:latin typeface="Times New Roman"/>
                <a:cs typeface="Times New Roman"/>
              </a:rPr>
              <a:t>гарантуючи </a:t>
            </a:r>
            <a:r>
              <a:rPr sz="1800" spc="5">
                <a:solidFill>
                  <a:schemeClr val="tx1"/>
                </a:solidFill>
                <a:latin typeface="Times New Roman"/>
                <a:cs typeface="Times New Roman"/>
              </a:rPr>
              <a:t>безпеку і цілісність транзакцій</a:t>
            </a:r>
            <a:r>
              <a:rPr sz="1800" spc="5">
                <a:solidFill>
                  <a:schemeClr val="tx1"/>
                </a:solidFill>
                <a:latin typeface="Microsoft Sans Serif"/>
                <a:cs typeface="Microsoft Sans Serif"/>
              </a:rPr>
              <a:t>. </a:t>
            </a:r>
            <a:r>
              <a:rPr sz="1800">
                <a:solidFill>
                  <a:schemeClr val="tx1"/>
                </a:solidFill>
                <a:latin typeface="Times New Roman"/>
                <a:cs typeface="Times New Roman"/>
              </a:rPr>
              <a:t>Його </a:t>
            </a:r>
            <a:r>
              <a:rPr sz="1800" spc="10">
                <a:solidFill>
                  <a:schemeClr val="tx1"/>
                </a:solidFill>
                <a:latin typeface="Times New Roman"/>
                <a:cs typeface="Times New Roman"/>
              </a:rPr>
              <a:t>дизайн </a:t>
            </a:r>
            <a:r>
              <a:rPr sz="1800" spc="-335">
                <a:solidFill>
                  <a:schemeClr val="tx1"/>
                </a:solidFill>
                <a:latin typeface="Times New Roman"/>
                <a:cs typeface="Times New Roman"/>
              </a:rPr>
              <a:t> </a:t>
            </a:r>
            <a:r>
              <a:rPr sz="1800" spc="10">
                <a:solidFill>
                  <a:schemeClr val="tx1"/>
                </a:solidFill>
                <a:latin typeface="Times New Roman"/>
                <a:cs typeface="Times New Roman"/>
              </a:rPr>
              <a:t>робить </a:t>
            </a:r>
            <a:r>
              <a:rPr sz="1800">
                <a:solidFill>
                  <a:schemeClr val="tx1"/>
                </a:solidFill>
                <a:latin typeface="Times New Roman"/>
                <a:cs typeface="Times New Roman"/>
              </a:rPr>
              <a:t>його </a:t>
            </a:r>
            <a:r>
              <a:rPr sz="1800" spc="5">
                <a:solidFill>
                  <a:schemeClr val="tx1"/>
                </a:solidFill>
                <a:latin typeface="Times New Roman"/>
                <a:cs typeface="Times New Roman"/>
              </a:rPr>
              <a:t>придатним </a:t>
            </a:r>
            <a:r>
              <a:rPr sz="1800" spc="10">
                <a:solidFill>
                  <a:schemeClr val="tx1"/>
                </a:solidFill>
                <a:latin typeface="Times New Roman"/>
                <a:cs typeface="Times New Roman"/>
              </a:rPr>
              <a:t>для </a:t>
            </a:r>
            <a:r>
              <a:rPr sz="1800" spc="5">
                <a:solidFill>
                  <a:schemeClr val="tx1"/>
                </a:solidFill>
                <a:latin typeface="Times New Roman"/>
                <a:cs typeface="Times New Roman"/>
              </a:rPr>
              <a:t>різноманітних застосувань</a:t>
            </a:r>
            <a:r>
              <a:rPr sz="1800" spc="5">
                <a:solidFill>
                  <a:schemeClr val="tx1"/>
                </a:solidFill>
                <a:latin typeface="Microsoft Sans Serif"/>
                <a:cs typeface="Microsoft Sans Serif"/>
              </a:rPr>
              <a:t>, </a:t>
            </a:r>
            <a:r>
              <a:rPr sz="1800" spc="10">
                <a:solidFill>
                  <a:schemeClr val="tx1"/>
                </a:solidFill>
                <a:latin typeface="Microsoft Sans Serif"/>
                <a:cs typeface="Microsoft Sans Serif"/>
              </a:rPr>
              <a:t> </a:t>
            </a:r>
            <a:r>
              <a:rPr sz="1800" spc="-5">
                <a:solidFill>
                  <a:schemeClr val="tx1"/>
                </a:solidFill>
                <a:latin typeface="Times New Roman"/>
                <a:cs typeface="Times New Roman"/>
              </a:rPr>
              <a:t>включаючи </a:t>
            </a:r>
            <a:r>
              <a:rPr sz="1800" spc="5">
                <a:solidFill>
                  <a:schemeClr val="tx1"/>
                </a:solidFill>
                <a:latin typeface="Times New Roman"/>
                <a:cs typeface="Times New Roman"/>
              </a:rPr>
              <a:t>криптовалюти </a:t>
            </a:r>
            <a:r>
              <a:rPr sz="1800" spc="20">
                <a:solidFill>
                  <a:schemeClr val="tx1"/>
                </a:solidFill>
                <a:latin typeface="Times New Roman"/>
                <a:cs typeface="Times New Roman"/>
              </a:rPr>
              <a:t>та </a:t>
            </a:r>
            <a:r>
              <a:rPr sz="1800" spc="5">
                <a:solidFill>
                  <a:schemeClr val="tx1"/>
                </a:solidFill>
                <a:latin typeface="Times New Roman"/>
                <a:cs typeface="Times New Roman"/>
              </a:rPr>
              <a:t>децентралізовані </a:t>
            </a:r>
            <a:r>
              <a:rPr sz="1800" spc="-5">
                <a:solidFill>
                  <a:schemeClr val="tx1"/>
                </a:solidFill>
                <a:latin typeface="Times New Roman"/>
                <a:cs typeface="Times New Roman"/>
              </a:rPr>
              <a:t>додатки </a:t>
            </a:r>
            <a:r>
              <a:rPr sz="1800">
                <a:solidFill>
                  <a:schemeClr val="tx1"/>
                </a:solidFill>
                <a:latin typeface="Times New Roman"/>
                <a:cs typeface="Times New Roman"/>
              </a:rPr>
              <a:t> </a:t>
            </a:r>
            <a:r>
              <a:rPr sz="1800" spc="70">
                <a:solidFill>
                  <a:schemeClr val="tx1"/>
                </a:solidFill>
                <a:latin typeface="Microsoft Sans Serif"/>
                <a:cs typeface="Microsoft Sans Serif"/>
              </a:rPr>
              <a:t>(</a:t>
            </a:r>
            <a:r>
              <a:rPr sz="1800" spc="70">
                <a:solidFill>
                  <a:schemeClr val="tx1"/>
                </a:solidFill>
                <a:latin typeface="Microsoft Sans Serif"/>
                <a:cs typeface="Microsoft Sans Serif"/>
              </a:rPr>
              <a:t>dA</a:t>
            </a:r>
            <a:r>
              <a:rPr sz="1800" spc="70">
                <a:solidFill>
                  <a:schemeClr val="tx1"/>
                </a:solidFill>
                <a:latin typeface="Lucida Sans Unicode"/>
                <a:cs typeface="Lucida Sans Unicode"/>
              </a:rPr>
              <a:t>pps</a:t>
            </a:r>
            <a:r>
              <a:rPr sz="1800" spc="70">
                <a:solidFill>
                  <a:schemeClr val="tx1"/>
                </a:solidFill>
                <a:latin typeface="Microsoft Sans Serif"/>
                <a:cs typeface="Microsoft Sans Serif"/>
              </a:rPr>
              <a:t>), </a:t>
            </a:r>
            <a:r>
              <a:rPr sz="1800" spc="5">
                <a:solidFill>
                  <a:schemeClr val="tx1"/>
                </a:solidFill>
                <a:latin typeface="Times New Roman"/>
                <a:cs typeface="Times New Roman"/>
              </a:rPr>
              <a:t>пропонуючи </a:t>
            </a:r>
            <a:r>
              <a:rPr sz="1800">
                <a:solidFill>
                  <a:schemeClr val="tx1"/>
                </a:solidFill>
                <a:latin typeface="Times New Roman"/>
                <a:cs typeface="Times New Roman"/>
              </a:rPr>
              <a:t>багатообіцяючу перспективу </a:t>
            </a:r>
            <a:r>
              <a:rPr sz="1800" spc="10">
                <a:solidFill>
                  <a:schemeClr val="tx1"/>
                </a:solidFill>
                <a:latin typeface="Times New Roman"/>
                <a:cs typeface="Times New Roman"/>
              </a:rPr>
              <a:t>для </a:t>
            </a:r>
            <a:r>
              <a:rPr sz="1800" spc="15">
                <a:solidFill>
                  <a:schemeClr val="tx1"/>
                </a:solidFill>
                <a:latin typeface="Times New Roman"/>
                <a:cs typeface="Times New Roman"/>
              </a:rPr>
              <a:t> </a:t>
            </a:r>
            <a:r>
              <a:rPr sz="1800">
                <a:solidFill>
                  <a:schemeClr val="tx1"/>
                </a:solidFill>
                <a:latin typeface="Times New Roman"/>
                <a:cs typeface="Times New Roman"/>
              </a:rPr>
              <a:t>майбутніх </a:t>
            </a:r>
            <a:r>
              <a:rPr sz="1800" spc="10">
                <a:solidFill>
                  <a:schemeClr val="tx1"/>
                </a:solidFill>
                <a:latin typeface="Times New Roman"/>
                <a:cs typeface="Times New Roman"/>
              </a:rPr>
              <a:t>досліджень </a:t>
            </a:r>
            <a:r>
              <a:rPr sz="1800" spc="5">
                <a:solidFill>
                  <a:schemeClr val="tx1"/>
                </a:solidFill>
                <a:latin typeface="Times New Roman"/>
                <a:cs typeface="Times New Roman"/>
              </a:rPr>
              <a:t>і </a:t>
            </a:r>
            <a:r>
              <a:rPr sz="1800" spc="10">
                <a:solidFill>
                  <a:schemeClr val="tx1"/>
                </a:solidFill>
                <a:latin typeface="Times New Roman"/>
                <a:cs typeface="Times New Roman"/>
              </a:rPr>
              <a:t>розробок в </a:t>
            </a:r>
            <a:r>
              <a:rPr sz="1800">
                <a:solidFill>
                  <a:schemeClr val="tx1"/>
                </a:solidFill>
                <a:latin typeface="Times New Roman"/>
                <a:cs typeface="Times New Roman"/>
              </a:rPr>
              <a:t>області </a:t>
            </a:r>
            <a:r>
              <a:rPr sz="1800" spc="5">
                <a:solidFill>
                  <a:schemeClr val="tx1"/>
                </a:solidFill>
                <a:latin typeface="Times New Roman"/>
                <a:cs typeface="Times New Roman"/>
              </a:rPr>
              <a:t>технології </a:t>
            </a:r>
            <a:r>
              <a:rPr sz="1800" spc="10">
                <a:solidFill>
                  <a:schemeClr val="tx1"/>
                </a:solidFill>
                <a:latin typeface="Times New Roman"/>
                <a:cs typeface="Times New Roman"/>
              </a:rPr>
              <a:t> </a:t>
            </a:r>
            <a:r>
              <a:rPr sz="1800" spc="-5">
                <a:solidFill>
                  <a:schemeClr val="tx1"/>
                </a:solidFill>
                <a:latin typeface="Times New Roman"/>
                <a:cs typeface="Times New Roman"/>
              </a:rPr>
              <a:t>блокчейн</a:t>
            </a:r>
            <a:r>
              <a:rPr sz="1800" spc="-5">
                <a:solidFill>
                  <a:schemeClr val="tx1"/>
                </a:solidFill>
                <a:latin typeface="Microsoft Sans Serif"/>
                <a:cs typeface="Microsoft Sans Serif"/>
              </a:rPr>
              <a:t>.</a:t>
            </a:r>
            <a:endParaRPr sz="1800">
              <a:solidFill>
                <a:schemeClr val="tx1"/>
              </a:solidFill>
              <a:latin typeface="Microsoft Sans Serif"/>
              <a:cs typeface="Microsoft Sans Serif"/>
            </a:endParaRPr>
          </a:p>
        </p:txBody>
      </p:sp>
      <p:sp>
        <p:nvSpPr>
          <p:cNvPr id="1235540866" name="Holder 4"/>
          <p:cNvSpPr>
            <a:spLocks noGrp="1"/>
          </p:cNvSpPr>
          <p:nvPr/>
        </p:nvSpPr>
        <p:spPr bwMode="auto">
          <a:xfrm>
            <a:off x="9225526" y="86874"/>
            <a:ext cx="280667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E5FBD778-7CD5-EE5E-0148-5519B145FB9C}" type="slidenum">
              <a:rPr sz="2800"/>
              <a:t/>
            </a:fld>
            <a:endParaRPr/>
          </a:p>
        </p:txBody>
      </p:sp>
      <p:sp>
        <p:nvSpPr>
          <p:cNvPr id="1883375732" name="Прямоугольник 1883375731"/>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622293827" name="Рисунок 622293826"/>
          <p:cNvPicPr>
            <a:picLocks noChangeAspect="1"/>
          </p:cNvPicPr>
          <p:nvPr/>
        </p:nvPicPr>
        <p:blipFill>
          <a:blip r:embed="rId2"/>
          <a:stretch/>
        </p:blipFill>
        <p:spPr bwMode="auto">
          <a:xfrm>
            <a:off x="6639912" y="974423"/>
            <a:ext cx="4754043" cy="4479015"/>
          </a:xfrm>
          <a:prstGeom prst="roundRect">
            <a:avLst>
              <a:gd name="adj" fmla="val 16667"/>
            </a:avLst>
          </a:prstGeom>
          <a:ln w="6349">
            <a:no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5" name="object 5"/>
          <p:cNvSpPr txBox="1">
            <a:spLocks noGrp="1"/>
          </p:cNvSpPr>
          <p:nvPr>
            <p:ph type="title"/>
          </p:nvPr>
        </p:nvSpPr>
        <p:spPr bwMode="auto">
          <a:xfrm flipH="0" flipV="0">
            <a:off x="161233" y="319644"/>
            <a:ext cx="7127519" cy="375009"/>
          </a:xfrm>
          <a:prstGeom prst="rect">
            <a:avLst/>
          </a:prstGeom>
        </p:spPr>
        <p:txBody>
          <a:bodyPr vert="horz" wrap="square" lIns="0" tIns="16509" rIns="0" bIns="0" rtlCol="0">
            <a:spAutoFit/>
          </a:bodyPr>
          <a:lstStyle/>
          <a:p>
            <a:pPr marL="12700">
              <a:lnSpc>
                <a:spcPct val="100000"/>
              </a:lnSpc>
              <a:spcBef>
                <a:spcPts val="130"/>
              </a:spcBef>
              <a:defRPr/>
            </a:pPr>
            <a:r>
              <a:rPr spc="-10"/>
              <a:t>Архітектура програмн</a:t>
            </a:r>
            <a:r>
              <a:rPr spc="-140"/>
              <a:t>ого </a:t>
            </a:r>
            <a:r>
              <a:rPr spc="-15"/>
              <a:t>за</a:t>
            </a:r>
            <a:r>
              <a:rPr spc="-45"/>
              <a:t>б</a:t>
            </a:r>
            <a:r>
              <a:rPr spc="-10"/>
              <a:t>езп</a:t>
            </a:r>
            <a:r>
              <a:rPr spc="-75"/>
              <a:t>е</a:t>
            </a:r>
            <a:r>
              <a:rPr spc="-10"/>
              <a:t>ченн</a:t>
            </a:r>
            <a:r>
              <a:rPr spc="15"/>
              <a:t>я</a:t>
            </a:r>
            <a:endParaRPr/>
          </a:p>
        </p:txBody>
      </p:sp>
      <p:sp>
        <p:nvSpPr>
          <p:cNvPr id="6" name="object 6"/>
          <p:cNvSpPr txBox="1"/>
          <p:nvPr/>
        </p:nvSpPr>
        <p:spPr bwMode="auto">
          <a:xfrm flipH="0" flipV="0">
            <a:off x="7765797" y="513953"/>
            <a:ext cx="4220722" cy="5582476"/>
          </a:xfrm>
          <a:prstGeom prst="rect">
            <a:avLst/>
          </a:prstGeom>
        </p:spPr>
        <p:txBody>
          <a:bodyPr vert="horz" wrap="square" lIns="0" tIns="13969" rIns="0" bIns="0" rtlCol="0">
            <a:spAutoFit/>
          </a:bodyPr>
          <a:lstStyle/>
          <a:p>
            <a:pPr marL="12700" marR="5080" algn="just">
              <a:lnSpc>
                <a:spcPct val="119400"/>
              </a:lnSpc>
              <a:spcBef>
                <a:spcPts val="110"/>
              </a:spcBef>
              <a:defRPr/>
            </a:pPr>
            <a:r>
              <a:rPr sz="1800" spc="5">
                <a:solidFill>
                  <a:schemeClr val="tx1"/>
                </a:solidFill>
                <a:latin typeface="Times New Roman"/>
                <a:cs typeface="Times New Roman"/>
              </a:rPr>
              <a:t>Архітектура</a:t>
            </a:r>
            <a:r>
              <a:rPr sz="1800" spc="5">
                <a:solidFill>
                  <a:schemeClr val="tx1"/>
                </a:solidFill>
                <a:latin typeface="Times New Roman"/>
                <a:cs typeface="Times New Roman"/>
              </a:rPr>
              <a:t> </a:t>
            </a:r>
            <a:r>
              <a:rPr sz="1800" spc="5">
                <a:solidFill>
                  <a:schemeClr val="tx1"/>
                </a:solidFill>
                <a:latin typeface="Times New Roman"/>
                <a:cs typeface="Times New Roman"/>
              </a:rPr>
              <a:t>програмного</a:t>
            </a:r>
            <a:r>
              <a:rPr sz="1800" spc="5">
                <a:solidFill>
                  <a:schemeClr val="tx1"/>
                </a:solidFill>
                <a:latin typeface="Times New Roman"/>
                <a:cs typeface="Times New Roman"/>
              </a:rPr>
              <a:t> </a:t>
            </a:r>
            <a:r>
              <a:rPr sz="1800" spc="5">
                <a:solidFill>
                  <a:schemeClr val="tx1"/>
                </a:solidFill>
                <a:latin typeface="Times New Roman"/>
                <a:cs typeface="Times New Roman"/>
              </a:rPr>
              <a:t>забезпечення</a:t>
            </a:r>
            <a:r>
              <a:rPr sz="1800" spc="5">
                <a:solidFill>
                  <a:schemeClr val="tx1"/>
                </a:solidFill>
                <a:latin typeface="Times New Roman"/>
                <a:cs typeface="Times New Roman"/>
              </a:rPr>
              <a:t> </a:t>
            </a:r>
            <a:r>
              <a:rPr sz="1800" spc="10">
                <a:solidFill>
                  <a:schemeClr val="tx1"/>
                </a:solidFill>
                <a:latin typeface="Times New Roman"/>
                <a:cs typeface="Times New Roman"/>
              </a:rPr>
              <a:t>системи</a:t>
            </a:r>
            <a:r>
              <a:rPr sz="1800" spc="10">
                <a:solidFill>
                  <a:schemeClr val="tx1"/>
                </a:solidFill>
                <a:latin typeface="Times New Roman"/>
                <a:cs typeface="Times New Roman"/>
              </a:rPr>
              <a:t> </a:t>
            </a:r>
            <a:r>
              <a:rPr sz="1800" spc="15">
                <a:solidFill>
                  <a:schemeClr val="tx1"/>
                </a:solidFill>
                <a:latin typeface="Times New Roman"/>
                <a:cs typeface="Times New Roman"/>
              </a:rPr>
              <a:t> </a:t>
            </a:r>
            <a:r>
              <a:rPr sz="1800" spc="10">
                <a:solidFill>
                  <a:schemeClr val="tx1"/>
                </a:solidFill>
                <a:latin typeface="Times New Roman"/>
                <a:cs typeface="Times New Roman"/>
              </a:rPr>
              <a:t>електронних</a:t>
            </a:r>
            <a:r>
              <a:rPr sz="1800" spc="10">
                <a:solidFill>
                  <a:schemeClr val="tx1"/>
                </a:solidFill>
                <a:latin typeface="Times New Roman"/>
                <a:cs typeface="Times New Roman"/>
              </a:rPr>
              <a:t> </a:t>
            </a:r>
            <a:r>
              <a:rPr sz="1800" spc="5">
                <a:solidFill>
                  <a:schemeClr val="tx1"/>
                </a:solidFill>
                <a:latin typeface="Times New Roman"/>
                <a:cs typeface="Times New Roman"/>
              </a:rPr>
              <a:t>платежів</a:t>
            </a:r>
            <a:r>
              <a:rPr sz="1800" spc="5">
                <a:solidFill>
                  <a:schemeClr val="tx1"/>
                </a:solidFill>
                <a:latin typeface="Times New Roman"/>
                <a:cs typeface="Times New Roman"/>
              </a:rPr>
              <a:t> </a:t>
            </a:r>
            <a:r>
              <a:rPr sz="1800" spc="10">
                <a:solidFill>
                  <a:schemeClr val="tx1"/>
                </a:solidFill>
                <a:latin typeface="Times New Roman"/>
                <a:cs typeface="Times New Roman"/>
              </a:rPr>
              <a:t>на</a:t>
            </a:r>
            <a:r>
              <a:rPr sz="1800" spc="10">
                <a:solidFill>
                  <a:schemeClr val="tx1"/>
                </a:solidFill>
                <a:latin typeface="Times New Roman"/>
                <a:cs typeface="Times New Roman"/>
              </a:rPr>
              <a:t> </a:t>
            </a:r>
            <a:r>
              <a:rPr sz="1800" spc="15">
                <a:solidFill>
                  <a:schemeClr val="tx1"/>
                </a:solidFill>
                <a:latin typeface="Times New Roman"/>
                <a:cs typeface="Times New Roman"/>
              </a:rPr>
              <a:t>основі</a:t>
            </a:r>
            <a:r>
              <a:rPr sz="1800" spc="15">
                <a:solidFill>
                  <a:schemeClr val="tx1"/>
                </a:solidFill>
                <a:latin typeface="Times New Roman"/>
                <a:cs typeface="Times New Roman"/>
              </a:rPr>
              <a:t> </a:t>
            </a:r>
            <a:r>
              <a:rPr sz="1800">
                <a:solidFill>
                  <a:schemeClr val="tx1"/>
                </a:solidFill>
                <a:latin typeface="Times New Roman"/>
                <a:cs typeface="Times New Roman"/>
              </a:rPr>
              <a:t>блокчейну </a:t>
            </a:r>
            <a:r>
              <a:rPr sz="1800" spc="5">
                <a:solidFill>
                  <a:schemeClr val="tx1"/>
                </a:solidFill>
                <a:latin typeface="Times New Roman"/>
                <a:cs typeface="Times New Roman"/>
              </a:rPr>
              <a:t>розроблена</a:t>
            </a:r>
            <a:r>
              <a:rPr sz="1800" spc="5">
                <a:solidFill>
                  <a:schemeClr val="tx1"/>
                </a:solidFill>
                <a:latin typeface="Times New Roman"/>
                <a:cs typeface="Times New Roman"/>
              </a:rPr>
              <a:t> </a:t>
            </a:r>
            <a:r>
              <a:rPr sz="1800" spc="10">
                <a:solidFill>
                  <a:schemeClr val="tx1"/>
                </a:solidFill>
                <a:latin typeface="Times New Roman"/>
                <a:cs typeface="Times New Roman"/>
              </a:rPr>
              <a:t> </a:t>
            </a:r>
            <a:r>
              <a:rPr sz="1800" spc="15">
                <a:solidFill>
                  <a:schemeClr val="tx1"/>
                </a:solidFill>
                <a:latin typeface="Times New Roman"/>
                <a:cs typeface="Times New Roman"/>
              </a:rPr>
              <a:t>таким</a:t>
            </a:r>
            <a:r>
              <a:rPr sz="1800" spc="15">
                <a:solidFill>
                  <a:schemeClr val="tx1"/>
                </a:solidFill>
                <a:latin typeface="Times New Roman"/>
                <a:cs typeface="Times New Roman"/>
              </a:rPr>
              <a:t> </a:t>
            </a:r>
            <a:r>
              <a:rPr sz="1800" spc="10">
                <a:solidFill>
                  <a:schemeClr val="tx1"/>
                </a:solidFill>
                <a:latin typeface="Times New Roman"/>
                <a:cs typeface="Times New Roman"/>
              </a:rPr>
              <a:t>чином</a:t>
            </a:r>
            <a:r>
              <a:rPr sz="1800" spc="10">
                <a:solidFill>
                  <a:schemeClr val="tx1"/>
                </a:solidFill>
                <a:latin typeface="Times New Roman"/>
                <a:cs typeface="Times New Roman"/>
              </a:rPr>
              <a:t>, </a:t>
            </a:r>
            <a:r>
              <a:rPr sz="1800" spc="10">
                <a:solidFill>
                  <a:schemeClr val="tx1"/>
                </a:solidFill>
                <a:latin typeface="Times New Roman"/>
                <a:cs typeface="Times New Roman"/>
              </a:rPr>
              <a:t>щоб</a:t>
            </a:r>
            <a:r>
              <a:rPr sz="1800" spc="10">
                <a:solidFill>
                  <a:schemeClr val="tx1"/>
                </a:solidFill>
                <a:latin typeface="Times New Roman"/>
                <a:cs typeface="Times New Roman"/>
              </a:rPr>
              <a:t> </a:t>
            </a:r>
            <a:r>
              <a:rPr sz="1800" spc="5">
                <a:solidFill>
                  <a:schemeClr val="tx1"/>
                </a:solidFill>
                <a:latin typeface="Times New Roman"/>
                <a:cs typeface="Times New Roman"/>
              </a:rPr>
              <a:t>забезпечити</a:t>
            </a:r>
            <a:r>
              <a:rPr sz="1800" spc="5">
                <a:solidFill>
                  <a:schemeClr val="tx1"/>
                </a:solidFill>
                <a:latin typeface="Times New Roman"/>
                <a:cs typeface="Times New Roman"/>
              </a:rPr>
              <a:t> </a:t>
            </a:r>
            <a:r>
              <a:rPr sz="1800" spc="5">
                <a:solidFill>
                  <a:schemeClr val="tx1"/>
                </a:solidFill>
                <a:latin typeface="Times New Roman"/>
                <a:cs typeface="Times New Roman"/>
              </a:rPr>
              <a:t>максимальну</a:t>
            </a:r>
            <a:r>
              <a:rPr sz="1800" spc="5">
                <a:solidFill>
                  <a:schemeClr val="tx1"/>
                </a:solidFill>
                <a:latin typeface="Times New Roman"/>
                <a:cs typeface="Times New Roman"/>
              </a:rPr>
              <a:t> </a:t>
            </a:r>
            <a:r>
              <a:rPr sz="1800" spc="5">
                <a:solidFill>
                  <a:schemeClr val="tx1"/>
                </a:solidFill>
                <a:latin typeface="Times New Roman"/>
                <a:cs typeface="Times New Roman"/>
              </a:rPr>
              <a:t>безпеку</a:t>
            </a:r>
            <a:r>
              <a:rPr sz="1800" spc="5">
                <a:solidFill>
                  <a:schemeClr val="tx1"/>
                </a:solidFill>
                <a:latin typeface="Times New Roman"/>
                <a:cs typeface="Times New Roman"/>
              </a:rPr>
              <a:t> </a:t>
            </a:r>
            <a:r>
              <a:rPr sz="1800" spc="20">
                <a:solidFill>
                  <a:schemeClr val="tx1"/>
                </a:solidFill>
                <a:latin typeface="Times New Roman"/>
                <a:cs typeface="Times New Roman"/>
              </a:rPr>
              <a:t>та</a:t>
            </a:r>
            <a:r>
              <a:rPr sz="1800" spc="20">
                <a:solidFill>
                  <a:schemeClr val="tx1"/>
                </a:solidFill>
                <a:latin typeface="Times New Roman"/>
                <a:cs typeface="Times New Roman"/>
              </a:rPr>
              <a:t> </a:t>
            </a:r>
            <a:r>
              <a:rPr sz="1800" spc="25">
                <a:solidFill>
                  <a:schemeClr val="tx1"/>
                </a:solidFill>
                <a:latin typeface="Times New Roman"/>
                <a:cs typeface="Times New Roman"/>
              </a:rPr>
              <a:t> </a:t>
            </a:r>
            <a:r>
              <a:rPr sz="1800" spc="5">
                <a:solidFill>
                  <a:schemeClr val="tx1"/>
                </a:solidFill>
                <a:latin typeface="Times New Roman"/>
                <a:cs typeface="Times New Roman"/>
              </a:rPr>
              <a:t>зручність</a:t>
            </a:r>
            <a:r>
              <a:rPr sz="1800" spc="5">
                <a:solidFill>
                  <a:schemeClr val="tx1"/>
                </a:solidFill>
                <a:latin typeface="Times New Roman"/>
                <a:cs typeface="Times New Roman"/>
              </a:rPr>
              <a:t> </a:t>
            </a:r>
            <a:r>
              <a:rPr sz="1800" spc="5">
                <a:solidFill>
                  <a:schemeClr val="tx1"/>
                </a:solidFill>
                <a:latin typeface="Times New Roman"/>
                <a:cs typeface="Times New Roman"/>
              </a:rPr>
              <a:t>використання</a:t>
            </a:r>
            <a:r>
              <a:rPr sz="1800" spc="5">
                <a:solidFill>
                  <a:schemeClr val="tx1"/>
                </a:solidFill>
                <a:latin typeface="Times New Roman"/>
                <a:cs typeface="Times New Roman"/>
              </a:rPr>
              <a:t> </a:t>
            </a:r>
            <a:r>
              <a:rPr sz="1800" spc="10">
                <a:solidFill>
                  <a:schemeClr val="tx1"/>
                </a:solidFill>
                <a:latin typeface="Times New Roman"/>
                <a:cs typeface="Times New Roman"/>
              </a:rPr>
              <a:t>для</a:t>
            </a:r>
            <a:r>
              <a:rPr sz="1800" spc="10">
                <a:solidFill>
                  <a:schemeClr val="tx1"/>
                </a:solidFill>
                <a:latin typeface="Times New Roman"/>
                <a:cs typeface="Times New Roman"/>
              </a:rPr>
              <a:t> </a:t>
            </a:r>
            <a:r>
              <a:rPr sz="1800" spc="-5">
                <a:solidFill>
                  <a:schemeClr val="tx1"/>
                </a:solidFill>
                <a:latin typeface="Times New Roman"/>
                <a:cs typeface="Times New Roman"/>
              </a:rPr>
              <a:t>широкого</a:t>
            </a:r>
            <a:r>
              <a:rPr sz="1800" spc="-5">
                <a:solidFill>
                  <a:schemeClr val="tx1"/>
                </a:solidFill>
                <a:latin typeface="Times New Roman"/>
                <a:cs typeface="Times New Roman"/>
              </a:rPr>
              <a:t> </a:t>
            </a:r>
            <a:r>
              <a:rPr sz="1800" spc="-15">
                <a:solidFill>
                  <a:schemeClr val="tx1"/>
                </a:solidFill>
                <a:latin typeface="Times New Roman"/>
                <a:cs typeface="Times New Roman"/>
              </a:rPr>
              <a:t>кола</a:t>
            </a:r>
            <a:r>
              <a:rPr sz="1800" spc="-15">
                <a:solidFill>
                  <a:schemeClr val="tx1"/>
                </a:solidFill>
                <a:latin typeface="Times New Roman"/>
                <a:cs typeface="Times New Roman"/>
              </a:rPr>
              <a:t> </a:t>
            </a:r>
            <a:r>
              <a:rPr sz="1800" spc="-5">
                <a:solidFill>
                  <a:schemeClr val="tx1"/>
                </a:solidFill>
                <a:latin typeface="Times New Roman"/>
                <a:cs typeface="Times New Roman"/>
              </a:rPr>
              <a:t>користувачів</a:t>
            </a:r>
            <a:r>
              <a:rPr sz="1800" spc="-5">
                <a:solidFill>
                  <a:schemeClr val="tx1"/>
                </a:solidFill>
                <a:latin typeface="Times New Roman"/>
                <a:cs typeface="Times New Roman"/>
              </a:rPr>
              <a:t>. </a:t>
            </a:r>
            <a:r>
              <a:rPr sz="1800">
                <a:solidFill>
                  <a:schemeClr val="tx1"/>
                </a:solidFill>
                <a:latin typeface="Times New Roman"/>
                <a:cs typeface="Times New Roman"/>
              </a:rPr>
              <a:t> </a:t>
            </a:r>
            <a:r>
              <a:rPr sz="1800" spc="5">
                <a:solidFill>
                  <a:schemeClr val="tx1"/>
                </a:solidFill>
                <a:latin typeface="Times New Roman"/>
                <a:cs typeface="Times New Roman"/>
              </a:rPr>
              <a:t>Система</a:t>
            </a:r>
            <a:r>
              <a:rPr sz="1800" spc="5">
                <a:solidFill>
                  <a:schemeClr val="tx1"/>
                </a:solidFill>
                <a:latin typeface="Times New Roman"/>
                <a:cs typeface="Times New Roman"/>
              </a:rPr>
              <a:t> </a:t>
            </a:r>
            <a:r>
              <a:rPr sz="1800">
                <a:solidFill>
                  <a:schemeClr val="tx1"/>
                </a:solidFill>
                <a:latin typeface="Times New Roman"/>
                <a:cs typeface="Times New Roman"/>
              </a:rPr>
              <a:t>включає</a:t>
            </a:r>
            <a:r>
              <a:rPr sz="1800">
                <a:solidFill>
                  <a:schemeClr val="tx1"/>
                </a:solidFill>
                <a:latin typeface="Times New Roman"/>
                <a:cs typeface="Times New Roman"/>
              </a:rPr>
              <a:t> </a:t>
            </a:r>
            <a:r>
              <a:rPr sz="1800" spc="10">
                <a:solidFill>
                  <a:schemeClr val="tx1"/>
                </a:solidFill>
                <a:latin typeface="Times New Roman"/>
                <a:cs typeface="Times New Roman"/>
              </a:rPr>
              <a:t>в </a:t>
            </a:r>
            <a:r>
              <a:rPr sz="1800" spc="10">
                <a:solidFill>
                  <a:schemeClr val="tx1"/>
                </a:solidFill>
                <a:latin typeface="Times New Roman"/>
                <a:cs typeface="Times New Roman"/>
              </a:rPr>
              <a:t>себе</a:t>
            </a:r>
            <a:r>
              <a:rPr sz="1800" spc="10">
                <a:solidFill>
                  <a:schemeClr val="tx1"/>
                </a:solidFill>
                <a:latin typeface="Times New Roman"/>
                <a:cs typeface="Times New Roman"/>
              </a:rPr>
              <a:t> </a:t>
            </a:r>
            <a:r>
              <a:rPr sz="1800" spc="15">
                <a:solidFill>
                  <a:schemeClr val="tx1"/>
                </a:solidFill>
                <a:latin typeface="Times New Roman"/>
                <a:cs typeface="Times New Roman"/>
              </a:rPr>
              <a:t>веб-гаманець</a:t>
            </a:r>
            <a:r>
              <a:rPr sz="1800" spc="15">
                <a:solidFill>
                  <a:schemeClr val="tx1"/>
                </a:solidFill>
                <a:latin typeface="Times New Roman"/>
                <a:cs typeface="Times New Roman"/>
              </a:rPr>
              <a:t> </a:t>
            </a:r>
            <a:r>
              <a:rPr sz="1800" spc="5">
                <a:solidFill>
                  <a:schemeClr val="tx1"/>
                </a:solidFill>
                <a:latin typeface="Times New Roman"/>
                <a:cs typeface="Times New Roman"/>
              </a:rPr>
              <a:t>і </a:t>
            </a:r>
            <a:r>
              <a:rPr sz="1800">
                <a:solidFill>
                  <a:schemeClr val="tx1"/>
                </a:solidFill>
                <a:latin typeface="Times New Roman"/>
                <a:cs typeface="Times New Roman"/>
              </a:rPr>
              <a:t>консольний</a:t>
            </a:r>
            <a:r>
              <a:rPr sz="1800">
                <a:solidFill>
                  <a:schemeClr val="tx1"/>
                </a:solidFill>
                <a:latin typeface="Times New Roman"/>
                <a:cs typeface="Times New Roman"/>
              </a:rPr>
              <a:t> </a:t>
            </a:r>
            <a:r>
              <a:rPr sz="1800" spc="5">
                <a:solidFill>
                  <a:schemeClr val="tx1"/>
                </a:solidFill>
                <a:latin typeface="Times New Roman"/>
                <a:cs typeface="Times New Roman"/>
              </a:rPr>
              <a:t> </a:t>
            </a:r>
            <a:r>
              <a:rPr sz="1800" spc="10">
                <a:solidFill>
                  <a:schemeClr val="tx1"/>
                </a:solidFill>
                <a:latin typeface="Times New Roman"/>
                <a:cs typeface="Times New Roman"/>
              </a:rPr>
              <a:t>інтерфейс</a:t>
            </a:r>
            <a:r>
              <a:rPr sz="1800" spc="10">
                <a:solidFill>
                  <a:schemeClr val="tx1"/>
                </a:solidFill>
                <a:latin typeface="Times New Roman"/>
                <a:cs typeface="Times New Roman"/>
              </a:rPr>
              <a:t>, </a:t>
            </a:r>
            <a:r>
              <a:rPr sz="1800" spc="15">
                <a:solidFill>
                  <a:schemeClr val="tx1"/>
                </a:solidFill>
                <a:latin typeface="Times New Roman"/>
                <a:cs typeface="Times New Roman"/>
              </a:rPr>
              <a:t>що</a:t>
            </a:r>
            <a:r>
              <a:rPr sz="1800" spc="15">
                <a:solidFill>
                  <a:schemeClr val="tx1"/>
                </a:solidFill>
                <a:latin typeface="Times New Roman"/>
                <a:cs typeface="Times New Roman"/>
              </a:rPr>
              <a:t> </a:t>
            </a:r>
            <a:r>
              <a:rPr sz="1800" spc="10">
                <a:solidFill>
                  <a:schemeClr val="tx1"/>
                </a:solidFill>
                <a:latin typeface="Times New Roman"/>
                <a:cs typeface="Times New Roman"/>
              </a:rPr>
              <a:t>робить</a:t>
            </a:r>
            <a:r>
              <a:rPr sz="1800" spc="10">
                <a:solidFill>
                  <a:schemeClr val="tx1"/>
                </a:solidFill>
                <a:latin typeface="Times New Roman"/>
                <a:cs typeface="Times New Roman"/>
              </a:rPr>
              <a:t> </a:t>
            </a:r>
            <a:r>
              <a:rPr sz="1800" spc="5">
                <a:solidFill>
                  <a:schemeClr val="tx1"/>
                </a:solidFill>
                <a:latin typeface="Times New Roman"/>
                <a:cs typeface="Times New Roman"/>
              </a:rPr>
              <a:t>її</a:t>
            </a:r>
            <a:r>
              <a:rPr sz="1800" spc="5">
                <a:solidFill>
                  <a:schemeClr val="tx1"/>
                </a:solidFill>
                <a:latin typeface="Times New Roman"/>
                <a:cs typeface="Times New Roman"/>
              </a:rPr>
              <a:t> </a:t>
            </a:r>
            <a:r>
              <a:rPr sz="1800" spc="10">
                <a:solidFill>
                  <a:schemeClr val="tx1"/>
                </a:solidFill>
                <a:latin typeface="Times New Roman"/>
                <a:cs typeface="Times New Roman"/>
              </a:rPr>
              <a:t>доступною</a:t>
            </a:r>
            <a:r>
              <a:rPr sz="1800" spc="10">
                <a:solidFill>
                  <a:schemeClr val="tx1"/>
                </a:solidFill>
                <a:latin typeface="Times New Roman"/>
                <a:cs typeface="Times New Roman"/>
              </a:rPr>
              <a:t> </a:t>
            </a:r>
            <a:r>
              <a:rPr sz="1800" spc="10">
                <a:solidFill>
                  <a:schemeClr val="tx1"/>
                </a:solidFill>
                <a:latin typeface="Times New Roman"/>
                <a:cs typeface="Times New Roman"/>
              </a:rPr>
              <a:t>як</a:t>
            </a:r>
            <a:r>
              <a:rPr sz="1800" spc="10">
                <a:solidFill>
                  <a:schemeClr val="tx1"/>
                </a:solidFill>
                <a:latin typeface="Times New Roman"/>
                <a:cs typeface="Times New Roman"/>
              </a:rPr>
              <a:t> </a:t>
            </a:r>
            <a:r>
              <a:rPr sz="1800" spc="10">
                <a:solidFill>
                  <a:schemeClr val="tx1"/>
                </a:solidFill>
                <a:latin typeface="Times New Roman"/>
                <a:cs typeface="Times New Roman"/>
              </a:rPr>
              <a:t>для</a:t>
            </a:r>
            <a:r>
              <a:rPr sz="1800" spc="10">
                <a:solidFill>
                  <a:schemeClr val="tx1"/>
                </a:solidFill>
                <a:latin typeface="Times New Roman"/>
                <a:cs typeface="Times New Roman"/>
              </a:rPr>
              <a:t> </a:t>
            </a:r>
            <a:r>
              <a:rPr sz="1800" spc="10">
                <a:solidFill>
                  <a:schemeClr val="tx1"/>
                </a:solidFill>
                <a:latin typeface="Times New Roman"/>
                <a:cs typeface="Times New Roman"/>
              </a:rPr>
              <a:t>досвідчених</a:t>
            </a:r>
            <a:r>
              <a:rPr sz="1800" spc="10">
                <a:solidFill>
                  <a:schemeClr val="tx1"/>
                </a:solidFill>
                <a:latin typeface="Times New Roman"/>
                <a:cs typeface="Times New Roman"/>
              </a:rPr>
              <a:t> </a:t>
            </a:r>
            <a:r>
              <a:rPr sz="1800" spc="15">
                <a:solidFill>
                  <a:schemeClr val="tx1"/>
                </a:solidFill>
                <a:latin typeface="Times New Roman"/>
                <a:cs typeface="Times New Roman"/>
              </a:rPr>
              <a:t> </a:t>
            </a:r>
            <a:r>
              <a:rPr sz="1800" spc="-5">
                <a:solidFill>
                  <a:schemeClr val="tx1"/>
                </a:solidFill>
                <a:latin typeface="Times New Roman"/>
                <a:cs typeface="Times New Roman"/>
              </a:rPr>
              <a:t>користувачів</a:t>
            </a:r>
            <a:r>
              <a:rPr sz="1800" spc="-5">
                <a:solidFill>
                  <a:schemeClr val="tx1"/>
                </a:solidFill>
                <a:latin typeface="Times New Roman"/>
                <a:cs typeface="Times New Roman"/>
              </a:rPr>
              <a:t> </a:t>
            </a:r>
            <a:r>
              <a:rPr sz="1800" spc="10">
                <a:solidFill>
                  <a:schemeClr val="tx1"/>
                </a:solidFill>
                <a:latin typeface="Times New Roman"/>
                <a:cs typeface="Times New Roman"/>
              </a:rPr>
              <a:t>криптовалют</a:t>
            </a:r>
            <a:r>
              <a:rPr sz="1800" spc="10">
                <a:solidFill>
                  <a:schemeClr val="tx1"/>
                </a:solidFill>
                <a:latin typeface="Times New Roman"/>
                <a:cs typeface="Times New Roman"/>
              </a:rPr>
              <a:t>, </a:t>
            </a:r>
            <a:r>
              <a:rPr sz="1800" spc="15">
                <a:solidFill>
                  <a:schemeClr val="tx1"/>
                </a:solidFill>
                <a:latin typeface="Times New Roman"/>
                <a:cs typeface="Times New Roman"/>
              </a:rPr>
              <a:t>так</a:t>
            </a:r>
            <a:r>
              <a:rPr sz="1800" spc="15">
                <a:solidFill>
                  <a:schemeClr val="tx1"/>
                </a:solidFill>
                <a:latin typeface="Times New Roman"/>
                <a:cs typeface="Times New Roman"/>
              </a:rPr>
              <a:t> </a:t>
            </a:r>
            <a:r>
              <a:rPr sz="1800" spc="5">
                <a:solidFill>
                  <a:schemeClr val="tx1"/>
                </a:solidFill>
                <a:latin typeface="Times New Roman"/>
                <a:cs typeface="Times New Roman"/>
              </a:rPr>
              <a:t>і </a:t>
            </a:r>
            <a:r>
              <a:rPr sz="1800" spc="10">
                <a:solidFill>
                  <a:schemeClr val="tx1"/>
                </a:solidFill>
                <a:latin typeface="Times New Roman"/>
                <a:cs typeface="Times New Roman"/>
              </a:rPr>
              <a:t>для</a:t>
            </a:r>
            <a:r>
              <a:rPr sz="1800" spc="10">
                <a:solidFill>
                  <a:schemeClr val="tx1"/>
                </a:solidFill>
                <a:latin typeface="Times New Roman"/>
                <a:cs typeface="Times New Roman"/>
              </a:rPr>
              <a:t> </a:t>
            </a:r>
            <a:r>
              <a:rPr sz="1800" spc="15">
                <a:solidFill>
                  <a:schemeClr val="tx1"/>
                </a:solidFill>
                <a:latin typeface="Times New Roman"/>
                <a:cs typeface="Times New Roman"/>
              </a:rPr>
              <a:t>тих</a:t>
            </a:r>
            <a:r>
              <a:rPr sz="1800" spc="15">
                <a:solidFill>
                  <a:schemeClr val="tx1"/>
                </a:solidFill>
                <a:latin typeface="Times New Roman"/>
                <a:cs typeface="Times New Roman"/>
              </a:rPr>
              <a:t>, </a:t>
            </a:r>
            <a:r>
              <a:rPr sz="1800" spc="-10">
                <a:solidFill>
                  <a:schemeClr val="tx1"/>
                </a:solidFill>
                <a:latin typeface="Times New Roman"/>
                <a:cs typeface="Times New Roman"/>
              </a:rPr>
              <a:t>хто</a:t>
            </a:r>
            <a:r>
              <a:rPr sz="1800" spc="-10">
                <a:solidFill>
                  <a:schemeClr val="tx1"/>
                </a:solidFill>
                <a:latin typeface="Times New Roman"/>
                <a:cs typeface="Times New Roman"/>
              </a:rPr>
              <a:t> </a:t>
            </a:r>
            <a:r>
              <a:rPr sz="1800" spc="10">
                <a:solidFill>
                  <a:schemeClr val="tx1"/>
                </a:solidFill>
                <a:latin typeface="Times New Roman"/>
                <a:cs typeface="Times New Roman"/>
              </a:rPr>
              <a:t>ними</a:t>
            </a:r>
            <a:r>
              <a:rPr sz="1800" spc="10">
                <a:solidFill>
                  <a:schemeClr val="tx1"/>
                </a:solidFill>
                <a:latin typeface="Times New Roman"/>
                <a:cs typeface="Times New Roman"/>
              </a:rPr>
              <a:t> </a:t>
            </a:r>
            <a:r>
              <a:rPr sz="1800" spc="10">
                <a:solidFill>
                  <a:schemeClr val="tx1"/>
                </a:solidFill>
                <a:latin typeface="Times New Roman"/>
                <a:cs typeface="Times New Roman"/>
              </a:rPr>
              <a:t>не</a:t>
            </a:r>
            <a:r>
              <a:rPr sz="1800" spc="10">
                <a:solidFill>
                  <a:schemeClr val="tx1"/>
                </a:solidFill>
                <a:latin typeface="Times New Roman"/>
                <a:cs typeface="Times New Roman"/>
              </a:rPr>
              <a:t> </a:t>
            </a:r>
            <a:r>
              <a:rPr sz="1800" spc="15">
                <a:solidFill>
                  <a:schemeClr val="tx1"/>
                </a:solidFill>
                <a:latin typeface="Times New Roman"/>
                <a:cs typeface="Times New Roman"/>
              </a:rPr>
              <a:t> </a:t>
            </a:r>
            <a:r>
              <a:rPr sz="1800" spc="5">
                <a:solidFill>
                  <a:schemeClr val="tx1"/>
                </a:solidFill>
                <a:latin typeface="Times New Roman"/>
                <a:cs typeface="Times New Roman"/>
              </a:rPr>
              <a:t>володіє</a:t>
            </a:r>
            <a:r>
              <a:rPr sz="1800" spc="5">
                <a:solidFill>
                  <a:schemeClr val="tx1"/>
                </a:solidFill>
                <a:latin typeface="Times New Roman"/>
                <a:cs typeface="Times New Roman"/>
              </a:rPr>
              <a:t>. </a:t>
            </a:r>
            <a:r>
              <a:rPr sz="1800" spc="10">
                <a:solidFill>
                  <a:schemeClr val="tx1"/>
                </a:solidFill>
                <a:latin typeface="Times New Roman"/>
                <a:cs typeface="Times New Roman"/>
              </a:rPr>
              <a:t>Програмні</a:t>
            </a:r>
            <a:r>
              <a:rPr sz="1800" spc="10">
                <a:solidFill>
                  <a:schemeClr val="tx1"/>
                </a:solidFill>
                <a:latin typeface="Times New Roman"/>
                <a:cs typeface="Times New Roman"/>
              </a:rPr>
              <a:t> </a:t>
            </a:r>
            <a:r>
              <a:rPr sz="1800">
                <a:solidFill>
                  <a:schemeClr val="tx1"/>
                </a:solidFill>
                <a:latin typeface="Times New Roman"/>
                <a:cs typeface="Times New Roman"/>
              </a:rPr>
              <a:t>компоненти</a:t>
            </a:r>
            <a:r>
              <a:rPr sz="1800">
                <a:solidFill>
                  <a:schemeClr val="tx1"/>
                </a:solidFill>
                <a:latin typeface="Times New Roman"/>
                <a:cs typeface="Times New Roman"/>
              </a:rPr>
              <a:t> </a:t>
            </a:r>
            <a:r>
              <a:rPr sz="1800">
                <a:solidFill>
                  <a:schemeClr val="tx1"/>
                </a:solidFill>
                <a:latin typeface="Times New Roman"/>
                <a:cs typeface="Times New Roman"/>
              </a:rPr>
              <a:t>включають</a:t>
            </a:r>
            <a:r>
              <a:rPr sz="1800">
                <a:solidFill>
                  <a:schemeClr val="tx1"/>
                </a:solidFill>
                <a:latin typeface="Times New Roman"/>
                <a:cs typeface="Times New Roman"/>
              </a:rPr>
              <a:t> </a:t>
            </a:r>
            <a:r>
              <a:rPr sz="1800" spc="10">
                <a:solidFill>
                  <a:schemeClr val="tx1"/>
                </a:solidFill>
                <a:latin typeface="Times New Roman"/>
                <a:cs typeface="Times New Roman"/>
              </a:rPr>
              <a:t>в </a:t>
            </a:r>
            <a:r>
              <a:rPr sz="1800" spc="10">
                <a:solidFill>
                  <a:schemeClr val="tx1"/>
                </a:solidFill>
                <a:latin typeface="Times New Roman"/>
                <a:cs typeface="Times New Roman"/>
              </a:rPr>
              <a:t>себе</a:t>
            </a:r>
            <a:r>
              <a:rPr sz="1800" spc="10">
                <a:solidFill>
                  <a:schemeClr val="tx1"/>
                </a:solidFill>
                <a:latin typeface="Times New Roman"/>
                <a:cs typeface="Times New Roman"/>
              </a:rPr>
              <a:t> </a:t>
            </a:r>
            <a:r>
              <a:rPr sz="1800" spc="15">
                <a:solidFill>
                  <a:schemeClr val="tx1"/>
                </a:solidFill>
                <a:latin typeface="Times New Roman"/>
                <a:cs typeface="Times New Roman"/>
              </a:rPr>
              <a:t> </a:t>
            </a:r>
            <a:r>
              <a:rPr sz="1800" spc="55">
                <a:solidFill>
                  <a:schemeClr val="tx1"/>
                </a:solidFill>
                <a:latin typeface="Times New Roman"/>
                <a:cs typeface="Times New Roman"/>
              </a:rPr>
              <a:t>Blockchain</a:t>
            </a:r>
            <a:r>
              <a:rPr sz="1800" spc="-10">
                <a:solidFill>
                  <a:schemeClr val="tx1"/>
                </a:solidFill>
                <a:latin typeface="Times New Roman"/>
                <a:cs typeface="Times New Roman"/>
              </a:rPr>
              <a:t> </a:t>
            </a:r>
            <a:r>
              <a:rPr sz="1800" spc="70">
                <a:solidFill>
                  <a:schemeClr val="tx1"/>
                </a:solidFill>
                <a:latin typeface="Times New Roman"/>
                <a:cs typeface="Times New Roman"/>
              </a:rPr>
              <a:t>Nodes,</a:t>
            </a:r>
            <a:r>
              <a:rPr sz="1800">
                <a:solidFill>
                  <a:schemeClr val="tx1"/>
                </a:solidFill>
                <a:latin typeface="Times New Roman"/>
                <a:cs typeface="Times New Roman"/>
              </a:rPr>
              <a:t> </a:t>
            </a:r>
            <a:r>
              <a:rPr sz="1800" spc="55">
                <a:solidFill>
                  <a:schemeClr val="tx1"/>
                </a:solidFill>
                <a:latin typeface="Times New Roman"/>
                <a:cs typeface="Times New Roman"/>
              </a:rPr>
              <a:t>Blockchain</a:t>
            </a:r>
            <a:r>
              <a:rPr sz="1800" spc="-10">
                <a:solidFill>
                  <a:schemeClr val="tx1"/>
                </a:solidFill>
                <a:latin typeface="Times New Roman"/>
                <a:cs typeface="Times New Roman"/>
              </a:rPr>
              <a:t> </a:t>
            </a:r>
            <a:r>
              <a:rPr sz="1800" spc="50">
                <a:solidFill>
                  <a:schemeClr val="tx1"/>
                </a:solidFill>
                <a:latin typeface="Times New Roman"/>
                <a:cs typeface="Times New Roman"/>
              </a:rPr>
              <a:t>Ledger,</a:t>
            </a:r>
            <a:r>
              <a:rPr sz="1800">
                <a:solidFill>
                  <a:schemeClr val="tx1"/>
                </a:solidFill>
                <a:latin typeface="Times New Roman"/>
                <a:cs typeface="Times New Roman"/>
              </a:rPr>
              <a:t> </a:t>
            </a:r>
            <a:r>
              <a:rPr sz="1800" spc="90">
                <a:solidFill>
                  <a:schemeClr val="tx1"/>
                </a:solidFill>
                <a:latin typeface="Times New Roman"/>
                <a:cs typeface="Times New Roman"/>
              </a:rPr>
              <a:t>Mempool</a:t>
            </a:r>
            <a:r>
              <a:rPr sz="1800" spc="90">
                <a:solidFill>
                  <a:schemeClr val="tx1"/>
                </a:solidFill>
                <a:latin typeface="Times New Roman"/>
                <a:cs typeface="Times New Roman"/>
              </a:rPr>
              <a:t>,</a:t>
            </a:r>
            <a:r>
              <a:rPr sz="1800">
                <a:solidFill>
                  <a:schemeClr val="tx1"/>
                </a:solidFill>
                <a:latin typeface="Times New Roman"/>
                <a:cs typeface="Times New Roman"/>
              </a:rPr>
              <a:t> </a:t>
            </a:r>
            <a:r>
              <a:rPr sz="1800" spc="15">
                <a:solidFill>
                  <a:schemeClr val="tx1"/>
                </a:solidFill>
                <a:latin typeface="Times New Roman"/>
                <a:cs typeface="Times New Roman"/>
              </a:rPr>
              <a:t>процес</a:t>
            </a:r>
            <a:r>
              <a:rPr sz="1800" spc="15">
                <a:solidFill>
                  <a:schemeClr val="tx1"/>
                </a:solidFill>
                <a:latin typeface="Times New Roman"/>
                <a:cs typeface="Times New Roman"/>
              </a:rPr>
              <a:t> </a:t>
            </a:r>
            <a:r>
              <a:rPr sz="1800" spc="-335">
                <a:solidFill>
                  <a:schemeClr val="tx1"/>
                </a:solidFill>
                <a:latin typeface="Times New Roman"/>
                <a:cs typeface="Times New Roman"/>
              </a:rPr>
              <a:t> </a:t>
            </a:r>
            <a:r>
              <a:rPr sz="1800" spc="5">
                <a:solidFill>
                  <a:schemeClr val="tx1"/>
                </a:solidFill>
                <a:latin typeface="Times New Roman"/>
                <a:cs typeface="Times New Roman"/>
              </a:rPr>
              <a:t>перевірки</a:t>
            </a:r>
            <a:r>
              <a:rPr sz="1800" spc="5">
                <a:solidFill>
                  <a:schemeClr val="tx1"/>
                </a:solidFill>
                <a:latin typeface="Times New Roman"/>
                <a:cs typeface="Times New Roman"/>
              </a:rPr>
              <a:t> </a:t>
            </a:r>
            <a:r>
              <a:rPr sz="1800" spc="10">
                <a:solidFill>
                  <a:schemeClr val="tx1"/>
                </a:solidFill>
                <a:latin typeface="Times New Roman"/>
                <a:cs typeface="Times New Roman"/>
              </a:rPr>
              <a:t>транзакцій</a:t>
            </a:r>
            <a:r>
              <a:rPr sz="1800" spc="10">
                <a:solidFill>
                  <a:schemeClr val="tx1"/>
                </a:solidFill>
                <a:latin typeface="Times New Roman"/>
                <a:cs typeface="Times New Roman"/>
              </a:rPr>
              <a:t> </a:t>
            </a:r>
            <a:r>
              <a:rPr sz="1800" spc="5">
                <a:solidFill>
                  <a:schemeClr val="tx1"/>
                </a:solidFill>
                <a:latin typeface="Times New Roman"/>
                <a:cs typeface="Times New Roman"/>
              </a:rPr>
              <a:t>і </a:t>
            </a:r>
            <a:r>
              <a:rPr sz="1800" spc="15">
                <a:solidFill>
                  <a:schemeClr val="tx1"/>
                </a:solidFill>
                <a:latin typeface="Times New Roman"/>
                <a:cs typeface="Times New Roman"/>
              </a:rPr>
              <a:t>веб-гаманець</a:t>
            </a:r>
            <a:r>
              <a:rPr sz="1800" spc="15">
                <a:solidFill>
                  <a:schemeClr val="tx1"/>
                </a:solidFill>
                <a:latin typeface="Times New Roman"/>
                <a:cs typeface="Times New Roman"/>
              </a:rPr>
              <a:t>. </a:t>
            </a:r>
            <a:r>
              <a:rPr sz="1800" spc="10">
                <a:solidFill>
                  <a:schemeClr val="tx1"/>
                </a:solidFill>
                <a:latin typeface="Times New Roman"/>
                <a:cs typeface="Times New Roman"/>
              </a:rPr>
              <a:t>Ці</a:t>
            </a:r>
            <a:r>
              <a:rPr sz="1800" spc="10">
                <a:solidFill>
                  <a:schemeClr val="tx1"/>
                </a:solidFill>
                <a:latin typeface="Times New Roman"/>
                <a:cs typeface="Times New Roman"/>
              </a:rPr>
              <a:t> </a:t>
            </a:r>
            <a:r>
              <a:rPr sz="1800">
                <a:solidFill>
                  <a:schemeClr val="tx1"/>
                </a:solidFill>
                <a:latin typeface="Times New Roman"/>
                <a:cs typeface="Times New Roman"/>
              </a:rPr>
              <a:t>компоненти</a:t>
            </a:r>
            <a:r>
              <a:rPr sz="1800">
                <a:solidFill>
                  <a:schemeClr val="tx1"/>
                </a:solidFill>
                <a:latin typeface="Times New Roman"/>
                <a:cs typeface="Times New Roman"/>
              </a:rPr>
              <a:t> </a:t>
            </a:r>
            <a:r>
              <a:rPr sz="1800" spc="5">
                <a:solidFill>
                  <a:schemeClr val="tx1"/>
                </a:solidFill>
                <a:latin typeface="Times New Roman"/>
                <a:cs typeface="Times New Roman"/>
              </a:rPr>
              <a:t> </a:t>
            </a:r>
            <a:r>
              <a:rPr sz="1800" spc="10">
                <a:solidFill>
                  <a:schemeClr val="tx1"/>
                </a:solidFill>
                <a:latin typeface="Times New Roman"/>
                <a:cs typeface="Times New Roman"/>
              </a:rPr>
              <a:t>працюють</a:t>
            </a:r>
            <a:r>
              <a:rPr sz="1800" spc="10">
                <a:solidFill>
                  <a:schemeClr val="tx1"/>
                </a:solidFill>
                <a:latin typeface="Times New Roman"/>
                <a:cs typeface="Times New Roman"/>
              </a:rPr>
              <a:t> </a:t>
            </a:r>
            <a:r>
              <a:rPr sz="1800" spc="10">
                <a:solidFill>
                  <a:schemeClr val="tx1"/>
                </a:solidFill>
                <a:latin typeface="Times New Roman"/>
                <a:cs typeface="Times New Roman"/>
              </a:rPr>
              <a:t>разом</a:t>
            </a:r>
            <a:r>
              <a:rPr sz="1800" spc="10">
                <a:solidFill>
                  <a:schemeClr val="tx1"/>
                </a:solidFill>
                <a:latin typeface="Times New Roman"/>
                <a:cs typeface="Times New Roman"/>
              </a:rPr>
              <a:t>, </a:t>
            </a:r>
            <a:r>
              <a:rPr sz="1800" spc="10">
                <a:solidFill>
                  <a:schemeClr val="tx1"/>
                </a:solidFill>
                <a:latin typeface="Times New Roman"/>
                <a:cs typeface="Times New Roman"/>
              </a:rPr>
              <a:t>щоб</a:t>
            </a:r>
            <a:r>
              <a:rPr sz="1800" spc="10">
                <a:solidFill>
                  <a:schemeClr val="tx1"/>
                </a:solidFill>
                <a:latin typeface="Times New Roman"/>
                <a:cs typeface="Times New Roman"/>
              </a:rPr>
              <a:t> </a:t>
            </a:r>
            <a:r>
              <a:rPr sz="1800" spc="5">
                <a:solidFill>
                  <a:schemeClr val="tx1"/>
                </a:solidFill>
                <a:latin typeface="Times New Roman"/>
                <a:cs typeface="Times New Roman"/>
              </a:rPr>
              <a:t>підтримувати</a:t>
            </a:r>
            <a:r>
              <a:rPr sz="1800" spc="5">
                <a:solidFill>
                  <a:schemeClr val="tx1"/>
                </a:solidFill>
                <a:latin typeface="Times New Roman"/>
                <a:cs typeface="Times New Roman"/>
              </a:rPr>
              <a:t> </a:t>
            </a:r>
            <a:r>
              <a:rPr sz="1800" spc="10">
                <a:solidFill>
                  <a:schemeClr val="tx1"/>
                </a:solidFill>
                <a:latin typeface="Times New Roman"/>
                <a:cs typeface="Times New Roman"/>
              </a:rPr>
              <a:t>мережу</a:t>
            </a:r>
            <a:r>
              <a:rPr sz="1800" spc="10">
                <a:solidFill>
                  <a:schemeClr val="tx1"/>
                </a:solidFill>
                <a:latin typeface="Times New Roman"/>
                <a:cs typeface="Times New Roman"/>
              </a:rPr>
              <a:t> </a:t>
            </a:r>
            <a:r>
              <a:rPr sz="1800" spc="-5">
                <a:solidFill>
                  <a:schemeClr val="tx1"/>
                </a:solidFill>
                <a:latin typeface="Times New Roman"/>
                <a:cs typeface="Times New Roman"/>
              </a:rPr>
              <a:t>блокчейн </a:t>
            </a:r>
            <a:r>
              <a:rPr sz="1800" spc="5">
                <a:solidFill>
                  <a:schemeClr val="tx1"/>
                </a:solidFill>
                <a:latin typeface="Times New Roman"/>
                <a:cs typeface="Times New Roman"/>
              </a:rPr>
              <a:t>і </a:t>
            </a:r>
            <a:r>
              <a:rPr sz="1800" spc="10">
                <a:solidFill>
                  <a:schemeClr val="tx1"/>
                </a:solidFill>
                <a:latin typeface="Times New Roman"/>
                <a:cs typeface="Times New Roman"/>
              </a:rPr>
              <a:t> </a:t>
            </a:r>
            <a:r>
              <a:rPr sz="1800" spc="5">
                <a:solidFill>
                  <a:schemeClr val="tx1"/>
                </a:solidFill>
                <a:latin typeface="Times New Roman"/>
                <a:cs typeface="Times New Roman"/>
              </a:rPr>
              <a:t>гарантувати</a:t>
            </a:r>
            <a:r>
              <a:rPr sz="1800" spc="5">
                <a:solidFill>
                  <a:schemeClr val="tx1"/>
                </a:solidFill>
                <a:latin typeface="Times New Roman"/>
                <a:cs typeface="Times New Roman"/>
              </a:rPr>
              <a:t>,</a:t>
            </a:r>
            <a:r>
              <a:rPr sz="1800" spc="25">
                <a:solidFill>
                  <a:schemeClr val="tx1"/>
                </a:solidFill>
                <a:latin typeface="Times New Roman"/>
                <a:cs typeface="Times New Roman"/>
              </a:rPr>
              <a:t> </a:t>
            </a:r>
            <a:r>
              <a:rPr sz="1800" spc="15">
                <a:solidFill>
                  <a:schemeClr val="tx1"/>
                </a:solidFill>
                <a:latin typeface="Times New Roman"/>
                <a:cs typeface="Times New Roman"/>
              </a:rPr>
              <a:t>що</a:t>
            </a:r>
            <a:r>
              <a:rPr sz="1800" spc="15">
                <a:solidFill>
                  <a:schemeClr val="tx1"/>
                </a:solidFill>
                <a:latin typeface="Times New Roman"/>
                <a:cs typeface="Times New Roman"/>
              </a:rPr>
              <a:t> </a:t>
            </a:r>
            <a:r>
              <a:rPr sz="1800" spc="5">
                <a:solidFill>
                  <a:schemeClr val="tx1"/>
                </a:solidFill>
                <a:latin typeface="Times New Roman"/>
                <a:cs typeface="Times New Roman"/>
              </a:rPr>
              <a:t>тільки</a:t>
            </a:r>
            <a:r>
              <a:rPr sz="1800" spc="15">
                <a:solidFill>
                  <a:schemeClr val="tx1"/>
                </a:solidFill>
                <a:latin typeface="Times New Roman"/>
                <a:cs typeface="Times New Roman"/>
              </a:rPr>
              <a:t> </a:t>
            </a:r>
            <a:r>
              <a:rPr sz="1800" spc="5">
                <a:solidFill>
                  <a:schemeClr val="tx1"/>
                </a:solidFill>
                <a:latin typeface="Times New Roman"/>
                <a:cs typeface="Times New Roman"/>
              </a:rPr>
              <a:t>дійсні</a:t>
            </a:r>
            <a:r>
              <a:rPr sz="1800" spc="20">
                <a:solidFill>
                  <a:schemeClr val="tx1"/>
                </a:solidFill>
                <a:latin typeface="Times New Roman"/>
                <a:cs typeface="Times New Roman"/>
              </a:rPr>
              <a:t> </a:t>
            </a:r>
            <a:r>
              <a:rPr sz="1800" spc="10">
                <a:solidFill>
                  <a:schemeClr val="tx1"/>
                </a:solidFill>
                <a:latin typeface="Times New Roman"/>
                <a:cs typeface="Times New Roman"/>
              </a:rPr>
              <a:t>транзакції</a:t>
            </a:r>
            <a:r>
              <a:rPr sz="1800" spc="15">
                <a:solidFill>
                  <a:schemeClr val="tx1"/>
                </a:solidFill>
                <a:latin typeface="Times New Roman"/>
                <a:cs typeface="Times New Roman"/>
              </a:rPr>
              <a:t> </a:t>
            </a:r>
            <a:r>
              <a:rPr sz="1800" spc="-15">
                <a:solidFill>
                  <a:schemeClr val="tx1"/>
                </a:solidFill>
                <a:latin typeface="Times New Roman"/>
                <a:cs typeface="Times New Roman"/>
              </a:rPr>
              <a:t>будуть</a:t>
            </a:r>
            <a:r>
              <a:rPr sz="1800" spc="15">
                <a:solidFill>
                  <a:schemeClr val="tx1"/>
                </a:solidFill>
                <a:latin typeface="Times New Roman"/>
                <a:cs typeface="Times New Roman"/>
              </a:rPr>
              <a:t> </a:t>
            </a:r>
            <a:r>
              <a:rPr sz="1800">
                <a:solidFill>
                  <a:schemeClr val="tx1"/>
                </a:solidFill>
                <a:latin typeface="Times New Roman"/>
                <a:cs typeface="Times New Roman"/>
              </a:rPr>
              <a:t>включені</a:t>
            </a:r>
            <a:r>
              <a:rPr sz="1800">
                <a:solidFill>
                  <a:schemeClr val="tx1"/>
                </a:solidFill>
                <a:latin typeface="Times New Roman"/>
                <a:cs typeface="Times New Roman"/>
              </a:rPr>
              <a:t> </a:t>
            </a:r>
            <a:r>
              <a:rPr sz="1800" spc="5">
                <a:solidFill>
                  <a:schemeClr val="tx1"/>
                </a:solidFill>
                <a:latin typeface="Times New Roman"/>
                <a:cs typeface="Times New Roman"/>
              </a:rPr>
              <a:t> </a:t>
            </a:r>
            <a:r>
              <a:rPr sz="1800" spc="10">
                <a:solidFill>
                  <a:schemeClr val="tx1"/>
                </a:solidFill>
                <a:latin typeface="Times New Roman"/>
                <a:cs typeface="Times New Roman"/>
              </a:rPr>
              <a:t>в</a:t>
            </a:r>
            <a:r>
              <a:rPr sz="1800" spc="-20">
                <a:solidFill>
                  <a:schemeClr val="tx1"/>
                </a:solidFill>
                <a:latin typeface="Times New Roman"/>
                <a:cs typeface="Times New Roman"/>
              </a:rPr>
              <a:t> </a:t>
            </a:r>
            <a:r>
              <a:rPr sz="1800">
                <a:solidFill>
                  <a:schemeClr val="tx1"/>
                </a:solidFill>
                <a:latin typeface="Times New Roman"/>
                <a:cs typeface="Times New Roman"/>
              </a:rPr>
              <a:t>блокчейн.</a:t>
            </a:r>
            <a:endParaRPr sz="1800">
              <a:solidFill>
                <a:schemeClr val="tx1"/>
              </a:solidFill>
              <a:latin typeface="Times New Roman"/>
              <a:cs typeface="Times New Roman"/>
            </a:endParaRPr>
          </a:p>
        </p:txBody>
      </p:sp>
      <p:sp>
        <p:nvSpPr>
          <p:cNvPr id="983426703" name="Holder 4"/>
          <p:cNvSpPr>
            <a:spLocks noGrp="1"/>
          </p:cNvSpPr>
          <p:nvPr/>
        </p:nvSpPr>
        <p:spPr bwMode="auto">
          <a:xfrm>
            <a:off x="9225526" y="86874"/>
            <a:ext cx="2806678"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9E735286-D653-970E-6EB7-3767F71D2E85}" type="slidenum">
              <a:rPr sz="2800"/>
              <a:t/>
            </a:fld>
            <a:endParaRPr/>
          </a:p>
        </p:txBody>
      </p:sp>
      <p:sp>
        <p:nvSpPr>
          <p:cNvPr id="1149062720" name="Прямоугольник 1149062719"/>
          <p:cNvSpPr/>
          <p:nvPr/>
        </p:nvSpPr>
        <p:spPr bwMode="auto">
          <a:xfrm>
            <a:off x="11655882" y="27612"/>
            <a:ext cx="527110" cy="545605"/>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3" name="Рисунок 2"/>
          <p:cNvPicPr>
            <a:picLocks noChangeAspect="1"/>
          </p:cNvPicPr>
          <p:nvPr/>
        </p:nvPicPr>
        <p:blipFill>
          <a:blip r:embed="rId2"/>
          <a:stretch/>
        </p:blipFill>
        <p:spPr bwMode="auto">
          <a:xfrm>
            <a:off x="510632" y="1149350"/>
            <a:ext cx="6940284" cy="441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1075375209" name="Holder 4"/>
          <p:cNvSpPr>
            <a:spLocks noGrp="1"/>
          </p:cNvSpPr>
          <p:nvPr/>
        </p:nvSpPr>
        <p:spPr bwMode="auto">
          <a:xfrm>
            <a:off x="9225527" y="86873"/>
            <a:ext cx="2806677" cy="427079"/>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70AAA155-6A15-91B6-2BF4-2864ABBABF10}" type="slidenum">
              <a:rPr sz="2800"/>
              <a:t/>
            </a:fld>
            <a:endParaRPr/>
          </a:p>
        </p:txBody>
      </p:sp>
      <p:sp>
        <p:nvSpPr>
          <p:cNvPr id="1983057654" name="Прямоугольник 2098987258"/>
          <p:cNvSpPr/>
          <p:nvPr/>
        </p:nvSpPr>
        <p:spPr bwMode="auto">
          <a:xfrm>
            <a:off x="11655882" y="27612"/>
            <a:ext cx="527108" cy="545603"/>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580217817" name="Рисунок 1270103084"/>
          <p:cNvPicPr>
            <a:picLocks noChangeAspect="1"/>
          </p:cNvPicPr>
          <p:nvPr/>
        </p:nvPicPr>
        <p:blipFill>
          <a:blip r:embed="rId2"/>
          <a:stretch/>
        </p:blipFill>
        <p:spPr bwMode="auto">
          <a:xfrm>
            <a:off x="5329605" y="513954"/>
            <a:ext cx="6372513" cy="5727999"/>
          </a:xfrm>
          <a:prstGeom prst="rect">
            <a:avLst/>
          </a:prstGeom>
        </p:spPr>
      </p:pic>
      <p:sp>
        <p:nvSpPr>
          <p:cNvPr id="101400469" name="TextBox 3"/>
          <p:cNvSpPr txBox="1"/>
          <p:nvPr/>
        </p:nvSpPr>
        <p:spPr bwMode="auto">
          <a:xfrm>
            <a:off x="127350" y="86873"/>
            <a:ext cx="11633154" cy="449939"/>
          </a:xfrm>
          <a:prstGeom prst="rect">
            <a:avLst/>
          </a:prstGeom>
          <a:noFill/>
        </p:spPr>
        <p:txBody>
          <a:bodyPr wrap="square" rtlCol="0">
            <a:spAutoFit/>
          </a:bodyPr>
          <a:lstStyle/>
          <a:p>
            <a:pPr>
              <a:defRPr/>
            </a:pPr>
            <a:r>
              <a:rPr lang="ru-RU" sz="2350" b="1" i="0" u="none" strike="noStrike" cap="none" spc="0">
                <a:solidFill>
                  <a:schemeClr val="tx1"/>
                </a:solidFill>
                <a:latin typeface="Times New Roman"/>
                <a:cs typeface="Times New Roman"/>
              </a:rPr>
              <a:t>UML діаграма</a:t>
            </a:r>
            <a:r>
              <a:rPr lang="ru-RU" sz="2350" b="1" i="0" u="none" strike="noStrike" cap="none" spc="0">
                <a:solidFill>
                  <a:schemeClr val="tx1"/>
                </a:solidFill>
                <a:latin typeface="Times New Roman"/>
                <a:cs typeface="Times New Roman"/>
              </a:rPr>
              <a:t> компонентів</a:t>
            </a:r>
            <a:endParaRPr sz="2350" b="1">
              <a:latin typeface="Times New Roman"/>
              <a:cs typeface="Times New Roman"/>
            </a:endParaRPr>
          </a:p>
        </p:txBody>
      </p:sp>
      <p:sp>
        <p:nvSpPr>
          <p:cNvPr id="1806522172" name="TextBox 697833304"/>
          <p:cNvSpPr txBox="1"/>
          <p:nvPr/>
        </p:nvSpPr>
        <p:spPr bwMode="auto">
          <a:xfrm>
            <a:off x="127350" y="749052"/>
            <a:ext cx="4996208" cy="530388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just">
              <a:defRPr/>
            </a:pPr>
            <a:r>
              <a:rPr lang="ru-RU" sz="1800" b="0" i="0" u="none" strike="noStrike" cap="none" spc="0">
                <a:solidFill>
                  <a:schemeClr val="tx1"/>
                </a:solidFill>
                <a:latin typeface="Times New Roman"/>
                <a:cs typeface="Times New Roman"/>
              </a:rPr>
              <a:t>Наш веб-гаманець на основі блокчейну використовує архітектуру Model-View-Controller (MVC) для оптимізації операцій та покращення користувацького досвіду. Модель відповідає основним даним і правилам нашого додатку, таким як інформація про обліковий запис користувача і логіка транзакцій. Представлення керує відображенням інформації, наприклад, інтерфейсами перевірки балансу та створення транзакцій. Нарешті, контролер обробляє дані, введені користувачем, виконуючи такі дії, як перевірка балансу рахунку або створення транзакцій. Така структура забезпечує ефективне управління даними, безперебійну взаємодію з користувацьким інтерфейсом та ефективну обробку дій користувача, що в підсумку створює безперебійну та інтуїтивно зрозумілу роботу для користувачів нашого гаманця.</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715254597" name="object 2"/>
          <p:cNvSpPr txBox="1">
            <a:spLocks noGrp="1"/>
          </p:cNvSpPr>
          <p:nvPr>
            <p:ph type="title"/>
          </p:nvPr>
        </p:nvSpPr>
        <p:spPr bwMode="auto">
          <a:xfrm flipH="0" flipV="0">
            <a:off x="422321" y="215214"/>
            <a:ext cx="6358173" cy="381992"/>
          </a:xfrm>
          <a:prstGeom prst="rect">
            <a:avLst/>
          </a:prstGeom>
        </p:spPr>
        <p:txBody>
          <a:bodyPr vert="horz" wrap="square" lIns="0" tIns="47622" rIns="0" bIns="0" rtlCol="0">
            <a:spAutoFit/>
          </a:bodyPr>
          <a:lstStyle/>
          <a:p>
            <a:pPr marL="12699" marR="5079">
              <a:lnSpc>
                <a:spcPts val="2629"/>
              </a:lnSpc>
              <a:spcBef>
                <a:spcPts val="374"/>
              </a:spcBef>
              <a:defRPr/>
            </a:pPr>
            <a:r>
              <a:rPr lang="ru-RU" sz="2350" b="1" i="0" u="none" strike="noStrike" cap="none" spc="-28">
                <a:solidFill>
                  <a:srgbClr val="484140"/>
                </a:solidFill>
                <a:latin typeface="Times New Roman"/>
                <a:cs typeface="Times New Roman"/>
              </a:rPr>
              <a:t>Аналіз парадоксу Пуассона</a:t>
            </a:r>
            <a:endParaRPr/>
          </a:p>
        </p:txBody>
      </p:sp>
      <p:sp>
        <p:nvSpPr>
          <p:cNvPr id="778145751" name="Holder 4"/>
          <p:cNvSpPr>
            <a:spLocks noGrp="1"/>
          </p:cNvSpPr>
          <p:nvPr/>
        </p:nvSpPr>
        <p:spPr bwMode="auto">
          <a:xfrm>
            <a:off x="9225527" y="86874"/>
            <a:ext cx="280667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6D9D3FD9-B45B-911C-396B-1B60B15A8A81}" type="slidenum">
              <a:rPr sz="2800"/>
              <a:t/>
            </a:fld>
            <a:endParaRPr/>
          </a:p>
        </p:txBody>
      </p:sp>
      <p:sp>
        <p:nvSpPr>
          <p:cNvPr id="96020397" name="Прямоугольник 1883375731"/>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606887588" name=""/>
          <p:cNvPicPr>
            <a:picLocks noChangeAspect="1"/>
          </p:cNvPicPr>
          <p:nvPr/>
        </p:nvPicPr>
        <p:blipFill>
          <a:blip r:embed="rId2"/>
          <a:stretch/>
        </p:blipFill>
        <p:spPr bwMode="auto">
          <a:xfrm rot="0" flipH="0" flipV="0">
            <a:off x="5173831" y="808846"/>
            <a:ext cx="6596417" cy="5215630"/>
          </a:xfrm>
          <a:prstGeom prst="rect">
            <a:avLst/>
          </a:prstGeom>
        </p:spPr>
      </p:pic>
      <p:sp>
        <p:nvSpPr>
          <p:cNvPr id="1300448506" name=""/>
          <p:cNvSpPr txBox="1"/>
          <p:nvPr/>
        </p:nvSpPr>
        <p:spPr bwMode="auto">
          <a:xfrm flipH="0" flipV="0">
            <a:off x="296975" y="931180"/>
            <a:ext cx="4674847" cy="5441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indent="269874" algn="just">
              <a:lnSpc>
                <a:spcPct val="150000"/>
              </a:lnSpc>
              <a:spcAft>
                <a:spcPts val="988"/>
              </a:spcAft>
              <a:defRPr/>
            </a:pPr>
            <a:r>
              <a:rPr lang="uk-UA" sz="1800">
                <a:latin typeface="Times New Roman"/>
                <a:cs typeface="Times New Roman"/>
              </a:rPr>
              <a:t>Хоча цей аналіз даних не є остаточним доказом іс</a:t>
            </a:r>
            <a:r>
              <a:rPr lang="uk-UA" sz="1800">
                <a:latin typeface="Times New Roman"/>
                <a:cs typeface="Times New Roman"/>
              </a:rPr>
              <a:t>нування парадоксу Пуассона в біткоїні, доказ насправді криється в початковій гістограмі, а саме в її довгому хвості. Більшість респондентів у нашій вибірці чекають на підтвердження більше 10 хвилин, хоча середній час очікування становить 9,9 хвилин. Це пов</a:t>
            </a:r>
            <a:r>
              <a:rPr lang="uk-UA" sz="1800">
                <a:latin typeface="Times New Roman"/>
                <a:cs typeface="Times New Roman"/>
              </a:rPr>
              <a:t>'язано з довгим правим хвостом розподілу Пуассона. Іншими словами, існує більше можливостей виявити блок між 10-40 хвилинами, оскільки цей часовий інтервал в чотири рази більший, ніж інтервал 0-10 хвилин</a:t>
            </a:r>
            <a:endParaRPr sz="1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31837828" name="object 2"/>
          <p:cNvSpPr txBox="1">
            <a:spLocks noGrp="1"/>
          </p:cNvSpPr>
          <p:nvPr>
            <p:ph type="title"/>
          </p:nvPr>
        </p:nvSpPr>
        <p:spPr bwMode="auto">
          <a:xfrm flipH="0" flipV="0">
            <a:off x="422321" y="215214"/>
            <a:ext cx="6369333" cy="381992"/>
          </a:xfrm>
          <a:prstGeom prst="rect">
            <a:avLst/>
          </a:prstGeom>
        </p:spPr>
        <p:txBody>
          <a:bodyPr vert="horz" wrap="square" lIns="0" tIns="47622" rIns="0" bIns="0" rtlCol="0">
            <a:spAutoFit/>
          </a:bodyPr>
          <a:lstStyle/>
          <a:p>
            <a:pPr marL="12699" marR="5079">
              <a:lnSpc>
                <a:spcPts val="2629"/>
              </a:lnSpc>
              <a:spcBef>
                <a:spcPts val="374"/>
              </a:spcBef>
              <a:defRPr/>
            </a:pPr>
            <a:r>
              <a:rPr spc="-28"/>
              <a:t>Проблема часу очікування</a:t>
            </a:r>
            <a:endParaRPr/>
          </a:p>
        </p:txBody>
      </p:sp>
      <p:sp>
        <p:nvSpPr>
          <p:cNvPr id="1546463851" name="Holder 4"/>
          <p:cNvSpPr>
            <a:spLocks noGrp="1"/>
          </p:cNvSpPr>
          <p:nvPr/>
        </p:nvSpPr>
        <p:spPr bwMode="auto">
          <a:xfrm>
            <a:off x="9225527" y="86874"/>
            <a:ext cx="2806678" cy="427078"/>
          </a:xfrm>
        </p:spPr>
        <p:txBody>
          <a:bodyPr wrap="square" lIns="0" tIns="0" rIns="0" bIns="0">
            <a:spAutoFit/>
          </a:bodyPr>
          <a:lstStyle>
            <a:lvl1pPr marL="0" algn="r">
              <a:defRPr>
                <a:solidFill>
                  <a:schemeClr val="tx1">
                    <a:tint val="75000"/>
                  </a:schemeClr>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defRPr/>
            </a:pPr>
            <a:fld id="{2D730B54-BE92-220A-8662-B77F36053956}" type="slidenum">
              <a:rPr sz="2800"/>
              <a:t/>
            </a:fld>
            <a:endParaRPr/>
          </a:p>
        </p:txBody>
      </p:sp>
      <p:sp>
        <p:nvSpPr>
          <p:cNvPr id="1809868346" name="Прямоугольник 1883375731"/>
          <p:cNvSpPr/>
          <p:nvPr/>
        </p:nvSpPr>
        <p:spPr bwMode="auto">
          <a:xfrm>
            <a:off x="11655882" y="27612"/>
            <a:ext cx="527109" cy="545604"/>
          </a:xfrm>
          <a:prstGeom prst="rect">
            <a:avLst/>
          </a:prstGeom>
          <a:noFill/>
          <a:ln w="25400" cap="flat" cmpd="sng" algn="ctr">
            <a:solidFill>
              <a:schemeClr val="bg2">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graphicFrame>
        <p:nvGraphicFramePr>
          <p:cNvPr id="588418955" name=""/>
          <p:cNvGraphicFramePr>
            <a:graphicFrameLocks xmlns:a="http://schemas.openxmlformats.org/drawingml/2006/main"/>
          </p:cNvGraphicFramePr>
          <p:nvPr/>
        </p:nvGraphicFramePr>
        <p:xfrm>
          <a:off x="6629391" y="1146994"/>
          <a:ext cx="4736822" cy="2398277"/>
        </p:xfrm>
        <a:graphic>
          <a:graphicData uri="http://schemas.openxmlformats.org/drawingml/2006/table">
            <a:tbl>
              <a:tblPr firstRow="1" firstCol="1" lastRow="0" lastCol="0" bandRow="1" bandCol="0">
                <a:tableStyleId>{5C22544A-7EE6-4342-B048-85BDC9FD1C3A}</a:tableStyleId>
              </a:tblPr>
              <a:tblGrid>
                <a:gridCol w="2583610"/>
                <a:gridCol w="2140511"/>
              </a:tblGrid>
              <a:tr h="1097291">
                <a:tc>
                  <a:txBody>
                    <a:bodyPr/>
                    <a:p>
                      <a:pPr indent="269874" algn="just">
                        <a:lnSpc>
                          <a:spcPct val="150000"/>
                        </a:lnSpc>
                        <a:spcAft>
                          <a:spcPts val="988"/>
                        </a:spcAft>
                        <a:defRPr/>
                      </a:pPr>
                      <a:r>
                        <a:rPr lang="uk-UA" sz="1400">
                          <a:latin typeface="Times New Roman"/>
                          <a:cs typeface="Times New Roman"/>
                        </a:rPr>
                        <a:t>Час підтвердження блоку</a:t>
                      </a:r>
                      <a:endParaRPr sz="1400">
                        <a:latin typeface="Times New Roman"/>
                        <a:cs typeface="Times New Roman"/>
                      </a:endParaRPr>
                    </a:p>
                  </a:txBody>
                  <a:tcPr vert="horz"/>
                </a:tc>
                <a:tc>
                  <a:txBody>
                    <a:bodyPr/>
                    <a:p>
                      <a:pPr indent="269874" algn="just">
                        <a:lnSpc>
                          <a:spcPct val="150000"/>
                        </a:lnSpc>
                        <a:spcAft>
                          <a:spcPts val="988"/>
                        </a:spcAft>
                        <a:defRPr/>
                      </a:pPr>
                      <a:r>
                        <a:rPr lang="uk-UA" sz="1400">
                          <a:latin typeface="Times New Roman"/>
                          <a:cs typeface="Times New Roman"/>
                        </a:rPr>
                        <a:t>Відсоток вибірки</a:t>
                      </a:r>
                      <a:endParaRPr sz="1400">
                        <a:latin typeface="Times New Roman"/>
                        <a:cs typeface="Times New Roman"/>
                      </a:endParaRPr>
                    </a:p>
                  </a:txBody>
                  <a:tcPr vert="horz"/>
                </a:tc>
              </a:tr>
              <a:tr h="662868">
                <a:tc>
                  <a:txBody>
                    <a:bodyPr/>
                    <a:p>
                      <a:pPr indent="269874" algn="just">
                        <a:lnSpc>
                          <a:spcPct val="150000"/>
                        </a:lnSpc>
                        <a:spcAft>
                          <a:spcPts val="988"/>
                        </a:spcAft>
                        <a:defRPr/>
                      </a:pPr>
                      <a:r>
                        <a:rPr lang="uk-UA" sz="1400">
                          <a:latin typeface="Times New Roman"/>
                          <a:cs typeface="Times New Roman"/>
                        </a:rPr>
                        <a:t> 0 – 10 хвилин</a:t>
                      </a:r>
                      <a:endParaRPr sz="1400">
                        <a:latin typeface="Times New Roman"/>
                        <a:cs typeface="Times New Roman"/>
                      </a:endParaRPr>
                    </a:p>
                  </a:txBody>
                  <a:tcPr vert="horz"/>
                </a:tc>
                <a:tc>
                  <a:txBody>
                    <a:bodyPr/>
                    <a:p>
                      <a:pPr indent="269874" algn="just">
                        <a:lnSpc>
                          <a:spcPct val="150000"/>
                        </a:lnSpc>
                        <a:spcAft>
                          <a:spcPts val="988"/>
                        </a:spcAft>
                        <a:defRPr/>
                      </a:pPr>
                      <a:r>
                        <a:rPr lang="uk-UA" sz="1400">
                          <a:latin typeface="Times New Roman"/>
                          <a:cs typeface="Times New Roman"/>
                        </a:rPr>
                        <a:t>40 %</a:t>
                      </a:r>
                      <a:endParaRPr sz="1400">
                        <a:latin typeface="Times New Roman"/>
                        <a:cs typeface="Times New Roman"/>
                      </a:endParaRPr>
                    </a:p>
                  </a:txBody>
                  <a:tcPr vert="horz"/>
                </a:tc>
              </a:tr>
              <a:tr h="625418">
                <a:tc>
                  <a:txBody>
                    <a:bodyPr/>
                    <a:p>
                      <a:pPr indent="269874" algn="just">
                        <a:lnSpc>
                          <a:spcPct val="150000"/>
                        </a:lnSpc>
                        <a:spcAft>
                          <a:spcPts val="988"/>
                        </a:spcAft>
                        <a:defRPr/>
                      </a:pPr>
                      <a:r>
                        <a:rPr lang="uk-UA" sz="1400">
                          <a:latin typeface="Times New Roman"/>
                          <a:cs typeface="Times New Roman"/>
                        </a:rPr>
                        <a:t>10 – 40 хвилин</a:t>
                      </a:r>
                      <a:endParaRPr sz="1400">
                        <a:latin typeface="Times New Roman"/>
                        <a:cs typeface="Times New Roman"/>
                      </a:endParaRPr>
                    </a:p>
                  </a:txBody>
                  <a:tcPr vert="horz"/>
                </a:tc>
                <a:tc>
                  <a:txBody>
                    <a:bodyPr/>
                    <a:p>
                      <a:pPr indent="269874" algn="just">
                        <a:lnSpc>
                          <a:spcPct val="150000"/>
                        </a:lnSpc>
                        <a:spcAft>
                          <a:spcPts val="988"/>
                        </a:spcAft>
                        <a:defRPr/>
                      </a:pPr>
                      <a:r>
                        <a:rPr lang="uk-UA" sz="1400">
                          <a:latin typeface="Times New Roman"/>
                          <a:cs typeface="Times New Roman"/>
                        </a:rPr>
                        <a:t>60 %</a:t>
                      </a:r>
                      <a:endParaRPr sz="1400">
                        <a:latin typeface="Times New Roman"/>
                        <a:cs typeface="Times New Roman"/>
                      </a:endParaRPr>
                    </a:p>
                  </a:txBody>
                  <a:tcPr vert="horz"/>
                </a:tc>
              </a:tr>
            </a:tbl>
          </a:graphicData>
        </a:graphic>
      </p:graphicFrame>
      <p:sp>
        <p:nvSpPr>
          <p:cNvPr id="358156923" name=""/>
          <p:cNvSpPr txBox="1"/>
          <p:nvPr/>
        </p:nvSpPr>
        <p:spPr bwMode="auto">
          <a:xfrm flipH="0" flipV="0">
            <a:off x="6566723" y="3800752"/>
            <a:ext cx="5047125" cy="21491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indent="269874" algn="l">
              <a:lnSpc>
                <a:spcPct val="150000"/>
              </a:lnSpc>
              <a:spcAft>
                <a:spcPts val="988"/>
              </a:spcAft>
              <a:defRPr/>
            </a:pPr>
            <a:r>
              <a:rPr lang="uk-UA" sz="1800">
                <a:latin typeface="Times New Roman"/>
                <a:cs typeface="Times New Roman"/>
              </a:rPr>
              <a:t>Таким чином, 2/5 нашої вибірки отримали підтвердження транзакції менш ніж за 10 хвилин, тоді як решта 3/5 були свідками того, що час підтвердження перевищував 10 хвилин. Це те, що ми називаємо парадоксом Пуассона.</a:t>
            </a:r>
            <a:endParaRPr sz="1800">
              <a:latin typeface="Times New Roman"/>
              <a:cs typeface="Times New Roman"/>
            </a:endParaRPr>
          </a:p>
        </p:txBody>
      </p:sp>
      <p:pic>
        <p:nvPicPr>
          <p:cNvPr id="2136970344" name=""/>
          <p:cNvPicPr>
            <a:picLocks noChangeAspect="1"/>
          </p:cNvPicPr>
          <p:nvPr/>
        </p:nvPicPr>
        <p:blipFill>
          <a:blip r:embed="rId2"/>
          <a:srcRect l="0" t="-1" r="906" b="1003"/>
          <a:stretch/>
        </p:blipFill>
        <p:spPr bwMode="auto">
          <a:xfrm rot="0" flipH="0" flipV="0">
            <a:off x="166456" y="878519"/>
            <a:ext cx="6270624" cy="4829809"/>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Произвольный</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Однорангова мережа на основі блокчейн для автоматизованої платіжної системи:  захист звіту з курсової роботи виконав: ІПЗ-33 Гоша Давід Олександрович  керівник: д.т.н. с.н.с. Порєв Геннадій Володимирович</dc:title>
  <dc:subject/>
  <dc:creator/>
  <cp:keywords/>
  <dc:description/>
  <dc:identifier/>
  <dc:language/>
  <cp:lastModifiedBy/>
  <cp:revision>9</cp:revision>
  <dcterms:created xsi:type="dcterms:W3CDTF">2023-06-01T05:34:08Z</dcterms:created>
  <dcterms:modified xsi:type="dcterms:W3CDTF">2023-06-12T09:58:29Z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2023-05-30T00:00:00Z</vt:filetime>
  </property>
  <property fmtid="{D5CDD505-2E9C-101B-9397-08002B2CF9AE}" pid="3" name="Creator">
    <vt:lpwstr>Chromium</vt:lpwstr>
  </property>
  <property fmtid="{D5CDD505-2E9C-101B-9397-08002B2CF9AE}" pid="4" name="LastSaved">
    <vt:filetime>2023-06-01T00:00:00Z</vt:filetime>
  </property>
</Properties>
</file>