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diagrams/quickStyle2.xml" ContentType="application/vnd.openxmlformats-officedocument.drawingml.diagramQuickStyle+xml"/>
  <Override PartName="/ppt/diagrams/colors2.xml" ContentType="application/vnd.openxmlformats-officedocument.drawingml.diagramColors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2.xml" ContentType="application/vnd.openxmlformats-officedocument.drawingml.diagramData+xml"/>
  <Override PartName="/ppt/slides/slide2.xml" ContentType="application/vnd.openxmlformats-officedocument.presentationml.slide+xml"/>
  <Override PartName="/ppt/diagrams/quickStyle1.xml" ContentType="application/vnd.openxmlformats-officedocument.drawingml.diagramQuickStyle+xml"/>
  <Override PartName="/ppt/viewProps.xml" ContentType="application/vnd.openxmlformats-officedocument.presentationml.viewProps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diagrams/drawing2.xml" ContentType="application/vnd.openxmlformats-officedocument.drawingml.diagramDrawing+xml"/>
  <Override PartName="/ppt/diagrams/layout2.xml" ContentType="application/vnd.openxmlformats-officedocument.drawingml.diagramLayout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413500"/>
  <p:notesSz cx="12192000" cy="641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10" d="100"/>
          <a:sy n="110" d="100"/>
        </p:scale>
        <p:origin x="594" y="108"/>
      </p:cViewPr>
      <p:guideLst>
        <p:guide pos="2924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ata2.xml.rels><?xml version="1.0" encoding="UTF-8" standalone="yes"?><Relationships xmlns="http://schemas.openxmlformats.org/package/2006/relationships"><Relationship Id="rId1" Type="http://schemas.microsoft.com/office/2007/relationships/diagramDrawing" Target="../diagrams/drawing2.xml" /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0E58EF5D-A4F6-406B-9846-A092BE01EB22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53958BD8-D0F9-43A4-A8E7-C43BE5627982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AD2D0D1-9BC6-4E2B-9C66-03C01B0396F4}" type="parTrans" cxnId="{63E21DF4-5FBC-443D-9BC9-43B65A7BD89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A4947D-84AB-48E6-8DBD-B0FB7DCFE83A}" type="sibTrans" cxnId="{63E21DF4-5FBC-443D-9BC9-43B65A7BD892}">
      <dgm:prSet phldr="0" phldrT="01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01</a:t>
          </a:r>
          <a:endParaRPr>
            <a:latin typeface="Times New Roman"/>
            <a:cs typeface="Times New Roman"/>
          </a:endParaRPr>
        </a:p>
      </dgm:t>
    </dgm:pt>
    <dgm:pt modelId="{E8B83B89-852B-4DBD-9E85-E9260E7861E8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32F8854-CF29-4409-A28C-3EB0A94CCB86}" type="parTrans" cxnId="{7C51A667-6AED-4C0F-A3C5-24DCB9960B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B3BD4AE-D7EC-449F-9FEC-6862480B356F}" type="sibTrans" cxnId="{7C51A667-6AED-4C0F-A3C5-24DCB9960B16}">
      <dgm:prSet phldr="0" phldrT="02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02</a:t>
          </a:r>
          <a:endParaRPr>
            <a:latin typeface="Times New Roman"/>
            <a:cs typeface="Times New Roman"/>
          </a:endParaRPr>
        </a:p>
      </dgm:t>
    </dgm:pt>
    <dgm:pt modelId="{909A013D-B8DF-421C-83DA-70F0217544BE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Вирішити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проблеми високих комісійних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витрат за рахунок підтримки ефективної роботи мережі навіть при великих обсягах транзакцій, що забезпечує нижчу комісію за транзакції для користувачів.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D896ABC-C2FA-49B1-87F1-3D9604E8485E}" type="parTrans" cxnId="{4ED74027-7C0D-4D16-A0CB-88ADEB6B911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CBAFDCC-6EA0-4DEA-9121-2062BC43DD0B}" type="sibTrans" cxnId="{4ED74027-7C0D-4D16-A0CB-88ADEB6B9117}">
      <dgm:prSet phldr="0" phldrT="03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03</a:t>
          </a:r>
          <a:endParaRPr>
            <a:latin typeface="Times New Roman"/>
            <a:cs typeface="Times New Roman"/>
          </a:endParaRPr>
        </a:p>
      </dgm:t>
    </dgm:pt>
    <dgm:pt modelId="{B47B7AE4-5C81-4D1D-B23C-DF5211C34576}" type="pres">
      <dgm:prSet presAssocID="{0E58EF5D-A4F6-406B-9846-A092BE01EB22}" presName="Name0" presStyleCnt="0">
        <dgm:presLayoutVars>
          <dgm:animLvl val="lvl"/>
          <dgm:resizeHandles val="exact"/>
        </dgm:presLayoutVars>
      </dgm:prSet>
      <dgm:spPr bwMode="auto"/>
    </dgm:pt>
    <dgm:pt modelId="{02F134E2-CF97-47F6-9FCC-948D5966F543}" type="pres">
      <dgm:prSet presAssocID="{53958BD8-D0F9-43A4-A8E7-C43BE5627982}" presName="compositeNode" presStyleCnt="0">
        <dgm:presLayoutVars>
          <dgm:bulletEnabled val="1"/>
        </dgm:presLayoutVars>
      </dgm:prSet>
      <dgm:spPr bwMode="auto"/>
    </dgm:pt>
    <dgm:pt modelId="{9749F921-1780-4BC4-94D4-CA6CB4386FA2}" type="pres">
      <dgm:prSet custLinFactY="245" presAssocID="{53958BD8-D0F9-43A4-A8E7-C43BE5627982}" presName="bgRect" presStyleLbl="alignNode1" presStyleIdx="0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</dgm:spPr>
    </dgm:pt>
    <dgm:pt modelId="{D0B42A7F-7E0A-460C-B101-1C3B5702C205}" type="pres">
      <dgm:prSet presAssocID="{94A4947D-84AB-48E6-8DBD-B0FB7DCFE83A}" presName="sibTransNodeRect" presStyleLbl="alignNode1" presStyleIdx="0" presStyleCnt="3">
        <dgm:presLayoutVars>
          <dgm:chMax val="0"/>
          <dgm:bulletEnabled val="1"/>
        </dgm:presLayoutVars>
      </dgm:prSet>
      <dgm:spPr bwMode="auto"/>
    </dgm:pt>
    <dgm:pt modelId="{8DCEC39D-2FD9-4B24-9822-18BC4CB8119F}" type="pres">
      <dgm:prSet presAssocID="{53958BD8-D0F9-43A4-A8E7-C43BE5627982}" presName="nodeRect" presStyleLbl="alignNode1" presStyleIdx="0" presStyleCnt="3">
        <dgm:presLayoutVars>
          <dgm:bulletEnabled val="1"/>
        </dgm:presLayoutVars>
      </dgm:prSet>
      <dgm:spPr bwMode="auto"/>
    </dgm:pt>
    <dgm:pt modelId="{BAC01AAC-F99B-4AEE-8087-2EB3AF283AC3}" type="pres">
      <dgm:prSet presAssocID="{94A4947D-84AB-48E6-8DBD-B0FB7DCFE83A}" presName="sibTrans" presStyleCnt="0"/>
      <dgm:spPr bwMode="auto"/>
    </dgm:pt>
    <dgm:pt modelId="{E24ADF74-5F14-4D4F-8BBC-B7480D4C9CF2}" type="pres">
      <dgm:prSet presAssocID="{E8B83B89-852B-4DBD-9E85-E9260E7861E8}" presName="compositeNode" presStyleCnt="0">
        <dgm:presLayoutVars>
          <dgm:bulletEnabled val="1"/>
        </dgm:presLayoutVars>
      </dgm:prSet>
      <dgm:spPr bwMode="auto"/>
    </dgm:pt>
    <dgm:pt modelId="{616554C9-C9F5-4BED-AF29-560C61D9FF69}" type="pres">
      <dgm:prSet presAssocID="{E8B83B89-852B-4DBD-9E85-E9260E7861E8}" presName="bgRect" presStyleLbl="alignNode1" presStyleIdx="1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</dgm:spPr>
    </dgm:pt>
    <dgm:pt modelId="{723F350A-D7AE-46BC-AA77-CC6E62B2E8AF}" type="pres">
      <dgm:prSet presAssocID="{EB3BD4AE-D7EC-449F-9FEC-6862480B356F}" presName="sibTransNodeRect" presStyleLbl="alignNode1" presStyleIdx="1" presStyleCnt="3">
        <dgm:presLayoutVars>
          <dgm:chMax val="0"/>
          <dgm:bulletEnabled val="1"/>
        </dgm:presLayoutVars>
      </dgm:prSet>
      <dgm:spPr bwMode="auto"/>
    </dgm:pt>
    <dgm:pt modelId="{CDE5F8CE-6DD2-4F69-BB48-F2366D3C708A}" type="pres">
      <dgm:prSet presAssocID="{E8B83B89-852B-4DBD-9E85-E9260E7861E8}" presName="nodeRect" presStyleLbl="alignNode1" presStyleIdx="1" presStyleCnt="3">
        <dgm:presLayoutVars>
          <dgm:bulletEnabled val="1"/>
        </dgm:presLayoutVars>
      </dgm:prSet>
      <dgm:spPr bwMode="auto"/>
    </dgm:pt>
    <dgm:pt modelId="{3F99BBDA-7ECC-4512-829C-51F991758DEE}" type="pres">
      <dgm:prSet presAssocID="{EB3BD4AE-D7EC-449F-9FEC-6862480B356F}" presName="sibTrans" presStyleCnt="0"/>
      <dgm:spPr bwMode="auto"/>
    </dgm:pt>
    <dgm:pt modelId="{AED69DA4-C132-438A-8E98-0E703E6F4909}" type="pres">
      <dgm:prSet presAssocID="{909A013D-B8DF-421C-83DA-70F0217544BE}" presName="compositeNode" presStyleCnt="0">
        <dgm:presLayoutVars>
          <dgm:bulletEnabled val="1"/>
        </dgm:presLayoutVars>
      </dgm:prSet>
      <dgm:spPr bwMode="auto"/>
    </dgm:pt>
    <dgm:pt modelId="{F141C49C-E8E4-49F4-AAC3-2EB38F33B50A}" type="pres">
      <dgm:prSet presAssocID="{909A013D-B8DF-421C-83DA-70F0217544BE}" presName="bgRect" presStyleLbl="alignNode1" presStyleIdx="2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</dgm:spPr>
    </dgm:pt>
    <dgm:pt modelId="{2596FFBD-2FDB-463F-99E6-18EDF6E874AC}" type="pres">
      <dgm:prSet presAssocID="{4CBAFDCC-6EA0-4DEA-9121-2062BC43DD0B}" presName="sibTransNodeRect" presStyleLbl="alignNode1" presStyleIdx="2" presStyleCnt="3">
        <dgm:presLayoutVars>
          <dgm:chMax val="0"/>
          <dgm:bulletEnabled val="1"/>
        </dgm:presLayoutVars>
      </dgm:prSet>
      <dgm:spPr bwMode="auto"/>
    </dgm:pt>
    <dgm:pt modelId="{93163658-E148-4E05-920A-18837D8AC530}" type="pres">
      <dgm:prSet presAssocID="{909A013D-B8DF-421C-83DA-70F0217544BE}" presName="nodeRect" presStyleLbl="alignNode1" presStyleIdx="2" presStyleCnt="3">
        <dgm:presLayoutVars>
          <dgm:bulletEnabled val="1"/>
        </dgm:presLayoutVars>
      </dgm:prSet>
      <dgm:spPr bwMode="auto"/>
    </dgm:pt>
  </dgm:ptLst>
  <dgm:cxnLst>
    <dgm:cxn modelId="{9FAC7A1E-F308-49A5-854C-B6D16724678F}" type="presOf" srcId="{EB3BD4AE-D7EC-449F-9FEC-6862480B356F}" destId="{723F350A-D7AE-46BC-AA77-CC6E62B2E8AF}" srcOrd="0" destOrd="0" presId="urn:microsoft.com/office/officeart/2016/7/layout/LinearBlockProcessNumbered"/>
    <dgm:cxn modelId="{5BFDD921-66BB-4173-BCF4-A1CAB30F697B}" type="presOf" srcId="{E8B83B89-852B-4DBD-9E85-E9260E7861E8}" destId="{616554C9-C9F5-4BED-AF29-560C61D9FF69}" srcOrd="0" destOrd="0" presId="urn:microsoft.com/office/officeart/2016/7/layout/LinearBlockProcessNumbered"/>
    <dgm:cxn modelId="{4ED74027-7C0D-4D16-A0CB-88ADEB6B9117}" srcId="{0E58EF5D-A4F6-406B-9846-A092BE01EB22}" destId="{909A013D-B8DF-421C-83DA-70F0217544BE}" srcOrd="2" destOrd="0" parTransId="{0D896ABC-C2FA-49B1-87F1-3D9604E8485E}" sibTransId="{4CBAFDCC-6EA0-4DEA-9121-2062BC43DD0B}"/>
    <dgm:cxn modelId="{7C51A667-6AED-4C0F-A3C5-24DCB9960B16}" srcId="{0E58EF5D-A4F6-406B-9846-A092BE01EB22}" destId="{E8B83B89-852B-4DBD-9E85-E9260E7861E8}" srcOrd="1" destOrd="0" parTransId="{432F8854-CF29-4409-A28C-3EB0A94CCB86}" sibTransId="{EB3BD4AE-D7EC-449F-9FEC-6862480B356F}"/>
    <dgm:cxn modelId="{7FD9C14D-6AFA-4EBB-92B2-4D4FF4476EA9}" type="presOf" srcId="{909A013D-B8DF-421C-83DA-70F0217544BE}" destId="{93163658-E148-4E05-920A-18837D8AC530}" srcOrd="1" destOrd="0" presId="urn:microsoft.com/office/officeart/2016/7/layout/LinearBlockProcessNumbered"/>
    <dgm:cxn modelId="{1FCCEA83-CE95-417D-AF71-4B49302AF249}" type="presOf" srcId="{0E58EF5D-A4F6-406B-9846-A092BE01EB22}" destId="{B47B7AE4-5C81-4D1D-B23C-DF5211C34576}" srcOrd="0" destOrd="0" presId="urn:microsoft.com/office/officeart/2016/7/layout/LinearBlockProcessNumbered"/>
    <dgm:cxn modelId="{6B0A2F84-CFC7-4104-B45B-11681CAC51C7}" type="presOf" srcId="{94A4947D-84AB-48E6-8DBD-B0FB7DCFE83A}" destId="{D0B42A7F-7E0A-460C-B101-1C3B5702C205}" srcOrd="0" destOrd="0" presId="urn:microsoft.com/office/officeart/2016/7/layout/LinearBlockProcessNumbered"/>
    <dgm:cxn modelId="{E08EF885-B50F-46D3-B89F-891B6A9F7F2B}" type="presOf" srcId="{53958BD8-D0F9-43A4-A8E7-C43BE5627982}" destId="{9749F921-1780-4BC4-94D4-CA6CB4386FA2}" srcOrd="0" destOrd="0" presId="urn:microsoft.com/office/officeart/2016/7/layout/LinearBlockProcessNumbered"/>
    <dgm:cxn modelId="{6E6F478D-AA74-44D0-8F25-206DF69C9B00}" type="presOf" srcId="{909A013D-B8DF-421C-83DA-70F0217544BE}" destId="{F141C49C-E8E4-49F4-AAC3-2EB38F33B50A}" srcOrd="0" destOrd="0" presId="urn:microsoft.com/office/officeart/2016/7/layout/LinearBlockProcessNumbered"/>
    <dgm:cxn modelId="{6AC743C7-AD14-4780-A72E-AF82357886EB}" type="presOf" srcId="{53958BD8-D0F9-43A4-A8E7-C43BE5627982}" destId="{8DCEC39D-2FD9-4B24-9822-18BC4CB8119F}" srcOrd="1" destOrd="0" presId="urn:microsoft.com/office/officeart/2016/7/layout/LinearBlockProcessNumbered"/>
    <dgm:cxn modelId="{589DCBC7-A080-45DA-A872-50F8E5876D4E}" type="presOf" srcId="{4CBAFDCC-6EA0-4DEA-9121-2062BC43DD0B}" destId="{2596FFBD-2FDB-463F-99E6-18EDF6E874AC}" srcOrd="0" destOrd="0" presId="urn:microsoft.com/office/officeart/2016/7/layout/LinearBlockProcessNumbered"/>
    <dgm:cxn modelId="{97D1C6D1-BFF3-4FD3-B26F-997DDE037070}" type="presOf" srcId="{E8B83B89-852B-4DBD-9E85-E9260E7861E8}" destId="{CDE5F8CE-6DD2-4F69-BB48-F2366D3C708A}" srcOrd="1" destOrd="0" presId="urn:microsoft.com/office/officeart/2016/7/layout/LinearBlockProcessNumbered"/>
    <dgm:cxn modelId="{63E21DF4-5FBC-443D-9BC9-43B65A7BD892}" srcId="{0E58EF5D-A4F6-406B-9846-A092BE01EB22}" destId="{53958BD8-D0F9-43A4-A8E7-C43BE5627982}" srcOrd="0" destOrd="0" parTransId="{9AD2D0D1-9BC6-4E2B-9C66-03C01B0396F4}" sibTransId="{94A4947D-84AB-48E6-8DBD-B0FB7DCFE83A}"/>
    <dgm:cxn modelId="{3E085D38-1C8B-41DB-B292-B54246986A6E}" type="presParOf" srcId="{B47B7AE4-5C81-4D1D-B23C-DF5211C34576}" destId="{02F134E2-CF97-47F6-9FCC-948D5966F543}" srcOrd="0" destOrd="0" presId="urn:microsoft.com/office/officeart/2016/7/layout/LinearBlockProcessNumbered"/>
    <dgm:cxn modelId="{53614018-3762-4FFA-9104-CB7864663BDC}" type="presParOf" srcId="{02F134E2-CF97-47F6-9FCC-948D5966F543}" destId="{9749F921-1780-4BC4-94D4-CA6CB4386FA2}" srcOrd="0" destOrd="0" presId="urn:microsoft.com/office/officeart/2016/7/layout/LinearBlockProcessNumbered"/>
    <dgm:cxn modelId="{D243BB1F-BE00-45C6-82BE-5D8EE1F3A127}" type="presParOf" srcId="{02F134E2-CF97-47F6-9FCC-948D5966F543}" destId="{D0B42A7F-7E0A-460C-B101-1C3B5702C205}" srcOrd="1" destOrd="0" presId="urn:microsoft.com/office/officeart/2016/7/layout/LinearBlockProcessNumbered"/>
    <dgm:cxn modelId="{B18B4AB4-89C7-48F1-98F5-0E86A0340B71}" type="presParOf" srcId="{02F134E2-CF97-47F6-9FCC-948D5966F543}" destId="{8DCEC39D-2FD9-4B24-9822-18BC4CB8119F}" srcOrd="2" destOrd="0" presId="urn:microsoft.com/office/officeart/2016/7/layout/LinearBlockProcessNumbered"/>
    <dgm:cxn modelId="{3D4CEDBD-0E70-452D-B902-C47CAE35952D}" type="presParOf" srcId="{B47B7AE4-5C81-4D1D-B23C-DF5211C34576}" destId="{BAC01AAC-F99B-4AEE-8087-2EB3AF283AC3}" srcOrd="1" destOrd="0" presId="urn:microsoft.com/office/officeart/2016/7/layout/LinearBlockProcessNumbered"/>
    <dgm:cxn modelId="{84F0CC5E-B926-46CD-9DD4-41BF111B7DAA}" type="presParOf" srcId="{B47B7AE4-5C81-4D1D-B23C-DF5211C34576}" destId="{E24ADF74-5F14-4D4F-8BBC-B7480D4C9CF2}" srcOrd="2" destOrd="0" presId="urn:microsoft.com/office/officeart/2016/7/layout/LinearBlockProcessNumbered"/>
    <dgm:cxn modelId="{CB3EA520-6E2E-441E-82EA-BEEEA4F6632B}" type="presParOf" srcId="{E24ADF74-5F14-4D4F-8BBC-B7480D4C9CF2}" destId="{616554C9-C9F5-4BED-AF29-560C61D9FF69}" srcOrd="0" destOrd="0" presId="urn:microsoft.com/office/officeart/2016/7/layout/LinearBlockProcessNumbered"/>
    <dgm:cxn modelId="{9E9033A1-46DF-4EAB-A23E-D9FEA86A0791}" type="presParOf" srcId="{E24ADF74-5F14-4D4F-8BBC-B7480D4C9CF2}" destId="{723F350A-D7AE-46BC-AA77-CC6E62B2E8AF}" srcOrd="1" destOrd="0" presId="urn:microsoft.com/office/officeart/2016/7/layout/LinearBlockProcessNumbered"/>
    <dgm:cxn modelId="{D4C5B0BD-A6E3-4DE1-B022-73CB06DB9C11}" type="presParOf" srcId="{E24ADF74-5F14-4D4F-8BBC-B7480D4C9CF2}" destId="{CDE5F8CE-6DD2-4F69-BB48-F2366D3C708A}" srcOrd="2" destOrd="0" presId="urn:microsoft.com/office/officeart/2016/7/layout/LinearBlockProcessNumbered"/>
    <dgm:cxn modelId="{21219C22-194A-430F-B095-FB50C7C9829F}" type="presParOf" srcId="{B47B7AE4-5C81-4D1D-B23C-DF5211C34576}" destId="{3F99BBDA-7ECC-4512-829C-51F991758DEE}" srcOrd="3" destOrd="0" presId="urn:microsoft.com/office/officeart/2016/7/layout/LinearBlockProcessNumbered"/>
    <dgm:cxn modelId="{2F9A1D41-0D50-4320-A100-55A9F02E46EA}" type="presParOf" srcId="{B47B7AE4-5C81-4D1D-B23C-DF5211C34576}" destId="{AED69DA4-C132-438A-8E98-0E703E6F4909}" srcOrd="4" destOrd="0" presId="urn:microsoft.com/office/officeart/2016/7/layout/LinearBlockProcessNumbered"/>
    <dgm:cxn modelId="{09677C3F-0108-476A-AF37-B2E119050F41}" type="presParOf" srcId="{AED69DA4-C132-438A-8E98-0E703E6F4909}" destId="{F141C49C-E8E4-49F4-AAC3-2EB38F33B50A}" srcOrd="0" destOrd="0" presId="urn:microsoft.com/office/officeart/2016/7/layout/LinearBlockProcessNumbered"/>
    <dgm:cxn modelId="{F381C288-6B3B-46DF-A1A7-2B863921F1D0}" type="presParOf" srcId="{AED69DA4-C132-438A-8E98-0E703E6F4909}" destId="{2596FFBD-2FDB-463F-99E6-18EDF6E874AC}" srcOrd="1" destOrd="0" presId="urn:microsoft.com/office/officeart/2016/7/layout/LinearBlockProcessNumbered"/>
    <dgm:cxn modelId="{E542E0DD-49E7-4598-B896-FA380FF35AC6}" type="presParOf" srcId="{AED69DA4-C132-438A-8E98-0E703E6F4909}" destId="{93163658-E148-4E05-920A-18837D8AC5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0E58EF5D-A4F6-406B-9846-A092BE01EB22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53958BD8-D0F9-43A4-A8E7-C43BE5627982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>
            <a:defRPr/>
          </a:pP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Оцінка архітектури системи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: Провести глибокий аналіз обраної архітектури системи, особливо щодо управління потоками даних. Зрозуміти логіку, яка лежала в основі вибору цього структурного стилю.</a:t>
          </a:r>
          <a:endParaRPr lang="en-US" sz="1600" b="0" i="0" u="none" strike="noStrike" cap="none" spc="0">
            <a:solidFill>
              <a:schemeClr val="tx1"/>
            </a:solidFill>
            <a:latin typeface="Times New Roman"/>
            <a:cs typeface="Times New Roman"/>
          </a:endParaRPr>
        </a:p>
        <a:p>
          <a:pPr>
            <a:defRPr/>
          </a:pPr>
          <a:endParaRPr lang="en-US" sz="1600" b="0" i="0" u="none" strike="noStrike" cap="none" spc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AD2D0D1-9BC6-4E2B-9C66-03C01B0396F4}" type="parTrans" cxnId="{63E21DF4-5FBC-443D-9BC9-43B65A7BD89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A4947D-84AB-48E6-8DBD-B0FB7DCFE83A}" type="sibTrans" cxnId="{63E21DF4-5FBC-443D-9BC9-43B65A7BD892}">
      <dgm:prSet phldr="0" phldrT="01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01</a:t>
          </a:r>
          <a:endParaRPr>
            <a:latin typeface="Times New Roman"/>
            <a:cs typeface="Times New Roman"/>
          </a:endParaRPr>
        </a:p>
      </dgm:t>
    </dgm:pt>
    <dgm:pt modelId="{E8B83B89-852B-4DBD-9E85-E9260E7861E8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algn="just">
            <a:defRPr/>
          </a:pP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rPr>
            <a:t>Вивчення архітектури програми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rPr>
            <a:t>: Дослідити обрану архітектуру програми, зосередивши увагу на її масштабованості. Переконливо довести, що цей вибір є найбільш компетентним підходом.</a:t>
          </a:r>
          <a:endParaRPr sz="1600" b="0" i="0" u="none" strike="noStrike" cap="none" spc="0">
            <a:solidFill>
              <a:schemeClr val="tx1"/>
            </a:solidFill>
            <a:latin typeface="Times New Roman"/>
            <a:cs typeface="Times New Roman"/>
          </a:endParaRPr>
        </a:p>
        <a:p>
          <a:pPr algn="just">
            <a:defRPr/>
          </a:pPr>
          <a:endParaRPr/>
        </a:p>
      </dgm:t>
    </dgm:pt>
    <dgm:pt modelId="{432F8854-CF29-4409-A28C-3EB0A94CCB86}" type="parTrans" cxnId="{7C51A667-6AED-4C0F-A3C5-24DCB9960B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B3BD4AE-D7EC-449F-9FEC-6862480B356F}" type="sibTrans" cxnId="{7C51A667-6AED-4C0F-A3C5-24DCB9960B16}">
      <dgm:prSet phldr="0" phldrT="02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02</a:t>
          </a:r>
          <a:endParaRPr>
            <a:latin typeface="Times New Roman"/>
            <a:cs typeface="Times New Roman"/>
          </a:endParaRPr>
        </a:p>
      </dgm:t>
    </dgm:pt>
    <dgm:pt modelId="{909A013D-B8DF-421C-83DA-70F0217544BE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rPr>
            <a:t>Визначення обмежень системи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rPr>
            <a:t>: Зафіксувати обмеження та обмеження, що впливають на функціональність системи та її стани. Дослідити їхній вплив на систему і те, як вони враховані в архітектурі.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  <a:p>
          <a:pPr>
            <a:defRPr/>
          </a:pPr>
          <a:endParaRPr/>
        </a:p>
      </dgm:t>
    </dgm:pt>
    <dgm:pt modelId="{0D896ABC-C2FA-49B1-87F1-3D9604E8485E}" type="parTrans" cxnId="{4ED74027-7C0D-4D16-A0CB-88ADEB6B911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CBAFDCC-6EA0-4DEA-9121-2062BC43DD0B}" type="sibTrans" cxnId="{4ED74027-7C0D-4D16-A0CB-88ADEB6B9117}">
      <dgm:prSet phldr="0" phldrT="03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03</a:t>
          </a:r>
          <a:endParaRPr>
            <a:latin typeface="Times New Roman"/>
            <a:cs typeface="Times New Roman"/>
          </a:endParaRPr>
        </a:p>
      </dgm:t>
    </dgm:pt>
    <dgm:pt modelId="{B47B7AE4-5C81-4D1D-B23C-DF5211C34576}" type="pres">
      <dgm:prSet presAssocID="{0E58EF5D-A4F6-406B-9846-A092BE01EB22}" presName="Name0" presStyleCnt="0">
        <dgm:presLayoutVars>
          <dgm:animLvl val="lvl"/>
          <dgm:resizeHandles val="exact"/>
        </dgm:presLayoutVars>
      </dgm:prSet>
      <dgm:spPr bwMode="auto"/>
    </dgm:pt>
    <dgm:pt modelId="{02F134E2-CF97-47F6-9FCC-948D5966F543}" type="pres">
      <dgm:prSet presAssocID="{53958BD8-D0F9-43A4-A8E7-C43BE5627982}" presName="compositeNode" presStyleCnt="0">
        <dgm:presLayoutVars>
          <dgm:bulletEnabled val="1"/>
        </dgm:presLayoutVars>
      </dgm:prSet>
      <dgm:spPr bwMode="auto"/>
    </dgm:pt>
    <dgm:pt modelId="{9749F921-1780-4BC4-94D4-CA6CB4386FA2}" type="pres">
      <dgm:prSet custLinFactY="245" presAssocID="{53958BD8-D0F9-43A4-A8E7-C43BE5627982}" presName="bgRect" presStyleLbl="alignNode1" presStyleIdx="0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</dgm:spPr>
    </dgm:pt>
    <dgm:pt modelId="{D0B42A7F-7E0A-460C-B101-1C3B5702C205}" type="pres">
      <dgm:prSet presAssocID="{94A4947D-84AB-48E6-8DBD-B0FB7DCFE83A}" presName="sibTransNodeRect" presStyleLbl="alignNode1" presStyleIdx="0" presStyleCnt="3">
        <dgm:presLayoutVars>
          <dgm:chMax val="0"/>
          <dgm:bulletEnabled val="1"/>
        </dgm:presLayoutVars>
      </dgm:prSet>
      <dgm:spPr bwMode="auto"/>
    </dgm:pt>
    <dgm:pt modelId="{8DCEC39D-2FD9-4B24-9822-18BC4CB8119F}" type="pres">
      <dgm:prSet presAssocID="{53958BD8-D0F9-43A4-A8E7-C43BE5627982}" presName="nodeRect" presStyleLbl="alignNode1" presStyleIdx="0" presStyleCnt="3">
        <dgm:presLayoutVars>
          <dgm:bulletEnabled val="1"/>
        </dgm:presLayoutVars>
      </dgm:prSet>
      <dgm:spPr bwMode="auto"/>
    </dgm:pt>
    <dgm:pt modelId="{BAC01AAC-F99B-4AEE-8087-2EB3AF283AC3}" type="pres">
      <dgm:prSet presAssocID="{94A4947D-84AB-48E6-8DBD-B0FB7DCFE83A}" presName="sibTrans" presStyleCnt="0"/>
      <dgm:spPr bwMode="auto"/>
    </dgm:pt>
    <dgm:pt modelId="{E24ADF74-5F14-4D4F-8BBC-B7480D4C9CF2}" type="pres">
      <dgm:prSet presAssocID="{E8B83B89-852B-4DBD-9E85-E9260E7861E8}" presName="compositeNode" presStyleCnt="0">
        <dgm:presLayoutVars>
          <dgm:bulletEnabled val="1"/>
        </dgm:presLayoutVars>
      </dgm:prSet>
      <dgm:spPr bwMode="auto"/>
    </dgm:pt>
    <dgm:pt modelId="{616554C9-C9F5-4BED-AF29-560C61D9FF69}" type="pres">
      <dgm:prSet presAssocID="{E8B83B89-852B-4DBD-9E85-E9260E7861E8}" presName="bgRect" presStyleLbl="alignNode1" presStyleIdx="1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</dgm:spPr>
    </dgm:pt>
    <dgm:pt modelId="{723F350A-D7AE-46BC-AA77-CC6E62B2E8AF}" type="pres">
      <dgm:prSet presAssocID="{EB3BD4AE-D7EC-449F-9FEC-6862480B356F}" presName="sibTransNodeRect" presStyleLbl="alignNode1" presStyleIdx="1" presStyleCnt="3">
        <dgm:presLayoutVars>
          <dgm:chMax val="0"/>
          <dgm:bulletEnabled val="1"/>
        </dgm:presLayoutVars>
      </dgm:prSet>
      <dgm:spPr bwMode="auto"/>
    </dgm:pt>
    <dgm:pt modelId="{CDE5F8CE-6DD2-4F69-BB48-F2366D3C708A}" type="pres">
      <dgm:prSet presAssocID="{E8B83B89-852B-4DBD-9E85-E9260E7861E8}" presName="nodeRect" presStyleLbl="alignNode1" presStyleIdx="1" presStyleCnt="3">
        <dgm:presLayoutVars>
          <dgm:bulletEnabled val="1"/>
        </dgm:presLayoutVars>
      </dgm:prSet>
      <dgm:spPr bwMode="auto"/>
    </dgm:pt>
    <dgm:pt modelId="{3F99BBDA-7ECC-4512-829C-51F991758DEE}" type="pres">
      <dgm:prSet presAssocID="{EB3BD4AE-D7EC-449F-9FEC-6862480B356F}" presName="sibTrans" presStyleCnt="0"/>
      <dgm:spPr bwMode="auto"/>
    </dgm:pt>
    <dgm:pt modelId="{AED69DA4-C132-438A-8E98-0E703E6F4909}" type="pres">
      <dgm:prSet presAssocID="{909A013D-B8DF-421C-83DA-70F0217544BE}" presName="compositeNode" presStyleCnt="0">
        <dgm:presLayoutVars>
          <dgm:bulletEnabled val="1"/>
        </dgm:presLayoutVars>
      </dgm:prSet>
      <dgm:spPr bwMode="auto"/>
    </dgm:pt>
    <dgm:pt modelId="{F141C49C-E8E4-49F4-AAC3-2EB38F33B50A}" type="pres">
      <dgm:prSet presAssocID="{909A013D-B8DF-421C-83DA-70F0217544BE}" presName="bgRect" presStyleLbl="alignNode1" presStyleIdx="2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</dgm:spPr>
    </dgm:pt>
    <dgm:pt modelId="{2596FFBD-2FDB-463F-99E6-18EDF6E874AC}" type="pres">
      <dgm:prSet presAssocID="{4CBAFDCC-6EA0-4DEA-9121-2062BC43DD0B}" presName="sibTransNodeRect" presStyleLbl="alignNode1" presStyleIdx="2" presStyleCnt="3">
        <dgm:presLayoutVars>
          <dgm:chMax val="0"/>
          <dgm:bulletEnabled val="1"/>
        </dgm:presLayoutVars>
      </dgm:prSet>
      <dgm:spPr bwMode="auto"/>
    </dgm:pt>
    <dgm:pt modelId="{93163658-E148-4E05-920A-18837D8AC530}" type="pres">
      <dgm:prSet presAssocID="{909A013D-B8DF-421C-83DA-70F0217544BE}" presName="nodeRect" presStyleLbl="alignNode1" presStyleIdx="2" presStyleCnt="3">
        <dgm:presLayoutVars>
          <dgm:bulletEnabled val="1"/>
        </dgm:presLayoutVars>
      </dgm:prSet>
      <dgm:spPr bwMode="auto"/>
    </dgm:pt>
  </dgm:ptLst>
  <dgm:cxnLst>
    <dgm:cxn modelId="{9FAC7A1E-F308-49A5-854C-B6D16724678F}" type="presOf" srcId="{EB3BD4AE-D7EC-449F-9FEC-6862480B356F}" destId="{723F350A-D7AE-46BC-AA77-CC6E62B2E8AF}" srcOrd="0" destOrd="0" presId="urn:microsoft.com/office/officeart/2016/7/layout/LinearBlockProcessNumbered"/>
    <dgm:cxn modelId="{5BFDD921-66BB-4173-BCF4-A1CAB30F697B}" type="presOf" srcId="{E8B83B89-852B-4DBD-9E85-E9260E7861E8}" destId="{616554C9-C9F5-4BED-AF29-560C61D9FF69}" srcOrd="0" destOrd="0" presId="urn:microsoft.com/office/officeart/2016/7/layout/LinearBlockProcessNumbered"/>
    <dgm:cxn modelId="{4ED74027-7C0D-4D16-A0CB-88ADEB6B9117}" srcId="{0E58EF5D-A4F6-406B-9846-A092BE01EB22}" destId="{909A013D-B8DF-421C-83DA-70F0217544BE}" srcOrd="2" destOrd="0" parTransId="{0D896ABC-C2FA-49B1-87F1-3D9604E8485E}" sibTransId="{4CBAFDCC-6EA0-4DEA-9121-2062BC43DD0B}"/>
    <dgm:cxn modelId="{7C51A667-6AED-4C0F-A3C5-24DCB9960B16}" srcId="{0E58EF5D-A4F6-406B-9846-A092BE01EB22}" destId="{E8B83B89-852B-4DBD-9E85-E9260E7861E8}" srcOrd="1" destOrd="0" parTransId="{432F8854-CF29-4409-A28C-3EB0A94CCB86}" sibTransId="{EB3BD4AE-D7EC-449F-9FEC-6862480B356F}"/>
    <dgm:cxn modelId="{7FD9C14D-6AFA-4EBB-92B2-4D4FF4476EA9}" type="presOf" srcId="{909A013D-B8DF-421C-83DA-70F0217544BE}" destId="{93163658-E148-4E05-920A-18837D8AC530}" srcOrd="1" destOrd="0" presId="urn:microsoft.com/office/officeart/2016/7/layout/LinearBlockProcessNumbered"/>
    <dgm:cxn modelId="{1FCCEA83-CE95-417D-AF71-4B49302AF249}" type="presOf" srcId="{0E58EF5D-A4F6-406B-9846-A092BE01EB22}" destId="{B47B7AE4-5C81-4D1D-B23C-DF5211C34576}" srcOrd="0" destOrd="0" presId="urn:microsoft.com/office/officeart/2016/7/layout/LinearBlockProcessNumbered"/>
    <dgm:cxn modelId="{6B0A2F84-CFC7-4104-B45B-11681CAC51C7}" type="presOf" srcId="{94A4947D-84AB-48E6-8DBD-B0FB7DCFE83A}" destId="{D0B42A7F-7E0A-460C-B101-1C3B5702C205}" srcOrd="0" destOrd="0" presId="urn:microsoft.com/office/officeart/2016/7/layout/LinearBlockProcessNumbered"/>
    <dgm:cxn modelId="{E08EF885-B50F-46D3-B89F-891B6A9F7F2B}" type="presOf" srcId="{53958BD8-D0F9-43A4-A8E7-C43BE5627982}" destId="{9749F921-1780-4BC4-94D4-CA6CB4386FA2}" srcOrd="0" destOrd="0" presId="urn:microsoft.com/office/officeart/2016/7/layout/LinearBlockProcessNumbered"/>
    <dgm:cxn modelId="{6E6F478D-AA74-44D0-8F25-206DF69C9B00}" type="presOf" srcId="{909A013D-B8DF-421C-83DA-70F0217544BE}" destId="{F141C49C-E8E4-49F4-AAC3-2EB38F33B50A}" srcOrd="0" destOrd="0" presId="urn:microsoft.com/office/officeart/2016/7/layout/LinearBlockProcessNumbered"/>
    <dgm:cxn modelId="{6AC743C7-AD14-4780-A72E-AF82357886EB}" type="presOf" srcId="{53958BD8-D0F9-43A4-A8E7-C43BE5627982}" destId="{8DCEC39D-2FD9-4B24-9822-18BC4CB8119F}" srcOrd="1" destOrd="0" presId="urn:microsoft.com/office/officeart/2016/7/layout/LinearBlockProcessNumbered"/>
    <dgm:cxn modelId="{589DCBC7-A080-45DA-A872-50F8E5876D4E}" type="presOf" srcId="{4CBAFDCC-6EA0-4DEA-9121-2062BC43DD0B}" destId="{2596FFBD-2FDB-463F-99E6-18EDF6E874AC}" srcOrd="0" destOrd="0" presId="urn:microsoft.com/office/officeart/2016/7/layout/LinearBlockProcessNumbered"/>
    <dgm:cxn modelId="{97D1C6D1-BFF3-4FD3-B26F-997DDE037070}" type="presOf" srcId="{E8B83B89-852B-4DBD-9E85-E9260E7861E8}" destId="{CDE5F8CE-6DD2-4F69-BB48-F2366D3C708A}" srcOrd="1" destOrd="0" presId="urn:microsoft.com/office/officeart/2016/7/layout/LinearBlockProcessNumbered"/>
    <dgm:cxn modelId="{63E21DF4-5FBC-443D-9BC9-43B65A7BD892}" srcId="{0E58EF5D-A4F6-406B-9846-A092BE01EB22}" destId="{53958BD8-D0F9-43A4-A8E7-C43BE5627982}" srcOrd="0" destOrd="0" parTransId="{9AD2D0D1-9BC6-4E2B-9C66-03C01B0396F4}" sibTransId="{94A4947D-84AB-48E6-8DBD-B0FB7DCFE83A}"/>
    <dgm:cxn modelId="{3E085D38-1C8B-41DB-B292-B54246986A6E}" type="presParOf" srcId="{B47B7AE4-5C81-4D1D-B23C-DF5211C34576}" destId="{02F134E2-CF97-47F6-9FCC-948D5966F543}" srcOrd="0" destOrd="0" presId="urn:microsoft.com/office/officeart/2016/7/layout/LinearBlockProcessNumbered"/>
    <dgm:cxn modelId="{53614018-3762-4FFA-9104-CB7864663BDC}" type="presParOf" srcId="{02F134E2-CF97-47F6-9FCC-948D5966F543}" destId="{9749F921-1780-4BC4-94D4-CA6CB4386FA2}" srcOrd="0" destOrd="0" presId="urn:microsoft.com/office/officeart/2016/7/layout/LinearBlockProcessNumbered"/>
    <dgm:cxn modelId="{D243BB1F-BE00-45C6-82BE-5D8EE1F3A127}" type="presParOf" srcId="{02F134E2-CF97-47F6-9FCC-948D5966F543}" destId="{D0B42A7F-7E0A-460C-B101-1C3B5702C205}" srcOrd="1" destOrd="0" presId="urn:microsoft.com/office/officeart/2016/7/layout/LinearBlockProcessNumbered"/>
    <dgm:cxn modelId="{B18B4AB4-89C7-48F1-98F5-0E86A0340B71}" type="presParOf" srcId="{02F134E2-CF97-47F6-9FCC-948D5966F543}" destId="{8DCEC39D-2FD9-4B24-9822-18BC4CB8119F}" srcOrd="2" destOrd="0" presId="urn:microsoft.com/office/officeart/2016/7/layout/LinearBlockProcessNumbered"/>
    <dgm:cxn modelId="{3D4CEDBD-0E70-452D-B902-C47CAE35952D}" type="presParOf" srcId="{B47B7AE4-5C81-4D1D-B23C-DF5211C34576}" destId="{BAC01AAC-F99B-4AEE-8087-2EB3AF283AC3}" srcOrd="1" destOrd="0" presId="urn:microsoft.com/office/officeart/2016/7/layout/LinearBlockProcessNumbered"/>
    <dgm:cxn modelId="{84F0CC5E-B926-46CD-9DD4-41BF111B7DAA}" type="presParOf" srcId="{B47B7AE4-5C81-4D1D-B23C-DF5211C34576}" destId="{E24ADF74-5F14-4D4F-8BBC-B7480D4C9CF2}" srcOrd="2" destOrd="0" presId="urn:microsoft.com/office/officeart/2016/7/layout/LinearBlockProcessNumbered"/>
    <dgm:cxn modelId="{CB3EA520-6E2E-441E-82EA-BEEEA4F6632B}" type="presParOf" srcId="{E24ADF74-5F14-4D4F-8BBC-B7480D4C9CF2}" destId="{616554C9-C9F5-4BED-AF29-560C61D9FF69}" srcOrd="0" destOrd="0" presId="urn:microsoft.com/office/officeart/2016/7/layout/LinearBlockProcessNumbered"/>
    <dgm:cxn modelId="{9E9033A1-46DF-4EAB-A23E-D9FEA86A0791}" type="presParOf" srcId="{E24ADF74-5F14-4D4F-8BBC-B7480D4C9CF2}" destId="{723F350A-D7AE-46BC-AA77-CC6E62B2E8AF}" srcOrd="1" destOrd="0" presId="urn:microsoft.com/office/officeart/2016/7/layout/LinearBlockProcessNumbered"/>
    <dgm:cxn modelId="{D4C5B0BD-A6E3-4DE1-B022-73CB06DB9C11}" type="presParOf" srcId="{E24ADF74-5F14-4D4F-8BBC-B7480D4C9CF2}" destId="{CDE5F8CE-6DD2-4F69-BB48-F2366D3C708A}" srcOrd="2" destOrd="0" presId="urn:microsoft.com/office/officeart/2016/7/layout/LinearBlockProcessNumbered"/>
    <dgm:cxn modelId="{21219C22-194A-430F-B095-FB50C7C9829F}" type="presParOf" srcId="{B47B7AE4-5C81-4D1D-B23C-DF5211C34576}" destId="{3F99BBDA-7ECC-4512-829C-51F991758DEE}" srcOrd="3" destOrd="0" presId="urn:microsoft.com/office/officeart/2016/7/layout/LinearBlockProcessNumbered"/>
    <dgm:cxn modelId="{2F9A1D41-0D50-4320-A100-55A9F02E46EA}" type="presParOf" srcId="{B47B7AE4-5C81-4D1D-B23C-DF5211C34576}" destId="{AED69DA4-C132-438A-8E98-0E703E6F4909}" srcOrd="4" destOrd="0" presId="urn:microsoft.com/office/officeart/2016/7/layout/LinearBlockProcessNumbered"/>
    <dgm:cxn modelId="{09677C3F-0108-476A-AF37-B2E119050F41}" type="presParOf" srcId="{AED69DA4-C132-438A-8E98-0E703E6F4909}" destId="{F141C49C-E8E4-49F4-AAC3-2EB38F33B50A}" srcOrd="0" destOrd="0" presId="urn:microsoft.com/office/officeart/2016/7/layout/LinearBlockProcessNumbered"/>
    <dgm:cxn modelId="{F381C288-6B3B-46DF-A1A7-2B863921F1D0}" type="presParOf" srcId="{AED69DA4-C132-438A-8E98-0E703E6F4909}" destId="{2596FFBD-2FDB-463F-99E6-18EDF6E874AC}" srcOrd="1" destOrd="0" presId="urn:microsoft.com/office/officeart/2016/7/layout/LinearBlockProcessNumbered"/>
    <dgm:cxn modelId="{E542E0DD-49E7-4598-B896-FA380FF35AC6}" type="presParOf" srcId="{AED69DA4-C132-438A-8E98-0E703E6F4909}" destId="{93163658-E148-4E05-920A-18837D8AC5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976448766" name=""/>
      <dsp:cNvGrpSpPr/>
    </dsp:nvGrpSpPr>
    <dsp:grpSpPr bwMode="auto">
      <a:xfrm>
        <a:off x="0" y="0"/>
        <a:ext cx="9905999" cy="4082074"/>
        <a:chOff x="0" y="0"/>
        <a:chExt cx="9905999" cy="4082074"/>
      </a:xfrm>
    </dsp:grpSpPr>
    <dsp:sp modelId="{9749F921-1780-4BC4-94D4-CA6CB4386FA2}">
      <dsp:nvSpPr>
        <dsp:cNvPr id="0" name=""/>
        <dsp:cNvSpPr/>
      </dsp:nvSpPr>
      <dsp:spPr bwMode="auto">
        <a:xfrm>
          <a:off x="773" y="169659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773" y="1674133"/>
        <a:ext cx="3134319" cy="2256710"/>
      </dsp:txXfrm>
    </dsp:sp>
    <dsp:sp modelId="{D0B42A7F-7E0A-460C-B101-1C3B5702C205}">
      <dsp:nvSpPr>
        <dsp:cNvPr id="0" name=""/>
        <dsp:cNvSpPr/>
      </dsp:nvSpPr>
      <dsp:spPr bwMode="auto">
        <a:xfrm>
          <a:off x="773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01</a:t>
          </a:r>
          <a:endParaRPr sz="6600">
            <a:latin typeface="Times New Roman"/>
            <a:cs typeface="Times New Roman"/>
          </a:endParaRPr>
        </a:p>
      </dsp:txBody>
      <dsp:txXfrm>
        <a:off x="773" y="160445"/>
        <a:ext cx="3134319" cy="1504473"/>
      </dsp:txXfrm>
    </dsp:sp>
    <dsp:sp modelId="{616554C9-C9F5-4BED-AF29-560C61D9FF69}">
      <dsp:nvSpPr>
        <dsp:cNvPr id="0" name=""/>
        <dsp:cNvSpPr/>
      </dsp:nvSpPr>
      <dsp:spPr bwMode="auto">
        <a:xfrm>
          <a:off x="3385839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385839" y="1664918"/>
        <a:ext cx="3134319" cy="2256710"/>
      </dsp:txXfrm>
    </dsp:sp>
    <dsp:sp modelId="{723F350A-D7AE-46BC-AA77-CC6E62B2E8AF}">
      <dsp:nvSpPr>
        <dsp:cNvPr id="0" name=""/>
        <dsp:cNvSpPr/>
      </dsp:nvSpPr>
      <dsp:spPr bwMode="auto">
        <a:xfrm>
          <a:off x="3385839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02</a:t>
          </a:r>
          <a:endParaRPr sz="6600">
            <a:latin typeface="Times New Roman"/>
            <a:cs typeface="Times New Roman"/>
          </a:endParaRPr>
        </a:p>
      </dsp:txBody>
      <dsp:txXfrm>
        <a:off x="3385839" y="160445"/>
        <a:ext cx="3134319" cy="1504473"/>
      </dsp:txXfrm>
    </dsp:sp>
    <dsp:sp modelId="{F141C49C-E8E4-49F4-AAC3-2EB38F33B50A}">
      <dsp:nvSpPr>
        <dsp:cNvPr id="0" name=""/>
        <dsp:cNvSpPr/>
      </dsp:nvSpPr>
      <dsp:spPr bwMode="auto">
        <a:xfrm>
          <a:off x="6770905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Вирішити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проблеми високих комісійних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витрат за рахунок підтримки ефективної роботи мережі навіть при великих обсягах транзакцій, що забезпечує нижчу комісію за транзакції для користувачів.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770905" y="1664918"/>
        <a:ext cx="3134319" cy="2256710"/>
      </dsp:txXfrm>
    </dsp:sp>
    <dsp:sp modelId="{2596FFBD-2FDB-463F-99E6-18EDF6E874AC}">
      <dsp:nvSpPr>
        <dsp:cNvPr id="0" name=""/>
        <dsp:cNvSpPr/>
      </dsp:nvSpPr>
      <dsp:spPr bwMode="auto">
        <a:xfrm>
          <a:off x="6770905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03</a:t>
          </a:r>
          <a:endParaRPr sz="6600">
            <a:latin typeface="Times New Roman"/>
            <a:cs typeface="Times New Roman"/>
          </a:endParaRPr>
        </a:p>
      </dsp:txBody>
      <dsp:txXfrm>
        <a:off x="6770905" y="160445"/>
        <a:ext cx="3134319" cy="1504473"/>
      </dsp:txXfrm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991310941" name=""/>
      <dsp:cNvGrpSpPr/>
    </dsp:nvGrpSpPr>
    <dsp:grpSpPr bwMode="auto">
      <a:xfrm>
        <a:off x="0" y="0"/>
        <a:ext cx="9905998" cy="4082073"/>
        <a:chOff x="0" y="0"/>
        <a:chExt cx="9905998" cy="4082073"/>
      </a:xfrm>
    </dsp:grpSpPr>
    <dsp:sp modelId="{9749F921-1780-4BC4-94D4-CA6CB4386FA2}">
      <dsp:nvSpPr>
        <dsp:cNvPr id="464114832" name=""/>
        <dsp:cNvSpPr/>
      </dsp:nvSpPr>
      <dsp:spPr bwMode="auto">
        <a:xfrm>
          <a:off x="772" y="169659"/>
          <a:ext cx="3134318" cy="3761182"/>
        </a:xfrm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0" tIns="0" rIns="309600" bIns="330199" numCol="1" spcCol="1269" rtlCol="0" fromWordArt="0" anchor="t" anchorCtr="0" forceAA="0" compatLnSpc="0">
          <a:noAutofit/>
        </a:bodyPr>
        <a:lstStyle/>
        <a:p>
          <a:pPr>
            <a:defRPr/>
          </a:pP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Оцінка архітектури системи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: Провести глибокий аналіз обраної архітектури системи, особливо щодо управління потоками даних. Зрозуміти логіку, яка лежала в основі вибору цього структурного стилю.</a:t>
          </a:r>
          <a:endParaRPr lang="en-US" sz="1600" b="0" i="0" u="none" strike="noStrike" cap="none" spc="0">
            <a:solidFill>
              <a:schemeClr val="tx1"/>
            </a:solidFill>
            <a:latin typeface="Times New Roman"/>
            <a:cs typeface="Times New Roman"/>
          </a:endParaRPr>
        </a:p>
        <a:p>
          <a:pPr>
            <a:defRPr/>
          </a:pPr>
          <a:endParaRPr lang="en-US" sz="1600" b="0" i="0" u="none" strike="noStrike" cap="none" spc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772" y="1674132"/>
        <a:ext cx="3134318" cy="2256709"/>
      </dsp:txXfrm>
    </dsp:sp>
    <dsp:sp modelId="{D0B42A7F-7E0A-460C-B101-1C3B5702C205}">
      <dsp:nvSpPr>
        <dsp:cNvPr id="513807148" name=""/>
        <dsp:cNvSpPr/>
      </dsp:nvSpPr>
      <dsp:spPr bwMode="auto">
        <a:xfrm>
          <a:off x="772" y="160444"/>
          <a:ext cx="3134318" cy="150447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0" tIns="165099" rIns="309600" bIns="165099" numCol="1" spcCol="1269" rtlCol="0" fromWordArt="0" anchor="ctr" anchorCtr="0" forceAA="0" upright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01</a:t>
          </a:r>
          <a:endParaRPr sz="6600">
            <a:latin typeface="Times New Roman"/>
            <a:cs typeface="Times New Roman"/>
          </a:endParaRPr>
        </a:p>
      </dsp:txBody>
      <dsp:txXfrm>
        <a:off x="772" y="160444"/>
        <a:ext cx="3134318" cy="1504472"/>
      </dsp:txXfrm>
    </dsp:sp>
    <dsp:sp modelId="{616554C9-C9F5-4BED-AF29-560C61D9FF69}">
      <dsp:nvSpPr>
        <dsp:cNvPr id="51635559" name=""/>
        <dsp:cNvSpPr/>
      </dsp:nvSpPr>
      <dsp:spPr bwMode="auto">
        <a:xfrm>
          <a:off x="3385838" y="160444"/>
          <a:ext cx="3134318" cy="3761182"/>
        </a:xfrm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0" tIns="0" rIns="309600" bIns="330199" numCol="1" spcCol="1269" rtlCol="0" fromWordArt="0" anchor="t" anchorCtr="0" forceAA="0" compatLnSpc="0">
          <a:noAutofit/>
        </a:bodyPr>
        <a:lstStyle/>
        <a:p>
          <a:pPr algn="just">
            <a:defRPr/>
          </a:pP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rPr>
            <a:t>Вивчення архітектури програми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rPr>
            <a:t>: Дослідити обрану архітектуру програми, зосередивши увагу на її масштабованості. Переконливо довести, що цей вибір є найбільш компетентним підходом.</a:t>
          </a:r>
          <a:endParaRPr sz="1600" b="0" i="0" u="none" strike="noStrike" cap="none" spc="0">
            <a:solidFill>
              <a:schemeClr val="tx1"/>
            </a:solidFill>
            <a:latin typeface="Times New Roman"/>
            <a:cs typeface="Times New Roman"/>
          </a:endParaRPr>
        </a:p>
        <a:p>
          <a:pPr algn="just">
            <a:defRPr/>
          </a:pPr>
          <a:endParaRPr/>
        </a:p>
      </dsp:txBody>
      <dsp:txXfrm>
        <a:off x="3385838" y="1664917"/>
        <a:ext cx="3134318" cy="2256709"/>
      </dsp:txXfrm>
    </dsp:sp>
    <dsp:sp modelId="{723F350A-D7AE-46BC-AA77-CC6E62B2E8AF}">
      <dsp:nvSpPr>
        <dsp:cNvPr id="1178400616" name=""/>
        <dsp:cNvSpPr/>
      </dsp:nvSpPr>
      <dsp:spPr bwMode="auto">
        <a:xfrm>
          <a:off x="3385838" y="160444"/>
          <a:ext cx="3134318" cy="150447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0" tIns="165099" rIns="309600" bIns="165099" numCol="1" spcCol="1269" rtlCol="0" fromWordArt="0" anchor="ctr" anchorCtr="0" forceAA="0" upright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02</a:t>
          </a:r>
          <a:endParaRPr sz="6600">
            <a:latin typeface="Times New Roman"/>
            <a:cs typeface="Times New Roman"/>
          </a:endParaRPr>
        </a:p>
      </dsp:txBody>
      <dsp:txXfrm>
        <a:off x="3385838" y="160444"/>
        <a:ext cx="3134318" cy="1504472"/>
      </dsp:txXfrm>
    </dsp:sp>
    <dsp:sp modelId="{F141C49C-E8E4-49F4-AAC3-2EB38F33B50A}">
      <dsp:nvSpPr>
        <dsp:cNvPr id="949875350" name=""/>
        <dsp:cNvSpPr/>
      </dsp:nvSpPr>
      <dsp:spPr bwMode="auto">
        <a:xfrm>
          <a:off x="6770904" y="160444"/>
          <a:ext cx="3134318" cy="3761182"/>
        </a:xfrm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0" tIns="0" rIns="309600" bIns="330199" numCol="1" spcCol="1269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rPr>
            <a:t>Визначення обмежень системи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rPr>
            <a:t>: Зафіксувати обмеження та обмеження, що впливають на функціональність системи та її стани. Дослідити їхній вплив на систему і те, як вони враховані в архітектурі.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  <a:p>
          <a:pPr>
            <a:defRPr/>
          </a:pPr>
          <a:endParaRPr/>
        </a:p>
      </dsp:txBody>
      <dsp:txXfrm>
        <a:off x="6770904" y="1664917"/>
        <a:ext cx="3134318" cy="2256709"/>
      </dsp:txXfrm>
    </dsp:sp>
    <dsp:sp modelId="{2596FFBD-2FDB-463F-99E6-18EDF6E874AC}">
      <dsp:nvSpPr>
        <dsp:cNvPr id="766122345" name=""/>
        <dsp:cNvSpPr/>
      </dsp:nvSpPr>
      <dsp:spPr bwMode="auto">
        <a:xfrm>
          <a:off x="6770904" y="160444"/>
          <a:ext cx="3134318" cy="150447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0" tIns="165099" rIns="309600" bIns="165099" numCol="1" spcCol="1269" rtlCol="0" fromWordArt="0" anchor="ctr" anchorCtr="0" forceAA="0" upright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03</a:t>
          </a:r>
          <a:endParaRPr sz="6600">
            <a:latin typeface="Times New Roman"/>
            <a:cs typeface="Times New Roman"/>
          </a:endParaRPr>
        </a:p>
      </dsp:txBody>
      <dsp:txXfrm>
        <a:off x="6770904" y="160444"/>
        <a:ext cx="3134318" cy="1504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pPr>
                <a:defRPr/>
              </a:pPr>
              <a:r>
                <a:rPr/>
                <a:t>01</a:t>
              </a:r>
              <a:endParaRPr/>
            </a:p>
          </dgm:t>
        </dgm:pt>
        <dgm:pt modelId="201" type="sibTrans" cxnId="5">
          <dgm:prSet phldrT="2"/>
          <dgm:t>
            <a:bodyPr/>
            <a:lstStyle/>
            <a:p>
              <a:pPr>
                <a:defRPr/>
              </a:pPr>
              <a:r>
                <a:rPr/>
                <a:t>02</a:t>
              </a:r>
              <a:endParaRPr/>
            </a:p>
          </dgm:t>
        </dgm:pt>
        <dgm:pt modelId="301" type="sibTrans" cxnId="6">
          <dgm:prSet phldrT="3"/>
          <dgm:t>
            <a:bodyPr/>
            <a:lstStyle/>
            <a:p>
              <a:pPr>
                <a:defRPr/>
              </a:pPr>
              <a:r>
                <a:rPr/>
                <a:t>03</a:t>
              </a:r>
              <a:endParaRPr/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0000"/>
      <dgm:constr type="h" for="des" forName="simulatedConn" refType="w" refFor="des" refForName="simulatedConn"/>
      <dgm:constr type="h" for="des" forName="vSp1" refType="w" refFor="ch" refForName="compositeNode" fact="0.800000"/>
      <dgm:constr type="h" for="des" forName="vSp2" refType="w" refFor="ch" refForName="compositeNode" fact="0.070000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0000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00000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00000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00000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type="rect" r:blip="">
            <dgm:adjLst>
              <dgm:adj idx="1" val="0.050000"/>
            </dgm:adjLst>
          </dgm:shape>
          <dgm:presOf axis="self"/>
          <dgm:constrLst/>
          <dgm:ruleLst/>
        </dgm:layoutNode>
        <dgm:forEach name="Name19" axis="followSib" ptType="sibTrans" cnt="1" hideLastTrans="0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0000"/>
              <dgm:constr type="rMarg" refType="w" fact="0.280000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0000"/>
            <dgm:constr type="rMarg" refType="w" fact="0.280000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pPr>
                <a:defRPr/>
              </a:pPr>
              <a:r>
                <a:rPr/>
                <a:t>01</a:t>
              </a:r>
              <a:endParaRPr/>
            </a:p>
          </dgm:t>
        </dgm:pt>
        <dgm:pt modelId="201" type="sibTrans" cxnId="5">
          <dgm:prSet phldrT="2"/>
          <dgm:t>
            <a:bodyPr/>
            <a:lstStyle/>
            <a:p>
              <a:pPr>
                <a:defRPr/>
              </a:pPr>
              <a:r>
                <a:rPr/>
                <a:t>02</a:t>
              </a:r>
              <a:endParaRPr/>
            </a:p>
          </dgm:t>
        </dgm:pt>
        <dgm:pt modelId="301" type="sibTrans" cxnId="6">
          <dgm:prSet phldrT="3"/>
          <dgm:t>
            <a:bodyPr/>
            <a:lstStyle/>
            <a:p>
              <a:pPr>
                <a:defRPr/>
              </a:pPr>
              <a:r>
                <a:rPr/>
                <a:t>03</a:t>
              </a:r>
              <a:endParaRPr/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0000"/>
      <dgm:constr type="h" for="des" forName="simulatedConn" refType="w" refFor="des" refForName="simulatedConn"/>
      <dgm:constr type="h" for="des" forName="vSp1" refType="w" refFor="ch" refForName="compositeNode" fact="0.800000"/>
      <dgm:constr type="h" for="des" forName="vSp2" refType="w" refFor="ch" refForName="compositeNode" fact="0.070000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0000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00000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00000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00000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type="rect" r:blip="">
            <dgm:adjLst>
              <dgm:adj idx="1" val="0.050000"/>
            </dgm:adjLst>
          </dgm:shape>
          <dgm:presOf axis="self"/>
          <dgm:constrLst/>
          <dgm:ruleLst/>
        </dgm:layoutNode>
        <dgm:forEach name="Name19" axis="followSib" ptType="sibTrans" cnt="1" hideLastTrans="0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0000"/>
              <dgm:constr type="rMarg" refType="w" fact="0.280000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0000"/>
            <dgm:constr type="rMarg" refType="w" fact="0.280000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914400" y="1988185"/>
            <a:ext cx="10363200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591560"/>
            <a:ext cx="8534400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23949" y="409575"/>
            <a:ext cx="9944100" cy="5591175"/>
          </a:xfrm>
          <a:custGeom>
            <a:avLst/>
            <a:gdLst/>
            <a:ahLst/>
            <a:cxnLst/>
            <a:rect l="l" t="t" r="r" b="b"/>
            <a:pathLst>
              <a:path w="9944100" h="5591175" fill="norm" stroke="1" extrusionOk="0">
                <a:moveTo>
                  <a:pt x="9732199" y="5591174"/>
                </a:moveTo>
                <a:lnTo>
                  <a:pt x="211899" y="5591174"/>
                </a:lnTo>
                <a:lnTo>
                  <a:pt x="204742" y="5590822"/>
                </a:lnTo>
                <a:lnTo>
                  <a:pt x="162346" y="5583823"/>
                </a:lnTo>
                <a:lnTo>
                  <a:pt x="122131" y="5568688"/>
                </a:lnTo>
                <a:lnTo>
                  <a:pt x="85641" y="5545998"/>
                </a:lnTo>
                <a:lnTo>
                  <a:pt x="54279" y="5516626"/>
                </a:lnTo>
                <a:lnTo>
                  <a:pt x="29250" y="5481698"/>
                </a:lnTo>
                <a:lnTo>
                  <a:pt x="11516" y="5442559"/>
                </a:lnTo>
                <a:lnTo>
                  <a:pt x="1758" y="5400713"/>
                </a:lnTo>
                <a:lnTo>
                  <a:pt x="0" y="5372099"/>
                </a:lnTo>
                <a:lnTo>
                  <a:pt x="0" y="211900"/>
                </a:lnTo>
                <a:lnTo>
                  <a:pt x="5609" y="169298"/>
                </a:lnTo>
                <a:lnTo>
                  <a:pt x="19421" y="128609"/>
                </a:lnTo>
                <a:lnTo>
                  <a:pt x="40906" y="91397"/>
                </a:lnTo>
                <a:lnTo>
                  <a:pt x="69239" y="59092"/>
                </a:lnTo>
                <a:lnTo>
                  <a:pt x="103329" y="32934"/>
                </a:lnTo>
                <a:lnTo>
                  <a:pt x="141867" y="13930"/>
                </a:lnTo>
                <a:lnTo>
                  <a:pt x="183372" y="2809"/>
                </a:lnTo>
                <a:lnTo>
                  <a:pt x="211899" y="0"/>
                </a:lnTo>
                <a:lnTo>
                  <a:pt x="9732199" y="0"/>
                </a:lnTo>
                <a:lnTo>
                  <a:pt x="9774801" y="5609"/>
                </a:lnTo>
                <a:lnTo>
                  <a:pt x="9815488" y="19421"/>
                </a:lnTo>
                <a:lnTo>
                  <a:pt x="9852700" y="40906"/>
                </a:lnTo>
                <a:lnTo>
                  <a:pt x="9885007" y="69239"/>
                </a:lnTo>
                <a:lnTo>
                  <a:pt x="9911165" y="103329"/>
                </a:lnTo>
                <a:lnTo>
                  <a:pt x="9930167" y="141867"/>
                </a:lnTo>
                <a:lnTo>
                  <a:pt x="9941288" y="183372"/>
                </a:lnTo>
                <a:lnTo>
                  <a:pt x="9944099" y="211900"/>
                </a:lnTo>
                <a:lnTo>
                  <a:pt x="9944099" y="5379274"/>
                </a:lnTo>
                <a:lnTo>
                  <a:pt x="9938489" y="5421876"/>
                </a:lnTo>
                <a:lnTo>
                  <a:pt x="9924677" y="5462564"/>
                </a:lnTo>
                <a:lnTo>
                  <a:pt x="9903192" y="5499777"/>
                </a:lnTo>
                <a:lnTo>
                  <a:pt x="9874860" y="5532082"/>
                </a:lnTo>
                <a:lnTo>
                  <a:pt x="9840768" y="5558239"/>
                </a:lnTo>
                <a:lnTo>
                  <a:pt x="9802232" y="5577244"/>
                </a:lnTo>
                <a:lnTo>
                  <a:pt x="9760726" y="5588364"/>
                </a:lnTo>
                <a:lnTo>
                  <a:pt x="9732199" y="5591174"/>
                </a:lnTo>
                <a:close/>
              </a:path>
            </a:pathLst>
          </a:custGeom>
          <a:solidFill>
            <a:srgbClr val="EFEBE4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562743" y="1827911"/>
            <a:ext cx="3066513" cy="38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475104"/>
            <a:ext cx="1097280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5964555"/>
            <a:ext cx="390144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Relationship Id="rId7" Type="http://schemas.openxmlformats.org/officeDocument/2006/relationships/diagramData" Target="../diagrams/data2.xml" /><Relationship Id="rId8" Type="http://schemas.microsoft.com/office/2007/relationships/diagramDrawing" Target="../diagrams/drawing2.xml" /><Relationship Id="rId9" Type="http://schemas.openxmlformats.org/officeDocument/2006/relationships/diagramColors" Target="../diagrams/colors2.xml" /><Relationship Id="rId10" Type="http://schemas.openxmlformats.org/officeDocument/2006/relationships/diagramLayout" Target="../diagrams/layout2.xml" /><Relationship Id="rId11" Type="http://schemas.openxmlformats.org/officeDocument/2006/relationships/diagramQuickStyle" Target="../diagrams/quickStyle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48907" y="1997739"/>
            <a:ext cx="11719554" cy="3738873"/>
          </a:xfrm>
          <a:prstGeom prst="rect">
            <a:avLst/>
          </a:prstGeom>
        </p:spPr>
        <p:txBody>
          <a:bodyPr vert="horz" wrap="square" lIns="0" tIns="88264" rIns="0" bIns="0" rtlCol="0">
            <a:spAutoFit/>
          </a:bodyPr>
          <a:lstStyle/>
          <a:p>
            <a:pPr algn="ctr">
              <a:defRPr/>
            </a:pP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ЗВІТ</a:t>
            </a:r>
            <a:endParaRPr sz="28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про проходження технологічної практики</a:t>
            </a:r>
            <a:endParaRPr sz="28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в умовах кафедри програмних систем і технологій</a:t>
            </a:r>
            <a:endParaRPr sz="2800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>
              <a:solidFill>
                <a:schemeClr val="tx1"/>
              </a:solidFill>
              <a:latin typeface="Roboto"/>
              <a:ea typeface="Roboto"/>
            </a:endParaRPr>
          </a:p>
          <a:p>
            <a:pPr marL="12065" marR="5080" indent="-101600" algn="ctr">
              <a:lnSpc>
                <a:spcPct val="87800"/>
              </a:lnSpc>
              <a:spcBef>
                <a:spcPts val="695"/>
              </a:spcBef>
              <a:defRPr/>
            </a:pP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Індивідуальне завдання: </a:t>
            </a:r>
            <a:r>
              <a:rPr lang="af-Z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 Architecture Document (SAD)</a:t>
            </a: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на тему</a:t>
            </a:r>
            <a:r>
              <a:rPr lang="ru-RU" sz="2800" spc="-85">
                <a:solidFill>
                  <a:schemeClr val="tx1"/>
                </a:solidFill>
              </a:rPr>
              <a:t> Однорангова мережа на основі блокчейн для автоматизованої платіжної системи</a:t>
            </a:r>
            <a:endParaRPr sz="2800">
              <a:solidFill>
                <a:schemeClr val="tx1"/>
              </a:solidFill>
              <a:latin typeface="Constantia"/>
              <a:cs typeface="Constantia"/>
            </a:endParaRPr>
          </a:p>
          <a:p>
            <a:pPr marL="2138045" marR="2135505" algn="ctr">
              <a:lnSpc>
                <a:spcPct val="120500"/>
              </a:lnSpc>
              <a:spcBef>
                <a:spcPts val="540"/>
              </a:spcBef>
              <a:defRPr/>
            </a:pP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виконав: студент гр. </a:t>
            </a:r>
            <a:r>
              <a:rPr sz="1800" b="0" spc="105">
                <a:solidFill>
                  <a:schemeClr val="tx1"/>
                </a:solidFill>
                <a:latin typeface="Times New Roman"/>
                <a:cs typeface="Times New Roman"/>
              </a:rPr>
              <a:t>ІПЗ-33 </a:t>
            </a:r>
            <a:r>
              <a:rPr sz="1800" b="0" spc="-20">
                <a:solidFill>
                  <a:schemeClr val="tx1"/>
                </a:solidFill>
                <a:latin typeface="Times New Roman"/>
                <a:cs typeface="Times New Roman"/>
              </a:rPr>
              <a:t>Гоша </a:t>
            </a: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Давід </a:t>
            </a:r>
            <a:r>
              <a:rPr sz="1800" b="0" spc="5">
                <a:solidFill>
                  <a:schemeClr val="tx1"/>
                </a:solidFill>
                <a:latin typeface="Times New Roman"/>
                <a:cs typeface="Times New Roman"/>
              </a:rPr>
              <a:t>Олекс</a:t>
            </a:r>
            <a:r>
              <a:rPr sz="1800" b="0" spc="4">
                <a:solidFill>
                  <a:schemeClr val="tx1"/>
                </a:solidFill>
                <a:latin typeface="Times New Roman"/>
                <a:cs typeface="Times New Roman"/>
              </a:rPr>
              <a:t>андрович</a:t>
            </a:r>
            <a:r>
              <a:rPr sz="1800" b="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науковий керівник:</a:t>
            </a:r>
            <a:r>
              <a:rPr sz="1800" b="0" spc="8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50">
                <a:solidFill>
                  <a:schemeClr val="tx1"/>
                </a:solidFill>
                <a:latin typeface="Times New Roman"/>
                <a:cs typeface="Times New Roman"/>
              </a:rPr>
              <a:t>д.т.н.</a:t>
            </a:r>
            <a:r>
              <a:rPr sz="18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50">
                <a:solidFill>
                  <a:schemeClr val="tx1"/>
                </a:solidFill>
                <a:latin typeface="Times New Roman"/>
                <a:cs typeface="Times New Roman"/>
              </a:rPr>
              <a:t>с.н.с.</a:t>
            </a:r>
            <a:r>
              <a:rPr sz="18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Порєв</a:t>
            </a:r>
            <a:r>
              <a:rPr sz="18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-5">
                <a:solidFill>
                  <a:schemeClr val="tx1"/>
                </a:solidFill>
                <a:latin typeface="Times New Roman"/>
                <a:cs typeface="Times New Roman"/>
              </a:rPr>
              <a:t>Геннадій</a:t>
            </a:r>
            <a:r>
              <a:rPr sz="18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5">
                <a:solidFill>
                  <a:schemeClr val="tx1"/>
                </a:solidFill>
                <a:latin typeface="Times New Roman"/>
                <a:cs typeface="Times New Roman"/>
              </a:rPr>
              <a:t>Володимирович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4390422" name="TextBox 324390421"/>
          <p:cNvSpPr txBox="1"/>
          <p:nvPr/>
        </p:nvSpPr>
        <p:spPr bwMode="auto">
          <a:xfrm>
            <a:off x="2544901" y="918387"/>
            <a:ext cx="7132038" cy="10793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Київський національний університет імені Тараса Шевченка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Факультет інформаційних технологій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Кафедра Програмних систем і технологій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2" y="793937"/>
            <a:ext cx="3167759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Мета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1294683"/>
            <a:ext cx="4448394" cy="1959638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699" marR="356869" algn="just">
              <a:lnSpc>
                <a:spcPct val="119000"/>
              </a:lnSpc>
              <a:spcBef>
                <a:spcPts val="854"/>
              </a:spcBef>
              <a:defRPr/>
            </a:pPr>
            <a:r>
              <a:rPr sz="1800" b="0" i="0" u="none">
                <a:solidFill>
                  <a:srgbClr val="374151"/>
                </a:solidFill>
                <a:latin typeface="Times New Roman"/>
                <a:ea typeface="Liberation Sans"/>
                <a:cs typeface="Times New Roman"/>
              </a:rPr>
              <a:t>Сформулювати всебічне та детальне розуміння архітектури обраної blockchain-based криптовалютної системи, що включає аналіз архітектури системи та застосунків, а також визначення обмежень системи.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63827464" name="Holder 4"/>
          <p:cNvSpPr>
            <a:spLocks noGrp="1"/>
          </p:cNvSpPr>
          <p:nvPr>
            <p:ph type="sldNum" sz="quarter" idx="7"/>
          </p:nvPr>
        </p:nvSpPr>
        <p:spPr bwMode="auto">
          <a:xfrm>
            <a:off x="9225527" y="86875"/>
            <a:ext cx="2805239" cy="42707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0E96F8-DC0B-3B60-9520-15C92079DBC9}" type="slidenum">
              <a:rPr sz="2800"/>
              <a:t/>
            </a:fld>
            <a:endParaRPr/>
          </a:p>
        </p:txBody>
      </p:sp>
      <p:sp>
        <p:nvSpPr>
          <p:cNvPr id="242329620" name="Прямоугольник 2423296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bject 2"/>
          <p:cNvSpPr txBox="1"/>
          <p:nvPr/>
        </p:nvSpPr>
        <p:spPr bwMode="auto">
          <a:xfrm>
            <a:off x="6476998" y="793937"/>
            <a:ext cx="3169557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0"/>
              </a:spcBef>
              <a:defRPr/>
            </a:pPr>
            <a:r>
              <a:rPr lang="ru-RU" spc="-10"/>
              <a:t>Цілі</a:t>
            </a:r>
            <a:endParaRPr lang="ru-RU"/>
          </a:p>
        </p:txBody>
      </p:sp>
      <p:sp>
        <p:nvSpPr>
          <p:cNvPr id="7" name="object 3"/>
          <p:cNvSpPr txBox="1"/>
          <p:nvPr/>
        </p:nvSpPr>
        <p:spPr bwMode="auto">
          <a:xfrm>
            <a:off x="6476998" y="1294684"/>
            <a:ext cx="4450194" cy="3786609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sz="1800" b="0" i="0" u="none">
                <a:solidFill>
                  <a:srgbClr val="374151"/>
                </a:solidFill>
                <a:latin typeface="Times New Roman'"/>
                <a:ea typeface="Liberation Sans"/>
                <a:cs typeface="Times New Roman'"/>
              </a:rPr>
              <a:t>Провести аналіз архітектури системи з точки зору ефективності обраного підходу в контексті потоків даних.</a:t>
            </a:r>
            <a:endParaRPr sz="1800">
              <a:latin typeface="Times New Roman'"/>
              <a:cs typeface="Times New Roman'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sz="1800" b="0" i="0" u="none">
                <a:solidFill>
                  <a:srgbClr val="374151"/>
                </a:solidFill>
                <a:latin typeface="Times New Roman'"/>
                <a:ea typeface="Liberation Sans"/>
                <a:cs typeface="Times New Roman'"/>
              </a:rPr>
              <a:t>Оцінити архітектуру застосунків щодо її масштабуваності та виправданості вибору цієї архітектури для розв'язання проблем масштабування.</a:t>
            </a:r>
            <a:endParaRPr sz="1800">
              <a:latin typeface="Times New Roman'"/>
              <a:cs typeface="Times New Roman'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sz="1800" b="0" i="0" u="none">
                <a:solidFill>
                  <a:srgbClr val="374151"/>
                </a:solidFill>
                <a:latin typeface="Times New Roman'"/>
                <a:ea typeface="Liberation Sans"/>
                <a:cs typeface="Times New Roman'"/>
              </a:rPr>
              <a:t>Визначити обмеження на функціональні можливості та стани системи, їх вплив на роботу системи, а також їх врахування в архітектурі системи.</a:t>
            </a:r>
            <a:endParaRPr sz="1800">
              <a:latin typeface="Times New Roman'"/>
              <a:cs typeface="Times New Roman'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839088" y="750605"/>
            <a:ext cx="2510122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z="2800" spc="-10"/>
              <a:t>Задачі роботи</a:t>
            </a:r>
            <a:endParaRPr sz="2800"/>
          </a:p>
        </p:txBody>
      </p:sp>
      <p:sp>
        <p:nvSpPr>
          <p:cNvPr id="127839450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0263524-D5DE-1C53-E1D9-127239483711}" type="slidenum">
              <a:rPr sz="2800"/>
              <a:t/>
            </a:fld>
            <a:endParaRPr/>
          </a:p>
        </p:txBody>
      </p:sp>
      <p:sp>
        <p:nvSpPr>
          <p:cNvPr id="1279590635" name="Прямоугольник 1279590634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9125462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1141149" y="2250901"/>
          <a:ext cx="9905999" cy="4082074"/>
          <a:chOff x="0" y="0"/>
          <a:chExt cx="9905999" cy="408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  <p:sp>
        <p:nvSpPr>
          <p:cNvPr id="92288786" name="object 3"/>
          <p:cNvSpPr txBox="1">
            <a:spLocks noGrp="1"/>
          </p:cNvSpPr>
          <p:nvPr>
            <p:ph type="title"/>
          </p:nvPr>
        </p:nvSpPr>
        <p:spPr bwMode="auto">
          <a:xfrm>
            <a:off x="4839087" y="750604"/>
            <a:ext cx="2510121" cy="381992"/>
          </a:xfrm>
          <a:prstGeom prst="rect">
            <a:avLst/>
          </a:prstGeom>
        </p:spPr>
        <p:txBody>
          <a:bodyPr vert="horz" wrap="square" lIns="0" tIns="47622" rIns="0" bIns="0" rtlCol="0">
            <a:spAutoFit/>
          </a:bodyPr>
          <a:lstStyle/>
          <a:p>
            <a:pPr marL="12699" marR="5079">
              <a:lnSpc>
                <a:spcPts val="2629"/>
              </a:lnSpc>
              <a:spcBef>
                <a:spcPts val="374"/>
              </a:spcBef>
              <a:defRPr/>
            </a:pPr>
            <a:r>
              <a:rPr sz="2800" spc="-9"/>
              <a:t>Задачі роботи</a:t>
            </a:r>
            <a:endParaRPr sz="2800"/>
          </a:p>
        </p:txBody>
      </p:sp>
      <p:sp>
        <p:nvSpPr>
          <p:cNvPr id="831614894" name="Holder 4"/>
          <p:cNvSpPr>
            <a:spLocks noGrp="1"/>
          </p:cNvSpPr>
          <p:nvPr/>
        </p:nvSpPr>
        <p:spPr bwMode="auto">
          <a:xfrm>
            <a:off x="9225526" y="86874"/>
            <a:ext cx="280523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26AF024-0968-7C6B-E663-764D933C6F9C}" type="slidenum">
              <a:rPr sz="2800"/>
              <a:t/>
            </a:fld>
            <a:endParaRPr/>
          </a:p>
        </p:txBody>
      </p:sp>
      <p:sp>
        <p:nvSpPr>
          <p:cNvPr id="1998892694" name="Прямоугольник 1279590634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73076527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1141148" y="2250900"/>
          <a:ext cx="9905998" cy="4082073"/>
          <a:chOff x="0" y="0"/>
          <a:chExt cx="9905998" cy="4082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10" r:qs="rId11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710955" name="Holder 4"/>
          <p:cNvSpPr>
            <a:spLocks noGrp="1"/>
          </p:cNvSpPr>
          <p:nvPr/>
        </p:nvSpPr>
        <p:spPr bwMode="auto">
          <a:xfrm>
            <a:off x="9225527" y="86874"/>
            <a:ext cx="280523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360B85D-AE21-6F67-6371-7D7485A54A25}" type="slidenum">
              <a:rPr sz="2800"/>
              <a:t/>
            </a:fld>
            <a:endParaRPr/>
          </a:p>
        </p:txBody>
      </p:sp>
      <p:sp>
        <p:nvSpPr>
          <p:cNvPr id="548811908" name="Прямоугольник 2098987258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3905627" name="TextBox 3"/>
          <p:cNvSpPr txBox="1"/>
          <p:nvPr/>
        </p:nvSpPr>
        <p:spPr bwMode="auto">
          <a:xfrm>
            <a:off x="89377" y="86873"/>
            <a:ext cx="1174186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Architecture diagram</a:t>
            </a:r>
            <a:endParaRPr sz="3200" b="1">
              <a:latin typeface="Roboto"/>
              <a:cs typeface="Roboto"/>
            </a:endParaRPr>
          </a:p>
        </p:txBody>
      </p:sp>
      <p:pic>
        <p:nvPicPr>
          <p:cNvPr id="1171157012" name="Рисунок 11711570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45261" y="620992"/>
            <a:ext cx="8881782" cy="5655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077209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30B309A-D4E2-0742-10D1-CF203A329559}" type="slidenum">
              <a:rPr sz="2800"/>
              <a:t/>
            </a:fld>
            <a:endParaRPr/>
          </a:p>
        </p:txBody>
      </p:sp>
      <p:sp>
        <p:nvSpPr>
          <p:cNvPr id="2098987259" name="Прямоугольник 2098987258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955750" name="TextBox 3"/>
          <p:cNvSpPr txBox="1"/>
          <p:nvPr/>
        </p:nvSpPr>
        <p:spPr bwMode="auto">
          <a:xfrm>
            <a:off x="227045" y="114352"/>
            <a:ext cx="1173826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>
                <a:latin typeface="Roboto"/>
                <a:ea typeface="Roboto"/>
              </a:rPr>
              <a:t>Use Case View</a:t>
            </a:r>
            <a:endParaRPr lang="uk-UA" sz="3200" b="1">
              <a:latin typeface="Roboto"/>
              <a:ea typeface="Roboto"/>
            </a:endParaRPr>
          </a:p>
        </p:txBody>
      </p:sp>
      <p:pic>
        <p:nvPicPr>
          <p:cNvPr id="1612591389" name="Рисунок 161259138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97907" y="573216"/>
            <a:ext cx="6657975" cy="5438774"/>
          </a:xfrm>
          <a:prstGeom prst="rect">
            <a:avLst/>
          </a:prstGeom>
        </p:spPr>
      </p:pic>
      <p:sp>
        <p:nvSpPr>
          <p:cNvPr id="1167424897" name="TextBox 1167424896"/>
          <p:cNvSpPr txBox="1"/>
          <p:nvPr/>
        </p:nvSpPr>
        <p:spPr bwMode="auto">
          <a:xfrm>
            <a:off x="296868" y="1266917"/>
            <a:ext cx="4034101" cy="3657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Веб-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гаманець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блокчейну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дозволяє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користувачам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легко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перевіряти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баланс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свого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рахунку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створювати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можуть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отримати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безпечний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доступ до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гаманця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переглянути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свій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баланс,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дані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відправника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суми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Вони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також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можуть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ініціювати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перекази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іншим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користувачам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а система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надає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зворотній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зв'язок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введення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невірної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неповної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інформації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забезпечити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ефективність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245673" name="Holder 4"/>
          <p:cNvSpPr>
            <a:spLocks noGrp="1"/>
          </p:cNvSpPr>
          <p:nvPr/>
        </p:nvSpPr>
        <p:spPr bwMode="auto">
          <a:xfrm>
            <a:off x="9225527" y="86874"/>
            <a:ext cx="280523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0DE9C11-6235-09BC-BB40-2342D69C24F4}" type="slidenum">
              <a:rPr sz="2800"/>
              <a:t/>
            </a:fld>
            <a:endParaRPr/>
          </a:p>
        </p:txBody>
      </p:sp>
      <p:sp>
        <p:nvSpPr>
          <p:cNvPr id="1580834106" name="Прямоугольник 2098987258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431988" name="TextBox 3"/>
          <p:cNvSpPr txBox="1"/>
          <p:nvPr/>
        </p:nvSpPr>
        <p:spPr bwMode="auto">
          <a:xfrm>
            <a:off x="227045" y="114352"/>
            <a:ext cx="1173826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>
                <a:latin typeface="Roboto"/>
                <a:ea typeface="Roboto"/>
              </a:rPr>
              <a:t>State View</a:t>
            </a:r>
            <a:endParaRPr lang="uk-UA" sz="3200" b="1">
              <a:latin typeface="Roboto"/>
              <a:ea typeface="Roboto"/>
            </a:endParaRPr>
          </a:p>
        </p:txBody>
      </p:sp>
      <p:pic>
        <p:nvPicPr>
          <p:cNvPr id="1885683882" name="Рисунок 188568388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67386" y="573216"/>
            <a:ext cx="8163098" cy="5794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1217964" name="Holder 4"/>
          <p:cNvSpPr>
            <a:spLocks noGrp="1"/>
          </p:cNvSpPr>
          <p:nvPr/>
        </p:nvSpPr>
        <p:spPr bwMode="auto">
          <a:xfrm>
            <a:off x="9225527" y="86874"/>
            <a:ext cx="280523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AFA53F4-7FB4-AE4B-1D46-CBC0E5FF6C1D}" type="slidenum">
              <a:rPr sz="2800"/>
              <a:t/>
            </a:fld>
            <a:endParaRPr/>
          </a:p>
        </p:txBody>
      </p:sp>
      <p:sp>
        <p:nvSpPr>
          <p:cNvPr id="996339461" name="Прямоугольник 2098987258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70103085" name="Рисунок 12701030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29606" y="513954"/>
            <a:ext cx="6372513" cy="5727999"/>
          </a:xfrm>
          <a:prstGeom prst="rect">
            <a:avLst/>
          </a:prstGeom>
        </p:spPr>
      </p:pic>
      <p:sp>
        <p:nvSpPr>
          <p:cNvPr id="44149584" name="TextBox 3"/>
          <p:cNvSpPr txBox="1"/>
          <p:nvPr/>
        </p:nvSpPr>
        <p:spPr bwMode="auto">
          <a:xfrm>
            <a:off x="26326" y="86874"/>
            <a:ext cx="11629556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UML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diagram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of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сomponents</a:t>
            </a:r>
            <a:endParaRPr sz="3200" b="1">
              <a:latin typeface="Roboto"/>
              <a:cs typeface="Roboto"/>
            </a:endParaRPr>
          </a:p>
        </p:txBody>
      </p:sp>
      <p:sp>
        <p:nvSpPr>
          <p:cNvPr id="697833305" name="TextBox 697833304"/>
          <p:cNvSpPr txBox="1"/>
          <p:nvPr/>
        </p:nvSpPr>
        <p:spPr bwMode="auto">
          <a:xfrm>
            <a:off x="127350" y="749052"/>
            <a:ext cx="4994769" cy="5303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Наш веб-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гаманець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блокчейну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використовує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архітектуру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Model-View-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(MVC) для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оптимізації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операцій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покращення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користувацького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досвіду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Модель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відповідає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основним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даним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і правилам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таким як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інформація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про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обліковий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запис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логіка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Представлення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керує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відображенням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інформації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наприклад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інтерфейсами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балансу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Нарешті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контролер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обробляє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дані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введені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користувачем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виконуючи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такі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дії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як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перевірка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балансу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рахунку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Така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структура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забезпечує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ефективне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управління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даними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безперебійну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взаємодію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користувацьким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інтерфейсом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ефективну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обробку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підсумку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створює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безперебійну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інтуїтивно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зрозумілу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роботу для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гаманця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3619489" y="1224688"/>
            <a:ext cx="4724207" cy="504549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734820" algn="l">
              <a:lnSpc>
                <a:spcPct val="100000"/>
              </a:lnSpc>
              <a:spcBef>
                <a:spcPts val="130"/>
              </a:spcBef>
              <a:defRPr/>
            </a:pPr>
            <a:r>
              <a:rPr sz="3200" spc="-10">
                <a:latin typeface="Times New Roman"/>
                <a:cs typeface="Times New Roman"/>
              </a:rPr>
              <a:t>Висн</a:t>
            </a:r>
            <a:r>
              <a:rPr sz="3200" spc="-70">
                <a:latin typeface="Times New Roman"/>
                <a:cs typeface="Times New Roman"/>
              </a:rPr>
              <a:t>о</a:t>
            </a:r>
            <a:r>
              <a:rPr sz="3200" spc="-10">
                <a:latin typeface="Times New Roman"/>
                <a:cs typeface="Times New Roman"/>
              </a:rPr>
              <a:t>вк</a:t>
            </a:r>
            <a:r>
              <a:rPr sz="3200" spc="15">
                <a:latin typeface="Times New Roman"/>
                <a:cs typeface="Times New Roman"/>
              </a:rPr>
              <a:t>и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 flipH="0" flipV="0">
            <a:off x="1208764" y="1904999"/>
            <a:ext cx="9546014" cy="3799944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algn="just">
              <a:lnSpc>
                <a:spcPct val="114999"/>
              </a:lnSpc>
              <a:defRPr/>
            </a:pPr>
            <a:endParaRPr sz="1800">
              <a:latin typeface="Times New Roman"/>
              <a:cs typeface="Times New Roman"/>
            </a:endParaRPr>
          </a:p>
          <a:p>
            <a:pPr algn="just">
              <a:lnSpc>
                <a:spcPct val="114999"/>
              </a:lnSpc>
              <a:defRPr/>
            </a:pPr>
            <a:r>
              <a:rPr sz="1800" b="0" i="0" u="none">
                <a:solidFill>
                  <a:srgbClr val="374151"/>
                </a:solidFill>
                <a:latin typeface="Times New Roman"/>
                <a:ea typeface="Liberation Sans"/>
                <a:cs typeface="Times New Roman"/>
              </a:rPr>
              <a:t>По-перше, проведений аналіз архітектури системи підтвердив ефективність вибраного підходу, що оптимізує потоки даних. Вибраний підхід до побудови архітектури системи передбачає централізоване зберігання даних і контролює доступ до інформації через єдину точку входу, що підвищує безпеку системи.</a:t>
            </a:r>
            <a:endParaRPr sz="1800">
              <a:latin typeface="Times New Roman"/>
              <a:cs typeface="Times New Roman"/>
            </a:endParaRPr>
          </a:p>
          <a:p>
            <a:pPr algn="just">
              <a:lnSpc>
                <a:spcPct val="114999"/>
              </a:lnSpc>
              <a:defRPr/>
            </a:pPr>
            <a:r>
              <a:rPr sz="1800" b="0" i="0" u="none">
                <a:solidFill>
                  <a:srgbClr val="374151"/>
                </a:solidFill>
                <a:latin typeface="Times New Roman"/>
                <a:ea typeface="Liberation Sans"/>
                <a:cs typeface="Times New Roman"/>
              </a:rPr>
              <a:t>По-друге, оцінка архітектури застосунків підкреслила її масштабуваність і здатність ефективно вирішувати виклики масштабування. Вибраний підхід дозволяє максимізувати підтримку масштабування та заміни бізнес-логіки, що сприяє адаптивності та ефективному повторному використанню кодової бази.</a:t>
            </a:r>
            <a:endParaRPr sz="1800">
              <a:latin typeface="Times New Roman"/>
              <a:cs typeface="Times New Roman"/>
            </a:endParaRPr>
          </a:p>
          <a:p>
            <a:pPr algn="just">
              <a:lnSpc>
                <a:spcPct val="114999"/>
              </a:lnSpc>
              <a:defRPr/>
            </a:pPr>
            <a:r>
              <a:rPr sz="1800" b="0" i="0" u="none">
                <a:solidFill>
                  <a:srgbClr val="374151"/>
                </a:solidFill>
                <a:latin typeface="Times New Roman"/>
                <a:ea typeface="Liberation Sans"/>
                <a:cs typeface="Times New Roman"/>
              </a:rPr>
              <a:t>По-третє, детальний огляд обмежень системи дозволив визначити вплив цих обмежень на функціональність і стани системи, що в свою чергу допомогло уточнити рамки застосування системи для різних типів користувачів і визначити майбутній вигляд варіантів її використання.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5485786" name="Holder 4"/>
          <p:cNvSpPr>
            <a:spLocks noGrp="1"/>
          </p:cNvSpPr>
          <p:nvPr/>
        </p:nvSpPr>
        <p:spPr bwMode="auto">
          <a:xfrm>
            <a:off x="9225526" y="86874"/>
            <a:ext cx="280559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29B0431-B62E-8096-9332-C52E92708A6C}" type="slidenum">
              <a:rPr sz="2800">
                <a:latin typeface="Times New Roman"/>
                <a:cs typeface="Times New Roman"/>
              </a:rPr>
              <a:t/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276214301" name="Прямоугольник 1276214300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Произвольный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Однорангова мережа на основі блокчейн для автоматизованої платіжної системи:  захист звіту з курсової роботи виконав: ІПЗ-33 Гоша Давід Олександрович  керівник: д.т.н. с.н.с. Порєв Геннадій Володимирович</dc:title>
  <dc:subject/>
  <dc:creator/>
  <cp:keywords/>
  <dc:description/>
  <dc:identifier/>
  <dc:language/>
  <cp:lastModifiedBy/>
  <cp:revision>8</cp:revision>
  <dcterms:created xsi:type="dcterms:W3CDTF">2023-06-01T05:34:08Z</dcterms:created>
  <dcterms:modified xsi:type="dcterms:W3CDTF">2023-06-07T07:19:24Z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2023-06-01T00:00:00Z</vt:filetime>
  </property>
</Properties>
</file>