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8.xml" ContentType="application/vnd.openxmlformats-officedocument.presentationml.slide+xml"/>
  <Override PartName="/ppt/slides/slide1.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docProps/custom.xml" ContentType="application/vnd.openxmlformats-officedocument.custom-properties+xml"/>
  <Override PartName="/ppt/slides/slide3.xml" ContentType="application/vnd.openxmlformats-officedocument.presentationml.slide+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presProps.xml" ContentType="application/vnd.openxmlformats-officedocument.presentationml.presProps+xml"/>
  <Override PartName="/ppt/slides/slide7.xml" ContentType="application/vnd.openxmlformats-officedocument.presentationml.slide+xml"/>
  <Override PartName="/ppt/diagrams/drawing1.xml" ContentType="application/vnd.openxmlformats-officedocument.drawingml.diagramDrawing+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SpecialPlsOnTitleSld="0">
  <p:sldMasterIdLst>
    <p:sldMasterId id="2147483648" r:id="rId1"/>
  </p:sldMasterIdLst>
  <p:sldIdLst>
    <p:sldId id="256" r:id="rId3"/>
    <p:sldId id="257" r:id="rId4"/>
    <p:sldId id="258" r:id="rId5"/>
    <p:sldId id="259" r:id="rId6"/>
    <p:sldId id="260" r:id="rId7"/>
    <p:sldId id="261" r:id="rId8"/>
    <p:sldId id="262" r:id="rId9"/>
    <p:sldId id="263" r:id="rId10"/>
  </p:sldIdLst>
  <p:sldSz cx="12192000" cy="6413500"/>
  <p:notesSz cx="12192000" cy="64135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8" d="100"/>
          <a:sy n="78" d="100"/>
        </p:scale>
        <p:origin x="-1536" y="-84"/>
      </p:cViewPr>
      <p:guideLst>
        <p:guide pos="2880" orient="horz"/>
        <p:guide pos="2160"/>
      </p:guideLst>
    </p:cSldViewPr>
  </p:slideViewPr>
  <p:gridSpacing cx="78028800" cy="780288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microsoft.com/office/2007/relationships/diagramDrawing" Target="../diagrams/drawing1.xml" /></Relationships>
</file>

<file path=ppt/diagrams/_rels/drawing1.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0E58EF5D-A4F6-406B-9846-A092BE01EB22}" type="doc">
      <dgm:prSet loTypeId="urn:microsoft.com/office/officeart/2016/7/layout/LinearBlockProcessNumbered" loCatId="process" qsTypeId="urn:microsoft.com/office/officeart/2005/8/quickstyle/simple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upright="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Розробити блокчейн-систему з гібридною мережевою архітектурою,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0" phldrT="01"/>
      <dgm:spPr bwMode="auto"/>
      <dgm:t>
        <a:bodyPr vertOverflow="overflow" horzOverflow="overflow" vert="horz" rtlCol="0" fromWordArt="0" anchor="ctr" forceAA="0" upright="0" compatLnSpc="0"/>
        <a:lstStyle/>
        <a:p>
          <a:pPr marL="0" indent="0" algn="l" defTabSz="2933698">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upright="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Реалізувати гібридний механізм консенсусу,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0" phldrT="02"/>
      <dgm:spPr bwMode="auto"/>
      <dgm:t>
        <a:bodyPr vertOverflow="overflow" horzOverflow="overflow" vert="horz" rtlCol="0" fromWordArt="0" anchor="ctr" forceAA="0" upright="0" compatLnSpc="0"/>
        <a:lstStyle/>
        <a:p>
          <a:pPr marL="0" indent="0" algn="l" defTabSz="2933698">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upright="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Вирішення проблеми високих комісійних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0" phldrT="03"/>
      <dgm:spPr bwMode="auto"/>
      <dgm:t>
        <a:bodyPr vertOverflow="overflow" horzOverflow="overflow" vert="horz" rtlCol="0" fromWordArt="0" anchor="ctr" forceAA="0" upright="0" compatLnSpc="0"/>
        <a:lstStyle/>
        <a:p>
          <a:pPr marL="0" indent="0" algn="l" defTabSz="2933698">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custLinFactY="245" presAssocID="{53958BD8-D0F9-43A4-A8E7-C43BE5627982}" presName="bgRect" presStyleLbl="alignNode1" presStyleIdx="0" presStyleCnt="3"/>
      <dgm:spPr bwMode="auto">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2074519304" name=""/>
      <dsp:cNvGrpSpPr/>
    </dsp:nvGrpSpPr>
    <dsp:grpSpPr bwMode="auto">
      <a:xfrm>
        <a:off x="0" y="0"/>
        <a:ext cx="9905999" cy="4082074"/>
        <a:chOff x="0" y="0"/>
        <a:chExt cx="9905999" cy="4082074"/>
      </a:xfrm>
    </dsp:grpSpPr>
    <dsp:sp modelId="{9749F921-1780-4BC4-94D4-CA6CB4386FA2}">
      <dsp:nvSpPr>
        <dsp:cNvPr id="1136623150" name=""/>
        <dsp:cNvSpPr/>
      </dsp:nvSpPr>
      <dsp:spPr bwMode="auto">
        <a:xfrm>
          <a:off x="772" y="169692"/>
          <a:ext cx="3134319" cy="3761183"/>
        </a:xfrm>
        <a:prstGeom prst="rect">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0" tIns="0" rIns="309600" bIns="330199" numCol="1" spcCol="1269" rtlCol="0" fromWordArt="0" anchor="t" anchorCtr="0" forceAA="0" upright="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Розробити блокчейн-систему з гібридною мережевою архітектурою,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sp:txBody>
      <dsp:txXfrm>
        <a:off x="772" y="1674166"/>
        <a:ext cx="3134319" cy="2256709"/>
      </dsp:txXfrm>
    </dsp:sp>
    <dsp:sp modelId="{D0B42A7F-7E0A-460C-B101-1C3B5702C205}">
      <dsp:nvSpPr>
        <dsp:cNvPr id="907636213" name=""/>
        <dsp:cNvSpPr/>
      </dsp:nvSpPr>
      <dsp:spPr bwMode="auto">
        <a:xfrm>
          <a:off x="772" y="160444"/>
          <a:ext cx="3134319" cy="1504472"/>
        </a:xfrm>
        <a:prstGeom prst="rect">
          <a:avLst/>
        </a:prstGeom>
        <a:no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0" tIns="165099" rIns="309600" bIns="165099" numCol="1" spcCol="1269" rtlCol="0" fromWordArt="0" anchor="ctr" anchorCtr="0" forceAA="0" upright="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01</a:t>
          </a:r>
          <a:endParaRPr sz="6600">
            <a:latin typeface="Times New Roman"/>
            <a:cs typeface="Times New Roman"/>
          </a:endParaRPr>
        </a:p>
      </dsp:txBody>
      <dsp:txXfrm>
        <a:off x="772" y="160444"/>
        <a:ext cx="3134319" cy="1504472"/>
      </dsp:txXfrm>
    </dsp:sp>
    <dsp:sp modelId="{616554C9-C9F5-4BED-AF29-560C61D9FF69}">
      <dsp:nvSpPr>
        <dsp:cNvPr id="239062988" name=""/>
        <dsp:cNvSpPr/>
      </dsp:nvSpPr>
      <dsp:spPr bwMode="auto">
        <a:xfrm>
          <a:off x="3385838" y="160444"/>
          <a:ext cx="3134319" cy="3761183"/>
        </a:xfrm>
        <a:prstGeom prst="rect">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0" tIns="0" rIns="309600" bIns="330199" numCol="1" spcCol="1269" rtlCol="0" fromWordArt="0" anchor="t" anchorCtr="0" forceAA="0" upright="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Реалізувати гібридний механізм консенсусу,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sp:txBody>
      <dsp:txXfrm>
        <a:off x="3385838" y="1664919"/>
        <a:ext cx="3134319" cy="2256709"/>
      </dsp:txXfrm>
    </dsp:sp>
    <dsp:sp modelId="{723F350A-D7AE-46BC-AA77-CC6E62B2E8AF}">
      <dsp:nvSpPr>
        <dsp:cNvPr id="1545472626" name=""/>
        <dsp:cNvSpPr/>
      </dsp:nvSpPr>
      <dsp:spPr bwMode="auto">
        <a:xfrm>
          <a:off x="3385838" y="160444"/>
          <a:ext cx="3134319" cy="1504472"/>
        </a:xfrm>
        <a:prstGeom prst="rect">
          <a:avLst/>
        </a:prstGeom>
        <a:no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0" tIns="165099" rIns="309600" bIns="165099" numCol="1" spcCol="1269" rtlCol="0" fromWordArt="0" anchor="ctr" anchorCtr="0" forceAA="0" upright="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02</a:t>
          </a:r>
          <a:endParaRPr sz="6600">
            <a:latin typeface="Times New Roman"/>
            <a:cs typeface="Times New Roman"/>
          </a:endParaRPr>
        </a:p>
      </dsp:txBody>
      <dsp:txXfrm>
        <a:off x="3385838" y="160444"/>
        <a:ext cx="3134319" cy="1504472"/>
      </dsp:txXfrm>
    </dsp:sp>
    <dsp:sp modelId="{F141C49C-E8E4-49F4-AAC3-2EB38F33B50A}">
      <dsp:nvSpPr>
        <dsp:cNvPr id="1237793526" name=""/>
        <dsp:cNvSpPr/>
      </dsp:nvSpPr>
      <dsp:spPr bwMode="auto">
        <a:xfrm>
          <a:off x="6770904" y="160444"/>
          <a:ext cx="3134319" cy="3761183"/>
        </a:xfrm>
        <a:prstGeom prst="rect">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0" tIns="0" rIns="309600" bIns="330199" numCol="1" spcCol="1269" rtlCol="0" fromWordArt="0" anchor="t" anchorCtr="0" forceAA="0" upright="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Вирішення проблеми високих комісійних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sp:txBody>
      <dsp:txXfrm>
        <a:off x="6770904" y="1664919"/>
        <a:ext cx="3134319" cy="2256709"/>
      </dsp:txXfrm>
    </dsp:sp>
    <dsp:sp modelId="{2596FFBD-2FDB-463F-99E6-18EDF6E874AC}">
      <dsp:nvSpPr>
        <dsp:cNvPr id="395084396" name=""/>
        <dsp:cNvSpPr/>
      </dsp:nvSpPr>
      <dsp:spPr bwMode="auto">
        <a:xfrm>
          <a:off x="6770904" y="160444"/>
          <a:ext cx="3134319" cy="1504472"/>
        </a:xfrm>
        <a:prstGeom prst="rect">
          <a:avLst/>
        </a:prstGeom>
        <a:no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0" tIns="165099" rIns="309600" bIns="165099" numCol="1" spcCol="1269" rtlCol="0" fromWordArt="0" anchor="ctr" anchorCtr="0" forceAA="0" upright="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03</a:t>
          </a:r>
          <a:endParaRPr sz="6600">
            <a:latin typeface="Times New Roman"/>
            <a:cs typeface="Times New Roman"/>
          </a:endParaRPr>
        </a:p>
      </dsp:txBody>
      <dsp:txXfrm>
        <a:off x="6770904" y="160444"/>
        <a:ext cx="3134319" cy="1504472"/>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r:blip="">
      <dgm:adjLst/>
    </dgm:shape>
    <dgm:presOf/>
    <dgm:constrLst>
      <dgm:constr type="h" for="ch" forName="compositeNode" refType="h"/>
      <dgm:constr type="w" for="ch" forName="compositeNode" refType="w"/>
      <dgm:constr type="w" for="des" forName="simulatedConn" refType="w" refFor="ch" refForName="compositeNode" fact="0.150000"/>
      <dgm:constr type="h" for="des" forName="simulatedConn" refType="w" refFor="des" refForName="simulatedConn"/>
      <dgm:constr type="h" for="des" forName="vSp1" refType="w" refFor="ch" refForName="compositeNode" fact="0.800000"/>
      <dgm:constr type="h" for="des" forName="vSp2" refType="w" refFor="ch" refForName="compositeNode" fact="0.070000"/>
      <dgm:constr type="w" for="ch" forName="vProcSp" refType="w" refFor="des" refForName="simulatedConn" op="equ"/>
      <dgm:constr type="h" for="ch" forName="vProcSp" refType="h" refFor="ch" refForName="compositeNode" op="equ"/>
      <dgm:constr type="w" for="ch" forName="sibTrans" refType="w" refFor="ch" refForName="compositeNode" fact="0.080000"/>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00000"/>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00000"/>
          <dgm:constr type="t" for="ch" forName="sibTransNodeRect"/>
          <dgm:constr type="l" for="ch" forName="sibTransNodeRect"/>
          <dgm:constr type="r" for="ch" forName="nodeRect" refType="r" refFor="ch" refForName="bgRect"/>
          <dgm:constr type="h" for="ch" forName="nodeRect" refType="h" refFor="ch" refForName="bgRect" fact="0.600000"/>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type="rect" r:blip="">
            <dgm:adjLst>
              <dgm:adj idx="1" val="0.050000"/>
            </dgm:adjLst>
          </dgm:shape>
          <dgm:presOf axis="self"/>
          <dgm:constrLst/>
          <dgm:ruleLst/>
        </dgm:layoutNode>
        <dgm:forEach name="Name19" axis="followSib" ptType="sibTrans" cnt="1" hideLastTrans="0">
          <dgm:layoutNode name="sibTransNodeRect" styleLbl="alignNode1">
            <dgm:varLst>
              <dgm:chMax val="0"/>
              <dgm:bulletEnabled val="1"/>
            </dgm:varLst>
            <dgm:presOf axis="self"/>
            <dgm:alg type="tx">
              <dgm:param type="parTxLTRAlign" val="l"/>
              <dgm:param type="parTxRTLAlign" val="l"/>
            </dgm:alg>
            <dgm:shape type="rect" r:blip="" hideGeom="1">
              <dgm:adjLst/>
            </dgm:shape>
            <dgm:constrLst>
              <dgm:constr type="primFontSz" val="66"/>
              <dgm:constr type="tMarg" val="13"/>
              <dgm:constr type="lMarg" refType="w" fact="0.280000"/>
              <dgm:constr type="rMarg" refType="w" fact="0.280000"/>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type="rect" r:blip="" hideGeom="1">
            <dgm:adjLst/>
          </dgm:shape>
          <dgm:presOf axis="desOrSelf" ptType="node"/>
          <dgm:constrLst>
            <dgm:constr type="primFontSz" val="26"/>
            <dgm:constr type="tMarg"/>
            <dgm:constr type="lMarg" refType="w" fact="0.280000"/>
            <dgm:constr type="rMarg" refType="w" fact="0.280000"/>
            <dgm:constr type="bMarg" val="26"/>
          </dgm:constrLst>
          <dgm:ruleLst>
            <dgm:rule type="primFontSz" val="11" fact="NaN" max="NaN"/>
          </dgm:ruleLst>
        </dgm:layoutNode>
      </dgm:layoutNode>
      <dgm:forEach name="Name14" axis="followSib" ptType="sibTrans" cnt="1">
        <dgm:layoutNode name="sibTrans">
          <dgm:alg type="sp"/>
          <dgm:shape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914400" y="1988185"/>
            <a:ext cx="10363200" cy="1346835"/>
          </a:xfrm>
          <a:prstGeom prst="rect">
            <a:avLst/>
          </a:prstGeom>
        </p:spPr>
        <p:txBody>
          <a:bodyPr wrap="square" lIns="0" tIns="0" rIns="0" bIns="0">
            <a:spAutoFit/>
          </a:bodyPr>
          <a:lstStyle>
            <a:lvl1pPr>
              <a:defRPr/>
            </a:lvl1pPr>
          </a:lstStyle>
          <a:p>
            <a:pPr>
              <a:defRPr/>
            </a:pPr>
            <a:endParaRPr/>
          </a:p>
        </p:txBody>
      </p:sp>
      <p:sp>
        <p:nvSpPr>
          <p:cNvPr id="3" name="Holder 3"/>
          <p:cNvSpPr>
            <a:spLocks noGrp="1"/>
          </p:cNvSpPr>
          <p:nvPr>
            <p:ph type="subTitle" idx="4"/>
          </p:nvPr>
        </p:nvSpPr>
        <p:spPr bwMode="auto">
          <a:xfrm>
            <a:off x="1828800" y="3591560"/>
            <a:ext cx="8534400" cy="1603375"/>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sz="half" idx="2"/>
          </p:nvPr>
        </p:nvSpPr>
        <p:spPr bwMode="auto">
          <a:xfrm>
            <a:off x="609600" y="1475104"/>
            <a:ext cx="530352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475104"/>
            <a:ext cx="5303520" cy="423291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p:cNvGrpSpPr/>
        <p:nvPr/>
      </p:nvGrpSpPr>
      <p:grpSpPr bwMode="auto">
        <a:xfrm>
          <a:off x="0" y="0"/>
          <a:ext cx="0" cy="0"/>
          <a:chOff x="0" y="0"/>
          <a:chExt cx="0" cy="0"/>
        </a:xfrm>
      </p:grpSpPr>
      <p:sp>
        <p:nvSpPr>
          <p:cNvPr id="16" name="bg object 16"/>
          <p:cNvSpPr/>
          <p:nvPr/>
        </p:nvSpPr>
        <p:spPr bwMode="auto">
          <a:xfrm>
            <a:off x="1123949" y="409575"/>
            <a:ext cx="9944100" cy="5591175"/>
          </a:xfrm>
          <a:custGeom>
            <a:avLst/>
            <a:gdLst/>
            <a:ahLst/>
            <a:cxnLst/>
            <a:rect l="l" t="t" r="r" b="b"/>
            <a:pathLst>
              <a:path w="9944100" h="5591175" fill="norm" stroke="1" extrusionOk="0">
                <a:moveTo>
                  <a:pt x="9732199" y="5591174"/>
                </a:moveTo>
                <a:lnTo>
                  <a:pt x="211899" y="5591174"/>
                </a:lnTo>
                <a:lnTo>
                  <a:pt x="204742" y="5590822"/>
                </a:lnTo>
                <a:lnTo>
                  <a:pt x="162346" y="5583823"/>
                </a:lnTo>
                <a:lnTo>
                  <a:pt x="122131" y="5568688"/>
                </a:lnTo>
                <a:lnTo>
                  <a:pt x="85641" y="5545998"/>
                </a:lnTo>
                <a:lnTo>
                  <a:pt x="54279" y="5516626"/>
                </a:lnTo>
                <a:lnTo>
                  <a:pt x="29250" y="5481698"/>
                </a:lnTo>
                <a:lnTo>
                  <a:pt x="11516" y="5442559"/>
                </a:lnTo>
                <a:lnTo>
                  <a:pt x="1758" y="5400713"/>
                </a:lnTo>
                <a:lnTo>
                  <a:pt x="0" y="5372099"/>
                </a:lnTo>
                <a:lnTo>
                  <a:pt x="0" y="211900"/>
                </a:lnTo>
                <a:lnTo>
                  <a:pt x="5609" y="169298"/>
                </a:lnTo>
                <a:lnTo>
                  <a:pt x="19421" y="128609"/>
                </a:lnTo>
                <a:lnTo>
                  <a:pt x="40906" y="91397"/>
                </a:lnTo>
                <a:lnTo>
                  <a:pt x="69239" y="59092"/>
                </a:lnTo>
                <a:lnTo>
                  <a:pt x="103329" y="32934"/>
                </a:lnTo>
                <a:lnTo>
                  <a:pt x="141867" y="13930"/>
                </a:lnTo>
                <a:lnTo>
                  <a:pt x="183372" y="2809"/>
                </a:lnTo>
                <a:lnTo>
                  <a:pt x="211899" y="0"/>
                </a:lnTo>
                <a:lnTo>
                  <a:pt x="9732199" y="0"/>
                </a:lnTo>
                <a:lnTo>
                  <a:pt x="9774801" y="5609"/>
                </a:lnTo>
                <a:lnTo>
                  <a:pt x="9815488" y="19421"/>
                </a:lnTo>
                <a:lnTo>
                  <a:pt x="9852700" y="40906"/>
                </a:lnTo>
                <a:lnTo>
                  <a:pt x="9885007" y="69239"/>
                </a:lnTo>
                <a:lnTo>
                  <a:pt x="9911165" y="103329"/>
                </a:lnTo>
                <a:lnTo>
                  <a:pt x="9930167" y="141867"/>
                </a:lnTo>
                <a:lnTo>
                  <a:pt x="9941288" y="183372"/>
                </a:lnTo>
                <a:lnTo>
                  <a:pt x="9944099" y="211900"/>
                </a:lnTo>
                <a:lnTo>
                  <a:pt x="9944099" y="5379274"/>
                </a:lnTo>
                <a:lnTo>
                  <a:pt x="9938489" y="5421876"/>
                </a:lnTo>
                <a:lnTo>
                  <a:pt x="9924677" y="5462564"/>
                </a:lnTo>
                <a:lnTo>
                  <a:pt x="9903192" y="5499777"/>
                </a:lnTo>
                <a:lnTo>
                  <a:pt x="9874860" y="5532082"/>
                </a:lnTo>
                <a:lnTo>
                  <a:pt x="9840768" y="5558239"/>
                </a:lnTo>
                <a:lnTo>
                  <a:pt x="9802232" y="5577244"/>
                </a:lnTo>
                <a:lnTo>
                  <a:pt x="9760726" y="5588364"/>
                </a:lnTo>
                <a:lnTo>
                  <a:pt x="9732199" y="5591174"/>
                </a:lnTo>
                <a:close/>
              </a:path>
            </a:pathLst>
          </a:custGeom>
          <a:solidFill>
            <a:srgbClr val="EFEBE4"/>
          </a:solidFill>
        </p:spPr>
        <p:txBody>
          <a:bodyPr wrap="square" lIns="0" tIns="0" rIns="0" bIns="0" rtlCol="0"/>
          <a:lstStyle/>
          <a:p>
            <a:pPr>
              <a:defRPr/>
            </a:pPr>
            <a:endParaRPr/>
          </a:p>
        </p:txBody>
      </p:sp>
      <p:sp>
        <p:nvSpPr>
          <p:cNvPr id="2" name="Holder 2"/>
          <p:cNvSpPr>
            <a:spLocks noGrp="1"/>
          </p:cNvSpPr>
          <p:nvPr>
            <p:ph type="title"/>
          </p:nvPr>
        </p:nvSpPr>
        <p:spPr bwMode="auto">
          <a:xfrm>
            <a:off x="4562743" y="1827911"/>
            <a:ext cx="3066513" cy="388619"/>
          </a:xfrm>
          <a:prstGeom prst="rect">
            <a:avLst/>
          </a:prstGeom>
        </p:spPr>
        <p:txBody>
          <a:bodyPr wrap="square" lIns="0" tIns="0" rIns="0" bIns="0">
            <a:spAutoFit/>
          </a:bodyPr>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a:xfrm>
            <a:off x="609600" y="1475104"/>
            <a:ext cx="1097280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dt="0" ftr="0" hdr="0" sldNum="1"/>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1.xml" /><Relationship Id="rId3" Type="http://schemas.microsoft.com/office/2007/relationships/diagramDrawing" Target="../diagrams/drawing1.xml" /><Relationship Id="rId4" Type="http://schemas.openxmlformats.org/officeDocument/2006/relationships/diagramColors" Target="../diagrams/colors1.xml" /><Relationship Id="rId5" Type="http://schemas.openxmlformats.org/officeDocument/2006/relationships/diagramLayout" Target="../diagrams/layout1.xml" /><Relationship Id="rId6" Type="http://schemas.openxmlformats.org/officeDocument/2006/relationships/diagramQuickStyle" Target="../diagrams/quickStyle1.xml" /></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908967" y="1997740"/>
            <a:ext cx="8403909" cy="2257017"/>
          </a:xfrm>
          <a:prstGeom prst="rect">
            <a:avLst/>
          </a:prstGeom>
        </p:spPr>
        <p:txBody>
          <a:bodyPr vert="horz" wrap="square" lIns="0" tIns="88265" rIns="0" bIns="0" rtlCol="0">
            <a:spAutoFit/>
          </a:bodyPr>
          <a:lstStyle/>
          <a:p>
            <a:pPr marL="12065" marR="5080" indent="-101600" algn="ctr">
              <a:lnSpc>
                <a:spcPct val="87800"/>
              </a:lnSpc>
              <a:spcBef>
                <a:spcPts val="695"/>
              </a:spcBef>
              <a:defRPr/>
            </a:pPr>
            <a:r>
              <a:rPr sz="3950" spc="-85"/>
              <a:t>Б</a:t>
            </a:r>
            <a:r>
              <a:rPr sz="3950" spc="-30"/>
              <a:t>ло</a:t>
            </a:r>
            <a:r>
              <a:rPr sz="3950" spc="-190"/>
              <a:t>к</a:t>
            </a:r>
            <a:r>
              <a:rPr sz="3950" spc="-30"/>
              <a:t>че</a:t>
            </a:r>
            <a:r>
              <a:rPr sz="3950" spc="-35"/>
              <a:t>йн</a:t>
            </a:r>
            <a:r>
              <a:rPr sz="2750" b="0" spc="425">
                <a:latin typeface="Constantia"/>
                <a:cs typeface="Constantia"/>
              </a:rPr>
              <a:t>-</a:t>
            </a:r>
            <a:r>
              <a:rPr sz="3950" spc="-35"/>
              <a:t>п</a:t>
            </a:r>
            <a:r>
              <a:rPr sz="3950" spc="-30"/>
              <a:t>л</a:t>
            </a:r>
            <a:r>
              <a:rPr sz="3950" spc="-140"/>
              <a:t>а</a:t>
            </a:r>
            <a:r>
              <a:rPr sz="3950" spc="-35"/>
              <a:t>т</a:t>
            </a:r>
            <a:r>
              <a:rPr sz="3950" spc="-35"/>
              <a:t>ф</a:t>
            </a:r>
            <a:r>
              <a:rPr sz="3950" spc="-35"/>
              <a:t>о</a:t>
            </a:r>
            <a:r>
              <a:rPr sz="3950" spc="-95"/>
              <a:t>р</a:t>
            </a:r>
            <a:r>
              <a:rPr sz="3950" spc="-60"/>
              <a:t>м</a:t>
            </a:r>
            <a:r>
              <a:rPr sz="3950" spc="5"/>
              <a:t>а</a:t>
            </a:r>
            <a:r>
              <a:rPr sz="3950" spc="-235"/>
              <a:t> </a:t>
            </a:r>
            <a:r>
              <a:rPr sz="3950" spc="-30"/>
              <a:t>дл</a:t>
            </a:r>
            <a:r>
              <a:rPr sz="3950" spc="5"/>
              <a:t>я  </a:t>
            </a:r>
            <a:r>
              <a:rPr sz="3950" spc="-35"/>
              <a:t>а</a:t>
            </a:r>
            <a:r>
              <a:rPr sz="3950" spc="-130"/>
              <a:t>в</a:t>
            </a:r>
            <a:r>
              <a:rPr sz="3950" spc="-90"/>
              <a:t>т</a:t>
            </a:r>
            <a:r>
              <a:rPr sz="3950" spc="-114"/>
              <a:t>о</a:t>
            </a:r>
            <a:r>
              <a:rPr sz="3950" spc="-60"/>
              <a:t>м</a:t>
            </a:r>
            <a:r>
              <a:rPr sz="3950" spc="-140"/>
              <a:t>а</a:t>
            </a:r>
            <a:r>
              <a:rPr sz="3950" spc="-35"/>
              <a:t>т</a:t>
            </a:r>
            <a:r>
              <a:rPr sz="3950" spc="-35"/>
              <a:t>и</a:t>
            </a:r>
            <a:r>
              <a:rPr sz="3950" spc="-60"/>
              <a:t>з</a:t>
            </a:r>
            <a:r>
              <a:rPr sz="3950" spc="-135"/>
              <a:t>о</a:t>
            </a:r>
            <a:r>
              <a:rPr sz="3950" spc="-30"/>
              <a:t>ва</a:t>
            </a:r>
            <a:r>
              <a:rPr sz="3950" spc="-35"/>
              <a:t>н</a:t>
            </a:r>
            <a:r>
              <a:rPr sz="3950" spc="-35"/>
              <a:t>о</a:t>
            </a:r>
            <a:r>
              <a:rPr sz="3950" spc="5"/>
              <a:t>ї</a:t>
            </a:r>
            <a:r>
              <a:rPr sz="3950" spc="-235"/>
              <a:t> </a:t>
            </a:r>
            <a:r>
              <a:rPr sz="3950" spc="-35"/>
              <a:t>п</a:t>
            </a:r>
            <a:r>
              <a:rPr sz="3950" spc="-30"/>
              <a:t>л</a:t>
            </a:r>
            <a:r>
              <a:rPr sz="3950" spc="-140"/>
              <a:t>а</a:t>
            </a:r>
            <a:r>
              <a:rPr sz="3950" spc="-35"/>
              <a:t>ті</a:t>
            </a:r>
            <a:r>
              <a:rPr sz="3950" spc="-35"/>
              <a:t>жн</a:t>
            </a:r>
            <a:r>
              <a:rPr sz="3950" spc="-35"/>
              <a:t>о</a:t>
            </a:r>
            <a:r>
              <a:rPr sz="3950" spc="5"/>
              <a:t>ї</a:t>
            </a:r>
            <a:r>
              <a:rPr sz="3950" spc="-235"/>
              <a:t> </a:t>
            </a:r>
            <a:r>
              <a:rPr sz="3950" spc="-35"/>
              <a:t>с</a:t>
            </a:r>
            <a:r>
              <a:rPr sz="3950" spc="-35"/>
              <a:t>и</a:t>
            </a:r>
            <a:r>
              <a:rPr sz="3950" spc="-35"/>
              <a:t>сте</a:t>
            </a:r>
            <a:r>
              <a:rPr sz="3950" spc="-35"/>
              <a:t>ми</a:t>
            </a:r>
            <a:r>
              <a:rPr sz="2750" b="0" spc="320">
                <a:latin typeface="Constantia"/>
                <a:cs typeface="Constantia"/>
              </a:rPr>
              <a:t>:  </a:t>
            </a:r>
            <a:r>
              <a:rPr sz="3950" spc="-35"/>
              <a:t>зах</a:t>
            </a:r>
            <a:r>
              <a:rPr sz="3950" spc="-35"/>
              <a:t>и</a:t>
            </a:r>
            <a:r>
              <a:rPr sz="3950" spc="-35"/>
              <a:t>с</a:t>
            </a:r>
            <a:r>
              <a:rPr sz="3950" spc="5"/>
              <a:t>т</a:t>
            </a:r>
            <a:r>
              <a:rPr sz="3950" spc="-235"/>
              <a:t> </a:t>
            </a:r>
            <a:r>
              <a:rPr sz="3950" spc="-35"/>
              <a:t>зві</a:t>
            </a:r>
            <a:r>
              <a:rPr sz="3950" spc="-90"/>
              <a:t>т</a:t>
            </a:r>
            <a:r>
              <a:rPr sz="3950" spc="5"/>
              <a:t>у</a:t>
            </a:r>
            <a:r>
              <a:rPr sz="3950" spc="-235"/>
              <a:t> </a:t>
            </a:r>
            <a:r>
              <a:rPr sz="3950" spc="5"/>
              <a:t>з</a:t>
            </a:r>
            <a:r>
              <a:rPr sz="3950" spc="-235"/>
              <a:t> </a:t>
            </a:r>
            <a:r>
              <a:rPr sz="3950" spc="-35"/>
              <a:t>курсової роботи</a:t>
            </a:r>
            <a:endParaRPr sz="3950">
              <a:latin typeface="Constantia"/>
              <a:cs typeface="Constantia"/>
            </a:endParaRPr>
          </a:p>
          <a:p>
            <a:pPr marL="2138045" marR="2135505" algn="ctr">
              <a:lnSpc>
                <a:spcPct val="120500"/>
              </a:lnSpc>
              <a:spcBef>
                <a:spcPts val="540"/>
              </a:spcBef>
              <a:defRPr/>
            </a:pPr>
            <a:r>
              <a:rPr sz="1400" b="0" spc="10">
                <a:solidFill>
                  <a:srgbClr val="777064"/>
                </a:solidFill>
                <a:latin typeface="Times New Roman"/>
                <a:cs typeface="Times New Roman"/>
              </a:rPr>
              <a:t>виконав</a:t>
            </a:r>
            <a:r>
              <a:rPr sz="1000" b="0" spc="10">
                <a:solidFill>
                  <a:srgbClr val="777064"/>
                </a:solidFill>
                <a:latin typeface="Sylfaen"/>
                <a:cs typeface="Sylfaen"/>
              </a:rPr>
              <a:t>: </a:t>
            </a:r>
            <a:r>
              <a:rPr sz="1400" b="0" spc="105">
                <a:solidFill>
                  <a:srgbClr val="777064"/>
                </a:solidFill>
                <a:latin typeface="Times New Roman"/>
                <a:cs typeface="Times New Roman"/>
              </a:rPr>
              <a:t>ІПЗ</a:t>
            </a:r>
            <a:r>
              <a:rPr sz="1000" b="0" spc="105">
                <a:solidFill>
                  <a:srgbClr val="777064"/>
                </a:solidFill>
                <a:latin typeface="Sylfaen"/>
                <a:cs typeface="Sylfaen"/>
              </a:rPr>
              <a:t>-</a:t>
            </a:r>
            <a:r>
              <a:rPr sz="1050" b="0" spc="105">
                <a:solidFill>
                  <a:srgbClr val="777064"/>
                </a:solidFill>
                <a:latin typeface="Microsoft YaHei"/>
                <a:cs typeface="Microsoft YaHei"/>
              </a:rPr>
              <a:t>33 </a:t>
            </a:r>
            <a:r>
              <a:rPr sz="1400" b="0" spc="-20">
                <a:solidFill>
                  <a:srgbClr val="777064"/>
                </a:solidFill>
                <a:latin typeface="Times New Roman"/>
                <a:cs typeface="Times New Roman"/>
              </a:rPr>
              <a:t>Гоша </a:t>
            </a:r>
            <a:r>
              <a:rPr sz="1400" b="0" spc="10">
                <a:solidFill>
                  <a:srgbClr val="777064"/>
                </a:solidFill>
                <a:latin typeface="Times New Roman"/>
                <a:cs typeface="Times New Roman"/>
              </a:rPr>
              <a:t>Давід </a:t>
            </a:r>
            <a:r>
              <a:rPr sz="1400" b="0" spc="5">
                <a:solidFill>
                  <a:srgbClr val="777064"/>
                </a:solidFill>
                <a:latin typeface="Times New Roman"/>
                <a:cs typeface="Times New Roman"/>
              </a:rPr>
              <a:t>Олександрович </a:t>
            </a:r>
            <a:r>
              <a:rPr sz="1400" b="0" spc="10">
                <a:solidFill>
                  <a:srgbClr val="777064"/>
                </a:solidFill>
                <a:latin typeface="Times New Roman"/>
                <a:cs typeface="Times New Roman"/>
              </a:rPr>
              <a:t> керівник</a:t>
            </a:r>
            <a:r>
              <a:rPr sz="1000" b="0" spc="10">
                <a:solidFill>
                  <a:srgbClr val="777064"/>
                </a:solidFill>
                <a:latin typeface="Sylfaen"/>
                <a:cs typeface="Sylfaen"/>
              </a:rPr>
              <a:t>:</a:t>
            </a:r>
            <a:r>
              <a:rPr sz="1000" b="0" spc="80">
                <a:solidFill>
                  <a:srgbClr val="777064"/>
                </a:solidFill>
                <a:latin typeface="Sylfaen"/>
                <a:cs typeface="Sylfaen"/>
              </a:rPr>
              <a:t> </a:t>
            </a:r>
            <a:r>
              <a:rPr sz="1400" b="0" spc="50">
                <a:solidFill>
                  <a:srgbClr val="777064"/>
                </a:solidFill>
                <a:latin typeface="Times New Roman"/>
                <a:cs typeface="Times New Roman"/>
              </a:rPr>
              <a:t>д</a:t>
            </a:r>
            <a:r>
              <a:rPr sz="1000" b="0" spc="50">
                <a:solidFill>
                  <a:srgbClr val="777064"/>
                </a:solidFill>
                <a:latin typeface="Sylfaen"/>
                <a:cs typeface="Sylfaen"/>
              </a:rPr>
              <a:t>.</a:t>
            </a:r>
            <a:r>
              <a:rPr sz="1400" b="0" spc="50">
                <a:solidFill>
                  <a:srgbClr val="777064"/>
                </a:solidFill>
                <a:latin typeface="Times New Roman"/>
                <a:cs typeface="Times New Roman"/>
              </a:rPr>
              <a:t>т</a:t>
            </a:r>
            <a:r>
              <a:rPr sz="1000" b="0" spc="50">
                <a:solidFill>
                  <a:srgbClr val="777064"/>
                </a:solidFill>
                <a:latin typeface="Sylfaen"/>
                <a:cs typeface="Sylfaen"/>
              </a:rPr>
              <a:t>.</a:t>
            </a:r>
            <a:r>
              <a:rPr sz="1400" b="0" spc="50">
                <a:solidFill>
                  <a:srgbClr val="777064"/>
                </a:solidFill>
                <a:latin typeface="Times New Roman"/>
                <a:cs typeface="Times New Roman"/>
              </a:rPr>
              <a:t>н</a:t>
            </a:r>
            <a:r>
              <a:rPr sz="1000" b="0" spc="50">
                <a:solidFill>
                  <a:srgbClr val="777064"/>
                </a:solidFill>
                <a:latin typeface="Sylfaen"/>
                <a:cs typeface="Sylfaen"/>
              </a:rPr>
              <a:t>.</a:t>
            </a:r>
            <a:r>
              <a:rPr sz="1000" b="0" spc="45">
                <a:solidFill>
                  <a:srgbClr val="777064"/>
                </a:solidFill>
                <a:latin typeface="Sylfaen"/>
                <a:cs typeface="Sylfaen"/>
              </a:rPr>
              <a:t> </a:t>
            </a:r>
            <a:r>
              <a:rPr sz="1400" b="0" spc="50">
                <a:solidFill>
                  <a:srgbClr val="777064"/>
                </a:solidFill>
                <a:latin typeface="Times New Roman"/>
                <a:cs typeface="Times New Roman"/>
              </a:rPr>
              <a:t>с</a:t>
            </a:r>
            <a:r>
              <a:rPr sz="1000" b="0" spc="50">
                <a:solidFill>
                  <a:srgbClr val="777064"/>
                </a:solidFill>
                <a:latin typeface="Sylfaen"/>
                <a:cs typeface="Sylfaen"/>
              </a:rPr>
              <a:t>.</a:t>
            </a:r>
            <a:r>
              <a:rPr sz="1400" b="0" spc="50">
                <a:solidFill>
                  <a:srgbClr val="777064"/>
                </a:solidFill>
                <a:latin typeface="Times New Roman"/>
                <a:cs typeface="Times New Roman"/>
              </a:rPr>
              <a:t>н</a:t>
            </a:r>
            <a:r>
              <a:rPr sz="1000" b="0" spc="50">
                <a:solidFill>
                  <a:srgbClr val="777064"/>
                </a:solidFill>
                <a:latin typeface="Sylfaen"/>
                <a:cs typeface="Sylfaen"/>
              </a:rPr>
              <a:t>.</a:t>
            </a:r>
            <a:r>
              <a:rPr sz="1400" b="0" spc="50">
                <a:solidFill>
                  <a:srgbClr val="777064"/>
                </a:solidFill>
                <a:latin typeface="Times New Roman"/>
                <a:cs typeface="Times New Roman"/>
              </a:rPr>
              <a:t>с</a:t>
            </a:r>
            <a:r>
              <a:rPr sz="1000" b="0" spc="50">
                <a:solidFill>
                  <a:srgbClr val="777064"/>
                </a:solidFill>
                <a:latin typeface="Sylfaen"/>
                <a:cs typeface="Sylfaen"/>
              </a:rPr>
              <a:t>.</a:t>
            </a:r>
            <a:r>
              <a:rPr sz="1000" b="0" spc="45">
                <a:solidFill>
                  <a:srgbClr val="777064"/>
                </a:solidFill>
                <a:latin typeface="Sylfaen"/>
                <a:cs typeface="Sylfaen"/>
              </a:rPr>
              <a:t> </a:t>
            </a:r>
            <a:r>
              <a:rPr sz="1400" b="0" spc="10">
                <a:solidFill>
                  <a:srgbClr val="777064"/>
                </a:solidFill>
                <a:latin typeface="Times New Roman"/>
                <a:cs typeface="Times New Roman"/>
              </a:rPr>
              <a:t>Порєв</a:t>
            </a:r>
            <a:r>
              <a:rPr sz="1400" b="0" spc="-15">
                <a:solidFill>
                  <a:srgbClr val="777064"/>
                </a:solidFill>
                <a:latin typeface="Times New Roman"/>
                <a:cs typeface="Times New Roman"/>
              </a:rPr>
              <a:t> </a:t>
            </a:r>
            <a:r>
              <a:rPr sz="1400" b="0" spc="-5">
                <a:solidFill>
                  <a:srgbClr val="777064"/>
                </a:solidFill>
                <a:latin typeface="Times New Roman"/>
                <a:cs typeface="Times New Roman"/>
              </a:rPr>
              <a:t>Геннадій</a:t>
            </a:r>
            <a:r>
              <a:rPr sz="1400" b="0" spc="-15">
                <a:solidFill>
                  <a:srgbClr val="777064"/>
                </a:solidFill>
                <a:latin typeface="Times New Roman"/>
                <a:cs typeface="Times New Roman"/>
              </a:rPr>
              <a:t> </a:t>
            </a:r>
            <a:r>
              <a:rPr sz="1400" b="0" spc="5">
                <a:solidFill>
                  <a:srgbClr val="777064"/>
                </a:solidFill>
                <a:latin typeface="Times New Roman"/>
                <a:cs typeface="Times New Roman"/>
              </a:rPr>
              <a:t>Володимирович</a:t>
            </a:r>
            <a:endParaRPr sz="14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p:cNvGrpSpPr/>
        <p:nvPr/>
      </p:nvGrpSpPr>
      <p:grpSpPr bwMode="auto">
        <a:xfrm>
          <a:off x="0" y="0"/>
          <a:ext cx="0" cy="0"/>
          <a:chOff x="0" y="0"/>
          <a:chExt cx="0" cy="0"/>
        </a:xfrm>
      </p:grpSpPr>
      <p:sp>
        <p:nvSpPr>
          <p:cNvPr id="2" name="object 2"/>
          <p:cNvSpPr txBox="1"/>
          <p:nvPr/>
        </p:nvSpPr>
        <p:spPr bwMode="auto">
          <a:xfrm>
            <a:off x="1526032" y="1562276"/>
            <a:ext cx="9003564" cy="2916914"/>
          </a:xfrm>
          <a:prstGeom prst="rect">
            <a:avLst/>
          </a:prstGeom>
        </p:spPr>
        <p:txBody>
          <a:bodyPr vert="horz" wrap="square" lIns="0" tIns="139065" rIns="0" bIns="0" rtlCol="0">
            <a:spAutoFit/>
          </a:bodyPr>
          <a:lstStyle/>
          <a:p>
            <a:pPr marL="314960" indent="-302895">
              <a:lnSpc>
                <a:spcPct val="100000"/>
              </a:lnSpc>
              <a:spcBef>
                <a:spcPts val="1095"/>
              </a:spcBef>
              <a:buSzPct val="70212"/>
              <a:buFont typeface="Lucida Sans Unicode"/>
              <a:buChar char="•"/>
              <a:tabLst>
                <a:tab pos="314960" algn="l"/>
                <a:tab pos="315595" algn="l"/>
              </a:tabLst>
              <a:defRPr/>
            </a:pPr>
            <a:r>
              <a:rPr sz="2350" b="1" spc="-10">
                <a:solidFill>
                  <a:srgbClr val="484140"/>
                </a:solidFill>
                <a:latin typeface="Times New Roman"/>
                <a:cs typeface="Times New Roman"/>
              </a:rPr>
              <a:t>Вступ</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10">
                <a:solidFill>
                  <a:srgbClr val="484140"/>
                </a:solidFill>
                <a:latin typeface="Times New Roman"/>
                <a:cs typeface="Times New Roman"/>
              </a:rPr>
              <a:t>Цілі роботи</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30">
                <a:solidFill>
                  <a:srgbClr val="484140"/>
                </a:solidFill>
                <a:latin typeface="Times New Roman"/>
                <a:cs typeface="Times New Roman"/>
              </a:rPr>
              <a:t>М</a:t>
            </a:r>
            <a:r>
              <a:rPr sz="2350" b="1" spc="-10">
                <a:solidFill>
                  <a:srgbClr val="484140"/>
                </a:solidFill>
                <a:latin typeface="Times New Roman"/>
                <a:cs typeface="Times New Roman"/>
              </a:rPr>
              <a:t>ере</a:t>
            </a:r>
            <a:r>
              <a:rPr sz="2350" b="1" spc="-40">
                <a:solidFill>
                  <a:srgbClr val="484140"/>
                </a:solidFill>
                <a:latin typeface="Times New Roman"/>
                <a:cs typeface="Times New Roman"/>
              </a:rPr>
              <a:t>ж</a:t>
            </a:r>
            <a:r>
              <a:rPr sz="2350" b="1" spc="-10">
                <a:solidFill>
                  <a:srgbClr val="484140"/>
                </a:solidFill>
                <a:latin typeface="Times New Roman"/>
                <a:cs typeface="Times New Roman"/>
              </a:rPr>
              <a:t>ев</a:t>
            </a:r>
            <a:r>
              <a:rPr sz="2350" b="1" spc="15">
                <a:solidFill>
                  <a:srgbClr val="484140"/>
                </a:solidFill>
                <a:latin typeface="Times New Roman"/>
                <a:cs typeface="Times New Roman"/>
              </a:rPr>
              <a:t>а</a:t>
            </a:r>
            <a:r>
              <a:rPr sz="2350" b="1" spc="-140">
                <a:solidFill>
                  <a:srgbClr val="484140"/>
                </a:solidFill>
                <a:latin typeface="Times New Roman"/>
                <a:cs typeface="Times New Roman"/>
              </a:rPr>
              <a:t> </a:t>
            </a:r>
            <a:r>
              <a:rPr sz="2350" b="1" spc="-10">
                <a:solidFill>
                  <a:srgbClr val="484140"/>
                </a:solidFill>
                <a:latin typeface="Times New Roman"/>
                <a:cs typeface="Times New Roman"/>
              </a:rPr>
              <a:t>архітек</a:t>
            </a:r>
            <a:r>
              <a:rPr sz="2350" b="1" spc="-45">
                <a:solidFill>
                  <a:srgbClr val="484140"/>
                </a:solidFill>
                <a:latin typeface="Times New Roman"/>
                <a:cs typeface="Times New Roman"/>
              </a:rPr>
              <a:t>т</a:t>
            </a:r>
            <a:r>
              <a:rPr sz="2350" b="1" spc="-10">
                <a:solidFill>
                  <a:srgbClr val="484140"/>
                </a:solidFill>
                <a:latin typeface="Times New Roman"/>
                <a:cs typeface="Times New Roman"/>
              </a:rPr>
              <a:t>ур</a:t>
            </a:r>
            <a:r>
              <a:rPr sz="2350" b="1" spc="15">
                <a:solidFill>
                  <a:srgbClr val="484140"/>
                </a:solidFill>
                <a:latin typeface="Times New Roman"/>
                <a:cs typeface="Times New Roman"/>
              </a:rPr>
              <a:t>а</a:t>
            </a:r>
            <a:r>
              <a:rPr sz="2350" b="1" spc="-140">
                <a:solidFill>
                  <a:srgbClr val="484140"/>
                </a:solidFill>
                <a:latin typeface="Times New Roman"/>
                <a:cs typeface="Times New Roman"/>
              </a:rPr>
              <a:t> </a:t>
            </a:r>
            <a:r>
              <a:rPr sz="2350" b="1" spc="-70">
                <a:solidFill>
                  <a:srgbClr val="484140"/>
                </a:solidFill>
                <a:latin typeface="Times New Roman"/>
                <a:cs typeface="Times New Roman"/>
              </a:rPr>
              <a:t>б</a:t>
            </a:r>
            <a:r>
              <a:rPr sz="2350" b="1" spc="-10">
                <a:solidFill>
                  <a:srgbClr val="484140"/>
                </a:solidFill>
                <a:latin typeface="Times New Roman"/>
                <a:cs typeface="Times New Roman"/>
              </a:rPr>
              <a:t>ло</a:t>
            </a:r>
            <a:r>
              <a:rPr sz="2350" b="1" spc="-105">
                <a:solidFill>
                  <a:srgbClr val="484140"/>
                </a:solidFill>
                <a:latin typeface="Times New Roman"/>
                <a:cs typeface="Times New Roman"/>
              </a:rPr>
              <a:t>к</a:t>
            </a:r>
            <a:r>
              <a:rPr sz="2350" b="1" spc="-10">
                <a:solidFill>
                  <a:srgbClr val="484140"/>
                </a:solidFill>
                <a:latin typeface="Times New Roman"/>
                <a:cs typeface="Times New Roman"/>
              </a:rPr>
              <a:t>чейн</a:t>
            </a:r>
            <a:r>
              <a:rPr sz="2350" b="1" spc="15">
                <a:solidFill>
                  <a:srgbClr val="484140"/>
                </a:solidFill>
                <a:latin typeface="Times New Roman"/>
                <a:cs typeface="Times New Roman"/>
              </a:rPr>
              <a:t>у</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5">
                <a:solidFill>
                  <a:srgbClr val="484140"/>
                </a:solidFill>
                <a:latin typeface="Times New Roman"/>
                <a:cs typeface="Times New Roman"/>
              </a:rPr>
              <a:t>Програмне забеспечення</a:t>
            </a:r>
            <a:endParaRPr sz="2350">
              <a:latin typeface="Times New Roman"/>
              <a:cs typeface="Times New Roman"/>
            </a:endParaRPr>
          </a:p>
          <a:p>
            <a:pPr marL="314960" indent="-302895">
              <a:lnSpc>
                <a:spcPct val="100000"/>
              </a:lnSpc>
              <a:spcBef>
                <a:spcPts val="930"/>
              </a:spcBef>
              <a:buSzPct val="70212"/>
              <a:buFont typeface="Lucida Sans Unicode"/>
              <a:buChar char="•"/>
              <a:tabLst>
                <a:tab pos="314960" algn="l"/>
                <a:tab pos="315595" algn="l"/>
              </a:tabLst>
              <a:defRPr/>
            </a:pPr>
            <a:r>
              <a:rPr sz="2350" b="1" spc="-30">
                <a:solidFill>
                  <a:srgbClr val="484140"/>
                </a:solidFill>
                <a:latin typeface="Times New Roman"/>
                <a:cs typeface="Times New Roman"/>
              </a:rPr>
              <a:t>М</a:t>
            </a:r>
            <a:r>
              <a:rPr sz="2350" b="1" spc="-65">
                <a:solidFill>
                  <a:srgbClr val="484140"/>
                </a:solidFill>
                <a:latin typeface="Times New Roman"/>
                <a:cs typeface="Times New Roman"/>
              </a:rPr>
              <a:t>е</a:t>
            </a:r>
            <a:r>
              <a:rPr sz="2350" b="1" spc="-45">
                <a:solidFill>
                  <a:srgbClr val="484140"/>
                </a:solidFill>
                <a:latin typeface="Times New Roman"/>
                <a:cs typeface="Times New Roman"/>
              </a:rPr>
              <a:t>х</a:t>
            </a:r>
            <a:r>
              <a:rPr sz="2350" b="1" spc="-15">
                <a:solidFill>
                  <a:srgbClr val="484140"/>
                </a:solidFill>
                <a:latin typeface="Times New Roman"/>
                <a:cs typeface="Times New Roman"/>
              </a:rPr>
              <a:t>ані</a:t>
            </a:r>
            <a:r>
              <a:rPr sz="2350" b="1" spc="-50">
                <a:solidFill>
                  <a:srgbClr val="484140"/>
                </a:solidFill>
                <a:latin typeface="Times New Roman"/>
                <a:cs typeface="Times New Roman"/>
              </a:rPr>
              <a:t>з</a:t>
            </a:r>
            <a:r>
              <a:rPr sz="2350" b="1" spc="20">
                <a:solidFill>
                  <a:srgbClr val="484140"/>
                </a:solidFill>
                <a:latin typeface="Times New Roman"/>
                <a:cs typeface="Times New Roman"/>
              </a:rPr>
              <a:t>м</a:t>
            </a:r>
            <a:r>
              <a:rPr sz="2350" b="1" spc="-140">
                <a:solidFill>
                  <a:srgbClr val="484140"/>
                </a:solidFill>
                <a:latin typeface="Times New Roman"/>
                <a:cs typeface="Times New Roman"/>
              </a:rPr>
              <a:t> </a:t>
            </a:r>
            <a:r>
              <a:rPr sz="2350" b="1" spc="-45">
                <a:solidFill>
                  <a:srgbClr val="484140"/>
                </a:solidFill>
                <a:latin typeface="Times New Roman"/>
                <a:cs typeface="Times New Roman"/>
              </a:rPr>
              <a:t>к</a:t>
            </a:r>
            <a:r>
              <a:rPr sz="2350" b="1" spc="-10">
                <a:solidFill>
                  <a:srgbClr val="484140"/>
                </a:solidFill>
                <a:latin typeface="Times New Roman"/>
                <a:cs typeface="Times New Roman"/>
              </a:rPr>
              <a:t>он</a:t>
            </a:r>
            <a:r>
              <a:rPr sz="2350" b="1" spc="10">
                <a:solidFill>
                  <a:srgbClr val="484140"/>
                </a:solidFill>
                <a:latin typeface="Times New Roman"/>
                <a:cs typeface="Times New Roman"/>
              </a:rPr>
              <a:t>с</a:t>
            </a:r>
            <a:r>
              <a:rPr sz="2350" b="1" spc="-10">
                <a:solidFill>
                  <a:srgbClr val="484140"/>
                </a:solidFill>
                <a:latin typeface="Times New Roman"/>
                <a:cs typeface="Times New Roman"/>
              </a:rPr>
              <a:t>ен</a:t>
            </a:r>
            <a:r>
              <a:rPr sz="2350" b="1" spc="-50">
                <a:solidFill>
                  <a:srgbClr val="484140"/>
                </a:solidFill>
                <a:latin typeface="Times New Roman"/>
                <a:cs typeface="Times New Roman"/>
              </a:rPr>
              <a:t>с</a:t>
            </a:r>
            <a:r>
              <a:rPr sz="2350" b="1" spc="-85">
                <a:solidFill>
                  <a:srgbClr val="484140"/>
                </a:solidFill>
                <a:latin typeface="Times New Roman"/>
                <a:cs typeface="Times New Roman"/>
              </a:rPr>
              <a:t>у</a:t>
            </a:r>
            <a:r>
              <a:rPr sz="2350" b="1" spc="-50">
                <a:solidFill>
                  <a:srgbClr val="484140"/>
                </a:solidFill>
                <a:latin typeface="Times New Roman"/>
                <a:cs typeface="Times New Roman"/>
              </a:rPr>
              <a:t>с</a:t>
            </a:r>
            <a:r>
              <a:rPr sz="2350" b="1" spc="15">
                <a:solidFill>
                  <a:srgbClr val="484140"/>
                </a:solidFill>
                <a:latin typeface="Times New Roman"/>
                <a:cs typeface="Times New Roman"/>
              </a:rPr>
              <a:t>у</a:t>
            </a:r>
            <a:r>
              <a:rPr sz="2350" b="1" spc="-140">
                <a:solidFill>
                  <a:srgbClr val="484140"/>
                </a:solidFill>
                <a:latin typeface="Times New Roman"/>
                <a:cs typeface="Times New Roman"/>
              </a:rPr>
              <a:t> </a:t>
            </a:r>
            <a:r>
              <a:rPr sz="2350" b="1" spc="15">
                <a:solidFill>
                  <a:srgbClr val="484140"/>
                </a:solidFill>
                <a:latin typeface="Times New Roman"/>
                <a:cs typeface="Times New Roman"/>
              </a:rPr>
              <a:t>в</a:t>
            </a:r>
            <a:r>
              <a:rPr sz="2350" b="1" spc="-140">
                <a:solidFill>
                  <a:srgbClr val="484140"/>
                </a:solidFill>
                <a:latin typeface="Times New Roman"/>
                <a:cs typeface="Times New Roman"/>
              </a:rPr>
              <a:t> </a:t>
            </a:r>
            <a:r>
              <a:rPr sz="2350" b="1" spc="-15">
                <a:solidFill>
                  <a:srgbClr val="484140"/>
                </a:solidFill>
                <a:latin typeface="Times New Roman"/>
                <a:cs typeface="Times New Roman"/>
              </a:rPr>
              <a:t>зас</a:t>
            </a:r>
            <a:r>
              <a:rPr sz="2350" b="1" spc="-45">
                <a:solidFill>
                  <a:srgbClr val="484140"/>
                </a:solidFill>
                <a:latin typeface="Times New Roman"/>
                <a:cs typeface="Times New Roman"/>
              </a:rPr>
              <a:t>т</a:t>
            </a:r>
            <a:r>
              <a:rPr sz="2350" b="1" spc="-10">
                <a:solidFill>
                  <a:srgbClr val="484140"/>
                </a:solidFill>
                <a:latin typeface="Times New Roman"/>
                <a:cs typeface="Times New Roman"/>
              </a:rPr>
              <a:t>о</a:t>
            </a:r>
            <a:r>
              <a:rPr sz="2350" b="1" spc="-50">
                <a:solidFill>
                  <a:srgbClr val="484140"/>
                </a:solidFill>
                <a:latin typeface="Times New Roman"/>
                <a:cs typeface="Times New Roman"/>
              </a:rPr>
              <a:t>с</a:t>
            </a:r>
            <a:r>
              <a:rPr sz="2350" b="1" spc="-10">
                <a:solidFill>
                  <a:srgbClr val="484140"/>
                </a:solidFill>
                <a:latin typeface="Times New Roman"/>
                <a:cs typeface="Times New Roman"/>
              </a:rPr>
              <a:t>ун</a:t>
            </a:r>
            <a:r>
              <a:rPr sz="2350" b="1" spc="-45">
                <a:solidFill>
                  <a:srgbClr val="484140"/>
                </a:solidFill>
                <a:latin typeface="Times New Roman"/>
                <a:cs typeface="Times New Roman"/>
              </a:rPr>
              <a:t>к</a:t>
            </a:r>
            <a:r>
              <a:rPr sz="2350" b="1" spc="15">
                <a:solidFill>
                  <a:srgbClr val="484140"/>
                </a:solidFill>
                <a:latin typeface="Times New Roman"/>
                <a:cs typeface="Times New Roman"/>
              </a:rPr>
              <a:t>у</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15">
                <a:solidFill>
                  <a:srgbClr val="484140"/>
                </a:solidFill>
                <a:latin typeface="Times New Roman"/>
                <a:cs typeface="Times New Roman"/>
              </a:rPr>
              <a:t>Висновки</a:t>
            </a:r>
            <a:endParaRPr sz="2350">
              <a:latin typeface="Times New Roman"/>
              <a:cs typeface="Times New Roman"/>
            </a:endParaRPr>
          </a:p>
        </p:txBody>
      </p:sp>
      <p:sp>
        <p:nvSpPr>
          <p:cNvPr id="75611651" name="Holder 4"/>
          <p:cNvSpPr>
            <a:spLocks noGrp="1"/>
          </p:cNvSpPr>
          <p:nvPr>
            <p:ph type="sldNum" sz="quarter" idx="7"/>
          </p:nvPr>
        </p:nvSpPr>
        <p:spPr bwMode="auto">
          <a:xfrm>
            <a:off x="9225528" y="86876"/>
            <a:ext cx="2804879" cy="427079"/>
          </a:xfrm>
        </p:spPr>
        <p:txBody>
          <a:bodyPr lIns="0" tIns="0" rIns="0" bIns="0"/>
          <a:lstStyle>
            <a:lvl1pPr algn="r">
              <a:defRPr>
                <a:solidFill>
                  <a:schemeClr val="tx1">
                    <a:tint val="75000"/>
                  </a:schemeClr>
                </a:solidFill>
              </a:defRPr>
            </a:lvl1pPr>
          </a:lstStyle>
          <a:p>
            <a:pPr>
              <a:defRPr/>
            </a:pPr>
            <a:fld id="{463EBB89-A090-98B5-54B2-490824F887C2}" type="slidenum">
              <a:rPr sz="2800"/>
              <a:t/>
            </a:fld>
            <a:endParaRPr/>
          </a:p>
        </p:txBody>
      </p:sp>
      <p:sp>
        <p:nvSpPr>
          <p:cNvPr id="240949868" name=""/>
          <p:cNvSpPr/>
          <p:nvPr/>
        </p:nvSpPr>
        <p:spPr bwMode="auto">
          <a:xfrm flipH="0" flipV="0">
            <a:off x="11655882" y="27613"/>
            <a:ext cx="527111" cy="545606"/>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flipH="0" flipV="0">
            <a:off x="1374823" y="1570735"/>
            <a:ext cx="3167400" cy="375009"/>
          </a:xfrm>
          <a:prstGeom prst="rect">
            <a:avLst/>
          </a:prstGeom>
        </p:spPr>
        <p:txBody>
          <a:bodyPr vert="horz" wrap="square" lIns="0" tIns="16509" rIns="0" bIns="0" rtlCol="0">
            <a:spAutoFit/>
          </a:bodyPr>
          <a:lstStyle/>
          <a:p>
            <a:pPr marL="12700">
              <a:lnSpc>
                <a:spcPct val="100000"/>
              </a:lnSpc>
              <a:spcBef>
                <a:spcPts val="130"/>
              </a:spcBef>
              <a:defRPr/>
            </a:pPr>
            <a:r>
              <a:rPr spc="-10"/>
              <a:t>Вступ. Мета</a:t>
            </a:r>
            <a:endParaRPr/>
          </a:p>
        </p:txBody>
      </p:sp>
      <p:sp>
        <p:nvSpPr>
          <p:cNvPr id="3" name="object 3"/>
          <p:cNvSpPr txBox="1"/>
          <p:nvPr/>
        </p:nvSpPr>
        <p:spPr bwMode="auto">
          <a:xfrm>
            <a:off x="1374823" y="2071483"/>
            <a:ext cx="4438314" cy="2286080"/>
          </a:xfrm>
          <a:prstGeom prst="rect">
            <a:avLst/>
          </a:prstGeom>
        </p:spPr>
        <p:txBody>
          <a:bodyPr vert="horz" wrap="square" lIns="0" tIns="635" rIns="0" bIns="0" rtlCol="0">
            <a:spAutoFit/>
          </a:bodyPr>
          <a:lstStyle/>
          <a:p>
            <a:pPr marL="12700" marR="356870">
              <a:lnSpc>
                <a:spcPct val="119000"/>
              </a:lnSpc>
              <a:spcBef>
                <a:spcPts val="855"/>
              </a:spcBef>
              <a:defRPr/>
            </a:pPr>
            <a:r>
              <a:rPr lang="en-US" sz="1400" b="0" i="0" u="none" strike="noStrike" cap="none" spc="0">
                <a:solidFill>
                  <a:srgbClr val="000000"/>
                </a:solidFill>
                <a:latin typeface="Times New Roman"/>
                <a:cs typeface="Times New Roman"/>
              </a:rPr>
              <a:t>Ключовими цілями цього проекту є створення масштабованої та ефективної блокчейн-системи, яка зменшує затримку транзакцій, мінімізує споживання енергії, уникає ризиків централізації та знижує високі комісії за транзакції. Основна увага приділяється створенню екологічно чистої та демократичної блокчейн-мережі, що працює в режимі реального часу і підходить для повсякденної комерційної діяльності.</a:t>
            </a:r>
            <a:endParaRPr sz="1400">
              <a:latin typeface="Times New Roman"/>
              <a:cs typeface="Times New Roman"/>
            </a:endParaRPr>
          </a:p>
        </p:txBody>
      </p:sp>
      <p:grpSp>
        <p:nvGrpSpPr>
          <p:cNvPr id="4" name="object 4"/>
          <p:cNvGrpSpPr/>
          <p:nvPr/>
        </p:nvGrpSpPr>
        <p:grpSpPr bwMode="auto">
          <a:xfrm>
            <a:off x="6162674" y="533400"/>
            <a:ext cx="4781550" cy="5343525"/>
            <a:chOff x="6162674" y="533400"/>
            <a:chExt cx="4781550" cy="5343525"/>
          </a:xfrm>
        </p:grpSpPr>
        <p:pic>
          <p:nvPicPr>
            <p:cNvPr id="5" name="object 5"/>
            <p:cNvPicPr/>
            <p:nvPr/>
          </p:nvPicPr>
          <p:blipFill>
            <a:blip r:embed="rId2"/>
            <a:stretch/>
          </p:blipFill>
          <p:spPr bwMode="auto">
            <a:xfrm>
              <a:off x="6162674" y="533400"/>
              <a:ext cx="4781550" cy="5343524"/>
            </a:xfrm>
            <a:prstGeom prst="rect">
              <a:avLst/>
            </a:prstGeom>
          </p:spPr>
        </p:pic>
        <p:pic>
          <p:nvPicPr>
            <p:cNvPr id="6" name="object 6"/>
            <p:cNvPicPr/>
            <p:nvPr/>
          </p:nvPicPr>
          <p:blipFill>
            <a:blip r:embed="rId2"/>
            <a:stretch/>
          </p:blipFill>
          <p:spPr bwMode="auto">
            <a:xfrm>
              <a:off x="6162674" y="533400"/>
              <a:ext cx="4781550" cy="5343524"/>
            </a:xfrm>
            <a:prstGeom prst="rect">
              <a:avLst/>
            </a:prstGeom>
          </p:spPr>
        </p:pic>
      </p:grpSp>
      <p:sp>
        <p:nvSpPr>
          <p:cNvPr id="1063827464" name="Holder 4"/>
          <p:cNvSpPr>
            <a:spLocks noGrp="1"/>
          </p:cNvSpPr>
          <p:nvPr>
            <p:ph type="sldNum" sz="quarter" idx="7"/>
          </p:nvPr>
        </p:nvSpPr>
        <p:spPr bwMode="auto">
          <a:xfrm>
            <a:off x="9225527" y="86875"/>
            <a:ext cx="2805239" cy="427079"/>
          </a:xfrm>
        </p:spPr>
        <p:txBody>
          <a:bodyPr lIns="0" tIns="0" rIns="0" bIns="0"/>
          <a:lstStyle>
            <a:lvl1pPr algn="r">
              <a:defRPr>
                <a:solidFill>
                  <a:schemeClr val="tx1">
                    <a:tint val="75000"/>
                  </a:schemeClr>
                </a:solidFill>
              </a:defRPr>
            </a:lvl1pPr>
          </a:lstStyle>
          <a:p>
            <a:pPr>
              <a:defRPr/>
            </a:pPr>
            <a:fld id="{800E96F8-DC0B-3B60-9520-15C92079DBC9}" type="slidenum">
              <a:rPr sz="2800"/>
              <a:t/>
            </a:fld>
            <a:endParaRPr/>
          </a:p>
        </p:txBody>
      </p:sp>
      <p:sp>
        <p:nvSpPr>
          <p:cNvPr id="242329620" name=""/>
          <p:cNvSpPr/>
          <p:nvPr/>
        </p:nvSpPr>
        <p:spPr bwMode="auto">
          <a:xfrm flipH="0" flipV="0">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flipH="0" flipV="0">
            <a:off x="5262743" y="382221"/>
            <a:ext cx="2506883" cy="381994"/>
          </a:xfrm>
          <a:prstGeom prst="rect">
            <a:avLst/>
          </a:prstGeom>
        </p:spPr>
        <p:txBody>
          <a:bodyPr vert="horz" wrap="square" lIns="0" tIns="47624" rIns="0" bIns="0" rtlCol="0">
            <a:spAutoFit/>
          </a:bodyPr>
          <a:lstStyle/>
          <a:p>
            <a:pPr marL="12700" marR="5080">
              <a:lnSpc>
                <a:spcPts val="2630"/>
              </a:lnSpc>
              <a:spcBef>
                <a:spcPts val="375"/>
              </a:spcBef>
              <a:defRPr/>
            </a:pPr>
            <a:r>
              <a:rPr sz="2800" spc="-10"/>
              <a:t>Цілі роботи</a:t>
            </a:r>
            <a:endParaRPr sz="2800"/>
          </a:p>
        </p:txBody>
      </p:sp>
      <p:sp>
        <p:nvSpPr>
          <p:cNvPr id="127839450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0263524-D5DE-1C53-E1D9-127239483711}" type="slidenum">
              <a:rPr sz="2800"/>
              <a:t/>
            </a:fld>
            <a:endParaRPr/>
          </a:p>
        </p:txBody>
      </p:sp>
      <p:sp>
        <p:nvSpPr>
          <p:cNvPr id="1279590635" name=""/>
          <p:cNvSpPr/>
          <p:nvPr/>
        </p:nvSpPr>
        <p:spPr bwMode="auto">
          <a:xfrm flipH="0" flipV="0">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79125462" name="Content Placeholder 2"/>
          <p:cNvGraphicFramePr>
            <a:graphicFrameLocks xmlns:a="http://schemas.openxmlformats.org/drawingml/2006/main" noGrp="1"/>
          </p:cNvGraphicFramePr>
          <p:nvPr>
            <p:ph idx="1"/>
          </p:nvPr>
        </p:nvGraphicFramePr>
        <p:xfrm flipH="0" flipV="0">
          <a:off x="1141150" y="2133234"/>
          <a:ext cx="9905999" cy="4082074"/>
          <a:chOff x="0" y="0"/>
          <a:chExt cx="9905999" cy="4082074"/>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4" y="684911"/>
            <a:ext cx="4505325" cy="388620"/>
          </a:xfrm>
          <a:prstGeom prst="rect">
            <a:avLst/>
          </a:prstGeom>
        </p:spPr>
        <p:txBody>
          <a:bodyPr vert="horz" wrap="square" lIns="0" tIns="16510" rIns="0" bIns="0" rtlCol="0">
            <a:spAutoFit/>
          </a:bodyPr>
          <a:lstStyle/>
          <a:p>
            <a:pPr marL="12700">
              <a:lnSpc>
                <a:spcPct val="100000"/>
              </a:lnSpc>
              <a:spcBef>
                <a:spcPts val="130"/>
              </a:spcBef>
              <a:defRPr/>
            </a:pPr>
            <a:r>
              <a:rPr spc="-30"/>
              <a:t>М</a:t>
            </a:r>
            <a:r>
              <a:rPr spc="-10"/>
              <a:t>ере</a:t>
            </a:r>
            <a:r>
              <a:rPr spc="-40"/>
              <a:t>ж</a:t>
            </a:r>
            <a:r>
              <a:rPr spc="-10"/>
              <a:t>ев</a:t>
            </a:r>
            <a:r>
              <a:rPr spc="15"/>
              <a:t>а</a:t>
            </a:r>
            <a:r>
              <a:rPr spc="-140"/>
              <a:t> </a:t>
            </a:r>
            <a:r>
              <a:rPr spc="-10"/>
              <a:t>архітек</a:t>
            </a:r>
            <a:r>
              <a:rPr spc="-45"/>
              <a:t>т</a:t>
            </a:r>
            <a:r>
              <a:rPr spc="-10"/>
              <a:t>ур</a:t>
            </a:r>
            <a:r>
              <a:rPr spc="15"/>
              <a:t>а</a:t>
            </a:r>
            <a:r>
              <a:rPr spc="-140"/>
              <a:t> </a:t>
            </a:r>
            <a:r>
              <a:rPr spc="-70"/>
              <a:t>б</a:t>
            </a:r>
            <a:r>
              <a:rPr spc="-10"/>
              <a:t>ло</a:t>
            </a:r>
            <a:r>
              <a:rPr spc="-105"/>
              <a:t>к</a:t>
            </a:r>
            <a:r>
              <a:rPr spc="-10"/>
              <a:t>чейн</a:t>
            </a:r>
            <a:r>
              <a:rPr spc="15"/>
              <a:t>у</a:t>
            </a:r>
            <a:endParaRPr/>
          </a:p>
        </p:txBody>
      </p:sp>
      <p:sp>
        <p:nvSpPr>
          <p:cNvPr id="3" name="object 3"/>
          <p:cNvSpPr txBox="1"/>
          <p:nvPr/>
        </p:nvSpPr>
        <p:spPr bwMode="auto">
          <a:xfrm>
            <a:off x="1374823" y="1166608"/>
            <a:ext cx="4522194" cy="4449347"/>
          </a:xfrm>
          <a:prstGeom prst="rect">
            <a:avLst/>
          </a:prstGeom>
        </p:spPr>
        <p:txBody>
          <a:bodyPr vert="horz" wrap="square" lIns="0" tIns="15240" rIns="0" bIns="0" rtlCol="0">
            <a:spAutoFit/>
          </a:bodyPr>
          <a:lstStyle/>
          <a:p>
            <a:pPr marL="12700" marR="170815">
              <a:lnSpc>
                <a:spcPct val="119000"/>
              </a:lnSpc>
              <a:spcBef>
                <a:spcPts val="120"/>
              </a:spcBef>
              <a:defRPr/>
            </a:pPr>
            <a:r>
              <a:rPr sz="1400" spc="10">
                <a:solidFill>
                  <a:schemeClr val="tx1"/>
                </a:solidFill>
                <a:latin typeface="Times New Roman"/>
                <a:cs typeface="Times New Roman"/>
              </a:rPr>
              <a:t>Цей </a:t>
            </a:r>
            <a:r>
              <a:rPr sz="1400" spc="5">
                <a:solidFill>
                  <a:schemeClr val="tx1"/>
                </a:solidFill>
                <a:latin typeface="Times New Roman"/>
                <a:cs typeface="Times New Roman"/>
              </a:rPr>
              <a:t>блокчейн</a:t>
            </a:r>
            <a:r>
              <a:rPr sz="1200" spc="5">
                <a:solidFill>
                  <a:schemeClr val="tx1"/>
                </a:solidFill>
                <a:latin typeface="Microsoft Sans Serif"/>
                <a:cs typeface="Microsoft Sans Serif"/>
              </a:rPr>
              <a:t>-</a:t>
            </a:r>
            <a:r>
              <a:rPr sz="1400" spc="5">
                <a:solidFill>
                  <a:schemeClr val="tx1"/>
                </a:solidFill>
                <a:latin typeface="Times New Roman"/>
                <a:cs typeface="Times New Roman"/>
              </a:rPr>
              <a:t>додаток </a:t>
            </a:r>
            <a:r>
              <a:rPr sz="1400" spc="-5">
                <a:solidFill>
                  <a:schemeClr val="tx1"/>
                </a:solidFill>
                <a:latin typeface="Times New Roman"/>
                <a:cs typeface="Times New Roman"/>
              </a:rPr>
              <a:t>використовує </a:t>
            </a:r>
            <a:r>
              <a:rPr sz="1400" spc="5">
                <a:solidFill>
                  <a:schemeClr val="tx1"/>
                </a:solidFill>
                <a:latin typeface="Times New Roman"/>
                <a:cs typeface="Times New Roman"/>
              </a:rPr>
              <a:t>гібридну </a:t>
            </a:r>
            <a:r>
              <a:rPr sz="1400">
                <a:solidFill>
                  <a:schemeClr val="tx1"/>
                </a:solidFill>
                <a:latin typeface="Times New Roman"/>
                <a:cs typeface="Times New Roman"/>
              </a:rPr>
              <a:t>мережеву </a:t>
            </a:r>
            <a:r>
              <a:rPr sz="1400" spc="-335">
                <a:solidFill>
                  <a:schemeClr val="tx1"/>
                </a:solidFill>
                <a:latin typeface="Times New Roman"/>
                <a:cs typeface="Times New Roman"/>
              </a:rPr>
              <a:t> </a:t>
            </a:r>
            <a:r>
              <a:rPr sz="1400" spc="5">
                <a:solidFill>
                  <a:schemeClr val="tx1"/>
                </a:solidFill>
                <a:latin typeface="Times New Roman"/>
                <a:cs typeface="Times New Roman"/>
              </a:rPr>
              <a:t>архітектуру</a:t>
            </a:r>
            <a:r>
              <a:rPr sz="1200" spc="5">
                <a:solidFill>
                  <a:schemeClr val="tx1"/>
                </a:solidFill>
                <a:latin typeface="Microsoft Sans Serif"/>
                <a:cs typeface="Microsoft Sans Serif"/>
              </a:rPr>
              <a:t>, </a:t>
            </a:r>
            <a:r>
              <a:rPr sz="1400">
                <a:solidFill>
                  <a:schemeClr val="tx1"/>
                </a:solidFill>
                <a:latin typeface="Times New Roman"/>
                <a:cs typeface="Times New Roman"/>
              </a:rPr>
              <a:t>яка </a:t>
            </a:r>
            <a:r>
              <a:rPr sz="1400" spc="10">
                <a:solidFill>
                  <a:schemeClr val="tx1"/>
                </a:solidFill>
                <a:latin typeface="Times New Roman"/>
                <a:cs typeface="Times New Roman"/>
              </a:rPr>
              <a:t>поєднує в </a:t>
            </a:r>
            <a:r>
              <a:rPr sz="1400" spc="5">
                <a:solidFill>
                  <a:schemeClr val="tx1"/>
                </a:solidFill>
                <a:latin typeface="Times New Roman"/>
                <a:cs typeface="Times New Roman"/>
              </a:rPr>
              <a:t>собі </a:t>
            </a:r>
            <a:r>
              <a:rPr sz="1400" spc="10">
                <a:solidFill>
                  <a:schemeClr val="tx1"/>
                </a:solidFill>
                <a:latin typeface="Times New Roman"/>
                <a:cs typeface="Times New Roman"/>
              </a:rPr>
              <a:t>як </a:t>
            </a:r>
            <a:r>
              <a:rPr sz="1400" spc="15">
                <a:solidFill>
                  <a:schemeClr val="tx1"/>
                </a:solidFill>
                <a:latin typeface="Times New Roman"/>
                <a:cs typeface="Times New Roman"/>
              </a:rPr>
              <a:t>клієнт</a:t>
            </a:r>
            <a:r>
              <a:rPr sz="1200" spc="15">
                <a:solidFill>
                  <a:schemeClr val="tx1"/>
                </a:solidFill>
                <a:latin typeface="Microsoft Sans Serif"/>
                <a:cs typeface="Microsoft Sans Serif"/>
              </a:rPr>
              <a:t>-</a:t>
            </a:r>
            <a:r>
              <a:rPr sz="1400" spc="15">
                <a:solidFill>
                  <a:schemeClr val="tx1"/>
                </a:solidFill>
                <a:latin typeface="Times New Roman"/>
                <a:cs typeface="Times New Roman"/>
              </a:rPr>
              <a:t>серверні</a:t>
            </a:r>
            <a:r>
              <a:rPr sz="1200" spc="15">
                <a:solidFill>
                  <a:schemeClr val="tx1"/>
                </a:solidFill>
                <a:latin typeface="Microsoft Sans Serif"/>
                <a:cs typeface="Microsoft Sans Serif"/>
              </a:rPr>
              <a:t>, </a:t>
            </a:r>
            <a:r>
              <a:rPr sz="1400" spc="15">
                <a:solidFill>
                  <a:schemeClr val="tx1"/>
                </a:solidFill>
                <a:latin typeface="Times New Roman"/>
                <a:cs typeface="Times New Roman"/>
              </a:rPr>
              <a:t>так </a:t>
            </a:r>
            <a:r>
              <a:rPr sz="1400" spc="5">
                <a:solidFill>
                  <a:schemeClr val="tx1"/>
                </a:solidFill>
                <a:latin typeface="Times New Roman"/>
                <a:cs typeface="Times New Roman"/>
              </a:rPr>
              <a:t>і </a:t>
            </a:r>
            <a:r>
              <a:rPr sz="1400" spc="10">
                <a:solidFill>
                  <a:schemeClr val="tx1"/>
                </a:solidFill>
                <a:latin typeface="Times New Roman"/>
                <a:cs typeface="Times New Roman"/>
              </a:rPr>
              <a:t> </a:t>
            </a:r>
            <a:r>
              <a:rPr sz="1400">
                <a:solidFill>
                  <a:schemeClr val="tx1"/>
                </a:solidFill>
                <a:latin typeface="Times New Roman"/>
                <a:cs typeface="Times New Roman"/>
              </a:rPr>
              <a:t>однорангові </a:t>
            </a:r>
            <a:r>
              <a:rPr sz="1400" spc="5">
                <a:solidFill>
                  <a:schemeClr val="tx1"/>
                </a:solidFill>
                <a:latin typeface="Times New Roman"/>
                <a:cs typeface="Times New Roman"/>
              </a:rPr>
              <a:t>характеристики</a:t>
            </a:r>
            <a:r>
              <a:rPr sz="1200" spc="5">
                <a:solidFill>
                  <a:schemeClr val="tx1"/>
                </a:solidFill>
                <a:latin typeface="Microsoft Sans Serif"/>
                <a:cs typeface="Microsoft Sans Serif"/>
              </a:rPr>
              <a:t>. </a:t>
            </a:r>
            <a:r>
              <a:rPr sz="1400" spc="10">
                <a:solidFill>
                  <a:schemeClr val="tx1"/>
                </a:solidFill>
                <a:latin typeface="Times New Roman"/>
                <a:cs typeface="Times New Roman"/>
              </a:rPr>
              <a:t>Це </a:t>
            </a:r>
            <a:r>
              <a:rPr sz="1400" spc="5">
                <a:solidFill>
                  <a:schemeClr val="tx1"/>
                </a:solidFill>
                <a:latin typeface="Times New Roman"/>
                <a:cs typeface="Times New Roman"/>
              </a:rPr>
              <a:t>забезпечує </a:t>
            </a:r>
            <a:r>
              <a:rPr sz="1400" spc="10">
                <a:solidFill>
                  <a:schemeClr val="tx1"/>
                </a:solidFill>
                <a:latin typeface="Times New Roman"/>
                <a:cs typeface="Times New Roman"/>
              </a:rPr>
              <a:t>ефективну </a:t>
            </a:r>
            <a:r>
              <a:rPr sz="1400" spc="15">
                <a:solidFill>
                  <a:schemeClr val="tx1"/>
                </a:solidFill>
                <a:latin typeface="Times New Roman"/>
                <a:cs typeface="Times New Roman"/>
              </a:rPr>
              <a:t> </a:t>
            </a:r>
            <a:r>
              <a:rPr sz="1400" spc="-5">
                <a:solidFill>
                  <a:schemeClr val="tx1"/>
                </a:solidFill>
                <a:latin typeface="Times New Roman"/>
                <a:cs typeface="Times New Roman"/>
              </a:rPr>
              <a:t>комунікацію </a:t>
            </a:r>
            <a:r>
              <a:rPr sz="1400" spc="10">
                <a:solidFill>
                  <a:schemeClr val="tx1"/>
                </a:solidFill>
                <a:latin typeface="Times New Roman"/>
                <a:cs typeface="Times New Roman"/>
              </a:rPr>
              <a:t>між клієнтами</a:t>
            </a:r>
            <a:r>
              <a:rPr sz="1200" spc="10">
                <a:solidFill>
                  <a:schemeClr val="tx1"/>
                </a:solidFill>
                <a:latin typeface="Microsoft Sans Serif"/>
                <a:cs typeface="Microsoft Sans Serif"/>
              </a:rPr>
              <a:t>, </a:t>
            </a:r>
            <a:r>
              <a:rPr sz="1400">
                <a:solidFill>
                  <a:schemeClr val="tx1"/>
                </a:solidFill>
                <a:latin typeface="Times New Roman"/>
                <a:cs typeface="Times New Roman"/>
              </a:rPr>
              <a:t>вузлами</a:t>
            </a:r>
            <a:r>
              <a:rPr sz="1200">
                <a:solidFill>
                  <a:schemeClr val="tx1"/>
                </a:solidFill>
                <a:latin typeface="Microsoft Sans Serif"/>
                <a:cs typeface="Microsoft Sans Serif"/>
              </a:rPr>
              <a:t>, </a:t>
            </a:r>
            <a:r>
              <a:rPr sz="1400" spc="10">
                <a:solidFill>
                  <a:schemeClr val="tx1"/>
                </a:solidFill>
                <a:latin typeface="Times New Roman"/>
                <a:cs typeface="Times New Roman"/>
              </a:rPr>
              <a:t>серверами </a:t>
            </a:r>
            <a:r>
              <a:rPr sz="1400" spc="-5">
                <a:solidFill>
                  <a:schemeClr val="tx1"/>
                </a:solidFill>
                <a:latin typeface="Times New Roman"/>
                <a:cs typeface="Times New Roman"/>
              </a:rPr>
              <a:t>пулу </a:t>
            </a:r>
            <a:r>
              <a:rPr sz="1400" spc="20">
                <a:solidFill>
                  <a:schemeClr val="tx1"/>
                </a:solidFill>
                <a:latin typeface="Times New Roman"/>
                <a:cs typeface="Times New Roman"/>
              </a:rPr>
              <a:t>та </a:t>
            </a:r>
            <a:r>
              <a:rPr sz="1400" spc="-335">
                <a:solidFill>
                  <a:schemeClr val="tx1"/>
                </a:solidFill>
                <a:latin typeface="Times New Roman"/>
                <a:cs typeface="Times New Roman"/>
              </a:rPr>
              <a:t> </a:t>
            </a:r>
            <a:r>
              <a:rPr sz="1400" spc="10">
                <a:solidFill>
                  <a:schemeClr val="tx1"/>
                </a:solidFill>
                <a:latin typeface="Times New Roman"/>
                <a:cs typeface="Times New Roman"/>
              </a:rPr>
              <a:t>серверами </a:t>
            </a:r>
            <a:r>
              <a:rPr sz="1400" spc="5">
                <a:solidFill>
                  <a:schemeClr val="tx1"/>
                </a:solidFill>
                <a:latin typeface="Times New Roman"/>
                <a:cs typeface="Times New Roman"/>
              </a:rPr>
              <a:t>часу</a:t>
            </a:r>
            <a:r>
              <a:rPr sz="1200" spc="5">
                <a:solidFill>
                  <a:schemeClr val="tx1"/>
                </a:solidFill>
                <a:latin typeface="Microsoft Sans Serif"/>
                <a:cs typeface="Microsoft Sans Serif"/>
              </a:rPr>
              <a:t>. </a:t>
            </a:r>
            <a:r>
              <a:rPr sz="1400" spc="5">
                <a:solidFill>
                  <a:schemeClr val="tx1"/>
                </a:solidFill>
                <a:latin typeface="Times New Roman"/>
                <a:cs typeface="Times New Roman"/>
              </a:rPr>
              <a:t>Мережевий потік ретельно планується</a:t>
            </a:r>
            <a:r>
              <a:rPr sz="1200" spc="5">
                <a:solidFill>
                  <a:schemeClr val="tx1"/>
                </a:solidFill>
                <a:latin typeface="Microsoft Sans Serif"/>
                <a:cs typeface="Microsoft Sans Serif"/>
              </a:rPr>
              <a:t>, </a:t>
            </a:r>
            <a:r>
              <a:rPr sz="1200" spc="10">
                <a:solidFill>
                  <a:schemeClr val="tx1"/>
                </a:solidFill>
                <a:latin typeface="Microsoft Sans Serif"/>
                <a:cs typeface="Microsoft Sans Serif"/>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забезпечити максимальну безпеку і зручність </a:t>
            </a:r>
            <a:r>
              <a:rPr sz="1400" spc="10">
                <a:solidFill>
                  <a:schemeClr val="tx1"/>
                </a:solidFill>
                <a:latin typeface="Times New Roman"/>
                <a:cs typeface="Times New Roman"/>
              </a:rPr>
              <a:t>для </a:t>
            </a:r>
            <a:r>
              <a:rPr sz="1400" spc="15">
                <a:solidFill>
                  <a:schemeClr val="tx1"/>
                </a:solidFill>
                <a:latin typeface="Times New Roman"/>
                <a:cs typeface="Times New Roman"/>
              </a:rPr>
              <a:t> </a:t>
            </a:r>
            <a:r>
              <a:rPr sz="1400" spc="-5">
                <a:solidFill>
                  <a:schemeClr val="tx1"/>
                </a:solidFill>
                <a:latin typeface="Times New Roman"/>
                <a:cs typeface="Times New Roman"/>
              </a:rPr>
              <a:t>широкого</a:t>
            </a:r>
            <a:r>
              <a:rPr sz="1400" spc="-20">
                <a:solidFill>
                  <a:schemeClr val="tx1"/>
                </a:solidFill>
                <a:latin typeface="Times New Roman"/>
                <a:cs typeface="Times New Roman"/>
              </a:rPr>
              <a:t> </a:t>
            </a:r>
            <a:r>
              <a:rPr sz="1400" spc="-15">
                <a:solidFill>
                  <a:schemeClr val="tx1"/>
                </a:solidFill>
                <a:latin typeface="Times New Roman"/>
                <a:cs typeface="Times New Roman"/>
              </a:rPr>
              <a:t>кола </a:t>
            </a:r>
            <a:r>
              <a:rPr sz="1400" spc="-5">
                <a:solidFill>
                  <a:schemeClr val="tx1"/>
                </a:solidFill>
                <a:latin typeface="Times New Roman"/>
                <a:cs typeface="Times New Roman"/>
              </a:rPr>
              <a:t>користувачів</a:t>
            </a:r>
            <a:r>
              <a:rPr sz="1200" spc="-5">
                <a:solidFill>
                  <a:schemeClr val="tx1"/>
                </a:solidFill>
                <a:latin typeface="Microsoft Sans Serif"/>
                <a:cs typeface="Microsoft Sans Serif"/>
              </a:rPr>
              <a:t>.</a:t>
            </a:r>
            <a:endParaRPr sz="1200">
              <a:solidFill>
                <a:schemeClr val="tx1"/>
              </a:solidFill>
              <a:latin typeface="Microsoft Sans Serif"/>
              <a:cs typeface="Microsoft Sans Serif"/>
            </a:endParaRPr>
          </a:p>
          <a:p>
            <a:pPr marL="12700" marR="5080">
              <a:lnSpc>
                <a:spcPct val="119000"/>
              </a:lnSpc>
              <a:spcBef>
                <a:spcPts val="925"/>
              </a:spcBef>
              <a:defRPr/>
            </a:pPr>
            <a:r>
              <a:rPr sz="1400" spc="5">
                <a:solidFill>
                  <a:schemeClr val="tx1"/>
                </a:solidFill>
                <a:latin typeface="Times New Roman"/>
                <a:cs typeface="Times New Roman"/>
              </a:rPr>
              <a:t>Взаємодія </a:t>
            </a:r>
            <a:r>
              <a:rPr sz="1400" spc="10">
                <a:solidFill>
                  <a:schemeClr val="tx1"/>
                </a:solidFill>
                <a:latin typeface="Times New Roman"/>
                <a:cs typeface="Times New Roman"/>
              </a:rPr>
              <a:t>між </a:t>
            </a:r>
            <a:r>
              <a:rPr sz="1400">
                <a:solidFill>
                  <a:schemeClr val="tx1"/>
                </a:solidFill>
                <a:latin typeface="Times New Roman"/>
                <a:cs typeface="Times New Roman"/>
              </a:rPr>
              <a:t>клієнтом </a:t>
            </a:r>
            <a:r>
              <a:rPr sz="1400" spc="5">
                <a:solidFill>
                  <a:schemeClr val="tx1"/>
                </a:solidFill>
                <a:latin typeface="Times New Roman"/>
                <a:cs typeface="Times New Roman"/>
              </a:rPr>
              <a:t>і сервером </a:t>
            </a:r>
            <a:r>
              <a:rPr sz="1400" spc="10">
                <a:solidFill>
                  <a:schemeClr val="tx1"/>
                </a:solidFill>
                <a:latin typeface="Times New Roman"/>
                <a:cs typeface="Times New Roman"/>
              </a:rPr>
              <a:t>в основному </a:t>
            </a:r>
            <a:r>
              <a:rPr sz="1400">
                <a:solidFill>
                  <a:schemeClr val="tx1"/>
                </a:solidFill>
                <a:latin typeface="Times New Roman"/>
                <a:cs typeface="Times New Roman"/>
              </a:rPr>
              <a:t>зводиться </a:t>
            </a:r>
            <a:r>
              <a:rPr sz="1400" spc="-335">
                <a:solidFill>
                  <a:schemeClr val="tx1"/>
                </a:solidFill>
                <a:latin typeface="Times New Roman"/>
                <a:cs typeface="Times New Roman"/>
              </a:rPr>
              <a:t> </a:t>
            </a:r>
            <a:r>
              <a:rPr sz="1400" spc="10">
                <a:solidFill>
                  <a:schemeClr val="tx1"/>
                </a:solidFill>
                <a:latin typeface="Times New Roman"/>
                <a:cs typeface="Times New Roman"/>
              </a:rPr>
              <a:t>до </a:t>
            </a:r>
            <a:r>
              <a:rPr sz="1400">
                <a:solidFill>
                  <a:schemeClr val="tx1"/>
                </a:solidFill>
                <a:latin typeface="Times New Roman"/>
                <a:cs typeface="Times New Roman"/>
              </a:rPr>
              <a:t>того</a:t>
            </a:r>
            <a:r>
              <a:rPr sz="1200">
                <a:solidFill>
                  <a:schemeClr val="tx1"/>
                </a:solidFill>
                <a:latin typeface="Microsoft Sans Serif"/>
                <a:cs typeface="Microsoft Sans Serif"/>
              </a:rPr>
              <a:t>, </a:t>
            </a:r>
            <a:r>
              <a:rPr sz="1400" spc="15">
                <a:solidFill>
                  <a:schemeClr val="tx1"/>
                </a:solidFill>
                <a:latin typeface="Times New Roman"/>
                <a:cs typeface="Times New Roman"/>
              </a:rPr>
              <a:t>що </a:t>
            </a:r>
            <a:r>
              <a:rPr sz="1400" spc="5">
                <a:solidFill>
                  <a:schemeClr val="tx1"/>
                </a:solidFill>
                <a:latin typeface="Times New Roman"/>
                <a:cs typeface="Times New Roman"/>
              </a:rPr>
              <a:t>клієнти </a:t>
            </a:r>
            <a:r>
              <a:rPr sz="1400">
                <a:solidFill>
                  <a:schemeClr val="tx1"/>
                </a:solidFill>
                <a:latin typeface="Times New Roman"/>
                <a:cs typeface="Times New Roman"/>
              </a:rPr>
              <a:t>взаємодіють </a:t>
            </a:r>
            <a:r>
              <a:rPr sz="1400" spc="10">
                <a:solidFill>
                  <a:schemeClr val="tx1"/>
                </a:solidFill>
                <a:latin typeface="Times New Roman"/>
                <a:cs typeface="Times New Roman"/>
              </a:rPr>
              <a:t>з </a:t>
            </a:r>
            <a:r>
              <a:rPr sz="1400">
                <a:solidFill>
                  <a:schemeClr val="tx1"/>
                </a:solidFill>
                <a:latin typeface="Times New Roman"/>
                <a:cs typeface="Times New Roman"/>
              </a:rPr>
              <a:t>вузлами </a:t>
            </a:r>
            <a:r>
              <a:rPr sz="1400" spc="10">
                <a:solidFill>
                  <a:schemeClr val="tx1"/>
                </a:solidFill>
                <a:latin typeface="Times New Roman"/>
                <a:cs typeface="Times New Roman"/>
              </a:rPr>
              <a:t>для отримання </a:t>
            </a:r>
            <a:r>
              <a:rPr sz="1400" spc="15">
                <a:solidFill>
                  <a:schemeClr val="tx1"/>
                </a:solidFill>
                <a:latin typeface="Times New Roman"/>
                <a:cs typeface="Times New Roman"/>
              </a:rPr>
              <a:t> </a:t>
            </a:r>
            <a:r>
              <a:rPr sz="1400" spc="10">
                <a:solidFill>
                  <a:schemeClr val="tx1"/>
                </a:solidFill>
                <a:latin typeface="Times New Roman"/>
                <a:cs typeface="Times New Roman"/>
              </a:rPr>
              <a:t>балансу</a:t>
            </a:r>
            <a:r>
              <a:rPr sz="1200" spc="10">
                <a:solidFill>
                  <a:schemeClr val="tx1"/>
                </a:solidFill>
                <a:latin typeface="Microsoft Sans Serif"/>
                <a:cs typeface="Microsoft Sans Serif"/>
              </a:rPr>
              <a:t>, </a:t>
            </a:r>
            <a:r>
              <a:rPr sz="1400" spc="5">
                <a:solidFill>
                  <a:schemeClr val="tx1"/>
                </a:solidFill>
                <a:latin typeface="Times New Roman"/>
                <a:cs typeface="Times New Roman"/>
              </a:rPr>
              <a:t>інформації </a:t>
            </a:r>
            <a:r>
              <a:rPr sz="1400" spc="10">
                <a:solidFill>
                  <a:schemeClr val="tx1"/>
                </a:solidFill>
                <a:latin typeface="Times New Roman"/>
                <a:cs typeface="Times New Roman"/>
              </a:rPr>
              <a:t>про </a:t>
            </a:r>
            <a:r>
              <a:rPr sz="1400">
                <a:solidFill>
                  <a:schemeClr val="tx1"/>
                </a:solidFill>
                <a:latin typeface="Times New Roman"/>
                <a:cs typeface="Times New Roman"/>
              </a:rPr>
              <a:t>блок </a:t>
            </a:r>
            <a:r>
              <a:rPr sz="1400" spc="10">
                <a:solidFill>
                  <a:schemeClr val="tx1"/>
                </a:solidFill>
                <a:latin typeface="Times New Roman"/>
                <a:cs typeface="Times New Roman"/>
              </a:rPr>
              <a:t>або для </a:t>
            </a:r>
            <a:r>
              <a:rPr sz="1400">
                <a:solidFill>
                  <a:schemeClr val="tx1"/>
                </a:solidFill>
                <a:latin typeface="Times New Roman"/>
                <a:cs typeface="Times New Roman"/>
              </a:rPr>
              <a:t>запису </a:t>
            </a:r>
            <a:r>
              <a:rPr sz="1400" spc="10">
                <a:solidFill>
                  <a:schemeClr val="tx1"/>
                </a:solidFill>
                <a:latin typeface="Times New Roman"/>
                <a:cs typeface="Times New Roman"/>
              </a:rPr>
              <a:t>транзакції в </a:t>
            </a:r>
            <a:r>
              <a:rPr sz="1400" spc="15">
                <a:solidFill>
                  <a:schemeClr val="tx1"/>
                </a:solidFill>
                <a:latin typeface="Times New Roman"/>
                <a:cs typeface="Times New Roman"/>
              </a:rPr>
              <a:t> </a:t>
            </a:r>
            <a:r>
              <a:rPr sz="1400">
                <a:solidFill>
                  <a:schemeClr val="tx1"/>
                </a:solidFill>
                <a:latin typeface="Times New Roman"/>
                <a:cs typeface="Times New Roman"/>
              </a:rPr>
              <a:t>блоці</a:t>
            </a:r>
            <a:r>
              <a:rPr sz="1200">
                <a:solidFill>
                  <a:schemeClr val="tx1"/>
                </a:solidFill>
                <a:latin typeface="Microsoft Sans Serif"/>
                <a:cs typeface="Microsoft Sans Serif"/>
              </a:rPr>
              <a:t>. </a:t>
            </a:r>
            <a:r>
              <a:rPr sz="1400" spc="5">
                <a:solidFill>
                  <a:schemeClr val="tx1"/>
                </a:solidFill>
                <a:latin typeface="Times New Roman"/>
                <a:cs typeface="Times New Roman"/>
              </a:rPr>
              <a:t>Вузли надсилають запити </a:t>
            </a:r>
            <a:r>
              <a:rPr sz="1400" spc="10">
                <a:solidFill>
                  <a:schemeClr val="tx1"/>
                </a:solidFill>
                <a:latin typeface="Times New Roman"/>
                <a:cs typeface="Times New Roman"/>
              </a:rPr>
              <a:t>до інших </a:t>
            </a:r>
            <a:r>
              <a:rPr sz="1400">
                <a:solidFill>
                  <a:schemeClr val="tx1"/>
                </a:solidFill>
                <a:latin typeface="Times New Roman"/>
                <a:cs typeface="Times New Roman"/>
              </a:rPr>
              <a:t>вузлів </a:t>
            </a:r>
            <a:r>
              <a:rPr sz="1400" spc="5">
                <a:solidFill>
                  <a:schemeClr val="tx1"/>
                </a:solidFill>
                <a:latin typeface="Times New Roman"/>
                <a:cs typeface="Times New Roman"/>
              </a:rPr>
              <a:t> </a:t>
            </a:r>
            <a:r>
              <a:rPr sz="1400">
                <a:solidFill>
                  <a:schemeClr val="tx1"/>
                </a:solidFill>
                <a:latin typeface="Times New Roman"/>
                <a:cs typeface="Times New Roman"/>
              </a:rPr>
              <a:t>однорангової </a:t>
            </a:r>
            <a:r>
              <a:rPr sz="1400" spc="10">
                <a:solidFill>
                  <a:schemeClr val="tx1"/>
                </a:solidFill>
                <a:latin typeface="Times New Roman"/>
                <a:cs typeface="Times New Roman"/>
              </a:rPr>
              <a:t>мережі</a:t>
            </a:r>
            <a:r>
              <a:rPr sz="1200" spc="10">
                <a:solidFill>
                  <a:schemeClr val="tx1"/>
                </a:solidFill>
                <a:latin typeface="Microsoft Sans Serif"/>
                <a:cs typeface="Microsoft Sans Serif"/>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додати </a:t>
            </a:r>
            <a:r>
              <a:rPr sz="1400" spc="10">
                <a:solidFill>
                  <a:schemeClr val="tx1"/>
                </a:solidFill>
                <a:latin typeface="Times New Roman"/>
                <a:cs typeface="Times New Roman"/>
              </a:rPr>
              <a:t>новий </a:t>
            </a:r>
            <a:r>
              <a:rPr sz="1400">
                <a:solidFill>
                  <a:schemeClr val="tx1"/>
                </a:solidFill>
                <a:latin typeface="Times New Roman"/>
                <a:cs typeface="Times New Roman"/>
              </a:rPr>
              <a:t>блок </a:t>
            </a:r>
            <a:r>
              <a:rPr sz="1400" spc="10">
                <a:solidFill>
                  <a:schemeClr val="tx1"/>
                </a:solidFill>
                <a:latin typeface="Times New Roman"/>
                <a:cs typeface="Times New Roman"/>
              </a:rPr>
              <a:t>до </a:t>
            </a:r>
            <a:r>
              <a:rPr sz="1400" spc="15">
                <a:solidFill>
                  <a:schemeClr val="tx1"/>
                </a:solidFill>
                <a:latin typeface="Times New Roman"/>
                <a:cs typeface="Times New Roman"/>
              </a:rPr>
              <a:t> </a:t>
            </a:r>
            <a:r>
              <a:rPr sz="1400">
                <a:solidFill>
                  <a:schemeClr val="tx1"/>
                </a:solidFill>
                <a:latin typeface="Times New Roman"/>
                <a:cs typeface="Times New Roman"/>
              </a:rPr>
              <a:t>блокчейну</a:t>
            </a:r>
            <a:r>
              <a:rPr sz="1200">
                <a:solidFill>
                  <a:schemeClr val="tx1"/>
                </a:solidFill>
                <a:latin typeface="Microsoft Sans Serif"/>
                <a:cs typeface="Microsoft Sans Serif"/>
              </a:rPr>
              <a:t>, </a:t>
            </a:r>
            <a:r>
              <a:rPr sz="1400" spc="10">
                <a:solidFill>
                  <a:schemeClr val="tx1"/>
                </a:solidFill>
                <a:latin typeface="Times New Roman"/>
                <a:cs typeface="Times New Roman"/>
              </a:rPr>
              <a:t>а </a:t>
            </a:r>
            <a:r>
              <a:rPr sz="1400" spc="-10">
                <a:solidFill>
                  <a:schemeClr val="tx1"/>
                </a:solidFill>
                <a:latin typeface="Times New Roman"/>
                <a:cs typeface="Times New Roman"/>
              </a:rPr>
              <a:t>також </a:t>
            </a:r>
            <a:r>
              <a:rPr sz="1400" spc="5">
                <a:solidFill>
                  <a:schemeClr val="tx1"/>
                </a:solidFill>
                <a:latin typeface="Times New Roman"/>
                <a:cs typeface="Times New Roman"/>
              </a:rPr>
              <a:t>можуть </a:t>
            </a:r>
            <a:r>
              <a:rPr sz="1400">
                <a:solidFill>
                  <a:schemeClr val="tx1"/>
                </a:solidFill>
                <a:latin typeface="Times New Roman"/>
                <a:cs typeface="Times New Roman"/>
              </a:rPr>
              <a:t>запитувати </a:t>
            </a:r>
            <a:r>
              <a:rPr sz="1400" spc="10">
                <a:solidFill>
                  <a:schemeClr val="tx1"/>
                </a:solidFill>
                <a:latin typeface="Times New Roman"/>
                <a:cs typeface="Times New Roman"/>
              </a:rPr>
              <a:t>певний </a:t>
            </a:r>
            <a:r>
              <a:rPr sz="1400" spc="5">
                <a:solidFill>
                  <a:schemeClr val="tx1"/>
                </a:solidFill>
                <a:latin typeface="Times New Roman"/>
                <a:cs typeface="Times New Roman"/>
              </a:rPr>
              <a:t>діапазон </a:t>
            </a:r>
            <a:r>
              <a:rPr sz="1400" spc="10">
                <a:solidFill>
                  <a:schemeClr val="tx1"/>
                </a:solidFill>
                <a:latin typeface="Times New Roman"/>
                <a:cs typeface="Times New Roman"/>
              </a:rPr>
              <a:t> </a:t>
            </a:r>
            <a:r>
              <a:rPr sz="1400" spc="5">
                <a:solidFill>
                  <a:schemeClr val="tx1"/>
                </a:solidFill>
                <a:latin typeface="Times New Roman"/>
                <a:cs typeface="Times New Roman"/>
              </a:rPr>
              <a:t>майнінгу</a:t>
            </a:r>
            <a:r>
              <a:rPr sz="1400" spc="25">
                <a:solidFill>
                  <a:schemeClr val="tx1"/>
                </a:solidFill>
                <a:latin typeface="Times New Roman"/>
                <a:cs typeface="Times New Roman"/>
              </a:rPr>
              <a:t> </a:t>
            </a:r>
            <a:r>
              <a:rPr sz="1400" spc="10">
                <a:solidFill>
                  <a:schemeClr val="tx1"/>
                </a:solidFill>
                <a:latin typeface="Times New Roman"/>
                <a:cs typeface="Times New Roman"/>
              </a:rPr>
              <a:t>у</a:t>
            </a:r>
            <a:r>
              <a:rPr sz="1400" spc="25">
                <a:solidFill>
                  <a:schemeClr val="tx1"/>
                </a:solidFill>
                <a:latin typeface="Times New Roman"/>
                <a:cs typeface="Times New Roman"/>
              </a:rPr>
              <a:t> </a:t>
            </a:r>
            <a:r>
              <a:rPr sz="1400" spc="15">
                <a:solidFill>
                  <a:schemeClr val="tx1"/>
                </a:solidFill>
                <a:latin typeface="Times New Roman"/>
                <a:cs typeface="Times New Roman"/>
              </a:rPr>
              <a:t>пул</a:t>
            </a:r>
            <a:r>
              <a:rPr sz="1200" spc="15">
                <a:solidFill>
                  <a:schemeClr val="tx1"/>
                </a:solidFill>
                <a:latin typeface="Microsoft Sans Serif"/>
                <a:cs typeface="Microsoft Sans Serif"/>
              </a:rPr>
              <a:t>-</a:t>
            </a:r>
            <a:r>
              <a:rPr sz="1400" spc="15">
                <a:solidFill>
                  <a:schemeClr val="tx1"/>
                </a:solidFill>
                <a:latin typeface="Times New Roman"/>
                <a:cs typeface="Times New Roman"/>
              </a:rPr>
              <a:t>сервера</a:t>
            </a:r>
            <a:r>
              <a:rPr sz="1400" spc="25">
                <a:solidFill>
                  <a:schemeClr val="tx1"/>
                </a:solidFill>
                <a:latin typeface="Times New Roman"/>
                <a:cs typeface="Times New Roman"/>
              </a:rPr>
              <a:t> </a:t>
            </a:r>
            <a:r>
              <a:rPr sz="1400" spc="10">
                <a:solidFill>
                  <a:schemeClr val="tx1"/>
                </a:solidFill>
                <a:latin typeface="Times New Roman"/>
                <a:cs typeface="Times New Roman"/>
              </a:rPr>
              <a:t>або</a:t>
            </a:r>
            <a:r>
              <a:rPr sz="1400" spc="25">
                <a:solidFill>
                  <a:schemeClr val="tx1"/>
                </a:solidFill>
                <a:latin typeface="Times New Roman"/>
                <a:cs typeface="Times New Roman"/>
              </a:rPr>
              <a:t> </a:t>
            </a:r>
            <a:r>
              <a:rPr sz="1400">
                <a:solidFill>
                  <a:schemeClr val="tx1"/>
                </a:solidFill>
                <a:latin typeface="Times New Roman"/>
                <a:cs typeface="Times New Roman"/>
              </a:rPr>
              <a:t>запитувати</a:t>
            </a:r>
            <a:r>
              <a:rPr sz="1400" spc="30">
                <a:solidFill>
                  <a:schemeClr val="tx1"/>
                </a:solidFill>
                <a:latin typeface="Times New Roman"/>
                <a:cs typeface="Times New Roman"/>
              </a:rPr>
              <a:t> </a:t>
            </a:r>
            <a:r>
              <a:rPr sz="1400">
                <a:solidFill>
                  <a:schemeClr val="tx1"/>
                </a:solidFill>
                <a:latin typeface="Times New Roman"/>
                <a:cs typeface="Times New Roman"/>
              </a:rPr>
              <a:t>поточний</a:t>
            </a:r>
            <a:r>
              <a:rPr sz="1400" spc="25">
                <a:solidFill>
                  <a:schemeClr val="tx1"/>
                </a:solidFill>
                <a:latin typeface="Times New Roman"/>
                <a:cs typeface="Times New Roman"/>
              </a:rPr>
              <a:t> </a:t>
            </a:r>
            <a:r>
              <a:rPr sz="1400" spc="15">
                <a:solidFill>
                  <a:schemeClr val="tx1"/>
                </a:solidFill>
                <a:latin typeface="Times New Roman"/>
                <a:cs typeface="Times New Roman"/>
              </a:rPr>
              <a:t>стан </a:t>
            </a:r>
            <a:r>
              <a:rPr sz="1400" spc="20">
                <a:solidFill>
                  <a:schemeClr val="tx1"/>
                </a:solidFill>
                <a:latin typeface="Times New Roman"/>
                <a:cs typeface="Times New Roman"/>
              </a:rPr>
              <a:t> </a:t>
            </a:r>
            <a:r>
              <a:rPr sz="1400" spc="5">
                <a:solidFill>
                  <a:schemeClr val="tx1"/>
                </a:solidFill>
                <a:latin typeface="Times New Roman"/>
                <a:cs typeface="Times New Roman"/>
              </a:rPr>
              <a:t>часу </a:t>
            </a:r>
            <a:r>
              <a:rPr sz="1400" spc="10">
                <a:solidFill>
                  <a:schemeClr val="tx1"/>
                </a:solidFill>
                <a:latin typeface="Times New Roman"/>
                <a:cs typeface="Times New Roman"/>
              </a:rPr>
              <a:t>у сервера </a:t>
            </a:r>
            <a:r>
              <a:rPr sz="1400" spc="5">
                <a:solidFill>
                  <a:schemeClr val="tx1"/>
                </a:solidFill>
                <a:latin typeface="Times New Roman"/>
                <a:cs typeface="Times New Roman"/>
              </a:rPr>
              <a:t>часу</a:t>
            </a:r>
            <a:r>
              <a:rPr sz="1200" spc="5">
                <a:solidFill>
                  <a:schemeClr val="tx1"/>
                </a:solidFill>
                <a:latin typeface="Microsoft Sans Serif"/>
                <a:cs typeface="Microsoft Sans Serif"/>
              </a:rPr>
              <a:t>. </a:t>
            </a:r>
            <a:r>
              <a:rPr sz="1400" spc="10">
                <a:solidFill>
                  <a:schemeClr val="tx1"/>
                </a:solidFill>
                <a:latin typeface="Times New Roman"/>
                <a:cs typeface="Times New Roman"/>
              </a:rPr>
              <a:t>Зв</a:t>
            </a:r>
            <a:r>
              <a:rPr sz="1200" spc="10">
                <a:solidFill>
                  <a:schemeClr val="tx1"/>
                </a:solidFill>
                <a:latin typeface="Microsoft Sans Serif"/>
                <a:cs typeface="Microsoft Sans Serif"/>
              </a:rPr>
              <a:t>'</a:t>
            </a:r>
            <a:r>
              <a:rPr sz="1400" spc="10">
                <a:solidFill>
                  <a:schemeClr val="tx1"/>
                </a:solidFill>
                <a:latin typeface="Times New Roman"/>
                <a:cs typeface="Times New Roman"/>
              </a:rPr>
              <a:t>язок між </a:t>
            </a:r>
            <a:r>
              <a:rPr sz="1400">
                <a:solidFill>
                  <a:schemeClr val="tx1"/>
                </a:solidFill>
                <a:latin typeface="Times New Roman"/>
                <a:cs typeface="Times New Roman"/>
              </a:rPr>
              <a:t>вузлами </a:t>
            </a:r>
            <a:r>
              <a:rPr sz="1400" spc="5">
                <a:solidFill>
                  <a:schemeClr val="tx1"/>
                </a:solidFill>
                <a:latin typeface="Times New Roman"/>
                <a:cs typeface="Times New Roman"/>
              </a:rPr>
              <a:t>здійснюється за </a:t>
            </a:r>
            <a:r>
              <a:rPr sz="1400" spc="10">
                <a:solidFill>
                  <a:schemeClr val="tx1"/>
                </a:solidFill>
                <a:latin typeface="Times New Roman"/>
                <a:cs typeface="Times New Roman"/>
              </a:rPr>
              <a:t> </a:t>
            </a:r>
            <a:r>
              <a:rPr sz="1400">
                <a:solidFill>
                  <a:schemeClr val="tx1"/>
                </a:solidFill>
                <a:latin typeface="Times New Roman"/>
                <a:cs typeface="Times New Roman"/>
              </a:rPr>
              <a:t>допомогою функції </a:t>
            </a:r>
            <a:r>
              <a:rPr sz="1050" spc="155">
                <a:solidFill>
                  <a:schemeClr val="tx1"/>
                </a:solidFill>
                <a:latin typeface="Microsoft Sans Serif"/>
                <a:cs typeface="Microsoft Sans Serif"/>
              </a:rPr>
              <a:t>handleSe</a:t>
            </a:r>
            <a:r>
              <a:rPr sz="1000" spc="155">
                <a:solidFill>
                  <a:schemeClr val="tx1"/>
                </a:solidFill>
                <a:latin typeface="Leelawadee UI"/>
                <a:cs typeface="Leelawadee UI"/>
              </a:rPr>
              <a:t>rv</a:t>
            </a:r>
            <a:r>
              <a:rPr sz="1050" spc="155">
                <a:solidFill>
                  <a:schemeClr val="tx1"/>
                </a:solidFill>
                <a:latin typeface="Microsoft Sans Serif"/>
                <a:cs typeface="Microsoft Sans Serif"/>
              </a:rPr>
              <a:t>e</a:t>
            </a:r>
            <a:r>
              <a:rPr sz="1000" spc="155">
                <a:solidFill>
                  <a:schemeClr val="tx1"/>
                </a:solidFill>
                <a:latin typeface="Leelawadee UI"/>
                <a:cs typeface="Leelawadee UI"/>
              </a:rPr>
              <a:t>r</a:t>
            </a:r>
            <a:r>
              <a:rPr sz="1200" spc="155">
                <a:solidFill>
                  <a:schemeClr val="tx1"/>
                </a:solidFill>
                <a:latin typeface="Microsoft Sans Serif"/>
                <a:cs typeface="Microsoft Sans Serif"/>
              </a:rPr>
              <a:t>, </a:t>
            </a:r>
            <a:r>
              <a:rPr sz="1400">
                <a:solidFill>
                  <a:schemeClr val="tx1"/>
                </a:solidFill>
                <a:latin typeface="Times New Roman"/>
                <a:cs typeface="Times New Roman"/>
              </a:rPr>
              <a:t>яка прослуховує </a:t>
            </a:r>
            <a:r>
              <a:rPr sz="1400" spc="5">
                <a:solidFill>
                  <a:schemeClr val="tx1"/>
                </a:solidFill>
                <a:latin typeface="Times New Roman"/>
                <a:cs typeface="Times New Roman"/>
              </a:rPr>
              <a:t>різні </a:t>
            </a:r>
            <a:r>
              <a:rPr sz="1400" spc="10">
                <a:solidFill>
                  <a:schemeClr val="tx1"/>
                </a:solidFill>
                <a:latin typeface="Times New Roman"/>
                <a:cs typeface="Times New Roman"/>
              </a:rPr>
              <a:t> </a:t>
            </a:r>
            <a:r>
              <a:rPr sz="1400" spc="5">
                <a:solidFill>
                  <a:schemeClr val="tx1"/>
                </a:solidFill>
                <a:latin typeface="Times New Roman"/>
                <a:cs typeface="Times New Roman"/>
              </a:rPr>
              <a:t>вхідні</a:t>
            </a:r>
            <a:r>
              <a:rPr sz="1400" spc="-15">
                <a:solidFill>
                  <a:schemeClr val="tx1"/>
                </a:solidFill>
                <a:latin typeface="Times New Roman"/>
                <a:cs typeface="Times New Roman"/>
              </a:rPr>
              <a:t> </a:t>
            </a:r>
            <a:r>
              <a:rPr sz="1400" spc="5">
                <a:solidFill>
                  <a:schemeClr val="tx1"/>
                </a:solidFill>
                <a:latin typeface="Times New Roman"/>
                <a:cs typeface="Times New Roman"/>
              </a:rPr>
              <a:t>запити</a:t>
            </a:r>
            <a:r>
              <a:rPr sz="1400" spc="-15">
                <a:solidFill>
                  <a:schemeClr val="tx1"/>
                </a:solidFill>
                <a:latin typeface="Times New Roman"/>
                <a:cs typeface="Times New Roman"/>
              </a:rPr>
              <a:t> </a:t>
            </a:r>
            <a:r>
              <a:rPr sz="1400" spc="5">
                <a:solidFill>
                  <a:schemeClr val="tx1"/>
                </a:solidFill>
                <a:latin typeface="Times New Roman"/>
                <a:cs typeface="Times New Roman"/>
              </a:rPr>
              <a:t>і</a:t>
            </a:r>
            <a:r>
              <a:rPr sz="1400" spc="-15">
                <a:solidFill>
                  <a:schemeClr val="tx1"/>
                </a:solidFill>
                <a:latin typeface="Times New Roman"/>
                <a:cs typeface="Times New Roman"/>
              </a:rPr>
              <a:t> </a:t>
            </a:r>
            <a:r>
              <a:rPr sz="1400" spc="5">
                <a:solidFill>
                  <a:schemeClr val="tx1"/>
                </a:solidFill>
                <a:latin typeface="Times New Roman"/>
                <a:cs typeface="Times New Roman"/>
              </a:rPr>
              <a:t>відповідно</a:t>
            </a:r>
            <a:r>
              <a:rPr sz="1400" spc="-15">
                <a:solidFill>
                  <a:schemeClr val="tx1"/>
                </a:solidFill>
                <a:latin typeface="Times New Roman"/>
                <a:cs typeface="Times New Roman"/>
              </a:rPr>
              <a:t> </a:t>
            </a:r>
            <a:r>
              <a:rPr sz="1400" spc="10">
                <a:solidFill>
                  <a:schemeClr val="tx1"/>
                </a:solidFill>
                <a:latin typeface="Times New Roman"/>
                <a:cs typeface="Times New Roman"/>
              </a:rPr>
              <a:t>реагує</a:t>
            </a:r>
            <a:r>
              <a:rPr sz="1400" spc="-15">
                <a:solidFill>
                  <a:schemeClr val="tx1"/>
                </a:solidFill>
                <a:latin typeface="Times New Roman"/>
                <a:cs typeface="Times New Roman"/>
              </a:rPr>
              <a:t> </a:t>
            </a:r>
            <a:r>
              <a:rPr sz="1400" spc="10">
                <a:solidFill>
                  <a:schemeClr val="tx1"/>
                </a:solidFill>
                <a:latin typeface="Times New Roman"/>
                <a:cs typeface="Times New Roman"/>
              </a:rPr>
              <a:t>на</a:t>
            </a:r>
            <a:r>
              <a:rPr sz="1400" spc="-15">
                <a:solidFill>
                  <a:schemeClr val="tx1"/>
                </a:solidFill>
                <a:latin typeface="Times New Roman"/>
                <a:cs typeface="Times New Roman"/>
              </a:rPr>
              <a:t> </a:t>
            </a:r>
            <a:r>
              <a:rPr sz="1400" spc="10">
                <a:solidFill>
                  <a:schemeClr val="tx1"/>
                </a:solidFill>
                <a:latin typeface="Times New Roman"/>
                <a:cs typeface="Times New Roman"/>
              </a:rPr>
              <a:t>них</a:t>
            </a:r>
            <a:r>
              <a:rPr sz="1200" spc="10">
                <a:solidFill>
                  <a:schemeClr val="tx1"/>
                </a:solidFill>
                <a:latin typeface="Microsoft Sans Serif"/>
                <a:cs typeface="Microsoft Sans Serif"/>
              </a:rPr>
              <a:t>.</a:t>
            </a:r>
            <a:endParaRPr sz="1200">
              <a:solidFill>
                <a:schemeClr val="tx1"/>
              </a:solidFill>
              <a:latin typeface="Microsoft Sans Serif"/>
              <a:cs typeface="Microsoft Sans Serif"/>
            </a:endParaRPr>
          </a:p>
        </p:txBody>
      </p:sp>
      <p:sp>
        <p:nvSpPr>
          <p:cNvPr id="854077209"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30B309A-D4E2-0742-10D1-CF203A329559}" type="slidenum">
              <a:rPr sz="2800"/>
              <a:t/>
            </a:fld>
            <a:endParaRPr/>
          </a:p>
        </p:txBody>
      </p:sp>
      <p:sp>
        <p:nvSpPr>
          <p:cNvPr id="2098987259" name=""/>
          <p:cNvSpPr/>
          <p:nvPr/>
        </p:nvSpPr>
        <p:spPr bwMode="auto">
          <a:xfrm flipH="0" flipV="0">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572832858" name=""/>
          <p:cNvPicPr>
            <a:picLocks noChangeAspect="1"/>
          </p:cNvPicPr>
          <p:nvPr/>
        </p:nvPicPr>
        <p:blipFill>
          <a:blip r:embed="rId2"/>
          <a:stretch/>
        </p:blipFill>
        <p:spPr bwMode="auto">
          <a:xfrm flipH="0" flipV="0">
            <a:off x="5697815" y="1475544"/>
            <a:ext cx="5161537" cy="38461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5" name="object 5"/>
          <p:cNvSpPr txBox="1">
            <a:spLocks noGrp="1"/>
          </p:cNvSpPr>
          <p:nvPr>
            <p:ph type="title"/>
          </p:nvPr>
        </p:nvSpPr>
        <p:spPr bwMode="auto">
          <a:xfrm>
            <a:off x="6284961" y="1246886"/>
            <a:ext cx="3345179" cy="388620"/>
          </a:xfrm>
          <a:prstGeom prst="rect">
            <a:avLst/>
          </a:prstGeom>
        </p:spPr>
        <p:txBody>
          <a:bodyPr vert="horz" wrap="square" lIns="0" tIns="16510" rIns="0" bIns="0" rtlCol="0">
            <a:spAutoFit/>
          </a:bodyPr>
          <a:lstStyle/>
          <a:p>
            <a:pPr marL="12700">
              <a:lnSpc>
                <a:spcPct val="100000"/>
              </a:lnSpc>
              <a:spcBef>
                <a:spcPts val="130"/>
              </a:spcBef>
              <a:defRPr/>
            </a:pPr>
            <a:r>
              <a:rPr spc="-10"/>
              <a:t>Програмн</a:t>
            </a:r>
            <a:r>
              <a:rPr spc="10"/>
              <a:t>е</a:t>
            </a:r>
            <a:r>
              <a:rPr spc="-140"/>
              <a:t> </a:t>
            </a:r>
            <a:r>
              <a:rPr spc="-15"/>
              <a:t>за</a:t>
            </a:r>
            <a:r>
              <a:rPr spc="-45"/>
              <a:t>б</a:t>
            </a:r>
            <a:r>
              <a:rPr spc="-10"/>
              <a:t>езп</a:t>
            </a:r>
            <a:r>
              <a:rPr spc="-75"/>
              <a:t>е</a:t>
            </a:r>
            <a:r>
              <a:rPr spc="-10"/>
              <a:t>ченн</a:t>
            </a:r>
            <a:r>
              <a:rPr spc="15"/>
              <a:t>я</a:t>
            </a:r>
            <a:endParaRPr/>
          </a:p>
        </p:txBody>
      </p:sp>
      <p:sp>
        <p:nvSpPr>
          <p:cNvPr id="6" name="object 6"/>
          <p:cNvSpPr txBox="1"/>
          <p:nvPr/>
        </p:nvSpPr>
        <p:spPr bwMode="auto">
          <a:xfrm>
            <a:off x="6284961" y="1728583"/>
            <a:ext cx="4515930" cy="3326103"/>
          </a:xfrm>
          <a:prstGeom prst="rect">
            <a:avLst/>
          </a:prstGeom>
        </p:spPr>
        <p:txBody>
          <a:bodyPr vert="horz" wrap="square" lIns="0" tIns="13970" rIns="0" bIns="0" rtlCol="0">
            <a:spAutoFit/>
          </a:bodyPr>
          <a:lstStyle/>
          <a:p>
            <a:pPr marL="12700" marR="5080">
              <a:lnSpc>
                <a:spcPct val="119400"/>
              </a:lnSpc>
              <a:spcBef>
                <a:spcPts val="110"/>
              </a:spcBef>
              <a:defRPr/>
            </a:pPr>
            <a:r>
              <a:rPr sz="1400" spc="5">
                <a:solidFill>
                  <a:schemeClr val="tx1"/>
                </a:solidFill>
                <a:latin typeface="Times New Roman"/>
                <a:cs typeface="Times New Roman"/>
              </a:rPr>
              <a:t>Архітектура програмного забезпечення </a:t>
            </a:r>
            <a:r>
              <a:rPr sz="1400" spc="10">
                <a:solidFill>
                  <a:schemeClr val="tx1"/>
                </a:solidFill>
                <a:latin typeface="Times New Roman"/>
                <a:cs typeface="Times New Roman"/>
              </a:rPr>
              <a:t>системи </a:t>
            </a:r>
            <a:r>
              <a:rPr sz="1400" spc="15">
                <a:solidFill>
                  <a:schemeClr val="tx1"/>
                </a:solidFill>
                <a:latin typeface="Times New Roman"/>
                <a:cs typeface="Times New Roman"/>
              </a:rPr>
              <a:t> </a:t>
            </a:r>
            <a:r>
              <a:rPr sz="1400" spc="10">
                <a:solidFill>
                  <a:schemeClr val="tx1"/>
                </a:solidFill>
                <a:latin typeface="Times New Roman"/>
                <a:cs typeface="Times New Roman"/>
              </a:rPr>
              <a:t>електронних </a:t>
            </a:r>
            <a:r>
              <a:rPr sz="1400" spc="5">
                <a:solidFill>
                  <a:schemeClr val="tx1"/>
                </a:solidFill>
                <a:latin typeface="Times New Roman"/>
                <a:cs typeface="Times New Roman"/>
              </a:rPr>
              <a:t>платежів </a:t>
            </a:r>
            <a:r>
              <a:rPr sz="1400" spc="10">
                <a:solidFill>
                  <a:schemeClr val="tx1"/>
                </a:solidFill>
                <a:latin typeface="Times New Roman"/>
                <a:cs typeface="Times New Roman"/>
              </a:rPr>
              <a:t>на </a:t>
            </a:r>
            <a:r>
              <a:rPr sz="1400" spc="15">
                <a:solidFill>
                  <a:schemeClr val="tx1"/>
                </a:solidFill>
                <a:latin typeface="Times New Roman"/>
                <a:cs typeface="Times New Roman"/>
              </a:rPr>
              <a:t>основі </a:t>
            </a:r>
            <a:r>
              <a:rPr sz="1400">
                <a:solidFill>
                  <a:schemeClr val="tx1"/>
                </a:solidFill>
                <a:latin typeface="Times New Roman"/>
                <a:cs typeface="Times New Roman"/>
              </a:rPr>
              <a:t>блокчейну </a:t>
            </a:r>
            <a:r>
              <a:rPr sz="1400" spc="5">
                <a:solidFill>
                  <a:schemeClr val="tx1"/>
                </a:solidFill>
                <a:latin typeface="Times New Roman"/>
                <a:cs typeface="Times New Roman"/>
              </a:rPr>
              <a:t>розроблена </a:t>
            </a:r>
            <a:r>
              <a:rPr sz="1400" spc="10">
                <a:solidFill>
                  <a:schemeClr val="tx1"/>
                </a:solidFill>
                <a:latin typeface="Times New Roman"/>
                <a:cs typeface="Times New Roman"/>
              </a:rPr>
              <a:t> </a:t>
            </a:r>
            <a:r>
              <a:rPr sz="1400" spc="15">
                <a:solidFill>
                  <a:schemeClr val="tx1"/>
                </a:solidFill>
                <a:latin typeface="Times New Roman"/>
                <a:cs typeface="Times New Roman"/>
              </a:rPr>
              <a:t>таким </a:t>
            </a:r>
            <a:r>
              <a:rPr sz="1400" spc="10">
                <a:solidFill>
                  <a:schemeClr val="tx1"/>
                </a:solidFill>
                <a:latin typeface="Times New Roman"/>
                <a:cs typeface="Times New Roman"/>
              </a:rPr>
              <a:t>чином</a:t>
            </a:r>
            <a:r>
              <a:rPr sz="1400" spc="10">
                <a:solidFill>
                  <a:schemeClr val="tx1"/>
                </a:solidFill>
                <a:latin typeface="Times New Roman"/>
                <a:cs typeface="Times New Roman"/>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забезпечити максимальну безпеку </a:t>
            </a:r>
            <a:r>
              <a:rPr sz="1400" spc="20">
                <a:solidFill>
                  <a:schemeClr val="tx1"/>
                </a:solidFill>
                <a:latin typeface="Times New Roman"/>
                <a:cs typeface="Times New Roman"/>
              </a:rPr>
              <a:t>та </a:t>
            </a:r>
            <a:r>
              <a:rPr sz="1400" spc="25">
                <a:solidFill>
                  <a:schemeClr val="tx1"/>
                </a:solidFill>
                <a:latin typeface="Times New Roman"/>
                <a:cs typeface="Times New Roman"/>
              </a:rPr>
              <a:t> </a:t>
            </a:r>
            <a:r>
              <a:rPr sz="1400" spc="5">
                <a:solidFill>
                  <a:schemeClr val="tx1"/>
                </a:solidFill>
                <a:latin typeface="Times New Roman"/>
                <a:cs typeface="Times New Roman"/>
              </a:rPr>
              <a:t>зручність використання </a:t>
            </a:r>
            <a:r>
              <a:rPr sz="1400" spc="10">
                <a:solidFill>
                  <a:schemeClr val="tx1"/>
                </a:solidFill>
                <a:latin typeface="Times New Roman"/>
                <a:cs typeface="Times New Roman"/>
              </a:rPr>
              <a:t>для </a:t>
            </a:r>
            <a:r>
              <a:rPr sz="1400" spc="-5">
                <a:solidFill>
                  <a:schemeClr val="tx1"/>
                </a:solidFill>
                <a:latin typeface="Times New Roman"/>
                <a:cs typeface="Times New Roman"/>
              </a:rPr>
              <a:t>широкого </a:t>
            </a:r>
            <a:r>
              <a:rPr sz="1400" spc="-15">
                <a:solidFill>
                  <a:schemeClr val="tx1"/>
                </a:solidFill>
                <a:latin typeface="Times New Roman"/>
                <a:cs typeface="Times New Roman"/>
              </a:rPr>
              <a:t>кола </a:t>
            </a:r>
            <a:r>
              <a:rPr sz="1400" spc="-5">
                <a:solidFill>
                  <a:schemeClr val="tx1"/>
                </a:solidFill>
                <a:latin typeface="Times New Roman"/>
                <a:cs typeface="Times New Roman"/>
              </a:rPr>
              <a:t>користувачів</a:t>
            </a:r>
            <a:r>
              <a:rPr sz="1400" spc="-5">
                <a:solidFill>
                  <a:schemeClr val="tx1"/>
                </a:solidFill>
                <a:latin typeface="Times New Roman"/>
                <a:cs typeface="Times New Roman"/>
              </a:rPr>
              <a:t>. </a:t>
            </a:r>
            <a:r>
              <a:rPr sz="1400">
                <a:solidFill>
                  <a:schemeClr val="tx1"/>
                </a:solidFill>
                <a:latin typeface="Times New Roman"/>
                <a:cs typeface="Times New Roman"/>
              </a:rPr>
              <a:t> </a:t>
            </a:r>
            <a:r>
              <a:rPr sz="1400" spc="5">
                <a:solidFill>
                  <a:schemeClr val="tx1"/>
                </a:solidFill>
                <a:latin typeface="Times New Roman"/>
                <a:cs typeface="Times New Roman"/>
              </a:rPr>
              <a:t>Система </a:t>
            </a:r>
            <a:r>
              <a:rPr sz="1400">
                <a:solidFill>
                  <a:schemeClr val="tx1"/>
                </a:solidFill>
                <a:latin typeface="Times New Roman"/>
                <a:cs typeface="Times New Roman"/>
              </a:rPr>
              <a:t>включає </a:t>
            </a:r>
            <a:r>
              <a:rPr sz="1400" spc="10">
                <a:solidFill>
                  <a:schemeClr val="tx1"/>
                </a:solidFill>
                <a:latin typeface="Times New Roman"/>
                <a:cs typeface="Times New Roman"/>
              </a:rPr>
              <a:t>в себе </a:t>
            </a:r>
            <a:r>
              <a:rPr sz="1400" spc="15">
                <a:solidFill>
                  <a:schemeClr val="tx1"/>
                </a:solidFill>
                <a:latin typeface="Times New Roman"/>
                <a:cs typeface="Times New Roman"/>
              </a:rPr>
              <a:t>веб</a:t>
            </a:r>
            <a:r>
              <a:rPr sz="1400" spc="15">
                <a:solidFill>
                  <a:schemeClr val="tx1"/>
                </a:solidFill>
                <a:latin typeface="Times New Roman"/>
                <a:cs typeface="Times New Roman"/>
              </a:rPr>
              <a:t>-</a:t>
            </a:r>
            <a:r>
              <a:rPr sz="1400" spc="15">
                <a:solidFill>
                  <a:schemeClr val="tx1"/>
                </a:solidFill>
                <a:latin typeface="Times New Roman"/>
                <a:cs typeface="Times New Roman"/>
              </a:rPr>
              <a:t>гаманець </a:t>
            </a:r>
            <a:r>
              <a:rPr sz="1400" spc="5">
                <a:solidFill>
                  <a:schemeClr val="tx1"/>
                </a:solidFill>
                <a:latin typeface="Times New Roman"/>
                <a:cs typeface="Times New Roman"/>
              </a:rPr>
              <a:t>і </a:t>
            </a:r>
            <a:r>
              <a:rPr sz="1400">
                <a:solidFill>
                  <a:schemeClr val="tx1"/>
                </a:solidFill>
                <a:latin typeface="Times New Roman"/>
                <a:cs typeface="Times New Roman"/>
              </a:rPr>
              <a:t>консольний </a:t>
            </a:r>
            <a:r>
              <a:rPr sz="1400" spc="5">
                <a:solidFill>
                  <a:schemeClr val="tx1"/>
                </a:solidFill>
                <a:latin typeface="Times New Roman"/>
                <a:cs typeface="Times New Roman"/>
              </a:rPr>
              <a:t> </a:t>
            </a:r>
            <a:r>
              <a:rPr sz="1400" spc="10">
                <a:solidFill>
                  <a:schemeClr val="tx1"/>
                </a:solidFill>
                <a:latin typeface="Times New Roman"/>
                <a:cs typeface="Times New Roman"/>
              </a:rPr>
              <a:t>інтерфейс</a:t>
            </a:r>
            <a:r>
              <a:rPr sz="1400" spc="10">
                <a:solidFill>
                  <a:schemeClr val="tx1"/>
                </a:solidFill>
                <a:latin typeface="Times New Roman"/>
                <a:cs typeface="Times New Roman"/>
              </a:rPr>
              <a:t>, </a:t>
            </a:r>
            <a:r>
              <a:rPr sz="1400" spc="15">
                <a:solidFill>
                  <a:schemeClr val="tx1"/>
                </a:solidFill>
                <a:latin typeface="Times New Roman"/>
                <a:cs typeface="Times New Roman"/>
              </a:rPr>
              <a:t>що </a:t>
            </a:r>
            <a:r>
              <a:rPr sz="1400" spc="10">
                <a:solidFill>
                  <a:schemeClr val="tx1"/>
                </a:solidFill>
                <a:latin typeface="Times New Roman"/>
                <a:cs typeface="Times New Roman"/>
              </a:rPr>
              <a:t>робить </a:t>
            </a:r>
            <a:r>
              <a:rPr sz="1400" spc="5">
                <a:solidFill>
                  <a:schemeClr val="tx1"/>
                </a:solidFill>
                <a:latin typeface="Times New Roman"/>
                <a:cs typeface="Times New Roman"/>
              </a:rPr>
              <a:t>її </a:t>
            </a:r>
            <a:r>
              <a:rPr sz="1400" spc="10">
                <a:solidFill>
                  <a:schemeClr val="tx1"/>
                </a:solidFill>
                <a:latin typeface="Times New Roman"/>
                <a:cs typeface="Times New Roman"/>
              </a:rPr>
              <a:t>доступною як для досвідчених </a:t>
            </a:r>
            <a:r>
              <a:rPr sz="1400" spc="15">
                <a:solidFill>
                  <a:schemeClr val="tx1"/>
                </a:solidFill>
                <a:latin typeface="Times New Roman"/>
                <a:cs typeface="Times New Roman"/>
              </a:rPr>
              <a:t> </a:t>
            </a:r>
            <a:r>
              <a:rPr sz="1400" spc="-5">
                <a:solidFill>
                  <a:schemeClr val="tx1"/>
                </a:solidFill>
                <a:latin typeface="Times New Roman"/>
                <a:cs typeface="Times New Roman"/>
              </a:rPr>
              <a:t>користувачів </a:t>
            </a:r>
            <a:r>
              <a:rPr sz="1400" spc="10">
                <a:solidFill>
                  <a:schemeClr val="tx1"/>
                </a:solidFill>
                <a:latin typeface="Times New Roman"/>
                <a:cs typeface="Times New Roman"/>
              </a:rPr>
              <a:t>криптовалют</a:t>
            </a:r>
            <a:r>
              <a:rPr sz="1400" spc="10">
                <a:solidFill>
                  <a:schemeClr val="tx1"/>
                </a:solidFill>
                <a:latin typeface="Times New Roman"/>
                <a:cs typeface="Times New Roman"/>
              </a:rPr>
              <a:t>, </a:t>
            </a:r>
            <a:r>
              <a:rPr sz="1400" spc="15">
                <a:solidFill>
                  <a:schemeClr val="tx1"/>
                </a:solidFill>
                <a:latin typeface="Times New Roman"/>
                <a:cs typeface="Times New Roman"/>
              </a:rPr>
              <a:t>так </a:t>
            </a:r>
            <a:r>
              <a:rPr sz="1400" spc="5">
                <a:solidFill>
                  <a:schemeClr val="tx1"/>
                </a:solidFill>
                <a:latin typeface="Times New Roman"/>
                <a:cs typeface="Times New Roman"/>
              </a:rPr>
              <a:t>і </a:t>
            </a:r>
            <a:r>
              <a:rPr sz="1400" spc="10">
                <a:solidFill>
                  <a:schemeClr val="tx1"/>
                </a:solidFill>
                <a:latin typeface="Times New Roman"/>
                <a:cs typeface="Times New Roman"/>
              </a:rPr>
              <a:t>для </a:t>
            </a:r>
            <a:r>
              <a:rPr sz="1400" spc="15">
                <a:solidFill>
                  <a:schemeClr val="tx1"/>
                </a:solidFill>
                <a:latin typeface="Times New Roman"/>
                <a:cs typeface="Times New Roman"/>
              </a:rPr>
              <a:t>тих</a:t>
            </a:r>
            <a:r>
              <a:rPr sz="1400" spc="15">
                <a:solidFill>
                  <a:schemeClr val="tx1"/>
                </a:solidFill>
                <a:latin typeface="Times New Roman"/>
                <a:cs typeface="Times New Roman"/>
              </a:rPr>
              <a:t>, </a:t>
            </a:r>
            <a:r>
              <a:rPr sz="1400" spc="-10">
                <a:solidFill>
                  <a:schemeClr val="tx1"/>
                </a:solidFill>
                <a:latin typeface="Times New Roman"/>
                <a:cs typeface="Times New Roman"/>
              </a:rPr>
              <a:t>хто </a:t>
            </a:r>
            <a:r>
              <a:rPr sz="1400" spc="10">
                <a:solidFill>
                  <a:schemeClr val="tx1"/>
                </a:solidFill>
                <a:latin typeface="Times New Roman"/>
                <a:cs typeface="Times New Roman"/>
              </a:rPr>
              <a:t>ними не </a:t>
            </a:r>
            <a:r>
              <a:rPr sz="1400" spc="15">
                <a:solidFill>
                  <a:schemeClr val="tx1"/>
                </a:solidFill>
                <a:latin typeface="Times New Roman"/>
                <a:cs typeface="Times New Roman"/>
              </a:rPr>
              <a:t> </a:t>
            </a:r>
            <a:r>
              <a:rPr sz="1400" spc="5">
                <a:solidFill>
                  <a:schemeClr val="tx1"/>
                </a:solidFill>
                <a:latin typeface="Times New Roman"/>
                <a:cs typeface="Times New Roman"/>
              </a:rPr>
              <a:t>володіє</a:t>
            </a:r>
            <a:r>
              <a:rPr sz="1400" spc="5">
                <a:solidFill>
                  <a:schemeClr val="tx1"/>
                </a:solidFill>
                <a:latin typeface="Times New Roman"/>
                <a:cs typeface="Times New Roman"/>
              </a:rPr>
              <a:t>. </a:t>
            </a:r>
            <a:r>
              <a:rPr sz="1400" spc="10">
                <a:solidFill>
                  <a:schemeClr val="tx1"/>
                </a:solidFill>
                <a:latin typeface="Times New Roman"/>
                <a:cs typeface="Times New Roman"/>
              </a:rPr>
              <a:t>Програмні </a:t>
            </a:r>
            <a:r>
              <a:rPr sz="1400">
                <a:solidFill>
                  <a:schemeClr val="tx1"/>
                </a:solidFill>
                <a:latin typeface="Times New Roman"/>
                <a:cs typeface="Times New Roman"/>
              </a:rPr>
              <a:t>компоненти включають </a:t>
            </a:r>
            <a:r>
              <a:rPr sz="1400" spc="10">
                <a:solidFill>
                  <a:schemeClr val="tx1"/>
                </a:solidFill>
                <a:latin typeface="Times New Roman"/>
                <a:cs typeface="Times New Roman"/>
              </a:rPr>
              <a:t>в себе </a:t>
            </a:r>
            <a:r>
              <a:rPr sz="1400" spc="15">
                <a:solidFill>
                  <a:schemeClr val="tx1"/>
                </a:solidFill>
                <a:latin typeface="Times New Roman"/>
                <a:cs typeface="Times New Roman"/>
              </a:rPr>
              <a:t> </a:t>
            </a:r>
            <a:r>
              <a:rPr sz="1400" spc="55">
                <a:solidFill>
                  <a:schemeClr val="tx1"/>
                </a:solidFill>
                <a:latin typeface="Times New Roman"/>
                <a:cs typeface="Times New Roman"/>
              </a:rPr>
              <a:t>Blockchain</a:t>
            </a:r>
            <a:r>
              <a:rPr sz="1400" spc="-10">
                <a:solidFill>
                  <a:schemeClr val="tx1"/>
                </a:solidFill>
                <a:latin typeface="Times New Roman"/>
                <a:cs typeface="Times New Roman"/>
              </a:rPr>
              <a:t> </a:t>
            </a:r>
            <a:r>
              <a:rPr sz="1400" spc="70">
                <a:solidFill>
                  <a:schemeClr val="tx1"/>
                </a:solidFill>
                <a:latin typeface="Times New Roman"/>
                <a:cs typeface="Times New Roman"/>
              </a:rPr>
              <a:t>Nodes</a:t>
            </a:r>
            <a:r>
              <a:rPr sz="1400" spc="70">
                <a:solidFill>
                  <a:schemeClr val="tx1"/>
                </a:solidFill>
                <a:latin typeface="Times New Roman"/>
                <a:cs typeface="Times New Roman"/>
              </a:rPr>
              <a:t>,</a:t>
            </a:r>
            <a:r>
              <a:rPr sz="1400">
                <a:solidFill>
                  <a:schemeClr val="tx1"/>
                </a:solidFill>
                <a:latin typeface="Times New Roman"/>
                <a:cs typeface="Times New Roman"/>
              </a:rPr>
              <a:t> </a:t>
            </a:r>
            <a:r>
              <a:rPr sz="1400" spc="55">
                <a:solidFill>
                  <a:schemeClr val="tx1"/>
                </a:solidFill>
                <a:latin typeface="Times New Roman"/>
                <a:cs typeface="Times New Roman"/>
              </a:rPr>
              <a:t>Blockchain</a:t>
            </a:r>
            <a:r>
              <a:rPr sz="1400" spc="-10">
                <a:solidFill>
                  <a:schemeClr val="tx1"/>
                </a:solidFill>
                <a:latin typeface="Times New Roman"/>
                <a:cs typeface="Times New Roman"/>
              </a:rPr>
              <a:t> </a:t>
            </a:r>
            <a:r>
              <a:rPr sz="1400" spc="50">
                <a:solidFill>
                  <a:schemeClr val="tx1"/>
                </a:solidFill>
                <a:latin typeface="Times New Roman"/>
                <a:cs typeface="Times New Roman"/>
              </a:rPr>
              <a:t>Ledger</a:t>
            </a:r>
            <a:r>
              <a:rPr sz="1400" spc="50">
                <a:solidFill>
                  <a:schemeClr val="tx1"/>
                </a:solidFill>
                <a:latin typeface="Times New Roman"/>
                <a:cs typeface="Times New Roman"/>
              </a:rPr>
              <a:t>,</a:t>
            </a:r>
            <a:r>
              <a:rPr sz="1400">
                <a:solidFill>
                  <a:schemeClr val="tx1"/>
                </a:solidFill>
                <a:latin typeface="Times New Roman"/>
                <a:cs typeface="Times New Roman"/>
              </a:rPr>
              <a:t> </a:t>
            </a:r>
            <a:r>
              <a:rPr sz="1400" spc="90">
                <a:solidFill>
                  <a:schemeClr val="tx1"/>
                </a:solidFill>
                <a:latin typeface="Times New Roman"/>
                <a:cs typeface="Times New Roman"/>
              </a:rPr>
              <a:t>Mempool</a:t>
            </a:r>
            <a:r>
              <a:rPr sz="1400" spc="90">
                <a:solidFill>
                  <a:schemeClr val="tx1"/>
                </a:solidFill>
                <a:latin typeface="Times New Roman"/>
                <a:cs typeface="Times New Roman"/>
              </a:rPr>
              <a:t>,</a:t>
            </a:r>
            <a:r>
              <a:rPr sz="1400">
                <a:solidFill>
                  <a:schemeClr val="tx1"/>
                </a:solidFill>
                <a:latin typeface="Times New Roman"/>
                <a:cs typeface="Times New Roman"/>
              </a:rPr>
              <a:t> </a:t>
            </a:r>
            <a:r>
              <a:rPr sz="1400" spc="15">
                <a:solidFill>
                  <a:schemeClr val="tx1"/>
                </a:solidFill>
                <a:latin typeface="Times New Roman"/>
                <a:cs typeface="Times New Roman"/>
              </a:rPr>
              <a:t>процес </a:t>
            </a:r>
            <a:r>
              <a:rPr sz="1400" spc="-335">
                <a:solidFill>
                  <a:schemeClr val="tx1"/>
                </a:solidFill>
                <a:latin typeface="Times New Roman"/>
                <a:cs typeface="Times New Roman"/>
              </a:rPr>
              <a:t> </a:t>
            </a:r>
            <a:r>
              <a:rPr sz="1400" spc="5">
                <a:solidFill>
                  <a:schemeClr val="tx1"/>
                </a:solidFill>
                <a:latin typeface="Times New Roman"/>
                <a:cs typeface="Times New Roman"/>
              </a:rPr>
              <a:t>перевірки </a:t>
            </a:r>
            <a:r>
              <a:rPr sz="1400" spc="10">
                <a:solidFill>
                  <a:schemeClr val="tx1"/>
                </a:solidFill>
                <a:latin typeface="Times New Roman"/>
                <a:cs typeface="Times New Roman"/>
              </a:rPr>
              <a:t>транзакцій </a:t>
            </a:r>
            <a:r>
              <a:rPr sz="1400" spc="5">
                <a:solidFill>
                  <a:schemeClr val="tx1"/>
                </a:solidFill>
                <a:latin typeface="Times New Roman"/>
                <a:cs typeface="Times New Roman"/>
              </a:rPr>
              <a:t>і </a:t>
            </a:r>
            <a:r>
              <a:rPr sz="1400" spc="15">
                <a:solidFill>
                  <a:schemeClr val="tx1"/>
                </a:solidFill>
                <a:latin typeface="Times New Roman"/>
                <a:cs typeface="Times New Roman"/>
              </a:rPr>
              <a:t>веб</a:t>
            </a:r>
            <a:r>
              <a:rPr sz="1400" spc="15">
                <a:solidFill>
                  <a:schemeClr val="tx1"/>
                </a:solidFill>
                <a:latin typeface="Times New Roman"/>
                <a:cs typeface="Times New Roman"/>
              </a:rPr>
              <a:t>-</a:t>
            </a:r>
            <a:r>
              <a:rPr sz="1400" spc="15">
                <a:solidFill>
                  <a:schemeClr val="tx1"/>
                </a:solidFill>
                <a:latin typeface="Times New Roman"/>
                <a:cs typeface="Times New Roman"/>
              </a:rPr>
              <a:t>гаманець</a:t>
            </a:r>
            <a:r>
              <a:rPr sz="1400" spc="15">
                <a:solidFill>
                  <a:schemeClr val="tx1"/>
                </a:solidFill>
                <a:latin typeface="Times New Roman"/>
                <a:cs typeface="Times New Roman"/>
              </a:rPr>
              <a:t>. </a:t>
            </a:r>
            <a:r>
              <a:rPr sz="1400" spc="10">
                <a:solidFill>
                  <a:schemeClr val="tx1"/>
                </a:solidFill>
                <a:latin typeface="Times New Roman"/>
                <a:cs typeface="Times New Roman"/>
              </a:rPr>
              <a:t>Ці </a:t>
            </a:r>
            <a:r>
              <a:rPr sz="1400">
                <a:solidFill>
                  <a:schemeClr val="tx1"/>
                </a:solidFill>
                <a:latin typeface="Times New Roman"/>
                <a:cs typeface="Times New Roman"/>
              </a:rPr>
              <a:t>компоненти </a:t>
            </a:r>
            <a:r>
              <a:rPr sz="1400" spc="5">
                <a:solidFill>
                  <a:schemeClr val="tx1"/>
                </a:solidFill>
                <a:latin typeface="Times New Roman"/>
                <a:cs typeface="Times New Roman"/>
              </a:rPr>
              <a:t> </a:t>
            </a:r>
            <a:r>
              <a:rPr sz="1400" spc="10">
                <a:solidFill>
                  <a:schemeClr val="tx1"/>
                </a:solidFill>
                <a:latin typeface="Times New Roman"/>
                <a:cs typeface="Times New Roman"/>
              </a:rPr>
              <a:t>працюють разом</a:t>
            </a:r>
            <a:r>
              <a:rPr sz="1400" spc="10">
                <a:solidFill>
                  <a:schemeClr val="tx1"/>
                </a:solidFill>
                <a:latin typeface="Times New Roman"/>
                <a:cs typeface="Times New Roman"/>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підтримувати </a:t>
            </a:r>
            <a:r>
              <a:rPr sz="1400" spc="10">
                <a:solidFill>
                  <a:schemeClr val="tx1"/>
                </a:solidFill>
                <a:latin typeface="Times New Roman"/>
                <a:cs typeface="Times New Roman"/>
              </a:rPr>
              <a:t>мережу </a:t>
            </a:r>
            <a:r>
              <a:rPr sz="1400" spc="-5">
                <a:solidFill>
                  <a:schemeClr val="tx1"/>
                </a:solidFill>
                <a:latin typeface="Times New Roman"/>
                <a:cs typeface="Times New Roman"/>
              </a:rPr>
              <a:t>блокчейн </a:t>
            </a:r>
            <a:r>
              <a:rPr sz="1400" spc="5">
                <a:solidFill>
                  <a:schemeClr val="tx1"/>
                </a:solidFill>
                <a:latin typeface="Times New Roman"/>
                <a:cs typeface="Times New Roman"/>
              </a:rPr>
              <a:t>і </a:t>
            </a:r>
            <a:r>
              <a:rPr sz="1400" spc="10">
                <a:solidFill>
                  <a:schemeClr val="tx1"/>
                </a:solidFill>
                <a:latin typeface="Times New Roman"/>
                <a:cs typeface="Times New Roman"/>
              </a:rPr>
              <a:t> </a:t>
            </a:r>
            <a:r>
              <a:rPr sz="1400" spc="5">
                <a:solidFill>
                  <a:schemeClr val="tx1"/>
                </a:solidFill>
                <a:latin typeface="Times New Roman"/>
                <a:cs typeface="Times New Roman"/>
              </a:rPr>
              <a:t>гарантувати</a:t>
            </a:r>
            <a:r>
              <a:rPr sz="1400" spc="5">
                <a:solidFill>
                  <a:schemeClr val="tx1"/>
                </a:solidFill>
                <a:latin typeface="Times New Roman"/>
                <a:cs typeface="Times New Roman"/>
              </a:rPr>
              <a:t>,</a:t>
            </a:r>
            <a:r>
              <a:rPr sz="1400" spc="25">
                <a:solidFill>
                  <a:schemeClr val="tx1"/>
                </a:solidFill>
                <a:latin typeface="Times New Roman"/>
                <a:cs typeface="Times New Roman"/>
              </a:rPr>
              <a:t> </a:t>
            </a:r>
            <a:r>
              <a:rPr sz="1400" spc="15">
                <a:solidFill>
                  <a:schemeClr val="tx1"/>
                </a:solidFill>
                <a:latin typeface="Times New Roman"/>
                <a:cs typeface="Times New Roman"/>
              </a:rPr>
              <a:t>що </a:t>
            </a:r>
            <a:r>
              <a:rPr sz="1400" spc="5">
                <a:solidFill>
                  <a:schemeClr val="tx1"/>
                </a:solidFill>
                <a:latin typeface="Times New Roman"/>
                <a:cs typeface="Times New Roman"/>
              </a:rPr>
              <a:t>тільки</a:t>
            </a:r>
            <a:r>
              <a:rPr sz="1400" spc="15">
                <a:solidFill>
                  <a:schemeClr val="tx1"/>
                </a:solidFill>
                <a:latin typeface="Times New Roman"/>
                <a:cs typeface="Times New Roman"/>
              </a:rPr>
              <a:t> </a:t>
            </a:r>
            <a:r>
              <a:rPr sz="1400" spc="5">
                <a:solidFill>
                  <a:schemeClr val="tx1"/>
                </a:solidFill>
                <a:latin typeface="Times New Roman"/>
                <a:cs typeface="Times New Roman"/>
              </a:rPr>
              <a:t>дійсні</a:t>
            </a:r>
            <a:r>
              <a:rPr sz="1400" spc="20">
                <a:solidFill>
                  <a:schemeClr val="tx1"/>
                </a:solidFill>
                <a:latin typeface="Times New Roman"/>
                <a:cs typeface="Times New Roman"/>
              </a:rPr>
              <a:t> </a:t>
            </a:r>
            <a:r>
              <a:rPr sz="1400" spc="10">
                <a:solidFill>
                  <a:schemeClr val="tx1"/>
                </a:solidFill>
                <a:latin typeface="Times New Roman"/>
                <a:cs typeface="Times New Roman"/>
              </a:rPr>
              <a:t>транзакції</a:t>
            </a:r>
            <a:r>
              <a:rPr sz="1400" spc="15">
                <a:solidFill>
                  <a:schemeClr val="tx1"/>
                </a:solidFill>
                <a:latin typeface="Times New Roman"/>
                <a:cs typeface="Times New Roman"/>
              </a:rPr>
              <a:t> </a:t>
            </a:r>
            <a:r>
              <a:rPr sz="1400" spc="-15">
                <a:solidFill>
                  <a:schemeClr val="tx1"/>
                </a:solidFill>
                <a:latin typeface="Times New Roman"/>
                <a:cs typeface="Times New Roman"/>
              </a:rPr>
              <a:t>будуть</a:t>
            </a:r>
            <a:r>
              <a:rPr sz="1400" spc="15">
                <a:solidFill>
                  <a:schemeClr val="tx1"/>
                </a:solidFill>
                <a:latin typeface="Times New Roman"/>
                <a:cs typeface="Times New Roman"/>
              </a:rPr>
              <a:t> </a:t>
            </a:r>
            <a:r>
              <a:rPr sz="1400">
                <a:solidFill>
                  <a:schemeClr val="tx1"/>
                </a:solidFill>
                <a:latin typeface="Times New Roman"/>
                <a:cs typeface="Times New Roman"/>
              </a:rPr>
              <a:t>включені </a:t>
            </a:r>
            <a:r>
              <a:rPr sz="1400" spc="5">
                <a:solidFill>
                  <a:schemeClr val="tx1"/>
                </a:solidFill>
                <a:latin typeface="Times New Roman"/>
                <a:cs typeface="Times New Roman"/>
              </a:rPr>
              <a:t> </a:t>
            </a:r>
            <a:r>
              <a:rPr sz="1400" spc="10">
                <a:solidFill>
                  <a:schemeClr val="tx1"/>
                </a:solidFill>
                <a:latin typeface="Times New Roman"/>
                <a:cs typeface="Times New Roman"/>
              </a:rPr>
              <a:t>в</a:t>
            </a:r>
            <a:r>
              <a:rPr sz="1400" spc="-20">
                <a:solidFill>
                  <a:schemeClr val="tx1"/>
                </a:solidFill>
                <a:latin typeface="Times New Roman"/>
                <a:cs typeface="Times New Roman"/>
              </a:rPr>
              <a:t> </a:t>
            </a:r>
            <a:r>
              <a:rPr sz="1400">
                <a:solidFill>
                  <a:schemeClr val="tx1"/>
                </a:solidFill>
                <a:latin typeface="Times New Roman"/>
                <a:cs typeface="Times New Roman"/>
              </a:rPr>
              <a:t>блокчейн</a:t>
            </a:r>
            <a:r>
              <a:rPr sz="1400">
                <a:solidFill>
                  <a:schemeClr val="tx1"/>
                </a:solidFill>
                <a:latin typeface="Times New Roman"/>
                <a:cs typeface="Times New Roman"/>
              </a:rPr>
              <a:t>.</a:t>
            </a:r>
            <a:endParaRPr sz="1200">
              <a:solidFill>
                <a:schemeClr val="tx1"/>
              </a:solidFill>
              <a:latin typeface="Times New Roman"/>
              <a:cs typeface="Times New Roman"/>
            </a:endParaRPr>
          </a:p>
        </p:txBody>
      </p:sp>
      <p:sp>
        <p:nvSpPr>
          <p:cNvPr id="983426703"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9E735286-D653-970E-6EB7-3767F71D2E85}" type="slidenum">
              <a:rPr sz="2800"/>
              <a:t/>
            </a:fld>
            <a:endParaRPr/>
          </a:p>
        </p:txBody>
      </p:sp>
      <p:sp>
        <p:nvSpPr>
          <p:cNvPr id="1149062720" name=""/>
          <p:cNvSpPr/>
          <p:nvPr/>
        </p:nvSpPr>
        <p:spPr bwMode="auto">
          <a:xfrm flipH="0" flipV="0">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745909952" name=""/>
          <p:cNvPicPr>
            <a:picLocks noChangeAspect="1"/>
          </p:cNvPicPr>
          <p:nvPr/>
        </p:nvPicPr>
        <p:blipFill>
          <a:blip r:embed="rId2"/>
          <a:stretch/>
        </p:blipFill>
        <p:spPr bwMode="auto">
          <a:xfrm flipH="0" flipV="0">
            <a:off x="1340897" y="1516601"/>
            <a:ext cx="4670970" cy="3569180"/>
          </a:xfrm>
          <a:prstGeom prst="flowChartAlternateProcess">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4" y="770636"/>
            <a:ext cx="3041015" cy="721995"/>
          </a:xfrm>
          <a:prstGeom prst="rect">
            <a:avLst/>
          </a:prstGeom>
        </p:spPr>
        <p:txBody>
          <a:bodyPr vert="horz" wrap="square" lIns="0" tIns="47625" rIns="0" bIns="0" rtlCol="0">
            <a:spAutoFit/>
          </a:bodyPr>
          <a:lstStyle/>
          <a:p>
            <a:pPr marL="12700" marR="5080">
              <a:lnSpc>
                <a:spcPts val="2630"/>
              </a:lnSpc>
              <a:spcBef>
                <a:spcPts val="375"/>
              </a:spcBef>
              <a:defRPr/>
            </a:pPr>
            <a:r>
              <a:rPr spc="-30"/>
              <a:t>М</a:t>
            </a:r>
            <a:r>
              <a:rPr spc="-65"/>
              <a:t>е</a:t>
            </a:r>
            <a:r>
              <a:rPr spc="-45"/>
              <a:t>х</a:t>
            </a:r>
            <a:r>
              <a:rPr spc="-15"/>
              <a:t>ані</a:t>
            </a:r>
            <a:r>
              <a:rPr spc="-50"/>
              <a:t>з</a:t>
            </a:r>
            <a:r>
              <a:rPr spc="20"/>
              <a:t>м</a:t>
            </a:r>
            <a:r>
              <a:rPr spc="-140"/>
              <a:t> </a:t>
            </a:r>
            <a:r>
              <a:rPr spc="-45"/>
              <a:t>к</a:t>
            </a:r>
            <a:r>
              <a:rPr spc="-10"/>
              <a:t>он</a:t>
            </a:r>
            <a:r>
              <a:rPr spc="10"/>
              <a:t>с</a:t>
            </a:r>
            <a:r>
              <a:rPr spc="-10"/>
              <a:t>ен</a:t>
            </a:r>
            <a:r>
              <a:rPr spc="-50"/>
              <a:t>с</a:t>
            </a:r>
            <a:r>
              <a:rPr spc="-85"/>
              <a:t>у</a:t>
            </a:r>
            <a:r>
              <a:rPr spc="-50"/>
              <a:t>с</a:t>
            </a:r>
            <a:r>
              <a:rPr spc="15"/>
              <a:t>у</a:t>
            </a:r>
            <a:r>
              <a:rPr spc="-140"/>
              <a:t> </a:t>
            </a:r>
            <a:r>
              <a:rPr spc="10"/>
              <a:t>в  </a:t>
            </a:r>
            <a:r>
              <a:rPr spc="-20"/>
              <a:t>застосунку</a:t>
            </a:r>
            <a:endParaRPr/>
          </a:p>
        </p:txBody>
      </p:sp>
      <p:sp>
        <p:nvSpPr>
          <p:cNvPr id="3" name="object 3"/>
          <p:cNvSpPr txBox="1"/>
          <p:nvPr/>
        </p:nvSpPr>
        <p:spPr bwMode="auto">
          <a:xfrm>
            <a:off x="1374823" y="1604758"/>
            <a:ext cx="4496159" cy="3929824"/>
          </a:xfrm>
          <a:prstGeom prst="rect">
            <a:avLst/>
          </a:prstGeom>
        </p:spPr>
        <p:txBody>
          <a:bodyPr vert="horz" wrap="square" lIns="0" tIns="5715" rIns="0" bIns="0" rtlCol="0">
            <a:spAutoFit/>
          </a:bodyPr>
          <a:lstStyle/>
          <a:p>
            <a:pPr marL="12700" marR="5080">
              <a:lnSpc>
                <a:spcPct val="119000"/>
              </a:lnSpc>
              <a:spcBef>
                <a:spcPts val="45"/>
              </a:spcBef>
              <a:defRPr/>
            </a:pPr>
            <a:r>
              <a:rPr sz="1400">
                <a:solidFill>
                  <a:schemeClr val="tx1"/>
                </a:solidFill>
                <a:latin typeface="Times New Roman"/>
                <a:cs typeface="Times New Roman"/>
              </a:rPr>
              <a:t>Механізм консенсусу</a:t>
            </a:r>
            <a:r>
              <a:rPr sz="1250">
                <a:solidFill>
                  <a:schemeClr val="tx1"/>
                </a:solidFill>
                <a:latin typeface="Microsoft Sans Serif"/>
                <a:cs typeface="Microsoft Sans Serif"/>
              </a:rPr>
              <a:t>, </a:t>
            </a:r>
            <a:r>
              <a:rPr sz="1400" spc="15">
                <a:solidFill>
                  <a:schemeClr val="tx1"/>
                </a:solidFill>
                <a:latin typeface="Times New Roman"/>
                <a:cs typeface="Times New Roman"/>
              </a:rPr>
              <a:t>що </a:t>
            </a:r>
            <a:r>
              <a:rPr sz="1400">
                <a:solidFill>
                  <a:schemeClr val="tx1"/>
                </a:solidFill>
                <a:latin typeface="Times New Roman"/>
                <a:cs typeface="Times New Roman"/>
              </a:rPr>
              <a:t>використовується </a:t>
            </a:r>
            <a:r>
              <a:rPr sz="1400" spc="10">
                <a:solidFill>
                  <a:schemeClr val="tx1"/>
                </a:solidFill>
                <a:latin typeface="Times New Roman"/>
                <a:cs typeface="Times New Roman"/>
              </a:rPr>
              <a:t>в </a:t>
            </a:r>
            <a:r>
              <a:rPr sz="1400" spc="-5">
                <a:solidFill>
                  <a:schemeClr val="tx1"/>
                </a:solidFill>
                <a:latin typeface="Times New Roman"/>
                <a:cs typeface="Times New Roman"/>
              </a:rPr>
              <a:t>додатку</a:t>
            </a:r>
            <a:r>
              <a:rPr sz="1250" spc="-5">
                <a:solidFill>
                  <a:schemeClr val="tx1"/>
                </a:solidFill>
                <a:latin typeface="Microsoft Sans Serif"/>
                <a:cs typeface="Microsoft Sans Serif"/>
              </a:rPr>
              <a:t>, </a:t>
            </a:r>
            <a:r>
              <a:rPr sz="1400" spc="10">
                <a:solidFill>
                  <a:schemeClr val="tx1"/>
                </a:solidFill>
                <a:latin typeface="Times New Roman"/>
                <a:cs typeface="Times New Roman"/>
              </a:rPr>
              <a:t>є </a:t>
            </a:r>
            <a:r>
              <a:rPr sz="1400" spc="15">
                <a:solidFill>
                  <a:schemeClr val="tx1"/>
                </a:solidFill>
                <a:latin typeface="Times New Roman"/>
                <a:cs typeface="Times New Roman"/>
              </a:rPr>
              <a:t> </a:t>
            </a:r>
            <a:r>
              <a:rPr sz="1400" spc="10">
                <a:solidFill>
                  <a:schemeClr val="tx1"/>
                </a:solidFill>
                <a:latin typeface="Times New Roman"/>
                <a:cs typeface="Times New Roman"/>
              </a:rPr>
              <a:t>гібридною </a:t>
            </a:r>
            <a:r>
              <a:rPr sz="1400" spc="5">
                <a:solidFill>
                  <a:schemeClr val="tx1"/>
                </a:solidFill>
                <a:latin typeface="Times New Roman"/>
                <a:cs typeface="Times New Roman"/>
              </a:rPr>
              <a:t>моделлю</a:t>
            </a:r>
            <a:r>
              <a:rPr sz="1250" spc="5">
                <a:solidFill>
                  <a:schemeClr val="tx1"/>
                </a:solidFill>
                <a:latin typeface="Microsoft Sans Serif"/>
                <a:cs typeface="Microsoft Sans Serif"/>
              </a:rPr>
              <a:t>, </a:t>
            </a:r>
            <a:r>
              <a:rPr sz="1400">
                <a:solidFill>
                  <a:schemeClr val="tx1"/>
                </a:solidFill>
                <a:latin typeface="Times New Roman"/>
                <a:cs typeface="Times New Roman"/>
              </a:rPr>
              <a:t>яка </a:t>
            </a:r>
            <a:r>
              <a:rPr sz="1400" spc="10">
                <a:solidFill>
                  <a:schemeClr val="tx1"/>
                </a:solidFill>
                <a:latin typeface="Times New Roman"/>
                <a:cs typeface="Times New Roman"/>
              </a:rPr>
              <a:t>поєднує в </a:t>
            </a:r>
            <a:r>
              <a:rPr sz="1400" spc="5">
                <a:solidFill>
                  <a:schemeClr val="tx1"/>
                </a:solidFill>
                <a:latin typeface="Times New Roman"/>
                <a:cs typeface="Times New Roman"/>
              </a:rPr>
              <a:t>собі доказ </a:t>
            </a:r>
            <a:r>
              <a:rPr sz="1400">
                <a:solidFill>
                  <a:schemeClr val="tx1"/>
                </a:solidFill>
                <a:latin typeface="Times New Roman"/>
                <a:cs typeface="Times New Roman"/>
              </a:rPr>
              <a:t>часу</a:t>
            </a:r>
            <a:r>
              <a:rPr sz="1250">
                <a:solidFill>
                  <a:schemeClr val="tx1"/>
                </a:solidFill>
                <a:latin typeface="Microsoft Sans Serif"/>
                <a:cs typeface="Microsoft Sans Serif"/>
              </a:rPr>
              <a:t>, </a:t>
            </a:r>
            <a:r>
              <a:rPr sz="1400" spc="15">
                <a:solidFill>
                  <a:schemeClr val="tx1"/>
                </a:solidFill>
                <a:latin typeface="Times New Roman"/>
                <a:cs typeface="Times New Roman"/>
              </a:rPr>
              <a:t>що </a:t>
            </a:r>
            <a:r>
              <a:rPr sz="1400" spc="20">
                <a:solidFill>
                  <a:schemeClr val="tx1"/>
                </a:solidFill>
                <a:latin typeface="Times New Roman"/>
                <a:cs typeface="Times New Roman"/>
              </a:rPr>
              <a:t> </a:t>
            </a:r>
            <a:r>
              <a:rPr sz="1400" spc="10">
                <a:solidFill>
                  <a:schemeClr val="tx1"/>
                </a:solidFill>
                <a:latin typeface="Times New Roman"/>
                <a:cs typeface="Times New Roman"/>
              </a:rPr>
              <a:t>минув </a:t>
            </a:r>
            <a:r>
              <a:rPr sz="1250" spc="140">
                <a:solidFill>
                  <a:schemeClr val="tx1"/>
                </a:solidFill>
                <a:latin typeface="Microsoft Sans Serif"/>
                <a:cs typeface="Microsoft Sans Serif"/>
              </a:rPr>
              <a:t>(</a:t>
            </a:r>
            <a:r>
              <a:rPr sz="1000" spc="140">
                <a:solidFill>
                  <a:schemeClr val="tx1"/>
                </a:solidFill>
                <a:latin typeface="Microsoft Sans Serif"/>
                <a:cs typeface="Microsoft Sans Serif"/>
              </a:rPr>
              <a:t>PoET</a:t>
            </a:r>
            <a:r>
              <a:rPr sz="1250" spc="140">
                <a:solidFill>
                  <a:schemeClr val="tx1"/>
                </a:solidFill>
                <a:latin typeface="Microsoft Sans Serif"/>
                <a:cs typeface="Microsoft Sans Serif"/>
              </a:rPr>
              <a:t>) </a:t>
            </a:r>
            <a:r>
              <a:rPr sz="1400" spc="5">
                <a:solidFill>
                  <a:schemeClr val="tx1"/>
                </a:solidFill>
                <a:latin typeface="Times New Roman"/>
                <a:cs typeface="Times New Roman"/>
              </a:rPr>
              <a:t>і доказ роботи </a:t>
            </a:r>
            <a:r>
              <a:rPr sz="1250" spc="130">
                <a:solidFill>
                  <a:schemeClr val="tx1"/>
                </a:solidFill>
                <a:latin typeface="Microsoft Sans Serif"/>
                <a:cs typeface="Microsoft Sans Serif"/>
              </a:rPr>
              <a:t>(</a:t>
            </a:r>
            <a:r>
              <a:rPr sz="1000" spc="130">
                <a:solidFill>
                  <a:schemeClr val="tx1"/>
                </a:solidFill>
                <a:latin typeface="Microsoft Sans Serif"/>
                <a:cs typeface="Microsoft Sans Serif"/>
              </a:rPr>
              <a:t>PoW</a:t>
            </a:r>
            <a:r>
              <a:rPr sz="1250" spc="130">
                <a:solidFill>
                  <a:schemeClr val="tx1"/>
                </a:solidFill>
                <a:latin typeface="Microsoft Sans Serif"/>
                <a:cs typeface="Microsoft Sans Serif"/>
              </a:rPr>
              <a:t>). </a:t>
            </a:r>
            <a:r>
              <a:rPr sz="1400" spc="10">
                <a:solidFill>
                  <a:schemeClr val="tx1"/>
                </a:solidFill>
                <a:latin typeface="Times New Roman"/>
                <a:cs typeface="Times New Roman"/>
              </a:rPr>
              <a:t>Цей </a:t>
            </a:r>
            <a:r>
              <a:rPr sz="1400">
                <a:solidFill>
                  <a:schemeClr val="tx1"/>
                </a:solidFill>
                <a:latin typeface="Times New Roman"/>
                <a:cs typeface="Times New Roman"/>
              </a:rPr>
              <a:t>механізм </a:t>
            </a:r>
            <a:r>
              <a:rPr sz="1400" spc="5">
                <a:solidFill>
                  <a:schemeClr val="tx1"/>
                </a:solidFill>
                <a:latin typeface="Times New Roman"/>
                <a:cs typeface="Times New Roman"/>
              </a:rPr>
              <a:t> забезпечує справедливість</a:t>
            </a:r>
            <a:r>
              <a:rPr sz="1250" spc="5">
                <a:solidFill>
                  <a:schemeClr val="tx1"/>
                </a:solidFill>
                <a:latin typeface="Microsoft Sans Serif"/>
                <a:cs typeface="Microsoft Sans Serif"/>
              </a:rPr>
              <a:t>, </a:t>
            </a:r>
            <a:r>
              <a:rPr sz="1400" spc="5">
                <a:solidFill>
                  <a:schemeClr val="tx1"/>
                </a:solidFill>
                <a:latin typeface="Times New Roman"/>
                <a:cs typeface="Times New Roman"/>
              </a:rPr>
              <a:t>підтримуючи </a:t>
            </a:r>
            <a:r>
              <a:rPr sz="1400" spc="10">
                <a:solidFill>
                  <a:schemeClr val="tx1"/>
                </a:solidFill>
                <a:latin typeface="Times New Roman"/>
                <a:cs typeface="Times New Roman"/>
              </a:rPr>
              <a:t> </a:t>
            </a:r>
            <a:r>
              <a:rPr sz="1400" spc="5">
                <a:solidFill>
                  <a:schemeClr val="tx1"/>
                </a:solidFill>
                <a:latin typeface="Times New Roman"/>
                <a:cs typeface="Times New Roman"/>
              </a:rPr>
              <a:t>децентралізоване</a:t>
            </a:r>
            <a:r>
              <a:rPr sz="1400" spc="20">
                <a:solidFill>
                  <a:schemeClr val="tx1"/>
                </a:solidFill>
                <a:latin typeface="Times New Roman"/>
                <a:cs typeface="Times New Roman"/>
              </a:rPr>
              <a:t> </a:t>
            </a:r>
            <a:r>
              <a:rPr sz="1400" spc="5">
                <a:solidFill>
                  <a:schemeClr val="tx1"/>
                </a:solidFill>
                <a:latin typeface="Times New Roman"/>
                <a:cs typeface="Times New Roman"/>
              </a:rPr>
              <a:t>середовище</a:t>
            </a:r>
            <a:r>
              <a:rPr sz="1250" spc="5">
                <a:solidFill>
                  <a:schemeClr val="tx1"/>
                </a:solidFill>
                <a:latin typeface="Microsoft Sans Serif"/>
                <a:cs typeface="Microsoft Sans Serif"/>
              </a:rPr>
              <a:t>, </a:t>
            </a:r>
            <a:r>
              <a:rPr sz="1400" spc="10">
                <a:solidFill>
                  <a:schemeClr val="tx1"/>
                </a:solidFill>
                <a:latin typeface="Times New Roman"/>
                <a:cs typeface="Times New Roman"/>
              </a:rPr>
              <a:t>де</a:t>
            </a:r>
            <a:r>
              <a:rPr sz="1400" spc="25">
                <a:solidFill>
                  <a:schemeClr val="tx1"/>
                </a:solidFill>
                <a:latin typeface="Times New Roman"/>
                <a:cs typeface="Times New Roman"/>
              </a:rPr>
              <a:t> </a:t>
            </a:r>
            <a:r>
              <a:rPr sz="1400" spc="-15">
                <a:solidFill>
                  <a:schemeClr val="tx1"/>
                </a:solidFill>
                <a:latin typeface="Times New Roman"/>
                <a:cs typeface="Times New Roman"/>
              </a:rPr>
              <a:t>кожен</a:t>
            </a:r>
            <a:r>
              <a:rPr sz="1400" spc="25">
                <a:solidFill>
                  <a:schemeClr val="tx1"/>
                </a:solidFill>
                <a:latin typeface="Times New Roman"/>
                <a:cs typeface="Times New Roman"/>
              </a:rPr>
              <a:t> </a:t>
            </a:r>
            <a:r>
              <a:rPr sz="1400" spc="10">
                <a:solidFill>
                  <a:schemeClr val="tx1"/>
                </a:solidFill>
                <a:latin typeface="Times New Roman"/>
                <a:cs typeface="Times New Roman"/>
              </a:rPr>
              <a:t>вузол</a:t>
            </a:r>
            <a:r>
              <a:rPr sz="1250" spc="10">
                <a:solidFill>
                  <a:schemeClr val="tx1"/>
                </a:solidFill>
                <a:latin typeface="Microsoft Sans Serif"/>
                <a:cs typeface="Microsoft Sans Serif"/>
              </a:rPr>
              <a:t>-</a:t>
            </a:r>
            <a:r>
              <a:rPr sz="1400" spc="10">
                <a:solidFill>
                  <a:schemeClr val="tx1"/>
                </a:solidFill>
                <a:latin typeface="Times New Roman"/>
                <a:cs typeface="Times New Roman"/>
              </a:rPr>
              <a:t>учасник </a:t>
            </a:r>
            <a:r>
              <a:rPr sz="1400" spc="15">
                <a:solidFill>
                  <a:schemeClr val="tx1"/>
                </a:solidFill>
                <a:latin typeface="Times New Roman"/>
                <a:cs typeface="Times New Roman"/>
              </a:rPr>
              <a:t> </a:t>
            </a:r>
            <a:r>
              <a:rPr sz="1400" spc="5">
                <a:solidFill>
                  <a:schemeClr val="tx1"/>
                </a:solidFill>
                <a:latin typeface="Times New Roman"/>
                <a:cs typeface="Times New Roman"/>
              </a:rPr>
              <a:t>має </a:t>
            </a:r>
            <a:r>
              <a:rPr sz="1400">
                <a:solidFill>
                  <a:schemeClr val="tx1"/>
                </a:solidFill>
                <a:latin typeface="Times New Roman"/>
                <a:cs typeface="Times New Roman"/>
              </a:rPr>
              <a:t>справедливу </a:t>
            </a:r>
            <a:r>
              <a:rPr sz="1400" spc="5">
                <a:solidFill>
                  <a:schemeClr val="tx1"/>
                </a:solidFill>
                <a:latin typeface="Times New Roman"/>
                <a:cs typeface="Times New Roman"/>
              </a:rPr>
              <a:t>можливість </a:t>
            </a:r>
            <a:r>
              <a:rPr sz="1400">
                <a:solidFill>
                  <a:schemeClr val="tx1"/>
                </a:solidFill>
                <a:latin typeface="Times New Roman"/>
                <a:cs typeface="Times New Roman"/>
              </a:rPr>
              <a:t>видобувати блок</a:t>
            </a:r>
            <a:r>
              <a:rPr sz="1250">
                <a:solidFill>
                  <a:schemeClr val="tx1"/>
                </a:solidFill>
                <a:latin typeface="Microsoft Sans Serif"/>
                <a:cs typeface="Microsoft Sans Serif"/>
              </a:rPr>
              <a:t>, </a:t>
            </a:r>
            <a:r>
              <a:rPr sz="1400">
                <a:solidFill>
                  <a:schemeClr val="tx1"/>
                </a:solidFill>
                <a:latin typeface="Times New Roman"/>
                <a:cs typeface="Times New Roman"/>
              </a:rPr>
              <a:t>зберігаючи </a:t>
            </a:r>
            <a:r>
              <a:rPr sz="1400" spc="-335">
                <a:solidFill>
                  <a:schemeClr val="tx1"/>
                </a:solidFill>
                <a:latin typeface="Times New Roman"/>
                <a:cs typeface="Times New Roman"/>
              </a:rPr>
              <a:t> </a:t>
            </a:r>
            <a:r>
              <a:rPr sz="1400" spc="10">
                <a:solidFill>
                  <a:schemeClr val="tx1"/>
                </a:solidFill>
                <a:latin typeface="Times New Roman"/>
                <a:cs typeface="Times New Roman"/>
              </a:rPr>
              <a:t>при</a:t>
            </a:r>
            <a:r>
              <a:rPr sz="1400" spc="-20">
                <a:solidFill>
                  <a:schemeClr val="tx1"/>
                </a:solidFill>
                <a:latin typeface="Times New Roman"/>
                <a:cs typeface="Times New Roman"/>
              </a:rPr>
              <a:t> </a:t>
            </a:r>
            <a:r>
              <a:rPr sz="1400" spc="5">
                <a:solidFill>
                  <a:schemeClr val="tx1"/>
                </a:solidFill>
                <a:latin typeface="Times New Roman"/>
                <a:cs typeface="Times New Roman"/>
              </a:rPr>
              <a:t>цьому</a:t>
            </a:r>
            <a:r>
              <a:rPr sz="1400" spc="-15">
                <a:solidFill>
                  <a:schemeClr val="tx1"/>
                </a:solidFill>
                <a:latin typeface="Times New Roman"/>
                <a:cs typeface="Times New Roman"/>
              </a:rPr>
              <a:t> </a:t>
            </a:r>
            <a:r>
              <a:rPr sz="1400" spc="5">
                <a:solidFill>
                  <a:schemeClr val="tx1"/>
                </a:solidFill>
                <a:latin typeface="Times New Roman"/>
                <a:cs typeface="Times New Roman"/>
              </a:rPr>
              <a:t>безпеку</a:t>
            </a:r>
            <a:r>
              <a:rPr sz="1400" spc="-15">
                <a:solidFill>
                  <a:schemeClr val="tx1"/>
                </a:solidFill>
                <a:latin typeface="Times New Roman"/>
                <a:cs typeface="Times New Roman"/>
              </a:rPr>
              <a:t> </a:t>
            </a:r>
            <a:r>
              <a:rPr sz="1400" spc="5">
                <a:solidFill>
                  <a:schemeClr val="tx1"/>
                </a:solidFill>
                <a:latin typeface="Times New Roman"/>
                <a:cs typeface="Times New Roman"/>
              </a:rPr>
              <a:t>системи</a:t>
            </a:r>
            <a:r>
              <a:rPr sz="1250" spc="5">
                <a:solidFill>
                  <a:schemeClr val="tx1"/>
                </a:solidFill>
                <a:latin typeface="Microsoft Sans Serif"/>
                <a:cs typeface="Microsoft Sans Serif"/>
              </a:rPr>
              <a:t>.</a:t>
            </a:r>
            <a:endParaRPr sz="1250">
              <a:solidFill>
                <a:schemeClr val="tx1"/>
              </a:solidFill>
              <a:latin typeface="Microsoft Sans Serif"/>
              <a:cs typeface="Microsoft Sans Serif"/>
            </a:endParaRPr>
          </a:p>
          <a:p>
            <a:pPr marL="12700" marR="109855">
              <a:lnSpc>
                <a:spcPct val="119300"/>
              </a:lnSpc>
              <a:spcBef>
                <a:spcPts val="844"/>
              </a:spcBef>
              <a:defRPr/>
            </a:pPr>
            <a:r>
              <a:rPr sz="1400" spc="5">
                <a:solidFill>
                  <a:schemeClr val="tx1"/>
                </a:solidFill>
                <a:latin typeface="Times New Roman"/>
                <a:cs typeface="Times New Roman"/>
              </a:rPr>
              <a:t>Структура і </a:t>
            </a:r>
            <a:r>
              <a:rPr sz="1400">
                <a:solidFill>
                  <a:schemeClr val="tx1"/>
                </a:solidFill>
                <a:latin typeface="Times New Roman"/>
                <a:cs typeface="Times New Roman"/>
              </a:rPr>
              <a:t>компоненти цього </a:t>
            </a:r>
            <a:r>
              <a:rPr sz="1400" spc="5">
                <a:solidFill>
                  <a:schemeClr val="tx1"/>
                </a:solidFill>
                <a:latin typeface="Times New Roman"/>
                <a:cs typeface="Times New Roman"/>
              </a:rPr>
              <a:t>блокчейн</a:t>
            </a:r>
            <a:r>
              <a:rPr sz="1250" spc="5">
                <a:solidFill>
                  <a:schemeClr val="tx1"/>
                </a:solidFill>
                <a:latin typeface="Microsoft Sans Serif"/>
                <a:cs typeface="Microsoft Sans Serif"/>
              </a:rPr>
              <a:t>-</a:t>
            </a:r>
            <a:r>
              <a:rPr sz="1400" spc="5">
                <a:solidFill>
                  <a:schemeClr val="tx1"/>
                </a:solidFill>
                <a:latin typeface="Times New Roman"/>
                <a:cs typeface="Times New Roman"/>
              </a:rPr>
              <a:t>додатку </a:t>
            </a:r>
            <a:r>
              <a:rPr sz="1400" spc="10">
                <a:solidFill>
                  <a:schemeClr val="tx1"/>
                </a:solidFill>
                <a:latin typeface="Times New Roman"/>
                <a:cs typeface="Times New Roman"/>
              </a:rPr>
              <a:t> </a:t>
            </a:r>
            <a:r>
              <a:rPr sz="1400" spc="5">
                <a:solidFill>
                  <a:schemeClr val="tx1"/>
                </a:solidFill>
                <a:latin typeface="Times New Roman"/>
                <a:cs typeface="Times New Roman"/>
              </a:rPr>
              <a:t>забезпечують надійну</a:t>
            </a:r>
            <a:r>
              <a:rPr sz="1250" spc="5">
                <a:solidFill>
                  <a:schemeClr val="tx1"/>
                </a:solidFill>
                <a:latin typeface="Microsoft Sans Serif"/>
                <a:cs typeface="Microsoft Sans Serif"/>
              </a:rPr>
              <a:t>, </a:t>
            </a:r>
            <a:r>
              <a:rPr sz="1400" spc="10">
                <a:solidFill>
                  <a:schemeClr val="tx1"/>
                </a:solidFill>
                <a:latin typeface="Times New Roman"/>
                <a:cs typeface="Times New Roman"/>
              </a:rPr>
              <a:t>децентралізовану </a:t>
            </a:r>
            <a:r>
              <a:rPr sz="1400" spc="5">
                <a:solidFill>
                  <a:schemeClr val="tx1"/>
                </a:solidFill>
                <a:latin typeface="Times New Roman"/>
                <a:cs typeface="Times New Roman"/>
              </a:rPr>
              <a:t>систему</a:t>
            </a:r>
            <a:r>
              <a:rPr sz="1250" spc="5">
                <a:solidFill>
                  <a:schemeClr val="tx1"/>
                </a:solidFill>
                <a:latin typeface="Microsoft Sans Serif"/>
                <a:cs typeface="Microsoft Sans Serif"/>
              </a:rPr>
              <a:t>, </a:t>
            </a:r>
            <a:r>
              <a:rPr sz="1250" spc="10">
                <a:solidFill>
                  <a:schemeClr val="tx1"/>
                </a:solidFill>
                <a:latin typeface="Microsoft Sans Serif"/>
                <a:cs typeface="Microsoft Sans Serif"/>
              </a:rPr>
              <a:t> </a:t>
            </a:r>
            <a:r>
              <a:rPr sz="1400">
                <a:solidFill>
                  <a:schemeClr val="tx1"/>
                </a:solidFill>
                <a:latin typeface="Times New Roman"/>
                <a:cs typeface="Times New Roman"/>
              </a:rPr>
              <a:t>гарантуючи </a:t>
            </a:r>
            <a:r>
              <a:rPr sz="1400" spc="5">
                <a:solidFill>
                  <a:schemeClr val="tx1"/>
                </a:solidFill>
                <a:latin typeface="Times New Roman"/>
                <a:cs typeface="Times New Roman"/>
              </a:rPr>
              <a:t>безпеку і цілісність транзакцій</a:t>
            </a:r>
            <a:r>
              <a:rPr sz="1250" spc="5">
                <a:solidFill>
                  <a:schemeClr val="tx1"/>
                </a:solidFill>
                <a:latin typeface="Microsoft Sans Serif"/>
                <a:cs typeface="Microsoft Sans Serif"/>
              </a:rPr>
              <a:t>. </a:t>
            </a:r>
            <a:r>
              <a:rPr sz="1400">
                <a:solidFill>
                  <a:schemeClr val="tx1"/>
                </a:solidFill>
                <a:latin typeface="Times New Roman"/>
                <a:cs typeface="Times New Roman"/>
              </a:rPr>
              <a:t>Його </a:t>
            </a:r>
            <a:r>
              <a:rPr sz="1400" spc="10">
                <a:solidFill>
                  <a:schemeClr val="tx1"/>
                </a:solidFill>
                <a:latin typeface="Times New Roman"/>
                <a:cs typeface="Times New Roman"/>
              </a:rPr>
              <a:t>дизайн </a:t>
            </a:r>
            <a:r>
              <a:rPr sz="1400" spc="-335">
                <a:solidFill>
                  <a:schemeClr val="tx1"/>
                </a:solidFill>
                <a:latin typeface="Times New Roman"/>
                <a:cs typeface="Times New Roman"/>
              </a:rPr>
              <a:t> </a:t>
            </a:r>
            <a:r>
              <a:rPr sz="1400" spc="10">
                <a:solidFill>
                  <a:schemeClr val="tx1"/>
                </a:solidFill>
                <a:latin typeface="Times New Roman"/>
                <a:cs typeface="Times New Roman"/>
              </a:rPr>
              <a:t>робить </a:t>
            </a:r>
            <a:r>
              <a:rPr sz="1400">
                <a:solidFill>
                  <a:schemeClr val="tx1"/>
                </a:solidFill>
                <a:latin typeface="Times New Roman"/>
                <a:cs typeface="Times New Roman"/>
              </a:rPr>
              <a:t>його </a:t>
            </a:r>
            <a:r>
              <a:rPr sz="1400" spc="5">
                <a:solidFill>
                  <a:schemeClr val="tx1"/>
                </a:solidFill>
                <a:latin typeface="Times New Roman"/>
                <a:cs typeface="Times New Roman"/>
              </a:rPr>
              <a:t>придатним </a:t>
            </a:r>
            <a:r>
              <a:rPr sz="1400" spc="10">
                <a:solidFill>
                  <a:schemeClr val="tx1"/>
                </a:solidFill>
                <a:latin typeface="Times New Roman"/>
                <a:cs typeface="Times New Roman"/>
              </a:rPr>
              <a:t>для </a:t>
            </a:r>
            <a:r>
              <a:rPr sz="1400" spc="5">
                <a:solidFill>
                  <a:schemeClr val="tx1"/>
                </a:solidFill>
                <a:latin typeface="Times New Roman"/>
                <a:cs typeface="Times New Roman"/>
              </a:rPr>
              <a:t>різноманітних застосувань</a:t>
            </a:r>
            <a:r>
              <a:rPr sz="1250" spc="5">
                <a:solidFill>
                  <a:schemeClr val="tx1"/>
                </a:solidFill>
                <a:latin typeface="Microsoft Sans Serif"/>
                <a:cs typeface="Microsoft Sans Serif"/>
              </a:rPr>
              <a:t>, </a:t>
            </a:r>
            <a:r>
              <a:rPr sz="1250" spc="10">
                <a:solidFill>
                  <a:schemeClr val="tx1"/>
                </a:solidFill>
                <a:latin typeface="Microsoft Sans Serif"/>
                <a:cs typeface="Microsoft Sans Serif"/>
              </a:rPr>
              <a:t> </a:t>
            </a:r>
            <a:r>
              <a:rPr sz="1400" spc="-5">
                <a:solidFill>
                  <a:schemeClr val="tx1"/>
                </a:solidFill>
                <a:latin typeface="Times New Roman"/>
                <a:cs typeface="Times New Roman"/>
              </a:rPr>
              <a:t>включаючи </a:t>
            </a:r>
            <a:r>
              <a:rPr sz="1400" spc="5">
                <a:solidFill>
                  <a:schemeClr val="tx1"/>
                </a:solidFill>
                <a:latin typeface="Times New Roman"/>
                <a:cs typeface="Times New Roman"/>
              </a:rPr>
              <a:t>криптовалюти </a:t>
            </a:r>
            <a:r>
              <a:rPr sz="1400" spc="20">
                <a:solidFill>
                  <a:schemeClr val="tx1"/>
                </a:solidFill>
                <a:latin typeface="Times New Roman"/>
                <a:cs typeface="Times New Roman"/>
              </a:rPr>
              <a:t>та </a:t>
            </a:r>
            <a:r>
              <a:rPr sz="1400" spc="5">
                <a:solidFill>
                  <a:schemeClr val="tx1"/>
                </a:solidFill>
                <a:latin typeface="Times New Roman"/>
                <a:cs typeface="Times New Roman"/>
              </a:rPr>
              <a:t>децентралізовані </a:t>
            </a:r>
            <a:r>
              <a:rPr sz="1400" spc="-5">
                <a:solidFill>
                  <a:schemeClr val="tx1"/>
                </a:solidFill>
                <a:latin typeface="Times New Roman"/>
                <a:cs typeface="Times New Roman"/>
              </a:rPr>
              <a:t>додатки </a:t>
            </a:r>
            <a:r>
              <a:rPr sz="1400">
                <a:solidFill>
                  <a:schemeClr val="tx1"/>
                </a:solidFill>
                <a:latin typeface="Times New Roman"/>
                <a:cs typeface="Times New Roman"/>
              </a:rPr>
              <a:t> </a:t>
            </a:r>
            <a:r>
              <a:rPr sz="1250" spc="70">
                <a:solidFill>
                  <a:schemeClr val="tx1"/>
                </a:solidFill>
                <a:latin typeface="Microsoft Sans Serif"/>
                <a:cs typeface="Microsoft Sans Serif"/>
              </a:rPr>
              <a:t>(</a:t>
            </a:r>
            <a:r>
              <a:rPr sz="1000" spc="70">
                <a:solidFill>
                  <a:schemeClr val="tx1"/>
                </a:solidFill>
                <a:latin typeface="Microsoft Sans Serif"/>
                <a:cs typeface="Microsoft Sans Serif"/>
              </a:rPr>
              <a:t>dA</a:t>
            </a:r>
            <a:r>
              <a:rPr sz="1300" spc="70">
                <a:solidFill>
                  <a:schemeClr val="tx1"/>
                </a:solidFill>
                <a:latin typeface="Lucida Sans Unicode"/>
                <a:cs typeface="Lucida Sans Unicode"/>
              </a:rPr>
              <a:t>pps</a:t>
            </a:r>
            <a:r>
              <a:rPr sz="1250" spc="70">
                <a:solidFill>
                  <a:schemeClr val="tx1"/>
                </a:solidFill>
                <a:latin typeface="Microsoft Sans Serif"/>
                <a:cs typeface="Microsoft Sans Serif"/>
              </a:rPr>
              <a:t>), </a:t>
            </a:r>
            <a:r>
              <a:rPr sz="1400" spc="5">
                <a:solidFill>
                  <a:schemeClr val="tx1"/>
                </a:solidFill>
                <a:latin typeface="Times New Roman"/>
                <a:cs typeface="Times New Roman"/>
              </a:rPr>
              <a:t>пропонуючи </a:t>
            </a:r>
            <a:r>
              <a:rPr sz="1400">
                <a:solidFill>
                  <a:schemeClr val="tx1"/>
                </a:solidFill>
                <a:latin typeface="Times New Roman"/>
                <a:cs typeface="Times New Roman"/>
              </a:rPr>
              <a:t>багатообіцяючу перспективу </a:t>
            </a:r>
            <a:r>
              <a:rPr sz="1400" spc="10">
                <a:solidFill>
                  <a:schemeClr val="tx1"/>
                </a:solidFill>
                <a:latin typeface="Times New Roman"/>
                <a:cs typeface="Times New Roman"/>
              </a:rPr>
              <a:t>для </a:t>
            </a:r>
            <a:r>
              <a:rPr sz="1400" spc="15">
                <a:solidFill>
                  <a:schemeClr val="tx1"/>
                </a:solidFill>
                <a:latin typeface="Times New Roman"/>
                <a:cs typeface="Times New Roman"/>
              </a:rPr>
              <a:t> </a:t>
            </a:r>
            <a:r>
              <a:rPr sz="1400">
                <a:solidFill>
                  <a:schemeClr val="tx1"/>
                </a:solidFill>
                <a:latin typeface="Times New Roman"/>
                <a:cs typeface="Times New Roman"/>
              </a:rPr>
              <a:t>майбутніх </a:t>
            </a:r>
            <a:r>
              <a:rPr sz="1400" spc="10">
                <a:solidFill>
                  <a:schemeClr val="tx1"/>
                </a:solidFill>
                <a:latin typeface="Times New Roman"/>
                <a:cs typeface="Times New Roman"/>
              </a:rPr>
              <a:t>досліджень </a:t>
            </a:r>
            <a:r>
              <a:rPr sz="1400" spc="5">
                <a:solidFill>
                  <a:schemeClr val="tx1"/>
                </a:solidFill>
                <a:latin typeface="Times New Roman"/>
                <a:cs typeface="Times New Roman"/>
              </a:rPr>
              <a:t>і </a:t>
            </a:r>
            <a:r>
              <a:rPr sz="1400" spc="10">
                <a:solidFill>
                  <a:schemeClr val="tx1"/>
                </a:solidFill>
                <a:latin typeface="Times New Roman"/>
                <a:cs typeface="Times New Roman"/>
              </a:rPr>
              <a:t>розробок в </a:t>
            </a:r>
            <a:r>
              <a:rPr sz="1400">
                <a:solidFill>
                  <a:schemeClr val="tx1"/>
                </a:solidFill>
                <a:latin typeface="Times New Roman"/>
                <a:cs typeface="Times New Roman"/>
              </a:rPr>
              <a:t>області </a:t>
            </a:r>
            <a:r>
              <a:rPr sz="1400" spc="5">
                <a:solidFill>
                  <a:schemeClr val="tx1"/>
                </a:solidFill>
                <a:latin typeface="Times New Roman"/>
                <a:cs typeface="Times New Roman"/>
              </a:rPr>
              <a:t>технології </a:t>
            </a:r>
            <a:r>
              <a:rPr sz="1400" spc="10">
                <a:solidFill>
                  <a:schemeClr val="tx1"/>
                </a:solidFill>
                <a:latin typeface="Times New Roman"/>
                <a:cs typeface="Times New Roman"/>
              </a:rPr>
              <a:t> </a:t>
            </a:r>
            <a:r>
              <a:rPr sz="1400" spc="-5">
                <a:solidFill>
                  <a:schemeClr val="tx1"/>
                </a:solidFill>
                <a:latin typeface="Times New Roman"/>
                <a:cs typeface="Times New Roman"/>
              </a:rPr>
              <a:t>блокчейн</a:t>
            </a:r>
            <a:r>
              <a:rPr sz="1250" spc="-5">
                <a:solidFill>
                  <a:schemeClr val="tx1"/>
                </a:solidFill>
                <a:latin typeface="Microsoft Sans Serif"/>
                <a:cs typeface="Microsoft Sans Serif"/>
              </a:rPr>
              <a:t>.</a:t>
            </a:r>
            <a:endParaRPr sz="1250">
              <a:solidFill>
                <a:schemeClr val="tx1"/>
              </a:solidFill>
              <a:latin typeface="Microsoft Sans Serif"/>
              <a:cs typeface="Microsoft Sans Serif"/>
            </a:endParaRPr>
          </a:p>
        </p:txBody>
      </p:sp>
      <p:sp>
        <p:nvSpPr>
          <p:cNvPr id="123554086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5FBD778-7CD5-EE5E-0148-5519B145FB9C}" type="slidenum">
              <a:rPr sz="2800"/>
              <a:t/>
            </a:fld>
            <a:endParaRPr/>
          </a:p>
        </p:txBody>
      </p:sp>
      <p:sp>
        <p:nvSpPr>
          <p:cNvPr id="1883375732" name=""/>
          <p:cNvSpPr/>
          <p:nvPr/>
        </p:nvSpPr>
        <p:spPr bwMode="auto">
          <a:xfrm flipH="0" flipV="0">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622293827" name=""/>
          <p:cNvPicPr>
            <a:picLocks noChangeAspect="1"/>
          </p:cNvPicPr>
          <p:nvPr/>
        </p:nvPicPr>
        <p:blipFill>
          <a:blip r:embed="rId2"/>
          <a:stretch/>
        </p:blipFill>
        <p:spPr bwMode="auto">
          <a:xfrm flipH="0" flipV="0">
            <a:off x="6020325" y="974424"/>
            <a:ext cx="4754043" cy="4479015"/>
          </a:xfrm>
          <a:prstGeom prst="roundRect">
            <a:avLst>
              <a:gd name="adj" fmla="val 16667"/>
            </a:avLst>
          </a:prstGeom>
          <a:ln w="6349">
            <a:no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lumMod val="90000"/>
          </a:schemeClr>
        </a:solidFill>
      </p:bgPr>
    </p:bg>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1247775" y="533400"/>
            <a:ext cx="4791074" cy="5343524"/>
          </a:xfrm>
          <a:prstGeom prst="rect">
            <a:avLst/>
          </a:prstGeom>
        </p:spPr>
      </p:pic>
      <p:sp>
        <p:nvSpPr>
          <p:cNvPr id="3" name="object 3"/>
          <p:cNvSpPr txBox="1">
            <a:spLocks noGrp="1"/>
          </p:cNvSpPr>
          <p:nvPr>
            <p:ph type="title"/>
          </p:nvPr>
        </p:nvSpPr>
        <p:spPr bwMode="auto">
          <a:prstGeom prst="rect">
            <a:avLst/>
          </a:prstGeom>
        </p:spPr>
        <p:txBody>
          <a:bodyPr vert="horz" wrap="square" lIns="0" tIns="16510" rIns="0" bIns="0" rtlCol="0">
            <a:spAutoFit/>
          </a:bodyPr>
          <a:lstStyle/>
          <a:p>
            <a:pPr marL="1734820">
              <a:lnSpc>
                <a:spcPct val="100000"/>
              </a:lnSpc>
              <a:spcBef>
                <a:spcPts val="130"/>
              </a:spcBef>
              <a:defRPr/>
            </a:pPr>
            <a:r>
              <a:rPr spc="-10"/>
              <a:t>Висн</a:t>
            </a:r>
            <a:r>
              <a:rPr spc="-70"/>
              <a:t>о</a:t>
            </a:r>
            <a:r>
              <a:rPr spc="-10"/>
              <a:t>вк</a:t>
            </a:r>
            <a:r>
              <a:rPr spc="15"/>
              <a:t>и</a:t>
            </a:r>
            <a:endParaRPr/>
          </a:p>
        </p:txBody>
      </p:sp>
      <p:sp>
        <p:nvSpPr>
          <p:cNvPr id="4" name="object 4"/>
          <p:cNvSpPr txBox="1"/>
          <p:nvPr/>
        </p:nvSpPr>
        <p:spPr bwMode="auto">
          <a:xfrm>
            <a:off x="6284961" y="2309608"/>
            <a:ext cx="4529205" cy="2438404"/>
          </a:xfrm>
          <a:prstGeom prst="rect">
            <a:avLst/>
          </a:prstGeom>
        </p:spPr>
        <p:txBody>
          <a:bodyPr vert="horz" wrap="square" lIns="0" tIns="13970" rIns="0" bIns="0" rtlCol="0">
            <a:spAutoFit/>
          </a:bodyPr>
          <a:lstStyle/>
          <a:p>
            <a:pPr marL="12700" marR="425450" algn="just">
              <a:lnSpc>
                <a:spcPct val="120500"/>
              </a:lnSpc>
              <a:spcBef>
                <a:spcPts val="825"/>
              </a:spcBef>
              <a:defRPr/>
            </a:pPr>
            <a:r>
              <a:rPr lang="en-US" sz="1200" b="0" i="0" u="none" strike="noStrike" cap="none" spc="0">
                <a:solidFill>
                  <a:srgbClr val="000000"/>
                </a:solidFill>
                <a:latin typeface="Sylfaen"/>
                <a:cs typeface="Sylfaen"/>
              </a:rPr>
              <a:t>Було успішно розроблено надійну систему блокчейн, яка вирішує ключові проблеми існуючих технологій. Досягнуто значного скорочення затримки транзакцій та споживання енергії, досягли значних успіхів у масштабуванні та зберегли тверду прихильність до децентралізації. Завдяки інноваційному гібридному механізму консенсусу та дизайну мережі продемонструвано, що можна створити ефективний та інклюзивний блокчейн. Потенціал цієї технології та закладає міцний фундамент для майбутніх досягнень у цій галузі.</a:t>
            </a:r>
            <a:endParaRPr sz="1200">
              <a:latin typeface="Sylfaen"/>
              <a:cs typeface="Sylfaen"/>
            </a:endParaRPr>
          </a:p>
        </p:txBody>
      </p:sp>
      <p:sp>
        <p:nvSpPr>
          <p:cNvPr id="73548578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29B0431-B62E-8096-9332-C52E92708A6C}" type="slidenum">
              <a:rPr sz="2800"/>
              <a:t/>
            </a:fld>
            <a:endParaRPr/>
          </a:p>
        </p:txBody>
      </p:sp>
      <p:sp>
        <p:nvSpPr>
          <p:cNvPr id="1276214301" name=""/>
          <p:cNvSpPr/>
          <p:nvPr/>
        </p:nvSpPr>
        <p:spPr bwMode="auto">
          <a:xfrm flipH="0" flipV="0">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On-screen Show (4:3)</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created xsi:type="dcterms:W3CDTF">2023-06-01T05:34:08Z</dcterms:created>
  <dcterms:modified xsi:type="dcterms:W3CDTF">2023-06-01T06:57:49Z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Chromium</vt:lpwstr>
  </property>
  <property fmtid="{D5CDD505-2E9C-101B-9397-08002B2CF9AE}" pid="4" name="LastSaved">
    <vt:filetime>2023-06-01T00:00:00Z</vt:filetime>
  </property>
</Properties>
</file>