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0" y="66"/>
      </p:cViewPr>
      <p:guideLst>
        <p:guide orient="horz" pos="292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T="01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T="02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T="03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presAssocID="{53958BD8-D0F9-43A4-A8E7-C43BE5627982}" presName="bgRect" presStyleLbl="alignNode1" presStyleIdx="0" presStyleCnt="3" custLinFactY="245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 kern="12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01</a:t>
          </a:r>
          <a:endParaRPr sz="6600" kern="12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02</a:t>
          </a:r>
          <a:endParaRPr sz="6600" kern="12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03</a:t>
          </a:r>
          <a:endParaRPr sz="6600" kern="12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3" y="1827911"/>
            <a:ext cx="3066513" cy="38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475104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6/8/2023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908966" y="1997739"/>
            <a:ext cx="8415788" cy="27712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065" marR="5080" indent="-101600" algn="ctr">
              <a:lnSpc>
                <a:spcPct val="87800"/>
              </a:lnSpc>
              <a:spcBef>
                <a:spcPts val="695"/>
              </a:spcBef>
              <a:defRPr/>
            </a:pPr>
            <a:r>
              <a:rPr lang="ru-RU" sz="3950" spc="-85">
                <a:solidFill>
                  <a:schemeClr val="tx1"/>
                </a:solidFill>
              </a:rPr>
              <a:t>Однорангова мережа на основі блокчейн для автоматизованої платіжної системи</a:t>
            </a:r>
            <a:endParaRPr sz="395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20500"/>
              </a:lnSpc>
              <a:spcBef>
                <a:spcPts val="540"/>
              </a:spcBef>
              <a:defRPr/>
            </a:pP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виконав: студент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 гр. </a:t>
            </a:r>
            <a:r>
              <a:rPr sz="1400" b="0" spc="105">
                <a:solidFill>
                  <a:schemeClr val="tx1"/>
                </a:solidFill>
                <a:latin typeface="Times New Roman"/>
                <a:cs typeface="Times New Roman"/>
              </a:rPr>
              <a:t>ІПЗ</a:t>
            </a:r>
            <a:r>
              <a:rPr sz="1000" b="0" spc="105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sz="1050" b="0" spc="105">
                <a:solidFill>
                  <a:schemeClr val="tx1"/>
                </a:solidFill>
                <a:latin typeface="Times New Roman"/>
                <a:cs typeface="Times New Roman"/>
              </a:rPr>
              <a:t>33 </a:t>
            </a:r>
            <a:r>
              <a:rPr sz="14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4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 керівник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10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д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т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901" y="918387"/>
            <a:ext cx="7132038" cy="10793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Київський національний університет імені Тараса Шевченка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Факультет інформаційних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Кафедра Програмних систем і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1570734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2071481"/>
            <a:ext cx="4446234" cy="2286079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Метою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>2</a:t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9" y="1570734"/>
            <a:ext cx="3169198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 dirty="0" err="1"/>
              <a:t>Актуальність</a:t>
            </a:r>
            <a:endParaRPr lang="ru-RU" dirty="0"/>
          </a:p>
        </p:txBody>
      </p:sp>
      <p:sp>
        <p:nvSpPr>
          <p:cNvPr id="7" name="object 3"/>
          <p:cNvSpPr txBox="1"/>
          <p:nvPr/>
        </p:nvSpPr>
        <p:spPr bwMode="auto">
          <a:xfrm>
            <a:off x="6477000" y="2071482"/>
            <a:ext cx="4445154" cy="2542233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uk-UA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У сфері технології блокчейн та її застосувань, що постійно розширюється, одним з найважливіших питань, що викликають інтерес, є її потенціал для революційної перебудови платіжних систем. Однак, існуючі моделі стикаються з рядом обмежень і проблем, які перешкоджають їх широкому впровадженню і використанню. Ця курсова робота мотивована необхідністю вирішення цих проблем, прокладаючи шлях до більш ефективної та надійної платіжної системи на основі блокчейну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8" y="750605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z="2800" spc="-10"/>
              <a:t>Задачі роботи</a:t>
            </a:r>
            <a:endParaRPr sz="2800"/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>3</a:t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noGrp="1"/>
          </p:cNvGraphicFramePr>
          <p:nvPr>
            <p:ph idx="1"/>
          </p:nvPr>
        </p:nvGraphicFramePr>
        <p:xfrm>
          <a:off x="1141149" y="2250901"/>
          <a: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762000" y="586231"/>
            <a:ext cx="45053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30"/>
              <a:t>М</a:t>
            </a:r>
            <a:r>
              <a:rPr spc="-10"/>
              <a:t>ере</a:t>
            </a:r>
            <a:r>
              <a:rPr spc="-40"/>
              <a:t>ж</a:t>
            </a:r>
            <a:r>
              <a:rPr spc="-10"/>
              <a:t>ев</a:t>
            </a:r>
            <a:r>
              <a:rPr spc="15"/>
              <a:t>а</a:t>
            </a:r>
            <a:r>
              <a:rPr spc="-140"/>
              <a:t> </a:t>
            </a:r>
            <a:r>
              <a:rPr spc="-10"/>
              <a:t>архітек</a:t>
            </a:r>
            <a:r>
              <a:rPr spc="-45"/>
              <a:t>т</a:t>
            </a:r>
            <a:r>
              <a:rPr spc="-10"/>
              <a:t>ур</a:t>
            </a:r>
            <a:r>
              <a:rPr spc="15"/>
              <a:t>а</a:t>
            </a:r>
            <a:r>
              <a:rPr spc="-140"/>
              <a:t> </a:t>
            </a:r>
            <a:r>
              <a:rPr spc="-70"/>
              <a:t>б</a:t>
            </a:r>
            <a:r>
              <a:rPr spc="-10"/>
              <a:t>ло</a:t>
            </a:r>
            <a:r>
              <a:rPr spc="-105"/>
              <a:t>к</a:t>
            </a:r>
            <a:r>
              <a:rPr spc="-10"/>
              <a:t>чейн</a:t>
            </a:r>
            <a:r>
              <a:rPr spc="15"/>
              <a:t>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761999" y="1073531"/>
            <a:ext cx="5334359" cy="4703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70815" algn="just">
              <a:lnSpc>
                <a:spcPct val="119000"/>
              </a:lnSpc>
              <a:spcBef>
                <a:spcPts val="120"/>
              </a:spcBef>
              <a:defRPr/>
            </a:pP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блокчейн-додаток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використовує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гібридну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мережеву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архітектуру,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собі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як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клієнт-серверні, так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однорангові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характеристики.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забезпечує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ефективну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комунікацію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між клієнтами,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вузлами,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пулу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часу. Мережевий потік ретельно планується,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щоб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 максимальну безпеку і зручність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4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кола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користувачів.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19000"/>
              </a:lnSpc>
              <a:spcBef>
                <a:spcPts val="925"/>
              </a:spcBef>
              <a:defRPr/>
            </a:pP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Взаємодія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між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клієнтом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і сервером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в основному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зводиться </a:t>
            </a:r>
            <a:r>
              <a:rPr lang="ru-RU"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того,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клієнти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взаємодіють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з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вузлами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для отримання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балансу,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інформації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про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або для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запису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транзакції в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блоці.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Вузли надсилають запити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інших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вузлів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однорангової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мережі, щоб </a:t>
            </a:r>
            <a:r>
              <a:rPr lang="ru-RU"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додати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новий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блокчейну,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 </a:t>
            </a:r>
            <a:r>
              <a:rPr lang="ru-RU" sz="1400" spc="-10">
                <a:solidFill>
                  <a:schemeClr val="tx1"/>
                </a:solidFill>
                <a:latin typeface="Times New Roman"/>
                <a:cs typeface="Times New Roman"/>
              </a:rPr>
              <a:t>також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можуть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запитувати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певний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діапазон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майнінгу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у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пул-сервера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запитувати</a:t>
            </a:r>
            <a:r>
              <a:rPr lang="ru-RU" sz="1400" spc="3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поточний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стан </a:t>
            </a:r>
            <a:r>
              <a:rPr lang="ru-RU"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часу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у сервера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часу. </a:t>
            </a:r>
            <a:b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Незалежно від потенційних загроз, таких як </a:t>
            </a:r>
            <a:r>
              <a:rPr lang="en-US" sz="1400" b="0" i="0">
                <a:solidFill>
                  <a:schemeClr val="tx1"/>
                </a:solidFill>
                <a:latin typeface="Times New Roman"/>
                <a:cs typeface="Times New Roman"/>
              </a:rPr>
              <a:t>DDoS-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атаки, мережі блокчейн зберігають свою надійність, головним чином завдяки своїй гібридній архітектурі . Напади на сервери можуть погіршити продуктивність мережі, але не порушують її загальну роботу.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>4</a:t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2832858" name="Рисунок 157283285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00800" y="1502064"/>
            <a:ext cx="5161537" cy="3846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61234" y="319644"/>
            <a:ext cx="334517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 dirty="0" err="1"/>
              <a:t>Програмн</a:t>
            </a:r>
            <a:r>
              <a:rPr spc="10" dirty="0" err="1"/>
              <a:t>е</a:t>
            </a:r>
            <a:r>
              <a:rPr spc="-140" dirty="0"/>
              <a:t> </a:t>
            </a:r>
            <a:r>
              <a:rPr spc="-15" dirty="0" err="1"/>
              <a:t>за</a:t>
            </a:r>
            <a:r>
              <a:rPr spc="-45" dirty="0" err="1"/>
              <a:t>б</a:t>
            </a:r>
            <a:r>
              <a:rPr spc="-10" dirty="0" err="1"/>
              <a:t>езп</a:t>
            </a:r>
            <a:r>
              <a:rPr spc="-75" dirty="0" err="1"/>
              <a:t>е</a:t>
            </a:r>
            <a:r>
              <a:rPr spc="-10" dirty="0" err="1"/>
              <a:t>ченн</a:t>
            </a:r>
            <a:r>
              <a:rPr spc="15" dirty="0" err="1"/>
              <a:t>я</a:t>
            </a:r>
            <a:endParaRPr dirty="0"/>
          </a:p>
        </p:txBody>
      </p:sp>
      <p:sp>
        <p:nvSpPr>
          <p:cNvPr id="6" name="object 6"/>
          <p:cNvSpPr txBox="1"/>
          <p:nvPr/>
        </p:nvSpPr>
        <p:spPr bwMode="auto">
          <a:xfrm>
            <a:off x="7876769" y="1288019"/>
            <a:ext cx="3779113" cy="40938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9400"/>
              </a:lnSpc>
              <a:spcBef>
                <a:spcPts val="110"/>
              </a:spcBef>
              <a:defRPr/>
            </a:pP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Архітектура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програмного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забезпечення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електронних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платежів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блокчейну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розроблена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таким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чином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 dirty="0" err="1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використання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Система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включає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консольний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доступною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досвідчених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криптовалют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тих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хто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ними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володіє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Програмні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включають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Times New Roman"/>
                <a:cs typeface="Times New Roman"/>
              </a:rPr>
              <a:t>Nodes,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Ledger,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Mempool</a:t>
            </a:r>
            <a:r>
              <a:rPr sz="1400" spc="9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процес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Ці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працюють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разом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підтримувати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мережу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гарантувати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тільки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дійсні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будуть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включені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блокчейн.</a:t>
            </a:r>
            <a:endParaRPr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83426703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735286-D653-970E-6EB7-3767F71D2E85}" type="slidenum">
              <a:rPr sz="2800"/>
              <a:t>5</a:t>
            </a:fld>
            <a:endParaRPr/>
          </a:p>
        </p:txBody>
      </p:sp>
      <p:sp>
        <p:nvSpPr>
          <p:cNvPr id="1149062720" name="Прямоугольник 11490627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BB6881-D603-4F59-B1CA-509CEFA6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2" y="1149350"/>
            <a:ext cx="6940284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3" y="770635"/>
            <a:ext cx="4554536" cy="716004"/>
          </a:xfrm>
          <a:prstGeom prst="rect">
            <a:avLst/>
          </a:prstGeom>
        </p:spPr>
        <p:txBody>
          <a:bodyPr vert="horz" wrap="square" lIns="0" tIns="47624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pc="-30"/>
              <a:t>М</a:t>
            </a:r>
            <a:r>
              <a:rPr spc="-65"/>
              <a:t>е</a:t>
            </a:r>
            <a:r>
              <a:rPr spc="-45"/>
              <a:t>х</a:t>
            </a:r>
            <a:r>
              <a:rPr spc="-15"/>
              <a:t>ані</a:t>
            </a:r>
            <a:r>
              <a:rPr spc="-50"/>
              <a:t>з</a:t>
            </a:r>
            <a:r>
              <a:rPr spc="20"/>
              <a:t>м</a:t>
            </a:r>
            <a:r>
              <a:rPr spc="-140"/>
              <a:t> </a:t>
            </a:r>
            <a:r>
              <a:rPr spc="-45"/>
              <a:t>к</a:t>
            </a:r>
            <a:r>
              <a:rPr spc="-10"/>
              <a:t>он</a:t>
            </a:r>
            <a:r>
              <a:rPr spc="10"/>
              <a:t>с</a:t>
            </a:r>
            <a:r>
              <a:rPr spc="-10"/>
              <a:t>ен</a:t>
            </a:r>
            <a:r>
              <a:rPr spc="-50"/>
              <a:t>с</a:t>
            </a:r>
            <a:r>
              <a:rPr spc="-85"/>
              <a:t>у</a:t>
            </a:r>
            <a:r>
              <a:rPr spc="-50"/>
              <a:t>с</a:t>
            </a:r>
            <a:r>
              <a:rPr spc="15"/>
              <a:t>у</a:t>
            </a:r>
            <a:r>
              <a:rPr spc="-140"/>
              <a:t> </a:t>
            </a:r>
            <a:r>
              <a:rPr spc="10"/>
              <a:t>в  </a:t>
            </a:r>
            <a:r>
              <a:rPr spc="-20"/>
              <a:t>застосунку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604757"/>
            <a:ext cx="4497238" cy="392982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45"/>
              </a:spcBef>
              <a:defRPr/>
            </a:pP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Механізм консенсусу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використовується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250" spc="-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є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гібридною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моделлю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собі доказ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минув </a:t>
            </a:r>
            <a:r>
              <a:rPr sz="1250" spc="14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1400" spc="140">
                <a:solidFill>
                  <a:schemeClr val="tx1"/>
                </a:solidFill>
                <a:latin typeface="Times New Roman"/>
                <a:cs typeface="Times New Roman"/>
              </a:rPr>
              <a:t>PoET</a:t>
            </a:r>
            <a:r>
              <a:rPr sz="1250" spc="14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доказ роботи </a:t>
            </a:r>
            <a:r>
              <a:rPr sz="1250" spc="13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1400" spc="130">
                <a:solidFill>
                  <a:schemeClr val="tx1"/>
                </a:solidFill>
                <a:latin typeface="Times New Roman"/>
                <a:cs typeface="Times New Roman"/>
              </a:rPr>
              <a:t>PoW</a:t>
            </a:r>
            <a:r>
              <a:rPr sz="1250" spc="13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sz="1250" spc="129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механізм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забезпечує справедливість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підтримуючи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децентралізоване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середовище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де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кожен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вузол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учасник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має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справедливу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можливість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видобувати блок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зберігаючи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при</a:t>
            </a:r>
            <a:r>
              <a:rPr sz="14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цьому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marR="109855" algn="just">
              <a:lnSpc>
                <a:spcPct val="119300"/>
              </a:lnSpc>
              <a:spcBef>
                <a:spcPts val="844"/>
              </a:spcBef>
              <a:defRPr/>
            </a:pP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Структура і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компоненти цього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додатку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забезпечують надійну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децентралізовану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систему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гарантуючи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 і цілісність транзакцій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дизайн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робить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придатним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різноманітних застосувань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включаючи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криптовалюти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децентралізовані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додатки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70">
                <a:solidFill>
                  <a:schemeClr val="tx1"/>
                </a:solidFill>
                <a:latin typeface="Microsoft Sans Serif"/>
                <a:cs typeface="Microsoft Sans Serif"/>
              </a:rPr>
              <a:t>(</a:t>
            </a:r>
            <a:r>
              <a:rPr sz="1000" spc="70">
                <a:solidFill>
                  <a:schemeClr val="tx1"/>
                </a:solidFill>
                <a:latin typeface="Microsoft Sans Serif"/>
                <a:cs typeface="Microsoft Sans Serif"/>
              </a:rPr>
              <a:t>dA</a:t>
            </a:r>
            <a:r>
              <a:rPr sz="1300" spc="70">
                <a:solidFill>
                  <a:schemeClr val="tx1"/>
                </a:solidFill>
                <a:latin typeface="Lucida Sans Unicode"/>
                <a:cs typeface="Lucida Sans Unicode"/>
              </a:rPr>
              <a:t>pps</a:t>
            </a:r>
            <a:r>
              <a:rPr sz="1250" spc="70">
                <a:solidFill>
                  <a:schemeClr val="tx1"/>
                </a:solidFill>
                <a:latin typeface="Microsoft Sans Serif"/>
                <a:cs typeface="Microsoft Sans Serif"/>
              </a:rPr>
              <a:t>),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пропонуючи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багатообіцяючу перспективу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майбутніх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досліджень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розробок в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області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технології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-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3554086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FBD778-7CD5-EE5E-0148-5519B145FB9C}" type="slidenum">
              <a:rPr sz="2800"/>
              <a:t>6</a:t>
            </a:fld>
            <a:endParaRPr/>
          </a:p>
        </p:txBody>
      </p:sp>
      <p:sp>
        <p:nvSpPr>
          <p:cNvPr id="1883375732" name="Прямоугольник 1883375731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293827" name="Рисунок 6222938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20325" y="974424"/>
            <a:ext cx="4754043" cy="4479015"/>
          </a:xfrm>
          <a:prstGeom prst="roundRect">
            <a:avLst>
              <a:gd name="adj" fmla="val 16667"/>
            </a:avLst>
          </a:prstGeom>
          <a:ln w="6349"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3124200" y="1454150"/>
            <a:ext cx="3371672" cy="37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30"/>
              </a:spcBef>
              <a:defRPr/>
            </a:pPr>
            <a:r>
              <a:rPr spc="-10" dirty="0" err="1">
                <a:latin typeface="Times New Roman"/>
                <a:cs typeface="Times New Roman"/>
              </a:rPr>
              <a:t>Висн</a:t>
            </a:r>
            <a:r>
              <a:rPr spc="-70" dirty="0" err="1">
                <a:latin typeface="Times New Roman"/>
                <a:cs typeface="Times New Roman"/>
              </a:rPr>
              <a:t>о</a:t>
            </a:r>
            <a:r>
              <a:rPr spc="-10" dirty="0" err="1">
                <a:latin typeface="Times New Roman"/>
                <a:cs typeface="Times New Roman"/>
              </a:rPr>
              <a:t>вк</a:t>
            </a:r>
            <a:r>
              <a:rPr spc="15" dirty="0" err="1">
                <a:latin typeface="Times New Roman"/>
                <a:cs typeface="Times New Roman"/>
              </a:rPr>
              <a:t>и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524001" y="2309607"/>
            <a:ext cx="9291606" cy="1294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25450" algn="just">
              <a:lnSpc>
                <a:spcPct val="120500"/>
              </a:lnSpc>
              <a:spcBef>
                <a:spcPts val="825"/>
              </a:spcBef>
              <a:defRPr/>
            </a:pPr>
            <a:r>
              <a:rPr lang="uk-UA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Було успішно розроблено надійну систему блокчейн, яка вирішує ключові проблеми існуючих технологій. Досягнуто значного скорочення затримки транзакцій та споживання енергії, досягли значних успіхів у масштабуванні та зберегли тверду прихильність до децентралізації. Завдяки інноваційному гібридному механізму консенсусу та дизайну мережі </a:t>
            </a:r>
            <a:r>
              <a:rPr lang="uk-UA" sz="14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продемонструвано</a:t>
            </a:r>
            <a:r>
              <a:rPr lang="uk-UA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що можна створити ефективний та інклюзивний блокчейн. Потенціал цієї технології та закладає міцний фундамент для майбутніх досягнень у цій галузі.</a:t>
            </a:r>
            <a:endParaRPr lang="uk-UA" sz="1400" dirty="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6" y="86874"/>
            <a:ext cx="280559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>7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695</Words>
  <Application>Microsoft Office PowerPoint</Application>
  <DocSecurity>0</DocSecurity>
  <PresentationFormat>Произвольный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Constantia</vt:lpstr>
      <vt:lpstr>Lucida Sans Unicode</vt:lpstr>
      <vt:lpstr>Microsoft Sans Serif</vt:lpstr>
      <vt:lpstr>Times New Roman</vt:lpstr>
      <vt:lpstr>Office Theme</vt:lpstr>
      <vt:lpstr>Однорангова мережа на основі блокчейн для автоматизованої платіжної системи виконав: студент гр. ІПЗ-33 Гоша Давід Олександрович   науковий керівник: д.т.н. с.н.с. Порєв Геннадій Володимирович</vt:lpstr>
      <vt:lpstr>Мета</vt:lpstr>
      <vt:lpstr>Задачі роботи</vt:lpstr>
      <vt:lpstr>Мережева архітектура блокчейну</vt:lpstr>
      <vt:lpstr>Програмне забезпечення</vt:lpstr>
      <vt:lpstr>Механізм консенсусу в  застосунку</vt:lpstr>
      <vt:lpstr>Висновки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cp:lastModifiedBy>gosha dava</cp:lastModifiedBy>
  <cp:revision>7</cp:revision>
  <dcterms:created xsi:type="dcterms:W3CDTF">2023-06-01T05:34:08Z</dcterms:created>
  <dcterms:modified xsi:type="dcterms:W3CDTF">2023-06-08T18:49:34Z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