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sldIdLst>
    <p:sldId id="256" r:id="rId2"/>
    <p:sldId id="257" r:id="rId3"/>
    <p:sldId id="258" r:id="rId4"/>
    <p:sldId id="259" r:id="rId5"/>
    <p:sldId id="260" r:id="rId6"/>
    <p:sldId id="261" r:id="rId7"/>
    <p:sldId id="262" r:id="rId8"/>
    <p:sldId id="263" r:id="rId9"/>
  </p:sldIdLst>
  <p:sldSz cx="12192000" cy="6413500"/>
  <p:notesSz cx="12192000" cy="64135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4">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94" y="108"/>
      </p:cViewPr>
      <p:guideLst>
        <p:guide orient="horz" pos="2924"/>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8EF5D-A4F6-406B-9846-A092BE01EB22}" type="doc">
      <dgm:prSet loTypeId="urn:microsoft.com/office/officeart/2016/7/layout/LinearBlockProcessNumbered" loCatId="process" qsTypeId="urn:microsoft.com/office/officeart/2005/8/quickstyle/simple1#1" qsCatId="simple" csTypeId="urn:microsoft.com/office/officeart/2005/8/colors/accent0_3" csCatId="mainScheme"/>
      <dgm:spPr bwMode="auto"/>
      <dgm:t>
        <a:bodyPr/>
        <a:lstStyle/>
        <a:p>
          <a:pPr>
            <a:defRPr/>
          </a:pPr>
          <a:endParaRPr lang="en-US"/>
        </a:p>
      </dgm:t>
    </dgm:pt>
    <dgm:pt modelId="{53958BD8-D0F9-43A4-A8E7-C43BE5627982}">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Розробити блокчейн-систему з </a:t>
          </a:r>
          <a:r>
            <a:rPr lang="en-US" sz="1600" b="1" i="0" u="none" strike="noStrike" cap="none" spc="0">
              <a:solidFill>
                <a:schemeClr val="tx1"/>
              </a:solidFill>
              <a:latin typeface="Times New Roman"/>
              <a:cs typeface="Times New Roman"/>
            </a:rPr>
            <a:t>гібридною мережевою архітектурою</a:t>
          </a:r>
          <a:r>
            <a:rPr lang="en-US" sz="1600" b="0" i="0" u="none" strike="noStrike" cap="none" spc="0">
              <a:solidFill>
                <a:schemeClr val="tx1"/>
              </a:solidFill>
              <a:latin typeface="Times New Roman"/>
              <a:cs typeface="Times New Roman"/>
            </a:rPr>
            <a:t>,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gm:t>
    </dgm:pt>
    <dgm:pt modelId="{9AD2D0D1-9BC6-4E2B-9C66-03C01B0396F4}" type="parTrans" cxnId="{63E21DF4-5FBC-443D-9BC9-43B65A7BD892}">
      <dgm:prSet/>
      <dgm:spPr bwMode="auto"/>
      <dgm:t>
        <a:bodyPr/>
        <a:lstStyle/>
        <a:p>
          <a:pPr>
            <a:defRPr/>
          </a:pPr>
          <a:endParaRPr lang="en-US"/>
        </a:p>
      </dgm:t>
    </dgm:pt>
    <dgm:pt modelId="{94A4947D-84AB-48E6-8DBD-B0FB7DCFE83A}" type="sibTrans" cxnId="{63E21DF4-5FBC-443D-9BC9-43B65A7BD892}">
      <dgm:prSet phldrT="01" phldr="0"/>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01</a:t>
          </a:r>
          <a:endParaRPr>
            <a:latin typeface="Times New Roman"/>
            <a:cs typeface="Times New Roman"/>
          </a:endParaRPr>
        </a:p>
      </dgm:t>
    </dgm:pt>
    <dgm:pt modelId="{E8B83B89-852B-4DBD-9E85-E9260E7861E8}">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Реалізувати </a:t>
          </a:r>
          <a:r>
            <a:rPr lang="en-US" sz="1600" b="1" i="0" u="none" strike="noStrike" cap="none" spc="0">
              <a:solidFill>
                <a:schemeClr val="tx1"/>
              </a:solidFill>
              <a:latin typeface="Times New Roman"/>
              <a:cs typeface="Times New Roman"/>
            </a:rPr>
            <a:t>гібридний механізм консенсусу</a:t>
          </a:r>
          <a:r>
            <a:rPr lang="en-US" sz="1600" b="0" i="0" u="none" strike="noStrike" cap="none" spc="0">
              <a:solidFill>
                <a:schemeClr val="tx1"/>
              </a:solidFill>
              <a:latin typeface="Times New Roman"/>
              <a:cs typeface="Times New Roman"/>
            </a:rPr>
            <a:t>,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gm:t>
    </dgm:pt>
    <dgm:pt modelId="{432F8854-CF29-4409-A28C-3EB0A94CCB86}" type="parTrans" cxnId="{7C51A667-6AED-4C0F-A3C5-24DCB9960B16}">
      <dgm:prSet/>
      <dgm:spPr bwMode="auto"/>
      <dgm:t>
        <a:bodyPr/>
        <a:lstStyle/>
        <a:p>
          <a:pPr>
            <a:defRPr/>
          </a:pPr>
          <a:endParaRPr lang="en-US"/>
        </a:p>
      </dgm:t>
    </dgm:pt>
    <dgm:pt modelId="{EB3BD4AE-D7EC-449F-9FEC-6862480B356F}" type="sibTrans" cxnId="{7C51A667-6AED-4C0F-A3C5-24DCB9960B16}">
      <dgm:prSet phldrT="02" phldr="0"/>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02</a:t>
          </a:r>
          <a:endParaRPr>
            <a:latin typeface="Times New Roman"/>
            <a:cs typeface="Times New Roman"/>
          </a:endParaRPr>
        </a:p>
      </dgm:t>
    </dgm:pt>
    <dgm:pt modelId="{909A013D-B8DF-421C-83DA-70F0217544BE}">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Вирішити </a:t>
          </a:r>
          <a:r>
            <a:rPr lang="en-US" sz="1600" b="1" i="0" u="none" strike="noStrike" cap="none" spc="0">
              <a:solidFill>
                <a:schemeClr val="tx1"/>
              </a:solidFill>
              <a:latin typeface="Times New Roman"/>
              <a:cs typeface="Times New Roman"/>
            </a:rPr>
            <a:t>проблеми високих комісійних</a:t>
          </a:r>
          <a:r>
            <a:rPr lang="en-US" sz="1600" b="0" i="0" u="none" strike="noStrike" cap="none" spc="0">
              <a:solidFill>
                <a:schemeClr val="tx1"/>
              </a:solidFill>
              <a:latin typeface="Times New Roman"/>
              <a:cs typeface="Times New Roman"/>
            </a:rPr>
            <a:t>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gm:t>
    </dgm:pt>
    <dgm:pt modelId="{0D896ABC-C2FA-49B1-87F1-3D9604E8485E}" type="parTrans" cxnId="{4ED74027-7C0D-4D16-A0CB-88ADEB6B9117}">
      <dgm:prSet/>
      <dgm:spPr bwMode="auto"/>
      <dgm:t>
        <a:bodyPr/>
        <a:lstStyle/>
        <a:p>
          <a:pPr>
            <a:defRPr/>
          </a:pPr>
          <a:endParaRPr lang="en-US"/>
        </a:p>
      </dgm:t>
    </dgm:pt>
    <dgm:pt modelId="{4CBAFDCC-6EA0-4DEA-9121-2062BC43DD0B}" type="sibTrans" cxnId="{4ED74027-7C0D-4D16-A0CB-88ADEB6B9117}">
      <dgm:prSet phldrT="03" phldr="0"/>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03</a:t>
          </a:r>
          <a:endParaRPr>
            <a:latin typeface="Times New Roman"/>
            <a:cs typeface="Times New Roman"/>
          </a:endParaRPr>
        </a:p>
      </dgm:t>
    </dgm:pt>
    <dgm:pt modelId="{B47B7AE4-5C81-4D1D-B23C-DF5211C34576}" type="pres">
      <dgm:prSet presAssocID="{0E58EF5D-A4F6-406B-9846-A092BE01EB22}" presName="Name0" presStyleCnt="0">
        <dgm:presLayoutVars>
          <dgm:animLvl val="lvl"/>
          <dgm:resizeHandles val="exact"/>
        </dgm:presLayoutVars>
      </dgm:prSet>
      <dgm:spPr bwMode="auto"/>
    </dgm:pt>
    <dgm:pt modelId="{02F134E2-CF97-47F6-9FCC-948D5966F543}" type="pres">
      <dgm:prSet presAssocID="{53958BD8-D0F9-43A4-A8E7-C43BE5627982}" presName="compositeNode" presStyleCnt="0">
        <dgm:presLayoutVars>
          <dgm:bulletEnabled val="1"/>
        </dgm:presLayoutVars>
      </dgm:prSet>
      <dgm:spPr bwMode="auto"/>
    </dgm:pt>
    <dgm:pt modelId="{9749F921-1780-4BC4-94D4-CA6CB4386FA2}" type="pres">
      <dgm:prSet presAssocID="{53958BD8-D0F9-43A4-A8E7-C43BE5627982}" presName="bgRect" presStyleLbl="alignNode1" presStyleIdx="0" presStyleCnt="3" custLinFactY="245"/>
      <dgm:spPr bwMode="auto">
        <a:prstGeom prst="roundRect">
          <a:avLst>
            <a:gd name="adj" fmla="val 16667"/>
          </a:avLst>
        </a:prstGeom>
        <a:solidFill>
          <a:schemeClr val="bg2">
            <a:lumMod val="90000"/>
          </a:schemeClr>
        </a:solidFill>
        <a:ln w="12700" cap="flat" cmpd="sng" algn="ctr">
          <a:noFill/>
          <a:prstDash val="solid"/>
          <a:miter lim="800000"/>
        </a:ln>
      </dgm:spPr>
    </dgm:pt>
    <dgm:pt modelId="{D0B42A7F-7E0A-460C-B101-1C3B5702C205}" type="pres">
      <dgm:prSet presAssocID="{94A4947D-84AB-48E6-8DBD-B0FB7DCFE83A}" presName="sibTransNodeRect" presStyleLbl="alignNode1" presStyleIdx="0" presStyleCnt="3">
        <dgm:presLayoutVars>
          <dgm:chMax val="0"/>
          <dgm:bulletEnabled val="1"/>
        </dgm:presLayoutVars>
      </dgm:prSet>
      <dgm:spPr bwMode="auto"/>
    </dgm:pt>
    <dgm:pt modelId="{8DCEC39D-2FD9-4B24-9822-18BC4CB8119F}" type="pres">
      <dgm:prSet presAssocID="{53958BD8-D0F9-43A4-A8E7-C43BE5627982}" presName="nodeRect" presStyleLbl="alignNode1" presStyleIdx="0" presStyleCnt="3">
        <dgm:presLayoutVars>
          <dgm:bulletEnabled val="1"/>
        </dgm:presLayoutVars>
      </dgm:prSet>
      <dgm:spPr bwMode="auto"/>
    </dgm:pt>
    <dgm:pt modelId="{BAC01AAC-F99B-4AEE-8087-2EB3AF283AC3}" type="pres">
      <dgm:prSet presAssocID="{94A4947D-84AB-48E6-8DBD-B0FB7DCFE83A}" presName="sibTrans" presStyleCnt="0"/>
      <dgm:spPr bwMode="auto"/>
    </dgm:pt>
    <dgm:pt modelId="{E24ADF74-5F14-4D4F-8BBC-B7480D4C9CF2}" type="pres">
      <dgm:prSet presAssocID="{E8B83B89-852B-4DBD-9E85-E9260E7861E8}" presName="compositeNode" presStyleCnt="0">
        <dgm:presLayoutVars>
          <dgm:bulletEnabled val="1"/>
        </dgm:presLayoutVars>
      </dgm:prSet>
      <dgm:spPr bwMode="auto"/>
    </dgm:pt>
    <dgm:pt modelId="{616554C9-C9F5-4BED-AF29-560C61D9FF69}" type="pres">
      <dgm:prSet presAssocID="{E8B83B89-852B-4DBD-9E85-E9260E7861E8}" presName="bgRect" presStyleLbl="alignNode1" presStyleIdx="1" presStyleCnt="3"/>
      <dgm:spPr bwMode="auto">
        <a:prstGeom prst="roundRect">
          <a:avLst>
            <a:gd name="adj" fmla="val 16667"/>
          </a:avLst>
        </a:prstGeom>
        <a:solidFill>
          <a:schemeClr val="bg2">
            <a:lumMod val="75000"/>
          </a:schemeClr>
        </a:solidFill>
        <a:ln w="12700" cap="flat" cmpd="sng" algn="ctr">
          <a:noFill/>
          <a:prstDash val="solid"/>
          <a:miter lim="800000"/>
        </a:ln>
      </dgm:spPr>
    </dgm:pt>
    <dgm:pt modelId="{723F350A-D7AE-46BC-AA77-CC6E62B2E8AF}" type="pres">
      <dgm:prSet presAssocID="{EB3BD4AE-D7EC-449F-9FEC-6862480B356F}" presName="sibTransNodeRect" presStyleLbl="alignNode1" presStyleIdx="1" presStyleCnt="3">
        <dgm:presLayoutVars>
          <dgm:chMax val="0"/>
          <dgm:bulletEnabled val="1"/>
        </dgm:presLayoutVars>
      </dgm:prSet>
      <dgm:spPr bwMode="auto"/>
    </dgm:pt>
    <dgm:pt modelId="{CDE5F8CE-6DD2-4F69-BB48-F2366D3C708A}" type="pres">
      <dgm:prSet presAssocID="{E8B83B89-852B-4DBD-9E85-E9260E7861E8}" presName="nodeRect" presStyleLbl="alignNode1" presStyleIdx="1" presStyleCnt="3">
        <dgm:presLayoutVars>
          <dgm:bulletEnabled val="1"/>
        </dgm:presLayoutVars>
      </dgm:prSet>
      <dgm:spPr bwMode="auto"/>
    </dgm:pt>
    <dgm:pt modelId="{3F99BBDA-7ECC-4512-829C-51F991758DEE}" type="pres">
      <dgm:prSet presAssocID="{EB3BD4AE-D7EC-449F-9FEC-6862480B356F}" presName="sibTrans" presStyleCnt="0"/>
      <dgm:spPr bwMode="auto"/>
    </dgm:pt>
    <dgm:pt modelId="{AED69DA4-C132-438A-8E98-0E703E6F4909}" type="pres">
      <dgm:prSet presAssocID="{909A013D-B8DF-421C-83DA-70F0217544BE}" presName="compositeNode" presStyleCnt="0">
        <dgm:presLayoutVars>
          <dgm:bulletEnabled val="1"/>
        </dgm:presLayoutVars>
      </dgm:prSet>
      <dgm:spPr bwMode="auto"/>
    </dgm:pt>
    <dgm:pt modelId="{F141C49C-E8E4-49F4-AAC3-2EB38F33B50A}" type="pres">
      <dgm:prSet presAssocID="{909A013D-B8DF-421C-83DA-70F0217544BE}" presName="bgRect" presStyleLbl="alignNode1" presStyleIdx="2" presStyleCnt="3"/>
      <dgm:spPr bwMode="auto">
        <a:prstGeom prst="roundRect">
          <a:avLst>
            <a:gd name="adj" fmla="val 16667"/>
          </a:avLst>
        </a:prstGeom>
        <a:solidFill>
          <a:schemeClr val="bg2">
            <a:lumMod val="50000"/>
          </a:schemeClr>
        </a:solidFill>
        <a:ln w="12700" cap="flat" cmpd="sng" algn="ctr">
          <a:noFill/>
          <a:prstDash val="solid"/>
          <a:miter lim="800000"/>
        </a:ln>
      </dgm:spPr>
    </dgm:pt>
    <dgm:pt modelId="{2596FFBD-2FDB-463F-99E6-18EDF6E874AC}" type="pres">
      <dgm:prSet presAssocID="{4CBAFDCC-6EA0-4DEA-9121-2062BC43DD0B}" presName="sibTransNodeRect" presStyleLbl="alignNode1" presStyleIdx="2" presStyleCnt="3">
        <dgm:presLayoutVars>
          <dgm:chMax val="0"/>
          <dgm:bulletEnabled val="1"/>
        </dgm:presLayoutVars>
      </dgm:prSet>
      <dgm:spPr bwMode="auto"/>
    </dgm:pt>
    <dgm:pt modelId="{93163658-E148-4E05-920A-18837D8AC530}" type="pres">
      <dgm:prSet presAssocID="{909A013D-B8DF-421C-83DA-70F0217544BE}" presName="nodeRect" presStyleLbl="alignNode1" presStyleIdx="2" presStyleCnt="3">
        <dgm:presLayoutVars>
          <dgm:bulletEnabled val="1"/>
        </dgm:presLayoutVars>
      </dgm:prSet>
      <dgm:spPr bwMode="auto"/>
    </dgm:pt>
  </dgm:ptLst>
  <dgm:cxnLst>
    <dgm:cxn modelId="{9FAC7A1E-F308-49A5-854C-B6D16724678F}" type="presOf" srcId="{EB3BD4AE-D7EC-449F-9FEC-6862480B356F}" destId="{723F350A-D7AE-46BC-AA77-CC6E62B2E8AF}" srcOrd="0" destOrd="0" presId="urn:microsoft.com/office/officeart/2016/7/layout/LinearBlockProcessNumbered"/>
    <dgm:cxn modelId="{5BFDD921-66BB-4173-BCF4-A1CAB30F697B}" type="presOf" srcId="{E8B83B89-852B-4DBD-9E85-E9260E7861E8}" destId="{616554C9-C9F5-4BED-AF29-560C61D9FF69}" srcOrd="0" destOrd="0" presId="urn:microsoft.com/office/officeart/2016/7/layout/LinearBlockProcessNumbered"/>
    <dgm:cxn modelId="{4ED74027-7C0D-4D16-A0CB-88ADEB6B9117}" srcId="{0E58EF5D-A4F6-406B-9846-A092BE01EB22}" destId="{909A013D-B8DF-421C-83DA-70F0217544BE}" srcOrd="2" destOrd="0" parTransId="{0D896ABC-C2FA-49B1-87F1-3D9604E8485E}" sibTransId="{4CBAFDCC-6EA0-4DEA-9121-2062BC43DD0B}"/>
    <dgm:cxn modelId="{7C51A667-6AED-4C0F-A3C5-24DCB9960B16}" srcId="{0E58EF5D-A4F6-406B-9846-A092BE01EB22}" destId="{E8B83B89-852B-4DBD-9E85-E9260E7861E8}" srcOrd="1" destOrd="0" parTransId="{432F8854-CF29-4409-A28C-3EB0A94CCB86}" sibTransId="{EB3BD4AE-D7EC-449F-9FEC-6862480B356F}"/>
    <dgm:cxn modelId="{7FD9C14D-6AFA-4EBB-92B2-4D4FF4476EA9}" type="presOf" srcId="{909A013D-B8DF-421C-83DA-70F0217544BE}" destId="{93163658-E148-4E05-920A-18837D8AC530}" srcOrd="1" destOrd="0" presId="urn:microsoft.com/office/officeart/2016/7/layout/LinearBlockProcessNumbered"/>
    <dgm:cxn modelId="{1FCCEA83-CE95-417D-AF71-4B49302AF249}" type="presOf" srcId="{0E58EF5D-A4F6-406B-9846-A092BE01EB22}" destId="{B47B7AE4-5C81-4D1D-B23C-DF5211C34576}" srcOrd="0" destOrd="0" presId="urn:microsoft.com/office/officeart/2016/7/layout/LinearBlockProcessNumbered"/>
    <dgm:cxn modelId="{6B0A2F84-CFC7-4104-B45B-11681CAC51C7}" type="presOf" srcId="{94A4947D-84AB-48E6-8DBD-B0FB7DCFE83A}" destId="{D0B42A7F-7E0A-460C-B101-1C3B5702C205}" srcOrd="0" destOrd="0" presId="urn:microsoft.com/office/officeart/2016/7/layout/LinearBlockProcessNumbered"/>
    <dgm:cxn modelId="{E08EF885-B50F-46D3-B89F-891B6A9F7F2B}" type="presOf" srcId="{53958BD8-D0F9-43A4-A8E7-C43BE5627982}" destId="{9749F921-1780-4BC4-94D4-CA6CB4386FA2}" srcOrd="0" destOrd="0" presId="urn:microsoft.com/office/officeart/2016/7/layout/LinearBlockProcessNumbered"/>
    <dgm:cxn modelId="{6E6F478D-AA74-44D0-8F25-206DF69C9B00}" type="presOf" srcId="{909A013D-B8DF-421C-83DA-70F0217544BE}" destId="{F141C49C-E8E4-49F4-AAC3-2EB38F33B50A}" srcOrd="0" destOrd="0" presId="urn:microsoft.com/office/officeart/2016/7/layout/LinearBlockProcessNumbered"/>
    <dgm:cxn modelId="{6AC743C7-AD14-4780-A72E-AF82357886EB}" type="presOf" srcId="{53958BD8-D0F9-43A4-A8E7-C43BE5627982}" destId="{8DCEC39D-2FD9-4B24-9822-18BC4CB8119F}" srcOrd="1" destOrd="0" presId="urn:microsoft.com/office/officeart/2016/7/layout/LinearBlockProcessNumbered"/>
    <dgm:cxn modelId="{589DCBC7-A080-45DA-A872-50F8E5876D4E}" type="presOf" srcId="{4CBAFDCC-6EA0-4DEA-9121-2062BC43DD0B}" destId="{2596FFBD-2FDB-463F-99E6-18EDF6E874AC}" srcOrd="0" destOrd="0" presId="urn:microsoft.com/office/officeart/2016/7/layout/LinearBlockProcessNumbered"/>
    <dgm:cxn modelId="{97D1C6D1-BFF3-4FD3-B26F-997DDE037070}" type="presOf" srcId="{E8B83B89-852B-4DBD-9E85-E9260E7861E8}" destId="{CDE5F8CE-6DD2-4F69-BB48-F2366D3C708A}" srcOrd="1" destOrd="0" presId="urn:microsoft.com/office/officeart/2016/7/layout/LinearBlockProcessNumbered"/>
    <dgm:cxn modelId="{63E21DF4-5FBC-443D-9BC9-43B65A7BD892}" srcId="{0E58EF5D-A4F6-406B-9846-A092BE01EB22}" destId="{53958BD8-D0F9-43A4-A8E7-C43BE5627982}" srcOrd="0" destOrd="0" parTransId="{9AD2D0D1-9BC6-4E2B-9C66-03C01B0396F4}" sibTransId="{94A4947D-84AB-48E6-8DBD-B0FB7DCFE83A}"/>
    <dgm:cxn modelId="{3E085D38-1C8B-41DB-B292-B54246986A6E}" type="presParOf" srcId="{B47B7AE4-5C81-4D1D-B23C-DF5211C34576}" destId="{02F134E2-CF97-47F6-9FCC-948D5966F543}" srcOrd="0" destOrd="0" presId="urn:microsoft.com/office/officeart/2016/7/layout/LinearBlockProcessNumbered"/>
    <dgm:cxn modelId="{53614018-3762-4FFA-9104-CB7864663BDC}" type="presParOf" srcId="{02F134E2-CF97-47F6-9FCC-948D5966F543}" destId="{9749F921-1780-4BC4-94D4-CA6CB4386FA2}" srcOrd="0" destOrd="0" presId="urn:microsoft.com/office/officeart/2016/7/layout/LinearBlockProcessNumbered"/>
    <dgm:cxn modelId="{D243BB1F-BE00-45C6-82BE-5D8EE1F3A127}" type="presParOf" srcId="{02F134E2-CF97-47F6-9FCC-948D5966F543}" destId="{D0B42A7F-7E0A-460C-B101-1C3B5702C205}" srcOrd="1" destOrd="0" presId="urn:microsoft.com/office/officeart/2016/7/layout/LinearBlockProcessNumbered"/>
    <dgm:cxn modelId="{B18B4AB4-89C7-48F1-98F5-0E86A0340B71}" type="presParOf" srcId="{02F134E2-CF97-47F6-9FCC-948D5966F543}" destId="{8DCEC39D-2FD9-4B24-9822-18BC4CB8119F}" srcOrd="2" destOrd="0" presId="urn:microsoft.com/office/officeart/2016/7/layout/LinearBlockProcessNumbered"/>
    <dgm:cxn modelId="{3D4CEDBD-0E70-452D-B902-C47CAE35952D}" type="presParOf" srcId="{B47B7AE4-5C81-4D1D-B23C-DF5211C34576}" destId="{BAC01AAC-F99B-4AEE-8087-2EB3AF283AC3}" srcOrd="1" destOrd="0" presId="urn:microsoft.com/office/officeart/2016/7/layout/LinearBlockProcessNumbered"/>
    <dgm:cxn modelId="{84F0CC5E-B926-46CD-9DD4-41BF111B7DAA}" type="presParOf" srcId="{B47B7AE4-5C81-4D1D-B23C-DF5211C34576}" destId="{E24ADF74-5F14-4D4F-8BBC-B7480D4C9CF2}" srcOrd="2" destOrd="0" presId="urn:microsoft.com/office/officeart/2016/7/layout/LinearBlockProcessNumbered"/>
    <dgm:cxn modelId="{CB3EA520-6E2E-441E-82EA-BEEEA4F6632B}" type="presParOf" srcId="{E24ADF74-5F14-4D4F-8BBC-B7480D4C9CF2}" destId="{616554C9-C9F5-4BED-AF29-560C61D9FF69}" srcOrd="0" destOrd="0" presId="urn:microsoft.com/office/officeart/2016/7/layout/LinearBlockProcessNumbered"/>
    <dgm:cxn modelId="{9E9033A1-46DF-4EAB-A23E-D9FEA86A0791}" type="presParOf" srcId="{E24ADF74-5F14-4D4F-8BBC-B7480D4C9CF2}" destId="{723F350A-D7AE-46BC-AA77-CC6E62B2E8AF}" srcOrd="1" destOrd="0" presId="urn:microsoft.com/office/officeart/2016/7/layout/LinearBlockProcessNumbered"/>
    <dgm:cxn modelId="{D4C5B0BD-A6E3-4DE1-B022-73CB06DB9C11}" type="presParOf" srcId="{E24ADF74-5F14-4D4F-8BBC-B7480D4C9CF2}" destId="{CDE5F8CE-6DD2-4F69-BB48-F2366D3C708A}" srcOrd="2" destOrd="0" presId="urn:microsoft.com/office/officeart/2016/7/layout/LinearBlockProcessNumbered"/>
    <dgm:cxn modelId="{21219C22-194A-430F-B095-FB50C7C9829F}" type="presParOf" srcId="{B47B7AE4-5C81-4D1D-B23C-DF5211C34576}" destId="{3F99BBDA-7ECC-4512-829C-51F991758DEE}" srcOrd="3" destOrd="0" presId="urn:microsoft.com/office/officeart/2016/7/layout/LinearBlockProcessNumbered"/>
    <dgm:cxn modelId="{2F9A1D41-0D50-4320-A100-55A9F02E46EA}" type="presParOf" srcId="{B47B7AE4-5C81-4D1D-B23C-DF5211C34576}" destId="{AED69DA4-C132-438A-8E98-0E703E6F4909}" srcOrd="4" destOrd="0" presId="urn:microsoft.com/office/officeart/2016/7/layout/LinearBlockProcessNumbered"/>
    <dgm:cxn modelId="{09677C3F-0108-476A-AF37-B2E119050F41}" type="presParOf" srcId="{AED69DA4-C132-438A-8E98-0E703E6F4909}" destId="{F141C49C-E8E4-49F4-AAC3-2EB38F33B50A}" srcOrd="0" destOrd="0" presId="urn:microsoft.com/office/officeart/2016/7/layout/LinearBlockProcessNumbered"/>
    <dgm:cxn modelId="{F381C288-6B3B-46DF-A1A7-2B863921F1D0}" type="presParOf" srcId="{AED69DA4-C132-438A-8E98-0E703E6F4909}" destId="{2596FFBD-2FDB-463F-99E6-18EDF6E874AC}" srcOrd="1" destOrd="0" presId="urn:microsoft.com/office/officeart/2016/7/layout/LinearBlockProcessNumbered"/>
    <dgm:cxn modelId="{E542E0DD-49E7-4598-B896-FA380FF35AC6}" type="presParOf" srcId="{AED69DA4-C132-438A-8E98-0E703E6F4909}" destId="{93163658-E148-4E05-920A-18837D8AC53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58EF5D-A4F6-406B-9846-A092BE01EB22}" type="doc">
      <dgm:prSet loTypeId="urn:microsoft.com/office/officeart/2016/7/layout/LinearBlockProcessNumbered" loCatId="process" qsTypeId="urn:microsoft.com/office/officeart/2005/8/quickstyle/simple1#1" qsCatId="simple" csTypeId="urn:microsoft.com/office/officeart/2005/8/colors/accent0_3" csCatId="mainScheme"/>
      <dgm:spPr bwMode="auto"/>
      <dgm:t>
        <a:bodyPr/>
        <a:lstStyle/>
        <a:p>
          <a:pPr>
            <a:defRPr/>
          </a:pPr>
          <a:endParaRPr lang="en-US"/>
        </a:p>
      </dgm:t>
    </dgm:pt>
    <dgm:pt modelId="{53958BD8-D0F9-43A4-A8E7-C43BE5627982}">
      <dgm:prSet phldrT="" custT="1"/>
      <dgm:spPr bwMode="auto"/>
      <dgm:t>
        <a:bodyPr vertOverflow="overflow" horzOverflow="overflow" vert="horz" rtlCol="0" fromWordArt="0" anchor="t" forceAA="0" compatLnSpc="0"/>
        <a:lstStyle/>
        <a:p>
          <a:pPr>
            <a:defRPr/>
          </a:pPr>
          <a:r>
            <a:rPr lang="en-US" sz="1600" b="1" i="0" u="none" strike="noStrike" cap="none" spc="0">
              <a:solidFill>
                <a:schemeClr val="tx1"/>
              </a:solidFill>
              <a:latin typeface="Times New Roman"/>
              <a:cs typeface="Times New Roman"/>
            </a:rPr>
            <a:t>Оцінка архітектури системи</a:t>
          </a:r>
          <a:r>
            <a:rPr lang="en-US" sz="1600" b="0" i="0" u="none" strike="noStrike" cap="none" spc="0">
              <a:solidFill>
                <a:schemeClr val="tx1"/>
              </a:solidFill>
              <a:latin typeface="Times New Roman"/>
              <a:cs typeface="Times New Roman"/>
            </a:rPr>
            <a:t>: Провести глибокий аналіз обраної архітектури системи, особливо щодо управління потоками даних. Зрозуміти логіку, яка лежала в основі вибору цього структурного стилю.</a:t>
          </a:r>
        </a:p>
        <a:p>
          <a:pPr>
            <a:defRPr/>
          </a:pPr>
          <a:endParaRPr lang="en-US" sz="1600" b="0" i="0" u="none" strike="noStrike" cap="none" spc="0">
            <a:solidFill>
              <a:schemeClr val="tx1"/>
            </a:solidFill>
            <a:latin typeface="Times New Roman"/>
            <a:cs typeface="Times New Roman"/>
          </a:endParaRPr>
        </a:p>
      </dgm:t>
    </dgm:pt>
    <dgm:pt modelId="{9AD2D0D1-9BC6-4E2B-9C66-03C01B0396F4}" type="parTrans" cxnId="{63E21DF4-5FBC-443D-9BC9-43B65A7BD892}">
      <dgm:prSet/>
      <dgm:spPr bwMode="auto"/>
      <dgm:t>
        <a:bodyPr/>
        <a:lstStyle/>
        <a:p>
          <a:pPr>
            <a:defRPr/>
          </a:pPr>
          <a:endParaRPr lang="en-US"/>
        </a:p>
      </dgm:t>
    </dgm:pt>
    <dgm:pt modelId="{94A4947D-84AB-48E6-8DBD-B0FB7DCFE83A}" type="sibTrans" cxnId="{63E21DF4-5FBC-443D-9BC9-43B65A7BD892}">
      <dgm:prSet phldrT="01" phldr="0"/>
      <dgm:spPr bwMode="auto"/>
      <dgm:t>
        <a:bodyPr vertOverflow="overflow" horzOverflow="overflow" vert="horz" rtlCol="0" fromWordArt="0" anchor="ctr" forceAA="0" compatLnSpc="0"/>
        <a:lstStyle/>
        <a:p>
          <a:pPr marL="0" indent="0" algn="l" defTabSz="2933697">
            <a:lnSpc>
              <a:spcPct val="90000"/>
            </a:lnSpc>
            <a:spcBef>
              <a:spcPts val="0"/>
            </a:spcBef>
            <a:spcAft>
              <a:spcPts val="0"/>
            </a:spcAft>
            <a:defRPr/>
          </a:pPr>
          <a:r>
            <a:rPr lang="en-US">
              <a:latin typeface="Times New Roman"/>
              <a:cs typeface="Times New Roman"/>
            </a:rPr>
            <a:t>01</a:t>
          </a:r>
          <a:endParaRPr>
            <a:latin typeface="Times New Roman"/>
            <a:cs typeface="Times New Roman"/>
          </a:endParaRPr>
        </a:p>
      </dgm:t>
    </dgm:pt>
    <dgm:pt modelId="{E8B83B89-852B-4DBD-9E85-E9260E7861E8}">
      <dgm:prSet phldrT="" custT="1"/>
      <dgm:spPr bwMode="auto"/>
      <dgm:t>
        <a:bodyPr vertOverflow="overflow" horzOverflow="overflow" vert="horz" rtlCol="0" fromWordArt="0" anchor="t" forceAA="0" compatLnSpc="0"/>
        <a:lstStyle/>
        <a:p>
          <a:pPr algn="just">
            <a:defRPr/>
          </a:pPr>
          <a:r>
            <a:rPr lang="en-US" sz="1600" b="1" i="0" u="none" strike="noStrike" cap="none" spc="0">
              <a:solidFill>
                <a:schemeClr val="tx1"/>
              </a:solidFill>
              <a:latin typeface="Times New Roman"/>
              <a:ea typeface="Times New Roman"/>
              <a:cs typeface="Times New Roman"/>
            </a:rPr>
            <a:t>Вивчення архітектури програми</a:t>
          </a:r>
          <a:r>
            <a:rPr lang="en-US" sz="1600" b="0" i="0" u="none" strike="noStrike" cap="none" spc="0">
              <a:solidFill>
                <a:schemeClr val="tx1"/>
              </a:solidFill>
              <a:latin typeface="Times New Roman"/>
              <a:ea typeface="Times New Roman"/>
              <a:cs typeface="Times New Roman"/>
            </a:rPr>
            <a:t>: Дослідити обрану архітектуру програми, зосередивши увагу на її масштабованості. Переконливо довести, що цей вибір є найбільш компетентним підходом.</a:t>
          </a:r>
          <a:endParaRPr sz="1600" b="0" i="0" u="none" strike="noStrike" cap="none" spc="0">
            <a:solidFill>
              <a:schemeClr val="tx1"/>
            </a:solidFill>
            <a:latin typeface="Times New Roman"/>
            <a:cs typeface="Times New Roman"/>
          </a:endParaRPr>
        </a:p>
        <a:p>
          <a:pPr algn="just">
            <a:defRPr/>
          </a:pPr>
          <a:endParaRPr/>
        </a:p>
      </dgm:t>
    </dgm:pt>
    <dgm:pt modelId="{432F8854-CF29-4409-A28C-3EB0A94CCB86}" type="parTrans" cxnId="{7C51A667-6AED-4C0F-A3C5-24DCB9960B16}">
      <dgm:prSet/>
      <dgm:spPr bwMode="auto"/>
      <dgm:t>
        <a:bodyPr/>
        <a:lstStyle/>
        <a:p>
          <a:pPr>
            <a:defRPr/>
          </a:pPr>
          <a:endParaRPr lang="en-US"/>
        </a:p>
      </dgm:t>
    </dgm:pt>
    <dgm:pt modelId="{EB3BD4AE-D7EC-449F-9FEC-6862480B356F}" type="sibTrans" cxnId="{7C51A667-6AED-4C0F-A3C5-24DCB9960B16}">
      <dgm:prSet phldrT="02" phldr="0"/>
      <dgm:spPr bwMode="auto"/>
      <dgm:t>
        <a:bodyPr vertOverflow="overflow" horzOverflow="overflow" vert="horz" rtlCol="0" fromWordArt="0" anchor="ctr" forceAA="0" compatLnSpc="0"/>
        <a:lstStyle/>
        <a:p>
          <a:pPr marL="0" indent="0" algn="l" defTabSz="2933697">
            <a:lnSpc>
              <a:spcPct val="90000"/>
            </a:lnSpc>
            <a:spcBef>
              <a:spcPts val="0"/>
            </a:spcBef>
            <a:spcAft>
              <a:spcPts val="0"/>
            </a:spcAft>
            <a:defRPr/>
          </a:pPr>
          <a:r>
            <a:rPr lang="en-US">
              <a:latin typeface="Times New Roman"/>
              <a:cs typeface="Times New Roman"/>
            </a:rPr>
            <a:t>02</a:t>
          </a:r>
          <a:endParaRPr>
            <a:latin typeface="Times New Roman"/>
            <a:cs typeface="Times New Roman"/>
          </a:endParaRPr>
        </a:p>
      </dgm:t>
    </dgm:pt>
    <dgm:pt modelId="{909A013D-B8DF-421C-83DA-70F0217544BE}">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1" i="0" u="none" strike="noStrike" cap="none" spc="0">
              <a:solidFill>
                <a:schemeClr val="tx1"/>
              </a:solidFill>
              <a:latin typeface="Times New Roman"/>
              <a:ea typeface="Times New Roman"/>
              <a:cs typeface="Times New Roman"/>
            </a:rPr>
            <a:t>Визначення обмежень системи</a:t>
          </a:r>
          <a:r>
            <a:rPr lang="en-US" sz="1600" b="0" i="0" u="none" strike="noStrike" cap="none" spc="0">
              <a:solidFill>
                <a:schemeClr val="tx1"/>
              </a:solidFill>
              <a:latin typeface="Times New Roman"/>
              <a:ea typeface="Times New Roman"/>
              <a:cs typeface="Times New Roman"/>
            </a:rPr>
            <a:t>: Зафіксувати обмеження та обмеження, що впливають на функціональність системи та її стани. Дослідити їхній вплив на систему і те, як вони враховані в архітектурі.</a:t>
          </a:r>
          <a:endParaRPr sz="1600">
            <a:solidFill>
              <a:schemeClr val="tx1"/>
            </a:solidFill>
            <a:latin typeface="Times New Roman"/>
            <a:cs typeface="Times New Roman"/>
          </a:endParaRPr>
        </a:p>
        <a:p>
          <a:pPr>
            <a:defRPr/>
          </a:pPr>
          <a:endParaRPr/>
        </a:p>
      </dgm:t>
    </dgm:pt>
    <dgm:pt modelId="{0D896ABC-C2FA-49B1-87F1-3D9604E8485E}" type="parTrans" cxnId="{4ED74027-7C0D-4D16-A0CB-88ADEB6B9117}">
      <dgm:prSet/>
      <dgm:spPr bwMode="auto"/>
      <dgm:t>
        <a:bodyPr/>
        <a:lstStyle/>
        <a:p>
          <a:pPr>
            <a:defRPr/>
          </a:pPr>
          <a:endParaRPr lang="en-US"/>
        </a:p>
      </dgm:t>
    </dgm:pt>
    <dgm:pt modelId="{4CBAFDCC-6EA0-4DEA-9121-2062BC43DD0B}" type="sibTrans" cxnId="{4ED74027-7C0D-4D16-A0CB-88ADEB6B9117}">
      <dgm:prSet phldrT="03" phldr="0"/>
      <dgm:spPr bwMode="auto"/>
      <dgm:t>
        <a:bodyPr vertOverflow="overflow" horzOverflow="overflow" vert="horz" rtlCol="0" fromWordArt="0" anchor="ctr" forceAA="0" compatLnSpc="0"/>
        <a:lstStyle/>
        <a:p>
          <a:pPr marL="0" indent="0" algn="l" defTabSz="2933697">
            <a:lnSpc>
              <a:spcPct val="90000"/>
            </a:lnSpc>
            <a:spcBef>
              <a:spcPts val="0"/>
            </a:spcBef>
            <a:spcAft>
              <a:spcPts val="0"/>
            </a:spcAft>
            <a:defRPr/>
          </a:pPr>
          <a:r>
            <a:rPr lang="en-US">
              <a:latin typeface="Times New Roman"/>
              <a:cs typeface="Times New Roman"/>
            </a:rPr>
            <a:t>03</a:t>
          </a:r>
          <a:endParaRPr>
            <a:latin typeface="Times New Roman"/>
            <a:cs typeface="Times New Roman"/>
          </a:endParaRPr>
        </a:p>
      </dgm:t>
    </dgm:pt>
    <dgm:pt modelId="{B47B7AE4-5C81-4D1D-B23C-DF5211C34576}" type="pres">
      <dgm:prSet presAssocID="{0E58EF5D-A4F6-406B-9846-A092BE01EB22}" presName="Name0" presStyleCnt="0">
        <dgm:presLayoutVars>
          <dgm:animLvl val="lvl"/>
          <dgm:resizeHandles val="exact"/>
        </dgm:presLayoutVars>
      </dgm:prSet>
      <dgm:spPr bwMode="auto"/>
    </dgm:pt>
    <dgm:pt modelId="{02F134E2-CF97-47F6-9FCC-948D5966F543}" type="pres">
      <dgm:prSet presAssocID="{53958BD8-D0F9-43A4-A8E7-C43BE5627982}" presName="compositeNode" presStyleCnt="0">
        <dgm:presLayoutVars>
          <dgm:bulletEnabled val="1"/>
        </dgm:presLayoutVars>
      </dgm:prSet>
      <dgm:spPr bwMode="auto"/>
    </dgm:pt>
    <dgm:pt modelId="{9749F921-1780-4BC4-94D4-CA6CB4386FA2}" type="pres">
      <dgm:prSet presAssocID="{53958BD8-D0F9-43A4-A8E7-C43BE5627982}" presName="bgRect" presStyleLbl="alignNode1" presStyleIdx="0" presStyleCnt="3" custLinFactY="245"/>
      <dgm:spPr bwMode="auto">
        <a:prstGeom prst="roundRect">
          <a:avLst>
            <a:gd name="adj" fmla="val 16667"/>
          </a:avLst>
        </a:prstGeom>
        <a:solidFill>
          <a:schemeClr val="bg2">
            <a:lumMod val="90000"/>
          </a:schemeClr>
        </a:solidFill>
        <a:ln w="12700" cap="flat" cmpd="sng" algn="ctr">
          <a:noFill/>
          <a:prstDash val="solid"/>
          <a:miter lim="800000"/>
        </a:ln>
      </dgm:spPr>
    </dgm:pt>
    <dgm:pt modelId="{D0B42A7F-7E0A-460C-B101-1C3B5702C205}" type="pres">
      <dgm:prSet presAssocID="{94A4947D-84AB-48E6-8DBD-B0FB7DCFE83A}" presName="sibTransNodeRect" presStyleLbl="alignNode1" presStyleIdx="0" presStyleCnt="3">
        <dgm:presLayoutVars>
          <dgm:chMax val="0"/>
          <dgm:bulletEnabled val="1"/>
        </dgm:presLayoutVars>
      </dgm:prSet>
      <dgm:spPr bwMode="auto"/>
    </dgm:pt>
    <dgm:pt modelId="{8DCEC39D-2FD9-4B24-9822-18BC4CB8119F}" type="pres">
      <dgm:prSet presAssocID="{53958BD8-D0F9-43A4-A8E7-C43BE5627982}" presName="nodeRect" presStyleLbl="alignNode1" presStyleIdx="0" presStyleCnt="3">
        <dgm:presLayoutVars>
          <dgm:bulletEnabled val="1"/>
        </dgm:presLayoutVars>
      </dgm:prSet>
      <dgm:spPr bwMode="auto"/>
    </dgm:pt>
    <dgm:pt modelId="{BAC01AAC-F99B-4AEE-8087-2EB3AF283AC3}" type="pres">
      <dgm:prSet presAssocID="{94A4947D-84AB-48E6-8DBD-B0FB7DCFE83A}" presName="sibTrans" presStyleCnt="0"/>
      <dgm:spPr bwMode="auto"/>
    </dgm:pt>
    <dgm:pt modelId="{E24ADF74-5F14-4D4F-8BBC-B7480D4C9CF2}" type="pres">
      <dgm:prSet presAssocID="{E8B83B89-852B-4DBD-9E85-E9260E7861E8}" presName="compositeNode" presStyleCnt="0">
        <dgm:presLayoutVars>
          <dgm:bulletEnabled val="1"/>
        </dgm:presLayoutVars>
      </dgm:prSet>
      <dgm:spPr bwMode="auto"/>
    </dgm:pt>
    <dgm:pt modelId="{616554C9-C9F5-4BED-AF29-560C61D9FF69}" type="pres">
      <dgm:prSet presAssocID="{E8B83B89-852B-4DBD-9E85-E9260E7861E8}" presName="bgRect" presStyleLbl="alignNode1" presStyleIdx="1" presStyleCnt="3"/>
      <dgm:spPr bwMode="auto">
        <a:prstGeom prst="roundRect">
          <a:avLst>
            <a:gd name="adj" fmla="val 16667"/>
          </a:avLst>
        </a:prstGeom>
        <a:solidFill>
          <a:schemeClr val="bg2">
            <a:lumMod val="75000"/>
          </a:schemeClr>
        </a:solidFill>
        <a:ln w="12700" cap="flat" cmpd="sng" algn="ctr">
          <a:noFill/>
          <a:prstDash val="solid"/>
          <a:miter lim="800000"/>
        </a:ln>
      </dgm:spPr>
    </dgm:pt>
    <dgm:pt modelId="{723F350A-D7AE-46BC-AA77-CC6E62B2E8AF}" type="pres">
      <dgm:prSet presAssocID="{EB3BD4AE-D7EC-449F-9FEC-6862480B356F}" presName="sibTransNodeRect" presStyleLbl="alignNode1" presStyleIdx="1" presStyleCnt="3">
        <dgm:presLayoutVars>
          <dgm:chMax val="0"/>
          <dgm:bulletEnabled val="1"/>
        </dgm:presLayoutVars>
      </dgm:prSet>
      <dgm:spPr bwMode="auto"/>
    </dgm:pt>
    <dgm:pt modelId="{CDE5F8CE-6DD2-4F69-BB48-F2366D3C708A}" type="pres">
      <dgm:prSet presAssocID="{E8B83B89-852B-4DBD-9E85-E9260E7861E8}" presName="nodeRect" presStyleLbl="alignNode1" presStyleIdx="1" presStyleCnt="3">
        <dgm:presLayoutVars>
          <dgm:bulletEnabled val="1"/>
        </dgm:presLayoutVars>
      </dgm:prSet>
      <dgm:spPr bwMode="auto"/>
    </dgm:pt>
    <dgm:pt modelId="{3F99BBDA-7ECC-4512-829C-51F991758DEE}" type="pres">
      <dgm:prSet presAssocID="{EB3BD4AE-D7EC-449F-9FEC-6862480B356F}" presName="sibTrans" presStyleCnt="0"/>
      <dgm:spPr bwMode="auto"/>
    </dgm:pt>
    <dgm:pt modelId="{AED69DA4-C132-438A-8E98-0E703E6F4909}" type="pres">
      <dgm:prSet presAssocID="{909A013D-B8DF-421C-83DA-70F0217544BE}" presName="compositeNode" presStyleCnt="0">
        <dgm:presLayoutVars>
          <dgm:bulletEnabled val="1"/>
        </dgm:presLayoutVars>
      </dgm:prSet>
      <dgm:spPr bwMode="auto"/>
    </dgm:pt>
    <dgm:pt modelId="{F141C49C-E8E4-49F4-AAC3-2EB38F33B50A}" type="pres">
      <dgm:prSet presAssocID="{909A013D-B8DF-421C-83DA-70F0217544BE}" presName="bgRect" presStyleLbl="alignNode1" presStyleIdx="2" presStyleCnt="3"/>
      <dgm:spPr bwMode="auto">
        <a:prstGeom prst="roundRect">
          <a:avLst>
            <a:gd name="adj" fmla="val 16667"/>
          </a:avLst>
        </a:prstGeom>
        <a:solidFill>
          <a:schemeClr val="bg2">
            <a:lumMod val="50000"/>
          </a:schemeClr>
        </a:solidFill>
        <a:ln w="12700" cap="flat" cmpd="sng" algn="ctr">
          <a:noFill/>
          <a:prstDash val="solid"/>
          <a:miter lim="800000"/>
        </a:ln>
      </dgm:spPr>
    </dgm:pt>
    <dgm:pt modelId="{2596FFBD-2FDB-463F-99E6-18EDF6E874AC}" type="pres">
      <dgm:prSet presAssocID="{4CBAFDCC-6EA0-4DEA-9121-2062BC43DD0B}" presName="sibTransNodeRect" presStyleLbl="alignNode1" presStyleIdx="2" presStyleCnt="3">
        <dgm:presLayoutVars>
          <dgm:chMax val="0"/>
          <dgm:bulletEnabled val="1"/>
        </dgm:presLayoutVars>
      </dgm:prSet>
      <dgm:spPr bwMode="auto"/>
    </dgm:pt>
    <dgm:pt modelId="{93163658-E148-4E05-920A-18837D8AC530}" type="pres">
      <dgm:prSet presAssocID="{909A013D-B8DF-421C-83DA-70F0217544BE}" presName="nodeRect" presStyleLbl="alignNode1" presStyleIdx="2" presStyleCnt="3">
        <dgm:presLayoutVars>
          <dgm:bulletEnabled val="1"/>
        </dgm:presLayoutVars>
      </dgm:prSet>
      <dgm:spPr bwMode="auto"/>
    </dgm:pt>
  </dgm:ptLst>
  <dgm:cxnLst>
    <dgm:cxn modelId="{9FAC7A1E-F308-49A5-854C-B6D16724678F}" type="presOf" srcId="{EB3BD4AE-D7EC-449F-9FEC-6862480B356F}" destId="{723F350A-D7AE-46BC-AA77-CC6E62B2E8AF}" srcOrd="0" destOrd="0" presId="urn:microsoft.com/office/officeart/2016/7/layout/LinearBlockProcessNumbered"/>
    <dgm:cxn modelId="{5BFDD921-66BB-4173-BCF4-A1CAB30F697B}" type="presOf" srcId="{E8B83B89-852B-4DBD-9E85-E9260E7861E8}" destId="{616554C9-C9F5-4BED-AF29-560C61D9FF69}" srcOrd="0" destOrd="0" presId="urn:microsoft.com/office/officeart/2016/7/layout/LinearBlockProcessNumbered"/>
    <dgm:cxn modelId="{4ED74027-7C0D-4D16-A0CB-88ADEB6B9117}" srcId="{0E58EF5D-A4F6-406B-9846-A092BE01EB22}" destId="{909A013D-B8DF-421C-83DA-70F0217544BE}" srcOrd="2" destOrd="0" parTransId="{0D896ABC-C2FA-49B1-87F1-3D9604E8485E}" sibTransId="{4CBAFDCC-6EA0-4DEA-9121-2062BC43DD0B}"/>
    <dgm:cxn modelId="{7C51A667-6AED-4C0F-A3C5-24DCB9960B16}" srcId="{0E58EF5D-A4F6-406B-9846-A092BE01EB22}" destId="{E8B83B89-852B-4DBD-9E85-E9260E7861E8}" srcOrd="1" destOrd="0" parTransId="{432F8854-CF29-4409-A28C-3EB0A94CCB86}" sibTransId="{EB3BD4AE-D7EC-449F-9FEC-6862480B356F}"/>
    <dgm:cxn modelId="{7FD9C14D-6AFA-4EBB-92B2-4D4FF4476EA9}" type="presOf" srcId="{909A013D-B8DF-421C-83DA-70F0217544BE}" destId="{93163658-E148-4E05-920A-18837D8AC530}" srcOrd="1" destOrd="0" presId="urn:microsoft.com/office/officeart/2016/7/layout/LinearBlockProcessNumbered"/>
    <dgm:cxn modelId="{1FCCEA83-CE95-417D-AF71-4B49302AF249}" type="presOf" srcId="{0E58EF5D-A4F6-406B-9846-A092BE01EB22}" destId="{B47B7AE4-5C81-4D1D-B23C-DF5211C34576}" srcOrd="0" destOrd="0" presId="urn:microsoft.com/office/officeart/2016/7/layout/LinearBlockProcessNumbered"/>
    <dgm:cxn modelId="{6B0A2F84-CFC7-4104-B45B-11681CAC51C7}" type="presOf" srcId="{94A4947D-84AB-48E6-8DBD-B0FB7DCFE83A}" destId="{D0B42A7F-7E0A-460C-B101-1C3B5702C205}" srcOrd="0" destOrd="0" presId="urn:microsoft.com/office/officeart/2016/7/layout/LinearBlockProcessNumbered"/>
    <dgm:cxn modelId="{E08EF885-B50F-46D3-B89F-891B6A9F7F2B}" type="presOf" srcId="{53958BD8-D0F9-43A4-A8E7-C43BE5627982}" destId="{9749F921-1780-4BC4-94D4-CA6CB4386FA2}" srcOrd="0" destOrd="0" presId="urn:microsoft.com/office/officeart/2016/7/layout/LinearBlockProcessNumbered"/>
    <dgm:cxn modelId="{6E6F478D-AA74-44D0-8F25-206DF69C9B00}" type="presOf" srcId="{909A013D-B8DF-421C-83DA-70F0217544BE}" destId="{F141C49C-E8E4-49F4-AAC3-2EB38F33B50A}" srcOrd="0" destOrd="0" presId="urn:microsoft.com/office/officeart/2016/7/layout/LinearBlockProcessNumbered"/>
    <dgm:cxn modelId="{6AC743C7-AD14-4780-A72E-AF82357886EB}" type="presOf" srcId="{53958BD8-D0F9-43A4-A8E7-C43BE5627982}" destId="{8DCEC39D-2FD9-4B24-9822-18BC4CB8119F}" srcOrd="1" destOrd="0" presId="urn:microsoft.com/office/officeart/2016/7/layout/LinearBlockProcessNumbered"/>
    <dgm:cxn modelId="{589DCBC7-A080-45DA-A872-50F8E5876D4E}" type="presOf" srcId="{4CBAFDCC-6EA0-4DEA-9121-2062BC43DD0B}" destId="{2596FFBD-2FDB-463F-99E6-18EDF6E874AC}" srcOrd="0" destOrd="0" presId="urn:microsoft.com/office/officeart/2016/7/layout/LinearBlockProcessNumbered"/>
    <dgm:cxn modelId="{97D1C6D1-BFF3-4FD3-B26F-997DDE037070}" type="presOf" srcId="{E8B83B89-852B-4DBD-9E85-E9260E7861E8}" destId="{CDE5F8CE-6DD2-4F69-BB48-F2366D3C708A}" srcOrd="1" destOrd="0" presId="urn:microsoft.com/office/officeart/2016/7/layout/LinearBlockProcessNumbered"/>
    <dgm:cxn modelId="{63E21DF4-5FBC-443D-9BC9-43B65A7BD892}" srcId="{0E58EF5D-A4F6-406B-9846-A092BE01EB22}" destId="{53958BD8-D0F9-43A4-A8E7-C43BE5627982}" srcOrd="0" destOrd="0" parTransId="{9AD2D0D1-9BC6-4E2B-9C66-03C01B0396F4}" sibTransId="{94A4947D-84AB-48E6-8DBD-B0FB7DCFE83A}"/>
    <dgm:cxn modelId="{3E085D38-1C8B-41DB-B292-B54246986A6E}" type="presParOf" srcId="{B47B7AE4-5C81-4D1D-B23C-DF5211C34576}" destId="{02F134E2-CF97-47F6-9FCC-948D5966F543}" srcOrd="0" destOrd="0" presId="urn:microsoft.com/office/officeart/2016/7/layout/LinearBlockProcessNumbered"/>
    <dgm:cxn modelId="{53614018-3762-4FFA-9104-CB7864663BDC}" type="presParOf" srcId="{02F134E2-CF97-47F6-9FCC-948D5966F543}" destId="{9749F921-1780-4BC4-94D4-CA6CB4386FA2}" srcOrd="0" destOrd="0" presId="urn:microsoft.com/office/officeart/2016/7/layout/LinearBlockProcessNumbered"/>
    <dgm:cxn modelId="{D243BB1F-BE00-45C6-82BE-5D8EE1F3A127}" type="presParOf" srcId="{02F134E2-CF97-47F6-9FCC-948D5966F543}" destId="{D0B42A7F-7E0A-460C-B101-1C3B5702C205}" srcOrd="1" destOrd="0" presId="urn:microsoft.com/office/officeart/2016/7/layout/LinearBlockProcessNumbered"/>
    <dgm:cxn modelId="{B18B4AB4-89C7-48F1-98F5-0E86A0340B71}" type="presParOf" srcId="{02F134E2-CF97-47F6-9FCC-948D5966F543}" destId="{8DCEC39D-2FD9-4B24-9822-18BC4CB8119F}" srcOrd="2" destOrd="0" presId="urn:microsoft.com/office/officeart/2016/7/layout/LinearBlockProcessNumbered"/>
    <dgm:cxn modelId="{3D4CEDBD-0E70-452D-B902-C47CAE35952D}" type="presParOf" srcId="{B47B7AE4-5C81-4D1D-B23C-DF5211C34576}" destId="{BAC01AAC-F99B-4AEE-8087-2EB3AF283AC3}" srcOrd="1" destOrd="0" presId="urn:microsoft.com/office/officeart/2016/7/layout/LinearBlockProcessNumbered"/>
    <dgm:cxn modelId="{84F0CC5E-B926-46CD-9DD4-41BF111B7DAA}" type="presParOf" srcId="{B47B7AE4-5C81-4D1D-B23C-DF5211C34576}" destId="{E24ADF74-5F14-4D4F-8BBC-B7480D4C9CF2}" srcOrd="2" destOrd="0" presId="urn:microsoft.com/office/officeart/2016/7/layout/LinearBlockProcessNumbered"/>
    <dgm:cxn modelId="{CB3EA520-6E2E-441E-82EA-BEEEA4F6632B}" type="presParOf" srcId="{E24ADF74-5F14-4D4F-8BBC-B7480D4C9CF2}" destId="{616554C9-C9F5-4BED-AF29-560C61D9FF69}" srcOrd="0" destOrd="0" presId="urn:microsoft.com/office/officeart/2016/7/layout/LinearBlockProcessNumbered"/>
    <dgm:cxn modelId="{9E9033A1-46DF-4EAB-A23E-D9FEA86A0791}" type="presParOf" srcId="{E24ADF74-5F14-4D4F-8BBC-B7480D4C9CF2}" destId="{723F350A-D7AE-46BC-AA77-CC6E62B2E8AF}" srcOrd="1" destOrd="0" presId="urn:microsoft.com/office/officeart/2016/7/layout/LinearBlockProcessNumbered"/>
    <dgm:cxn modelId="{D4C5B0BD-A6E3-4DE1-B022-73CB06DB9C11}" type="presParOf" srcId="{E24ADF74-5F14-4D4F-8BBC-B7480D4C9CF2}" destId="{CDE5F8CE-6DD2-4F69-BB48-F2366D3C708A}" srcOrd="2" destOrd="0" presId="urn:microsoft.com/office/officeart/2016/7/layout/LinearBlockProcessNumbered"/>
    <dgm:cxn modelId="{21219C22-194A-430F-B095-FB50C7C9829F}" type="presParOf" srcId="{B47B7AE4-5C81-4D1D-B23C-DF5211C34576}" destId="{3F99BBDA-7ECC-4512-829C-51F991758DEE}" srcOrd="3" destOrd="0" presId="urn:microsoft.com/office/officeart/2016/7/layout/LinearBlockProcessNumbered"/>
    <dgm:cxn modelId="{2F9A1D41-0D50-4320-A100-55A9F02E46EA}" type="presParOf" srcId="{B47B7AE4-5C81-4D1D-B23C-DF5211C34576}" destId="{AED69DA4-C132-438A-8E98-0E703E6F4909}" srcOrd="4" destOrd="0" presId="urn:microsoft.com/office/officeart/2016/7/layout/LinearBlockProcessNumbered"/>
    <dgm:cxn modelId="{09677C3F-0108-476A-AF37-B2E119050F41}" type="presParOf" srcId="{AED69DA4-C132-438A-8E98-0E703E6F4909}" destId="{F141C49C-E8E4-49F4-AAC3-2EB38F33B50A}" srcOrd="0" destOrd="0" presId="urn:microsoft.com/office/officeart/2016/7/layout/LinearBlockProcessNumbered"/>
    <dgm:cxn modelId="{F381C288-6B3B-46DF-A1A7-2B863921F1D0}" type="presParOf" srcId="{AED69DA4-C132-438A-8E98-0E703E6F4909}" destId="{2596FFBD-2FDB-463F-99E6-18EDF6E874AC}" srcOrd="1" destOrd="0" presId="urn:microsoft.com/office/officeart/2016/7/layout/LinearBlockProcessNumbered"/>
    <dgm:cxn modelId="{E542E0DD-49E7-4598-B896-FA380FF35AC6}" type="presParOf" srcId="{AED69DA4-C132-438A-8E98-0E703E6F4909}" destId="{93163658-E148-4E05-920A-18837D8AC530}" srcOrd="2" destOrd="0" presId="urn:microsoft.com/office/officeart/2016/7/layout/LinearBlockProcessNumbered"/>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9F921-1780-4BC4-94D4-CA6CB4386FA2}">
      <dsp:nvSpPr>
        <dsp:cNvPr id="0" name=""/>
        <dsp:cNvSpPr/>
      </dsp:nvSpPr>
      <dsp:spPr bwMode="auto">
        <a:xfrm>
          <a:off x="773" y="169659"/>
          <a:ext cx="3134319" cy="3761183"/>
        </a:xfrm>
        <a:prstGeom prst="roundRect">
          <a:avLst>
            <a:gd name="adj" fmla="val 16667"/>
          </a:avLst>
        </a:prstGeom>
        <a:solidFill>
          <a:schemeClr val="bg2">
            <a:lumMod val="9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ct val="0"/>
            </a:spcBef>
            <a:spcAft>
              <a:spcPts val="0"/>
            </a:spcAft>
            <a:buNone/>
            <a:defRPr/>
          </a:pPr>
          <a:r>
            <a:rPr lang="en-US" sz="1600" b="0" i="0" u="none" strike="noStrike" kern="1200" cap="none" spc="0">
              <a:solidFill>
                <a:schemeClr val="tx1"/>
              </a:solidFill>
              <a:latin typeface="Times New Roman"/>
              <a:cs typeface="Times New Roman"/>
            </a:rPr>
            <a:t>Розробити блокчейн-систему з </a:t>
          </a:r>
          <a:r>
            <a:rPr lang="en-US" sz="1600" b="1" i="0" u="none" strike="noStrike" kern="1200" cap="none" spc="0">
              <a:solidFill>
                <a:schemeClr val="tx1"/>
              </a:solidFill>
              <a:latin typeface="Times New Roman"/>
              <a:cs typeface="Times New Roman"/>
            </a:rPr>
            <a:t>гібридною мережевою архітектурою</a:t>
          </a:r>
          <a:r>
            <a:rPr lang="en-US" sz="1600" b="0" i="0" u="none" strike="noStrike" kern="1200" cap="none" spc="0">
              <a:solidFill>
                <a:schemeClr val="tx1"/>
              </a:solidFill>
              <a:latin typeface="Times New Roman"/>
              <a:cs typeface="Times New Roman"/>
            </a:rPr>
            <a:t>, що дозволить зменшити затримку транзакцій та підвищити масштабованість мережі.</a:t>
          </a:r>
          <a:r>
            <a:rPr lang="en-US" sz="1600" kern="1200">
              <a:solidFill>
                <a:schemeClr val="tx1"/>
              </a:solidFill>
              <a:latin typeface="Times New Roman"/>
              <a:cs typeface="Times New Roman"/>
            </a:rPr>
            <a:t> </a:t>
          </a:r>
          <a:endParaRPr sz="1600" kern="1200">
            <a:solidFill>
              <a:schemeClr val="tx1"/>
            </a:solidFill>
            <a:latin typeface="Times New Roman"/>
            <a:cs typeface="Times New Roman"/>
          </a:endParaRPr>
        </a:p>
      </dsp:txBody>
      <dsp:txXfrm>
        <a:off x="773" y="1674133"/>
        <a:ext cx="3134319" cy="2256710"/>
      </dsp:txXfrm>
    </dsp:sp>
    <dsp:sp modelId="{D0B42A7F-7E0A-460C-B101-1C3B5702C205}">
      <dsp:nvSpPr>
        <dsp:cNvPr id="0" name=""/>
        <dsp:cNvSpPr/>
      </dsp:nvSpPr>
      <dsp:spPr bwMode="auto">
        <a:xfrm>
          <a:off x="773" y="160445"/>
          <a:ext cx="3134319" cy="1504473"/>
        </a:xfrm>
        <a:prstGeom prst="rect">
          <a:avLst/>
        </a:prstGeom>
        <a:noFill/>
        <a:ln w="25400" cap="flat" cmpd="sng" algn="ctr">
          <a:noFill/>
          <a:prstDash val="solid"/>
        </a:ln>
        <a:effectLst/>
        <a:sp3d/>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ct val="0"/>
            </a:spcBef>
            <a:spcAft>
              <a:spcPts val="0"/>
            </a:spcAft>
            <a:buNone/>
            <a:defRPr/>
          </a:pPr>
          <a:r>
            <a:rPr lang="en-US" sz="6600" kern="1200">
              <a:latin typeface="Times New Roman"/>
              <a:cs typeface="Times New Roman"/>
            </a:rPr>
            <a:t>01</a:t>
          </a:r>
          <a:endParaRPr sz="6600" kern="1200">
            <a:latin typeface="Times New Roman"/>
            <a:cs typeface="Times New Roman"/>
          </a:endParaRPr>
        </a:p>
      </dsp:txBody>
      <dsp:txXfrm>
        <a:off x="773" y="160445"/>
        <a:ext cx="3134319" cy="1504473"/>
      </dsp:txXfrm>
    </dsp:sp>
    <dsp:sp modelId="{616554C9-C9F5-4BED-AF29-560C61D9FF69}">
      <dsp:nvSpPr>
        <dsp:cNvPr id="0" name=""/>
        <dsp:cNvSpPr/>
      </dsp:nvSpPr>
      <dsp:spPr bwMode="auto">
        <a:xfrm>
          <a:off x="3385839" y="160445"/>
          <a:ext cx="3134319" cy="3761183"/>
        </a:xfrm>
        <a:prstGeom prst="roundRect">
          <a:avLst>
            <a:gd name="adj" fmla="val 16667"/>
          </a:avLst>
        </a:prstGeom>
        <a:solidFill>
          <a:schemeClr val="bg2">
            <a:lumMod val="75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ct val="0"/>
            </a:spcBef>
            <a:spcAft>
              <a:spcPts val="0"/>
            </a:spcAft>
            <a:buNone/>
            <a:defRPr/>
          </a:pPr>
          <a:r>
            <a:rPr lang="en-US" sz="1600" b="0" i="0" u="none" strike="noStrike" kern="1200" cap="none" spc="0">
              <a:solidFill>
                <a:schemeClr val="tx1"/>
              </a:solidFill>
              <a:latin typeface="Times New Roman"/>
              <a:cs typeface="Times New Roman"/>
            </a:rPr>
            <a:t>Реалізувати </a:t>
          </a:r>
          <a:r>
            <a:rPr lang="en-US" sz="1600" b="1" i="0" u="none" strike="noStrike" kern="1200" cap="none" spc="0">
              <a:solidFill>
                <a:schemeClr val="tx1"/>
              </a:solidFill>
              <a:latin typeface="Times New Roman"/>
              <a:cs typeface="Times New Roman"/>
            </a:rPr>
            <a:t>гібридний механізм консенсусу</a:t>
          </a:r>
          <a:r>
            <a:rPr lang="en-US" sz="1600" b="0" i="0" u="none" strike="noStrike" kern="1200" cap="none" spc="0">
              <a:solidFill>
                <a:schemeClr val="tx1"/>
              </a:solidFill>
              <a:latin typeface="Times New Roman"/>
              <a:cs typeface="Times New Roman"/>
            </a:rPr>
            <a:t>,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kern="1200">
            <a:solidFill>
              <a:schemeClr val="tx1"/>
            </a:solidFill>
            <a:latin typeface="Times New Roman"/>
            <a:cs typeface="Times New Roman"/>
          </a:endParaRPr>
        </a:p>
      </dsp:txBody>
      <dsp:txXfrm>
        <a:off x="3385839" y="1664918"/>
        <a:ext cx="3134319" cy="2256710"/>
      </dsp:txXfrm>
    </dsp:sp>
    <dsp:sp modelId="{723F350A-D7AE-46BC-AA77-CC6E62B2E8AF}">
      <dsp:nvSpPr>
        <dsp:cNvPr id="0" name=""/>
        <dsp:cNvSpPr/>
      </dsp:nvSpPr>
      <dsp:spPr bwMode="auto">
        <a:xfrm>
          <a:off x="3385839" y="160445"/>
          <a:ext cx="3134319" cy="1504473"/>
        </a:xfrm>
        <a:prstGeom prst="rect">
          <a:avLst/>
        </a:prstGeom>
        <a:noFill/>
        <a:ln w="25400" cap="flat" cmpd="sng" algn="ctr">
          <a:noFill/>
          <a:prstDash val="solid"/>
        </a:ln>
        <a:effectLst/>
        <a:sp3d/>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ct val="0"/>
            </a:spcBef>
            <a:spcAft>
              <a:spcPts val="0"/>
            </a:spcAft>
            <a:buNone/>
            <a:defRPr/>
          </a:pPr>
          <a:r>
            <a:rPr lang="en-US" sz="6600" kern="1200">
              <a:latin typeface="Times New Roman"/>
              <a:cs typeface="Times New Roman"/>
            </a:rPr>
            <a:t>02</a:t>
          </a:r>
          <a:endParaRPr sz="6600" kern="1200">
            <a:latin typeface="Times New Roman"/>
            <a:cs typeface="Times New Roman"/>
          </a:endParaRPr>
        </a:p>
      </dsp:txBody>
      <dsp:txXfrm>
        <a:off x="3385839" y="160445"/>
        <a:ext cx="3134319" cy="1504473"/>
      </dsp:txXfrm>
    </dsp:sp>
    <dsp:sp modelId="{F141C49C-E8E4-49F4-AAC3-2EB38F33B50A}">
      <dsp:nvSpPr>
        <dsp:cNvPr id="0" name=""/>
        <dsp:cNvSpPr/>
      </dsp:nvSpPr>
      <dsp:spPr bwMode="auto">
        <a:xfrm>
          <a:off x="6770905" y="160445"/>
          <a:ext cx="3134319" cy="3761183"/>
        </a:xfrm>
        <a:prstGeom prst="roundRect">
          <a:avLst>
            <a:gd name="adj" fmla="val 16667"/>
          </a:avLst>
        </a:prstGeom>
        <a:solidFill>
          <a:schemeClr val="bg2">
            <a:lumMod val="5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ct val="0"/>
            </a:spcBef>
            <a:spcAft>
              <a:spcPts val="0"/>
            </a:spcAft>
            <a:buNone/>
            <a:defRPr/>
          </a:pPr>
          <a:r>
            <a:rPr lang="en-US" sz="1600" b="0" i="0" u="none" strike="noStrike" kern="1200" cap="none" spc="0">
              <a:solidFill>
                <a:schemeClr val="tx1"/>
              </a:solidFill>
              <a:latin typeface="Times New Roman"/>
              <a:cs typeface="Times New Roman"/>
            </a:rPr>
            <a:t>Вирішити </a:t>
          </a:r>
          <a:r>
            <a:rPr lang="en-US" sz="1600" b="1" i="0" u="none" strike="noStrike" kern="1200" cap="none" spc="0">
              <a:solidFill>
                <a:schemeClr val="tx1"/>
              </a:solidFill>
              <a:latin typeface="Times New Roman"/>
              <a:cs typeface="Times New Roman"/>
            </a:rPr>
            <a:t>проблеми високих комісійних</a:t>
          </a:r>
          <a:r>
            <a:rPr lang="en-US" sz="1600" b="0" i="0" u="none" strike="noStrike" kern="1200" cap="none" spc="0">
              <a:solidFill>
                <a:schemeClr val="tx1"/>
              </a:solidFill>
              <a:latin typeface="Times New Roman"/>
              <a:cs typeface="Times New Roman"/>
            </a:rPr>
            <a:t>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kern="1200">
            <a:solidFill>
              <a:schemeClr val="tx1"/>
            </a:solidFill>
            <a:latin typeface="Times New Roman"/>
            <a:cs typeface="Times New Roman"/>
          </a:endParaRPr>
        </a:p>
      </dsp:txBody>
      <dsp:txXfrm>
        <a:off x="6770905" y="1664918"/>
        <a:ext cx="3134319" cy="2256710"/>
      </dsp:txXfrm>
    </dsp:sp>
    <dsp:sp modelId="{2596FFBD-2FDB-463F-99E6-18EDF6E874AC}">
      <dsp:nvSpPr>
        <dsp:cNvPr id="0" name=""/>
        <dsp:cNvSpPr/>
      </dsp:nvSpPr>
      <dsp:spPr bwMode="auto">
        <a:xfrm>
          <a:off x="6770905" y="160445"/>
          <a:ext cx="3134319" cy="1504473"/>
        </a:xfrm>
        <a:prstGeom prst="rect">
          <a:avLst/>
        </a:prstGeom>
        <a:noFill/>
        <a:ln w="25400" cap="flat" cmpd="sng" algn="ctr">
          <a:noFill/>
          <a:prstDash val="solid"/>
        </a:ln>
        <a:effectLst/>
        <a:sp3d/>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ct val="0"/>
            </a:spcBef>
            <a:spcAft>
              <a:spcPts val="0"/>
            </a:spcAft>
            <a:buNone/>
            <a:defRPr/>
          </a:pPr>
          <a:r>
            <a:rPr lang="en-US" sz="6600" kern="1200">
              <a:latin typeface="Times New Roman"/>
              <a:cs typeface="Times New Roman"/>
            </a:rPr>
            <a:t>03</a:t>
          </a:r>
          <a:endParaRPr sz="6600" kern="1200">
            <a:latin typeface="Times New Roman"/>
            <a:cs typeface="Times New Roman"/>
          </a:endParaRPr>
        </a:p>
      </dsp:txBody>
      <dsp:txXfrm>
        <a:off x="6770905" y="160445"/>
        <a:ext cx="3134319" cy="1504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9F921-1780-4BC4-94D4-CA6CB4386FA2}">
      <dsp:nvSpPr>
        <dsp:cNvPr id="0" name=""/>
        <dsp:cNvSpPr/>
      </dsp:nvSpPr>
      <dsp:spPr bwMode="auto">
        <a:xfrm>
          <a:off x="773" y="169659"/>
          <a:ext cx="3134319" cy="3761183"/>
        </a:xfrm>
        <a:prstGeom prst="roundRect">
          <a:avLst>
            <a:gd name="adj" fmla="val 16667"/>
          </a:avLst>
        </a:prstGeom>
        <a:solidFill>
          <a:schemeClr val="bg2">
            <a:lumMod val="9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711200">
            <a:lnSpc>
              <a:spcPct val="90000"/>
            </a:lnSpc>
            <a:spcBef>
              <a:spcPct val="0"/>
            </a:spcBef>
            <a:spcAft>
              <a:spcPct val="35000"/>
            </a:spcAft>
            <a:buNone/>
            <a:defRPr/>
          </a:pPr>
          <a:r>
            <a:rPr lang="en-US" sz="1600" b="1" i="0" u="none" strike="noStrike" kern="1200" cap="none" spc="0">
              <a:solidFill>
                <a:schemeClr val="tx1"/>
              </a:solidFill>
              <a:latin typeface="Times New Roman"/>
              <a:cs typeface="Times New Roman"/>
            </a:rPr>
            <a:t>Оцінка архітектури системи</a:t>
          </a:r>
          <a:r>
            <a:rPr lang="en-US" sz="1600" b="0" i="0" u="none" strike="noStrike" kern="1200" cap="none" spc="0">
              <a:solidFill>
                <a:schemeClr val="tx1"/>
              </a:solidFill>
              <a:latin typeface="Times New Roman"/>
              <a:cs typeface="Times New Roman"/>
            </a:rPr>
            <a:t>: Провести глибокий аналіз обраної архітектури системи, особливо щодо управління потоками даних. Зрозуміти логіку, яка лежала в основі вибору цього структурного стилю.</a:t>
          </a:r>
        </a:p>
        <a:p>
          <a:pPr marL="0" lvl="0" indent="0" algn="l" defTabSz="711200">
            <a:lnSpc>
              <a:spcPct val="90000"/>
            </a:lnSpc>
            <a:spcBef>
              <a:spcPct val="0"/>
            </a:spcBef>
            <a:spcAft>
              <a:spcPct val="35000"/>
            </a:spcAft>
            <a:buNone/>
            <a:defRPr/>
          </a:pPr>
          <a:endParaRPr lang="en-US" sz="1600" b="0" i="0" u="none" strike="noStrike" kern="1200" cap="none" spc="0">
            <a:solidFill>
              <a:schemeClr val="tx1"/>
            </a:solidFill>
            <a:latin typeface="Times New Roman"/>
            <a:cs typeface="Times New Roman"/>
          </a:endParaRPr>
        </a:p>
      </dsp:txBody>
      <dsp:txXfrm>
        <a:off x="773" y="1674133"/>
        <a:ext cx="3134319" cy="2256710"/>
      </dsp:txXfrm>
    </dsp:sp>
    <dsp:sp modelId="{D0B42A7F-7E0A-460C-B101-1C3B5702C205}">
      <dsp:nvSpPr>
        <dsp:cNvPr id="0" name=""/>
        <dsp:cNvSpPr/>
      </dsp:nvSpPr>
      <dsp:spPr bwMode="auto">
        <a:xfrm>
          <a:off x="773" y="160444"/>
          <a:ext cx="3134319" cy="1504473"/>
        </a:xfrm>
        <a:prstGeom prst="rect">
          <a:avLst/>
        </a:prstGeom>
        <a:noFill/>
        <a:ln w="25400" cap="flat" cmpd="sng" algn="ctr">
          <a:noFill/>
          <a:prstDash val="solid"/>
        </a:ln>
        <a:effectLst/>
        <a:sp3d/>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7">
            <a:lnSpc>
              <a:spcPct val="90000"/>
            </a:lnSpc>
            <a:spcBef>
              <a:spcPct val="0"/>
            </a:spcBef>
            <a:spcAft>
              <a:spcPts val="0"/>
            </a:spcAft>
            <a:buNone/>
            <a:defRPr/>
          </a:pPr>
          <a:r>
            <a:rPr lang="en-US" sz="6600" kern="1200">
              <a:latin typeface="Times New Roman"/>
              <a:cs typeface="Times New Roman"/>
            </a:rPr>
            <a:t>01</a:t>
          </a:r>
          <a:endParaRPr sz="6600" kern="1200">
            <a:latin typeface="Times New Roman"/>
            <a:cs typeface="Times New Roman"/>
          </a:endParaRPr>
        </a:p>
      </dsp:txBody>
      <dsp:txXfrm>
        <a:off x="773" y="160444"/>
        <a:ext cx="3134319" cy="1504473"/>
      </dsp:txXfrm>
    </dsp:sp>
    <dsp:sp modelId="{616554C9-C9F5-4BED-AF29-560C61D9FF69}">
      <dsp:nvSpPr>
        <dsp:cNvPr id="0" name=""/>
        <dsp:cNvSpPr/>
      </dsp:nvSpPr>
      <dsp:spPr bwMode="auto">
        <a:xfrm>
          <a:off x="3385839" y="160444"/>
          <a:ext cx="3134319" cy="3761183"/>
        </a:xfrm>
        <a:prstGeom prst="roundRect">
          <a:avLst>
            <a:gd name="adj" fmla="val 16667"/>
          </a:avLst>
        </a:prstGeom>
        <a:solidFill>
          <a:schemeClr val="bg2">
            <a:lumMod val="75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just" defTabSz="711200">
            <a:lnSpc>
              <a:spcPct val="90000"/>
            </a:lnSpc>
            <a:spcBef>
              <a:spcPct val="0"/>
            </a:spcBef>
            <a:spcAft>
              <a:spcPct val="35000"/>
            </a:spcAft>
            <a:buNone/>
            <a:defRPr/>
          </a:pPr>
          <a:r>
            <a:rPr lang="en-US" sz="1600" b="1" i="0" u="none" strike="noStrike" kern="1200" cap="none" spc="0">
              <a:solidFill>
                <a:schemeClr val="tx1"/>
              </a:solidFill>
              <a:latin typeface="Times New Roman"/>
              <a:ea typeface="Times New Roman"/>
              <a:cs typeface="Times New Roman"/>
            </a:rPr>
            <a:t>Вивчення архітектури програми</a:t>
          </a:r>
          <a:r>
            <a:rPr lang="en-US" sz="1600" b="0" i="0" u="none" strike="noStrike" kern="1200" cap="none" spc="0">
              <a:solidFill>
                <a:schemeClr val="tx1"/>
              </a:solidFill>
              <a:latin typeface="Times New Roman"/>
              <a:ea typeface="Times New Roman"/>
              <a:cs typeface="Times New Roman"/>
            </a:rPr>
            <a:t>: Дослідити обрану архітектуру програми, зосередивши увагу на її масштабованості. Переконливо довести, що цей вибір є найбільш компетентним підходом.</a:t>
          </a:r>
          <a:endParaRPr sz="1600" b="0" i="0" u="none" strike="noStrike" kern="1200" cap="none" spc="0">
            <a:solidFill>
              <a:schemeClr val="tx1"/>
            </a:solidFill>
            <a:latin typeface="Times New Roman"/>
            <a:cs typeface="Times New Roman"/>
          </a:endParaRPr>
        </a:p>
        <a:p>
          <a:pPr marL="0" lvl="0" indent="0" algn="just" defTabSz="711200">
            <a:lnSpc>
              <a:spcPct val="90000"/>
            </a:lnSpc>
            <a:spcBef>
              <a:spcPct val="0"/>
            </a:spcBef>
            <a:spcAft>
              <a:spcPct val="35000"/>
            </a:spcAft>
            <a:buNone/>
            <a:defRPr/>
          </a:pPr>
          <a:endParaRPr kern="1200"/>
        </a:p>
      </dsp:txBody>
      <dsp:txXfrm>
        <a:off x="3385839" y="1664918"/>
        <a:ext cx="3134319" cy="2256710"/>
      </dsp:txXfrm>
    </dsp:sp>
    <dsp:sp modelId="{723F350A-D7AE-46BC-AA77-CC6E62B2E8AF}">
      <dsp:nvSpPr>
        <dsp:cNvPr id="0" name=""/>
        <dsp:cNvSpPr/>
      </dsp:nvSpPr>
      <dsp:spPr bwMode="auto">
        <a:xfrm>
          <a:off x="3385839" y="160444"/>
          <a:ext cx="3134319" cy="1504473"/>
        </a:xfrm>
        <a:prstGeom prst="rect">
          <a:avLst/>
        </a:prstGeom>
        <a:noFill/>
        <a:ln w="25400" cap="flat" cmpd="sng" algn="ctr">
          <a:noFill/>
          <a:prstDash val="solid"/>
        </a:ln>
        <a:effectLst/>
        <a:sp3d/>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7">
            <a:lnSpc>
              <a:spcPct val="90000"/>
            </a:lnSpc>
            <a:spcBef>
              <a:spcPct val="0"/>
            </a:spcBef>
            <a:spcAft>
              <a:spcPts val="0"/>
            </a:spcAft>
            <a:buNone/>
            <a:defRPr/>
          </a:pPr>
          <a:r>
            <a:rPr lang="en-US" sz="6600" kern="1200">
              <a:latin typeface="Times New Roman"/>
              <a:cs typeface="Times New Roman"/>
            </a:rPr>
            <a:t>02</a:t>
          </a:r>
          <a:endParaRPr sz="6600" kern="1200">
            <a:latin typeface="Times New Roman"/>
            <a:cs typeface="Times New Roman"/>
          </a:endParaRPr>
        </a:p>
      </dsp:txBody>
      <dsp:txXfrm>
        <a:off x="3385839" y="160444"/>
        <a:ext cx="3134319" cy="1504473"/>
      </dsp:txXfrm>
    </dsp:sp>
    <dsp:sp modelId="{F141C49C-E8E4-49F4-AAC3-2EB38F33B50A}">
      <dsp:nvSpPr>
        <dsp:cNvPr id="0" name=""/>
        <dsp:cNvSpPr/>
      </dsp:nvSpPr>
      <dsp:spPr bwMode="auto">
        <a:xfrm>
          <a:off x="6770904" y="160444"/>
          <a:ext cx="3134319" cy="3761183"/>
        </a:xfrm>
        <a:prstGeom prst="roundRect">
          <a:avLst>
            <a:gd name="adj" fmla="val 16667"/>
          </a:avLst>
        </a:prstGeom>
        <a:solidFill>
          <a:schemeClr val="bg2">
            <a:lumMod val="5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ct val="0"/>
            </a:spcBef>
            <a:spcAft>
              <a:spcPts val="0"/>
            </a:spcAft>
            <a:buNone/>
            <a:defRPr/>
          </a:pPr>
          <a:r>
            <a:rPr lang="en-US" sz="1600" b="1" i="0" u="none" strike="noStrike" kern="1200" cap="none" spc="0">
              <a:solidFill>
                <a:schemeClr val="tx1"/>
              </a:solidFill>
              <a:latin typeface="Times New Roman"/>
              <a:ea typeface="Times New Roman"/>
              <a:cs typeface="Times New Roman"/>
            </a:rPr>
            <a:t>Визначення обмежень системи</a:t>
          </a:r>
          <a:r>
            <a:rPr lang="en-US" sz="1600" b="0" i="0" u="none" strike="noStrike" kern="1200" cap="none" spc="0">
              <a:solidFill>
                <a:schemeClr val="tx1"/>
              </a:solidFill>
              <a:latin typeface="Times New Roman"/>
              <a:ea typeface="Times New Roman"/>
              <a:cs typeface="Times New Roman"/>
            </a:rPr>
            <a:t>: Зафіксувати обмеження та обмеження, що впливають на функціональність системи та її стани. Дослідити їхній вплив на систему і те, як вони враховані в архітектурі.</a:t>
          </a:r>
          <a:endParaRPr sz="1600" kern="1200">
            <a:solidFill>
              <a:schemeClr val="tx1"/>
            </a:solidFill>
            <a:latin typeface="Times New Roman"/>
            <a:cs typeface="Times New Roman"/>
          </a:endParaRPr>
        </a:p>
        <a:p>
          <a:pPr lvl="0">
            <a:spcBef>
              <a:spcPct val="0"/>
            </a:spcBef>
            <a:buNone/>
            <a:defRPr/>
          </a:pPr>
          <a:endParaRPr kern="1200"/>
        </a:p>
      </dsp:txBody>
      <dsp:txXfrm>
        <a:off x="6770904" y="1664918"/>
        <a:ext cx="3134319" cy="2256710"/>
      </dsp:txXfrm>
    </dsp:sp>
    <dsp:sp modelId="{2596FFBD-2FDB-463F-99E6-18EDF6E874AC}">
      <dsp:nvSpPr>
        <dsp:cNvPr id="0" name=""/>
        <dsp:cNvSpPr/>
      </dsp:nvSpPr>
      <dsp:spPr bwMode="auto">
        <a:xfrm>
          <a:off x="6770904" y="160444"/>
          <a:ext cx="3134319" cy="1504473"/>
        </a:xfrm>
        <a:prstGeom prst="rect">
          <a:avLst/>
        </a:prstGeom>
        <a:noFill/>
        <a:ln w="25400" cap="flat" cmpd="sng" algn="ctr">
          <a:noFill/>
          <a:prstDash val="solid"/>
        </a:ln>
        <a:effectLst/>
        <a:sp3d/>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7">
            <a:lnSpc>
              <a:spcPct val="90000"/>
            </a:lnSpc>
            <a:spcBef>
              <a:spcPct val="0"/>
            </a:spcBef>
            <a:spcAft>
              <a:spcPts val="0"/>
            </a:spcAft>
            <a:buNone/>
            <a:defRPr/>
          </a:pPr>
          <a:r>
            <a:rPr lang="en-US" sz="6600" kern="1200">
              <a:latin typeface="Times New Roman"/>
              <a:cs typeface="Times New Roman"/>
            </a:rPr>
            <a:t>03</a:t>
          </a:r>
          <a:endParaRPr sz="6600" kern="1200">
            <a:latin typeface="Times New Roman"/>
            <a:cs typeface="Times New Roman"/>
          </a:endParaRPr>
        </a:p>
      </dsp:txBody>
      <dsp:txXfrm>
        <a:off x="6770904" y="160444"/>
        <a:ext cx="3134319" cy="150447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pPr>
                <a:defRPr/>
              </a:pPr>
              <a:r>
                <a:rPr/>
                <a:t>01</a:t>
              </a:r>
              <a:endParaRPr/>
            </a:p>
          </dgm:t>
        </dgm:pt>
        <dgm:pt modelId="201" type="sibTrans" cxnId="5">
          <dgm:prSet phldrT="2"/>
          <dgm:t>
            <a:bodyPr/>
            <a:lstStyle/>
            <a:p>
              <a:pPr>
                <a:defRPr/>
              </a:pPr>
              <a:r>
                <a:rPr/>
                <a:t>02</a:t>
              </a:r>
              <a:endParaRPr/>
            </a:p>
          </dgm:t>
        </dgm:pt>
        <dgm:pt modelId="301" type="sibTrans" cxnId="6">
          <dgm:prSet phldrT="3"/>
          <dgm:t>
            <a:bodyPr/>
            <a:lstStyle/>
            <a:p>
              <a:pPr>
                <a:defRPr/>
              </a:pPr>
              <a:r>
                <a:rPr/>
                <a:t>03</a:t>
              </a:r>
              <a:endParaRP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pPr>
                <a:defRPr/>
              </a:pPr>
              <a:r>
                <a:rPr/>
                <a:t>01</a:t>
              </a:r>
              <a:endParaRPr/>
            </a:p>
          </dgm:t>
        </dgm:pt>
        <dgm:pt modelId="201" type="sibTrans" cxnId="5">
          <dgm:prSet phldrT="2"/>
          <dgm:t>
            <a:bodyPr/>
            <a:lstStyle/>
            <a:p>
              <a:pPr>
                <a:defRPr/>
              </a:pPr>
              <a:r>
                <a:rPr/>
                <a:t>02</a:t>
              </a:r>
              <a:endParaRPr/>
            </a:p>
          </dgm:t>
        </dgm:pt>
        <dgm:pt modelId="301" type="sibTrans" cxnId="6">
          <dgm:prSet phldrT="3"/>
          <dgm:t>
            <a:bodyPr/>
            <a:lstStyle/>
            <a:p>
              <a:pPr>
                <a:defRPr/>
              </a:pPr>
              <a:r>
                <a:rPr/>
                <a:t>03</a:t>
              </a:r>
              <a:endParaRP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dgm:style>
      <a:lnRef idx="0">
        <a:srgbClr val="000000"/>
      </a:lnRef>
      <a:fillRef idx="0">
        <a:srgbClr val="000000"/>
      </a:fillRef>
      <a:effectRef idx="0">
        <a:srgbClr val="00000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dgm:style>
      <a:lnRef idx="0">
        <a:srgbClr val="000000"/>
      </a:lnRef>
      <a:fillRef idx="0">
        <a:srgbClr val="000000"/>
      </a:fillRef>
      <a:effectRef idx="0">
        <a:srgbClr val="00000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obj" preserve="1"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914400" y="1988185"/>
            <a:ext cx="10363200" cy="1346835"/>
          </a:xfrm>
          <a:prstGeom prst="rect">
            <a:avLst/>
          </a:prstGeom>
        </p:spPr>
        <p:txBody>
          <a:bodyPr wrap="square" lIns="0" tIns="0" rIns="0" bIns="0">
            <a:spAutoFit/>
          </a:bodyPr>
          <a:lstStyle>
            <a:lvl1pPr>
              <a:defRPr/>
            </a:lvl1pPr>
          </a:lstStyle>
          <a:p>
            <a:pPr>
              <a:defRPr/>
            </a:pPr>
            <a:endParaRPr/>
          </a:p>
        </p:txBody>
      </p:sp>
      <p:sp>
        <p:nvSpPr>
          <p:cNvPr id="3" name="Holder 3"/>
          <p:cNvSpPr>
            <a:spLocks noGrp="1"/>
          </p:cNvSpPr>
          <p:nvPr>
            <p:ph type="subTitle" idx="4"/>
          </p:nvPr>
        </p:nvSpPr>
        <p:spPr bwMode="auto">
          <a:xfrm>
            <a:off x="1828800" y="3591560"/>
            <a:ext cx="8534400" cy="1603375"/>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6/7/2023</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6/7/2023</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sz="half" idx="2"/>
          </p:nvPr>
        </p:nvSpPr>
        <p:spPr bwMode="auto">
          <a:xfrm>
            <a:off x="609600" y="1475104"/>
            <a:ext cx="530352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80" y="1475104"/>
            <a:ext cx="5303520" cy="423291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6/7/2023</a:t>
            </a:fld>
            <a:endParaRPr/>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obj" preserve="1"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6/7/2023</a:t>
            </a:fld>
            <a:endParaRPr/>
          </a:p>
        </p:txBody>
      </p:sp>
      <p:sp>
        <p:nvSpPr>
          <p:cNvPr id="5"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obj" preserve="1"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6/7/2023</a:t>
            </a:fld>
            <a:endParaRPr/>
          </a:p>
        </p:txBody>
      </p:sp>
      <p:sp>
        <p:nvSpPr>
          <p:cNvPr id="4"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6" name="bg object 16"/>
          <p:cNvSpPr/>
          <p:nvPr/>
        </p:nvSpPr>
        <p:spPr bwMode="auto">
          <a:xfrm>
            <a:off x="1123949" y="409575"/>
            <a:ext cx="9944100" cy="5591175"/>
          </a:xfrm>
          <a:custGeom>
            <a:avLst/>
            <a:gdLst/>
            <a:ahLst/>
            <a:cxnLst/>
            <a:rect l="l" t="t" r="r" b="b"/>
            <a:pathLst>
              <a:path w="9944100" h="5591175" extrusionOk="0">
                <a:moveTo>
                  <a:pt x="9732199" y="5591174"/>
                </a:moveTo>
                <a:lnTo>
                  <a:pt x="211899" y="5591174"/>
                </a:lnTo>
                <a:lnTo>
                  <a:pt x="204742" y="5590822"/>
                </a:lnTo>
                <a:lnTo>
                  <a:pt x="162346" y="5583823"/>
                </a:lnTo>
                <a:lnTo>
                  <a:pt x="122131" y="5568688"/>
                </a:lnTo>
                <a:lnTo>
                  <a:pt x="85641" y="5545998"/>
                </a:lnTo>
                <a:lnTo>
                  <a:pt x="54279" y="5516626"/>
                </a:lnTo>
                <a:lnTo>
                  <a:pt x="29250" y="5481698"/>
                </a:lnTo>
                <a:lnTo>
                  <a:pt x="11516" y="5442559"/>
                </a:lnTo>
                <a:lnTo>
                  <a:pt x="1758" y="5400713"/>
                </a:lnTo>
                <a:lnTo>
                  <a:pt x="0" y="5372099"/>
                </a:lnTo>
                <a:lnTo>
                  <a:pt x="0" y="211900"/>
                </a:lnTo>
                <a:lnTo>
                  <a:pt x="5609" y="169298"/>
                </a:lnTo>
                <a:lnTo>
                  <a:pt x="19421" y="128609"/>
                </a:lnTo>
                <a:lnTo>
                  <a:pt x="40906" y="91397"/>
                </a:lnTo>
                <a:lnTo>
                  <a:pt x="69239" y="59092"/>
                </a:lnTo>
                <a:lnTo>
                  <a:pt x="103329" y="32934"/>
                </a:lnTo>
                <a:lnTo>
                  <a:pt x="141867" y="13930"/>
                </a:lnTo>
                <a:lnTo>
                  <a:pt x="183372" y="2809"/>
                </a:lnTo>
                <a:lnTo>
                  <a:pt x="211899" y="0"/>
                </a:lnTo>
                <a:lnTo>
                  <a:pt x="9732199" y="0"/>
                </a:lnTo>
                <a:lnTo>
                  <a:pt x="9774801" y="5609"/>
                </a:lnTo>
                <a:lnTo>
                  <a:pt x="9815488" y="19421"/>
                </a:lnTo>
                <a:lnTo>
                  <a:pt x="9852700" y="40906"/>
                </a:lnTo>
                <a:lnTo>
                  <a:pt x="9885007" y="69239"/>
                </a:lnTo>
                <a:lnTo>
                  <a:pt x="9911165" y="103329"/>
                </a:lnTo>
                <a:lnTo>
                  <a:pt x="9930167" y="141867"/>
                </a:lnTo>
                <a:lnTo>
                  <a:pt x="9941288" y="183372"/>
                </a:lnTo>
                <a:lnTo>
                  <a:pt x="9944099" y="211900"/>
                </a:lnTo>
                <a:lnTo>
                  <a:pt x="9944099" y="5379274"/>
                </a:lnTo>
                <a:lnTo>
                  <a:pt x="9938489" y="5421876"/>
                </a:lnTo>
                <a:lnTo>
                  <a:pt x="9924677" y="5462564"/>
                </a:lnTo>
                <a:lnTo>
                  <a:pt x="9903192" y="5499777"/>
                </a:lnTo>
                <a:lnTo>
                  <a:pt x="9874860" y="5532082"/>
                </a:lnTo>
                <a:lnTo>
                  <a:pt x="9840768" y="5558239"/>
                </a:lnTo>
                <a:lnTo>
                  <a:pt x="9802232" y="5577244"/>
                </a:lnTo>
                <a:lnTo>
                  <a:pt x="9760726" y="5588364"/>
                </a:lnTo>
                <a:lnTo>
                  <a:pt x="9732199" y="5591174"/>
                </a:lnTo>
                <a:close/>
              </a:path>
            </a:pathLst>
          </a:custGeom>
          <a:solidFill>
            <a:srgbClr val="EFEBE4"/>
          </a:solidFill>
        </p:spPr>
        <p:txBody>
          <a:bodyPr wrap="square" lIns="0" tIns="0" rIns="0" bIns="0" rtlCol="0"/>
          <a:lstStyle/>
          <a:p>
            <a:pPr>
              <a:defRPr/>
            </a:pPr>
            <a:endParaRPr/>
          </a:p>
        </p:txBody>
      </p:sp>
      <p:sp>
        <p:nvSpPr>
          <p:cNvPr id="2" name="Holder 2"/>
          <p:cNvSpPr>
            <a:spLocks noGrp="1"/>
          </p:cNvSpPr>
          <p:nvPr>
            <p:ph type="title"/>
          </p:nvPr>
        </p:nvSpPr>
        <p:spPr bwMode="auto">
          <a:xfrm>
            <a:off x="4562743" y="1827911"/>
            <a:ext cx="3066513" cy="388619"/>
          </a:xfrm>
          <a:prstGeom prst="rect">
            <a:avLst/>
          </a:prstGeom>
        </p:spPr>
        <p:txBody>
          <a:bodyPr wrap="square" lIns="0" tIns="0" rIns="0" bIns="0">
            <a:spAutoFit/>
          </a:bodyPr>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a:xfrm>
            <a:off x="609600" y="1475104"/>
            <a:ext cx="1097280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80" y="5964555"/>
            <a:ext cx="3901440" cy="320675"/>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5964555"/>
            <a:ext cx="2804160" cy="320675"/>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6/7/2023</a:t>
            </a:fld>
            <a:endParaRPr/>
          </a:p>
        </p:txBody>
      </p:sp>
      <p:sp>
        <p:nvSpPr>
          <p:cNvPr id="6" name="Holder 6"/>
          <p:cNvSpPr>
            <a:spLocks noGrp="1"/>
          </p:cNvSpPr>
          <p:nvPr>
            <p:ph type="sldNum" sz="quarter" idx="7"/>
          </p:nvPr>
        </p:nvSpPr>
        <p:spPr bwMode="auto">
          <a:xfrm>
            <a:off x="8778240" y="5964555"/>
            <a:ext cx="2804160" cy="320675"/>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48907" y="1997739"/>
            <a:ext cx="11719554" cy="3738873"/>
          </a:xfrm>
          <a:prstGeom prst="rect">
            <a:avLst/>
          </a:prstGeom>
        </p:spPr>
        <p:txBody>
          <a:bodyPr vert="horz" wrap="square" lIns="0" tIns="88264" rIns="0" bIns="0" rtlCol="0">
            <a:spAutoFit/>
          </a:bodyPr>
          <a:lstStyle/>
          <a:p>
            <a:pPr algn="ctr">
              <a:defRPr/>
            </a:pPr>
            <a:r>
              <a:rPr lang="uk-UA" sz="2800" b="1" i="0" u="none" strike="noStrike" cap="none" spc="0">
                <a:solidFill>
                  <a:schemeClr val="tx1"/>
                </a:solidFill>
                <a:latin typeface="Roboto"/>
                <a:ea typeface="Roboto"/>
                <a:cs typeface="Roboto"/>
              </a:rPr>
              <a:t>ЗВІТ</a:t>
            </a:r>
            <a:endParaRPr sz="2800">
              <a:solidFill>
                <a:schemeClr val="tx1"/>
              </a:solidFill>
            </a:endParaRPr>
          </a:p>
          <a:p>
            <a:pPr algn="ctr">
              <a:defRPr/>
            </a:pPr>
            <a:r>
              <a:rPr lang="uk-UA" sz="2800" b="1" i="0" u="none" strike="noStrike" cap="none" spc="0">
                <a:solidFill>
                  <a:schemeClr val="tx1"/>
                </a:solidFill>
                <a:latin typeface="Roboto"/>
                <a:ea typeface="Roboto"/>
                <a:cs typeface="Roboto"/>
              </a:rPr>
              <a:t>про проходження технологічної практики</a:t>
            </a:r>
            <a:endParaRPr sz="2800">
              <a:solidFill>
                <a:schemeClr val="tx1"/>
              </a:solidFill>
            </a:endParaRPr>
          </a:p>
          <a:p>
            <a:pPr algn="ctr">
              <a:defRPr/>
            </a:pPr>
            <a:r>
              <a:rPr lang="uk-UA" sz="2800" b="1" i="0" u="none" strike="noStrike" cap="none" spc="0">
                <a:solidFill>
                  <a:schemeClr val="tx1"/>
                </a:solidFill>
                <a:latin typeface="Roboto"/>
                <a:ea typeface="Roboto"/>
                <a:cs typeface="Roboto"/>
              </a:rPr>
              <a:t>в умовах кафедри програмних систем і технологій</a:t>
            </a:r>
            <a:endParaRPr sz="2800">
              <a:solidFill>
                <a:schemeClr val="tx1"/>
              </a:solidFill>
            </a:endParaRPr>
          </a:p>
          <a:p>
            <a:pPr algn="ctr">
              <a:defRPr/>
            </a:pPr>
            <a:endParaRPr sz="2800" b="1">
              <a:solidFill>
                <a:schemeClr val="tx1"/>
              </a:solidFill>
              <a:latin typeface="Roboto"/>
              <a:ea typeface="Roboto"/>
            </a:endParaRPr>
          </a:p>
          <a:p>
            <a:pPr marL="12065" marR="5080" indent="-101600" algn="ctr">
              <a:lnSpc>
                <a:spcPct val="87800"/>
              </a:lnSpc>
              <a:spcBef>
                <a:spcPts val="695"/>
              </a:spcBef>
              <a:defRPr/>
            </a:pPr>
            <a:r>
              <a:rPr lang="uk-UA" sz="2800" b="1" i="0" u="none" strike="noStrike" cap="none" spc="0">
                <a:solidFill>
                  <a:schemeClr val="tx1"/>
                </a:solidFill>
                <a:latin typeface="Roboto"/>
                <a:ea typeface="Roboto"/>
                <a:cs typeface="Roboto"/>
              </a:rPr>
              <a:t>Індивідуальне завдання: </a:t>
            </a:r>
            <a:r>
              <a:rPr lang="af-ZA" sz="2800" b="1" i="0" u="none" strike="noStrike" cap="none" spc="0">
                <a:solidFill>
                  <a:schemeClr val="tx1"/>
                </a:solidFill>
                <a:latin typeface="Roboto"/>
                <a:ea typeface="Roboto"/>
                <a:cs typeface="Roboto"/>
              </a:rPr>
              <a:t>Software Architecture Document (SAD)</a:t>
            </a:r>
            <a:r>
              <a:rPr lang="uk-UA" sz="2800" b="1" i="0" u="none" strike="noStrike" cap="none" spc="0">
                <a:solidFill>
                  <a:schemeClr val="tx1"/>
                </a:solidFill>
                <a:latin typeface="Roboto"/>
                <a:ea typeface="Roboto"/>
                <a:cs typeface="Roboto"/>
              </a:rPr>
              <a:t> на тему</a:t>
            </a:r>
            <a:r>
              <a:rPr lang="ru-RU" sz="2800" spc="-85">
                <a:solidFill>
                  <a:schemeClr val="tx1"/>
                </a:solidFill>
              </a:rPr>
              <a:t> Однорангова мережа на основі блокчейн для автоматизованої платіжної системи</a:t>
            </a:r>
            <a:endParaRPr sz="2800">
              <a:solidFill>
                <a:schemeClr val="tx1"/>
              </a:solidFill>
              <a:latin typeface="Constantia"/>
              <a:cs typeface="Constantia"/>
            </a:endParaRPr>
          </a:p>
          <a:p>
            <a:pPr marL="2138045" marR="2135505" algn="ctr">
              <a:lnSpc>
                <a:spcPct val="120500"/>
              </a:lnSpc>
              <a:spcBef>
                <a:spcPts val="540"/>
              </a:spcBef>
              <a:defRPr/>
            </a:pPr>
            <a:r>
              <a:rPr sz="1800" b="0" spc="10">
                <a:solidFill>
                  <a:schemeClr val="tx1"/>
                </a:solidFill>
                <a:latin typeface="Times New Roman"/>
                <a:cs typeface="Times New Roman"/>
              </a:rPr>
              <a:t>виконав: студент гр. </a:t>
            </a:r>
            <a:r>
              <a:rPr sz="1800" b="0" spc="105">
                <a:solidFill>
                  <a:schemeClr val="tx1"/>
                </a:solidFill>
                <a:latin typeface="Times New Roman"/>
                <a:cs typeface="Times New Roman"/>
              </a:rPr>
              <a:t>ІПЗ-33 </a:t>
            </a:r>
            <a:r>
              <a:rPr sz="1800" b="0" spc="-20">
                <a:solidFill>
                  <a:schemeClr val="tx1"/>
                </a:solidFill>
                <a:latin typeface="Times New Roman"/>
                <a:cs typeface="Times New Roman"/>
              </a:rPr>
              <a:t>Гоша </a:t>
            </a:r>
            <a:r>
              <a:rPr sz="1800" b="0" spc="10">
                <a:solidFill>
                  <a:schemeClr val="tx1"/>
                </a:solidFill>
                <a:latin typeface="Times New Roman"/>
                <a:cs typeface="Times New Roman"/>
              </a:rPr>
              <a:t>Давід </a:t>
            </a:r>
            <a:r>
              <a:rPr sz="1800" b="0" spc="5">
                <a:solidFill>
                  <a:schemeClr val="tx1"/>
                </a:solidFill>
                <a:latin typeface="Times New Roman"/>
                <a:cs typeface="Times New Roman"/>
              </a:rPr>
              <a:t>Олекс</a:t>
            </a:r>
            <a:r>
              <a:rPr sz="1800" b="0" spc="4">
                <a:solidFill>
                  <a:schemeClr val="tx1"/>
                </a:solidFill>
                <a:latin typeface="Times New Roman"/>
                <a:cs typeface="Times New Roman"/>
              </a:rPr>
              <a:t>андрович</a:t>
            </a:r>
            <a:r>
              <a:rPr sz="1800" b="0" spc="5">
                <a:solidFill>
                  <a:schemeClr val="tx1"/>
                </a:solidFill>
                <a:latin typeface="Times New Roman"/>
                <a:cs typeface="Times New Roman"/>
              </a:rPr>
              <a:t> </a:t>
            </a:r>
            <a:r>
              <a:rPr sz="1800" b="0" spc="10">
                <a:solidFill>
                  <a:schemeClr val="tx1"/>
                </a:solidFill>
                <a:latin typeface="Times New Roman"/>
                <a:cs typeface="Times New Roman"/>
              </a:rPr>
              <a:t> </a:t>
            </a:r>
            <a:br>
              <a:rPr sz="1800" b="0" spc="10">
                <a:solidFill>
                  <a:schemeClr val="tx1"/>
                </a:solidFill>
                <a:latin typeface="Times New Roman"/>
                <a:cs typeface="Times New Roman"/>
              </a:rPr>
            </a:br>
            <a:r>
              <a:rPr sz="1800" b="0" spc="10">
                <a:solidFill>
                  <a:schemeClr val="tx1"/>
                </a:solidFill>
                <a:latin typeface="Times New Roman"/>
                <a:cs typeface="Times New Roman"/>
              </a:rPr>
              <a:t>науковий керівник:</a:t>
            </a:r>
            <a:r>
              <a:rPr sz="1800" b="0" spc="80">
                <a:solidFill>
                  <a:schemeClr val="tx1"/>
                </a:solidFill>
                <a:latin typeface="Times New Roman"/>
                <a:cs typeface="Times New Roman"/>
              </a:rPr>
              <a:t> </a:t>
            </a:r>
            <a:r>
              <a:rPr sz="1800" b="0" spc="50">
                <a:solidFill>
                  <a:schemeClr val="tx1"/>
                </a:solidFill>
                <a:latin typeface="Times New Roman"/>
                <a:cs typeface="Times New Roman"/>
              </a:rPr>
              <a:t>д.т.н.</a:t>
            </a:r>
            <a:r>
              <a:rPr sz="1800" b="0" spc="45">
                <a:solidFill>
                  <a:schemeClr val="tx1"/>
                </a:solidFill>
                <a:latin typeface="Times New Roman"/>
                <a:cs typeface="Times New Roman"/>
              </a:rPr>
              <a:t> </a:t>
            </a:r>
            <a:r>
              <a:rPr sz="1800" b="0" spc="50">
                <a:solidFill>
                  <a:schemeClr val="tx1"/>
                </a:solidFill>
                <a:latin typeface="Times New Roman"/>
                <a:cs typeface="Times New Roman"/>
              </a:rPr>
              <a:t>с.н.с.</a:t>
            </a:r>
            <a:r>
              <a:rPr sz="1800" b="0" spc="45">
                <a:solidFill>
                  <a:schemeClr val="tx1"/>
                </a:solidFill>
                <a:latin typeface="Times New Roman"/>
                <a:cs typeface="Times New Roman"/>
              </a:rPr>
              <a:t> </a:t>
            </a:r>
            <a:r>
              <a:rPr sz="1800" b="0" spc="10">
                <a:solidFill>
                  <a:schemeClr val="tx1"/>
                </a:solidFill>
                <a:latin typeface="Times New Roman"/>
                <a:cs typeface="Times New Roman"/>
              </a:rPr>
              <a:t>Порєв</a:t>
            </a:r>
            <a:r>
              <a:rPr sz="1800" b="0" spc="-15">
                <a:solidFill>
                  <a:schemeClr val="tx1"/>
                </a:solidFill>
                <a:latin typeface="Times New Roman"/>
                <a:cs typeface="Times New Roman"/>
              </a:rPr>
              <a:t> </a:t>
            </a:r>
            <a:r>
              <a:rPr sz="1800" b="0" spc="-5">
                <a:solidFill>
                  <a:schemeClr val="tx1"/>
                </a:solidFill>
                <a:latin typeface="Times New Roman"/>
                <a:cs typeface="Times New Roman"/>
              </a:rPr>
              <a:t>Геннадій</a:t>
            </a:r>
            <a:r>
              <a:rPr sz="1800" b="0" spc="-15">
                <a:solidFill>
                  <a:schemeClr val="tx1"/>
                </a:solidFill>
                <a:latin typeface="Times New Roman"/>
                <a:cs typeface="Times New Roman"/>
              </a:rPr>
              <a:t> </a:t>
            </a:r>
            <a:r>
              <a:rPr sz="1800" b="0" spc="5">
                <a:solidFill>
                  <a:schemeClr val="tx1"/>
                </a:solidFill>
                <a:latin typeface="Times New Roman"/>
                <a:cs typeface="Times New Roman"/>
              </a:rPr>
              <a:t>Володимирович</a:t>
            </a:r>
            <a:endParaRPr sz="1800">
              <a:solidFill>
                <a:schemeClr val="tx1"/>
              </a:solidFill>
              <a:latin typeface="Times New Roman"/>
              <a:cs typeface="Times New Roman"/>
            </a:endParaRPr>
          </a:p>
        </p:txBody>
      </p:sp>
      <p:sp>
        <p:nvSpPr>
          <p:cNvPr id="324390422" name="TextBox 324390421"/>
          <p:cNvSpPr txBox="1"/>
          <p:nvPr/>
        </p:nvSpPr>
        <p:spPr bwMode="auto">
          <a:xfrm>
            <a:off x="2544901" y="918387"/>
            <a:ext cx="7132038" cy="107935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lnSpc>
                <a:spcPct val="90000"/>
              </a:lnSpc>
              <a:defRPr/>
            </a:pPr>
            <a:r>
              <a:rPr lang="en-US">
                <a:latin typeface="Times New Roman"/>
                <a:ea typeface="Bierstadt"/>
                <a:cs typeface="Times New Roman"/>
              </a:rPr>
              <a:t>Київський національний університет імені Тараса Шевченка </a:t>
            </a:r>
            <a:endParaRPr sz="1800">
              <a:latin typeface="Times New Roman"/>
              <a:cs typeface="Times New Roman"/>
            </a:endParaRPr>
          </a:p>
          <a:p>
            <a:pPr algn="ctr">
              <a:lnSpc>
                <a:spcPct val="90000"/>
              </a:lnSpc>
              <a:defRPr/>
            </a:pPr>
            <a:r>
              <a:rPr lang="en-US">
                <a:latin typeface="Times New Roman"/>
                <a:ea typeface="Bierstadt"/>
                <a:cs typeface="Times New Roman"/>
              </a:rPr>
              <a:t>Факультет інформаційних технологій </a:t>
            </a:r>
            <a:endParaRPr sz="1800">
              <a:latin typeface="Times New Roman"/>
              <a:cs typeface="Times New Roman"/>
            </a:endParaRPr>
          </a:p>
          <a:p>
            <a:pPr algn="ctr">
              <a:lnSpc>
                <a:spcPct val="90000"/>
              </a:lnSpc>
              <a:defRPr/>
            </a:pPr>
            <a:r>
              <a:rPr lang="en-US">
                <a:latin typeface="Times New Roman"/>
                <a:ea typeface="Bierstadt"/>
                <a:cs typeface="Times New Roman"/>
              </a:rPr>
              <a:t>Кафедра Програмних систем і технологій </a:t>
            </a:r>
            <a:endParaRPr sz="1800">
              <a:latin typeface="Times New Roman"/>
              <a:cs typeface="Times New Roman"/>
            </a:endParaRPr>
          </a:p>
          <a:p>
            <a:pPr algn="ctr">
              <a:lnSpc>
                <a:spcPct val="90000"/>
              </a:lnSpc>
              <a:defRPr/>
            </a:pPr>
            <a:endParaRPr sz="1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2" y="793937"/>
            <a:ext cx="3167759" cy="375008"/>
          </a:xfrm>
          <a:prstGeom prst="rect">
            <a:avLst/>
          </a:prstGeom>
        </p:spPr>
        <p:txBody>
          <a:bodyPr vert="horz" wrap="square" lIns="0" tIns="16509" rIns="0" bIns="0" rtlCol="0">
            <a:spAutoFit/>
          </a:bodyPr>
          <a:lstStyle/>
          <a:p>
            <a:pPr marL="12700">
              <a:lnSpc>
                <a:spcPct val="100000"/>
              </a:lnSpc>
              <a:spcBef>
                <a:spcPts val="130"/>
              </a:spcBef>
              <a:defRPr/>
            </a:pPr>
            <a:r>
              <a:rPr spc="-10"/>
              <a:t>Мета</a:t>
            </a:r>
            <a:endParaRPr/>
          </a:p>
        </p:txBody>
      </p:sp>
      <p:sp>
        <p:nvSpPr>
          <p:cNvPr id="3" name="object 3"/>
          <p:cNvSpPr txBox="1"/>
          <p:nvPr/>
        </p:nvSpPr>
        <p:spPr bwMode="auto">
          <a:xfrm>
            <a:off x="1374822" y="1294683"/>
            <a:ext cx="4448394" cy="1959638"/>
          </a:xfrm>
          <a:prstGeom prst="rect">
            <a:avLst/>
          </a:prstGeom>
        </p:spPr>
        <p:txBody>
          <a:bodyPr vert="horz" wrap="square" lIns="0" tIns="634" rIns="0" bIns="0" rtlCol="0">
            <a:spAutoFit/>
          </a:bodyPr>
          <a:lstStyle/>
          <a:p>
            <a:pPr marL="12699" marR="356869" algn="just">
              <a:lnSpc>
                <a:spcPct val="119000"/>
              </a:lnSpc>
              <a:spcBef>
                <a:spcPts val="854"/>
              </a:spcBef>
              <a:defRPr/>
            </a:pPr>
            <a:r>
              <a:rPr sz="1800" b="0" i="0" u="none">
                <a:solidFill>
                  <a:srgbClr val="374151"/>
                </a:solidFill>
                <a:latin typeface="Times New Roman"/>
                <a:ea typeface="Liberation Sans"/>
                <a:cs typeface="Times New Roman"/>
              </a:rPr>
              <a:t>Сформулювати всебічне та детальне розуміння архітектури обраної blockchain-based криптовалютної системи, що включає аналіз архітектури системи та застосунків, а також визначення обмежень системи.</a:t>
            </a:r>
            <a:endParaRPr sz="1800">
              <a:latin typeface="Times New Roman"/>
              <a:cs typeface="Times New Roman"/>
            </a:endParaRPr>
          </a:p>
        </p:txBody>
      </p:sp>
      <p:sp>
        <p:nvSpPr>
          <p:cNvPr id="1063827464" name="Holder 4"/>
          <p:cNvSpPr>
            <a:spLocks noGrp="1"/>
          </p:cNvSpPr>
          <p:nvPr>
            <p:ph type="sldNum" sz="quarter" idx="7"/>
          </p:nvPr>
        </p:nvSpPr>
        <p:spPr bwMode="auto">
          <a:xfrm>
            <a:off x="9225527" y="86875"/>
            <a:ext cx="2805239" cy="427079"/>
          </a:xfrm>
        </p:spPr>
        <p:txBody>
          <a:bodyPr lIns="0" tIns="0" rIns="0" bIns="0"/>
          <a:lstStyle>
            <a:lvl1pPr algn="r">
              <a:defRPr>
                <a:solidFill>
                  <a:schemeClr val="tx1">
                    <a:tint val="75000"/>
                  </a:schemeClr>
                </a:solidFill>
              </a:defRPr>
            </a:lvl1pPr>
          </a:lstStyle>
          <a:p>
            <a:pPr>
              <a:defRPr/>
            </a:pPr>
            <a:fld id="{800E96F8-DC0B-3B60-9520-15C92079DBC9}" type="slidenum">
              <a:rPr sz="2800"/>
              <a:t>2</a:t>
            </a:fld>
            <a:endParaRPr/>
          </a:p>
        </p:txBody>
      </p:sp>
      <p:sp>
        <p:nvSpPr>
          <p:cNvPr id="242329620" name="Прямоугольник 242329619"/>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6" name="object 2"/>
          <p:cNvSpPr txBox="1"/>
          <p:nvPr/>
        </p:nvSpPr>
        <p:spPr bwMode="auto">
          <a:xfrm>
            <a:off x="6476998" y="793937"/>
            <a:ext cx="3169557" cy="375008"/>
          </a:xfrm>
          <a:prstGeom prst="rect">
            <a:avLst/>
          </a:prstGeom>
        </p:spPr>
        <p:txBody>
          <a:bodyPr vert="horz" wrap="square" lIns="0" tIns="16509" rIns="0" bIns="0" rtlCol="0">
            <a:spAutoFit/>
          </a:bodyPr>
          <a:lstStyle>
            <a:lvl1pPr>
              <a:defRPr sz="2350" b="1" i="0">
                <a:solidFill>
                  <a:srgbClr val="484140"/>
                </a:solidFill>
                <a:latin typeface="Times New Roman"/>
                <a:ea typeface="+mj-ea"/>
                <a:cs typeface="Times New Roman"/>
              </a:defRPr>
            </a:lvl1pPr>
          </a:lstStyle>
          <a:p>
            <a:pPr marL="12700">
              <a:spcBef>
                <a:spcPts val="130"/>
              </a:spcBef>
              <a:defRPr/>
            </a:pPr>
            <a:r>
              <a:rPr lang="ru-RU" spc="-10"/>
              <a:t>Цілі</a:t>
            </a:r>
            <a:endParaRPr lang="ru-RU"/>
          </a:p>
        </p:txBody>
      </p:sp>
      <p:sp>
        <p:nvSpPr>
          <p:cNvPr id="7" name="object 3"/>
          <p:cNvSpPr txBox="1"/>
          <p:nvPr/>
        </p:nvSpPr>
        <p:spPr bwMode="auto">
          <a:xfrm>
            <a:off x="6476998" y="1294684"/>
            <a:ext cx="4450194" cy="3786609"/>
          </a:xfrm>
          <a:prstGeom prst="rect">
            <a:avLst/>
          </a:prstGeom>
        </p:spPr>
        <p:txBody>
          <a:bodyPr vert="horz" wrap="square" lIns="0" tIns="634" rIns="0" bIns="0" rtlCol="0">
            <a:spAutoFit/>
          </a:bodyPr>
          <a:lstStyle/>
          <a:p>
            <a:pPr marL="283879" indent="-283879">
              <a:lnSpc>
                <a:spcPct val="114999"/>
              </a:lnSpc>
              <a:buAutoNum type="arabicPeriod"/>
              <a:defRPr/>
            </a:pPr>
            <a:r>
              <a:rPr sz="1800" b="0" i="0" u="none">
                <a:solidFill>
                  <a:srgbClr val="374151"/>
                </a:solidFill>
                <a:latin typeface="Times New Roman'"/>
                <a:ea typeface="Liberation Sans"/>
                <a:cs typeface="Times New Roman'"/>
              </a:rPr>
              <a:t>Провести аналіз архітектури системи з точки зору ефективності обраного підходу в контексті потоків даних.</a:t>
            </a:r>
            <a:endParaRPr sz="1800">
              <a:latin typeface="Times New Roman'"/>
              <a:cs typeface="Times New Roman'"/>
            </a:endParaRPr>
          </a:p>
          <a:p>
            <a:pPr marL="283879" indent="-283879">
              <a:lnSpc>
                <a:spcPct val="114999"/>
              </a:lnSpc>
              <a:buAutoNum type="arabicPeriod"/>
              <a:defRPr/>
            </a:pPr>
            <a:r>
              <a:rPr sz="1800" b="0" i="0" u="none">
                <a:solidFill>
                  <a:srgbClr val="374151"/>
                </a:solidFill>
                <a:latin typeface="Times New Roman'"/>
                <a:ea typeface="Liberation Sans"/>
                <a:cs typeface="Times New Roman'"/>
              </a:rPr>
              <a:t>Оцінити архітектуру застосунків щодо її масштабуваності та виправданості вибору цієї архітектури для розв'язання проблем масштабування.</a:t>
            </a:r>
            <a:endParaRPr sz="1800">
              <a:latin typeface="Times New Roman'"/>
              <a:cs typeface="Times New Roman'"/>
            </a:endParaRPr>
          </a:p>
          <a:p>
            <a:pPr marL="283879" indent="-283879">
              <a:lnSpc>
                <a:spcPct val="114999"/>
              </a:lnSpc>
              <a:buAutoNum type="arabicPeriod"/>
              <a:defRPr/>
            </a:pPr>
            <a:r>
              <a:rPr sz="1800" b="0" i="0" u="none">
                <a:solidFill>
                  <a:srgbClr val="374151"/>
                </a:solidFill>
                <a:latin typeface="Times New Roman'"/>
                <a:ea typeface="Liberation Sans"/>
                <a:cs typeface="Times New Roman'"/>
              </a:rPr>
              <a:t>Визначити обмеження на функціональні можливості та стани системи, їх вплив на роботу системи, а також їх врахування в архітектурі системи.</a:t>
            </a:r>
            <a:endParaRPr sz="1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a:off x="4839088" y="750605"/>
            <a:ext cx="2510122" cy="381993"/>
          </a:xfrm>
          <a:prstGeom prst="rect">
            <a:avLst/>
          </a:prstGeom>
        </p:spPr>
        <p:txBody>
          <a:bodyPr vert="horz" wrap="square" lIns="0" tIns="47623" rIns="0" bIns="0" rtlCol="0">
            <a:spAutoFit/>
          </a:bodyPr>
          <a:lstStyle/>
          <a:p>
            <a:pPr marL="12700" marR="5080">
              <a:lnSpc>
                <a:spcPts val="2630"/>
              </a:lnSpc>
              <a:spcBef>
                <a:spcPts val="375"/>
              </a:spcBef>
              <a:defRPr/>
            </a:pPr>
            <a:r>
              <a:rPr sz="2800" spc="-10"/>
              <a:t>Задачі роботи</a:t>
            </a:r>
            <a:endParaRPr sz="2800"/>
          </a:p>
        </p:txBody>
      </p:sp>
      <p:sp>
        <p:nvSpPr>
          <p:cNvPr id="127839450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20263524-D5DE-1C53-E1D9-127239483711}" type="slidenum">
              <a:rPr sz="2800"/>
              <a:t>3</a:t>
            </a:fld>
            <a:endParaRPr/>
          </a:p>
        </p:txBody>
      </p:sp>
      <p:sp>
        <p:nvSpPr>
          <p:cNvPr id="1279590635" name="Прямоугольник 1279590634"/>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79125462" name="Content Placeholder 2"/>
          <p:cNvGraphicFramePr>
            <a:graphicFrameLocks noGrp="1"/>
          </p:cNvGraphicFramePr>
          <p:nvPr>
            <p:ph idx="1"/>
          </p:nvPr>
        </p:nvGraphicFramePr>
        <p:xfrm>
          <a:off x="1141149" y="2250901"/>
          <a:ext cx="9905999" cy="4082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2288786" name="object 3"/>
          <p:cNvSpPr txBox="1">
            <a:spLocks noGrp="1"/>
          </p:cNvSpPr>
          <p:nvPr>
            <p:ph type="title"/>
          </p:nvPr>
        </p:nvSpPr>
        <p:spPr bwMode="auto">
          <a:xfrm>
            <a:off x="4839087" y="750604"/>
            <a:ext cx="2510121" cy="381992"/>
          </a:xfrm>
          <a:prstGeom prst="rect">
            <a:avLst/>
          </a:prstGeom>
        </p:spPr>
        <p:txBody>
          <a:bodyPr vert="horz" wrap="square" lIns="0" tIns="47622" rIns="0" bIns="0" rtlCol="0">
            <a:spAutoFit/>
          </a:bodyPr>
          <a:lstStyle/>
          <a:p>
            <a:pPr marL="12699" marR="5079">
              <a:lnSpc>
                <a:spcPts val="2629"/>
              </a:lnSpc>
              <a:spcBef>
                <a:spcPts val="374"/>
              </a:spcBef>
              <a:defRPr/>
            </a:pPr>
            <a:r>
              <a:rPr sz="2800" spc="-9"/>
              <a:t>Задачі роботи</a:t>
            </a:r>
            <a:endParaRPr sz="2800"/>
          </a:p>
        </p:txBody>
      </p:sp>
      <p:sp>
        <p:nvSpPr>
          <p:cNvPr id="831614894" name="Holder 4"/>
          <p:cNvSpPr>
            <a:spLocks noGrp="1"/>
          </p:cNvSpPr>
          <p:nvPr/>
        </p:nvSpPr>
        <p:spPr bwMode="auto">
          <a:xfrm>
            <a:off x="9225526"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126AF024-0968-7C6B-E663-764D933C6F9C}" type="slidenum">
              <a:rPr sz="2800"/>
              <a:t>3</a:t>
            </a:fld>
            <a:endParaRPr/>
          </a:p>
        </p:txBody>
      </p:sp>
      <p:sp>
        <p:nvSpPr>
          <p:cNvPr id="1998892694" name="Прямоугольник 1279590634"/>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573076527" name="Content Placeholder 2"/>
          <p:cNvGraphicFramePr>
            <a:graphicFrameLocks noGrp="1"/>
          </p:cNvGraphicFramePr>
          <p:nvPr>
            <p:ph idx="1"/>
          </p:nvPr>
        </p:nvGraphicFramePr>
        <p:xfrm>
          <a:off x="1141148" y="2250900"/>
          <a:ext cx="9905998" cy="40820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328710955" name="Holder 4"/>
          <p:cNvSpPr>
            <a:spLocks noGrp="1"/>
          </p:cNvSpPr>
          <p:nvPr/>
        </p:nvSpPr>
        <p:spPr bwMode="auto">
          <a:xfrm>
            <a:off x="9225527"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360B85D-AE21-6F67-6371-7D7485A54A25}" type="slidenum">
              <a:rPr sz="2800"/>
              <a:t>4</a:t>
            </a:fld>
            <a:endParaRPr/>
          </a:p>
        </p:txBody>
      </p:sp>
      <p:sp>
        <p:nvSpPr>
          <p:cNvPr id="548811908" name="Прямоугольник 2098987258"/>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533905627" name="TextBox 3"/>
          <p:cNvSpPr txBox="1"/>
          <p:nvPr/>
        </p:nvSpPr>
        <p:spPr bwMode="auto">
          <a:xfrm>
            <a:off x="89377" y="86873"/>
            <a:ext cx="11741869" cy="579479"/>
          </a:xfrm>
          <a:prstGeom prst="rect">
            <a:avLst/>
          </a:prstGeom>
          <a:noFill/>
        </p:spPr>
        <p:txBody>
          <a:bodyPr wrap="square" rtlCol="0">
            <a:spAutoFit/>
          </a:bodyPr>
          <a:lstStyle/>
          <a:p>
            <a:pPr algn="just">
              <a:defRPr/>
            </a:pPr>
            <a:r>
              <a:rPr lang="ru-RU" sz="3200" b="0" i="0" u="none" strike="noStrike" cap="none" spc="0">
                <a:solidFill>
                  <a:schemeClr val="tx1"/>
                </a:solidFill>
                <a:latin typeface="Roboto"/>
                <a:cs typeface="Roboto"/>
              </a:rPr>
              <a:t>Architecture diagram</a:t>
            </a:r>
            <a:endParaRPr sz="3200" b="1">
              <a:latin typeface="Roboto"/>
              <a:cs typeface="Roboto"/>
            </a:endParaRPr>
          </a:p>
        </p:txBody>
      </p:sp>
      <p:pic>
        <p:nvPicPr>
          <p:cNvPr id="1171157012" name="Рисунок 1171157011"/>
          <p:cNvPicPr>
            <a:picLocks noChangeAspect="1"/>
          </p:cNvPicPr>
          <p:nvPr/>
        </p:nvPicPr>
        <p:blipFill>
          <a:blip r:embed="rId2"/>
          <a:stretch/>
        </p:blipFill>
        <p:spPr bwMode="auto">
          <a:xfrm>
            <a:off x="1445261" y="620992"/>
            <a:ext cx="8881782" cy="56559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54077209"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30B309A-D4E2-0742-10D1-CF203A329559}" type="slidenum">
              <a:rPr sz="2800"/>
              <a:t>5</a:t>
            </a:fld>
            <a:endParaRPr/>
          </a:p>
        </p:txBody>
      </p:sp>
      <p:sp>
        <p:nvSpPr>
          <p:cNvPr id="2098987259" name="Прямоугольник 2098987258"/>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777955750" name="TextBox 3"/>
          <p:cNvSpPr txBox="1"/>
          <p:nvPr/>
        </p:nvSpPr>
        <p:spPr bwMode="auto">
          <a:xfrm>
            <a:off x="227045" y="114352"/>
            <a:ext cx="11738269" cy="579479"/>
          </a:xfrm>
          <a:prstGeom prst="rect">
            <a:avLst/>
          </a:prstGeom>
          <a:noFill/>
        </p:spPr>
        <p:txBody>
          <a:bodyPr wrap="square" rtlCol="0">
            <a:spAutoFit/>
          </a:bodyPr>
          <a:lstStyle/>
          <a:p>
            <a:pPr algn="just">
              <a:defRPr/>
            </a:pPr>
            <a:r>
              <a:rPr lang="en-US" sz="3200" b="1">
                <a:latin typeface="Roboto"/>
                <a:ea typeface="Roboto"/>
              </a:rPr>
              <a:t>Use Case View</a:t>
            </a:r>
            <a:endParaRPr lang="uk-UA" sz="3200" b="1">
              <a:latin typeface="Roboto"/>
              <a:ea typeface="Roboto"/>
            </a:endParaRPr>
          </a:p>
        </p:txBody>
      </p:sp>
      <p:pic>
        <p:nvPicPr>
          <p:cNvPr id="1612591389" name="Рисунок 1612591388"/>
          <p:cNvPicPr>
            <a:picLocks noChangeAspect="1"/>
          </p:cNvPicPr>
          <p:nvPr/>
        </p:nvPicPr>
        <p:blipFill>
          <a:blip r:embed="rId2"/>
          <a:stretch/>
        </p:blipFill>
        <p:spPr bwMode="auto">
          <a:xfrm>
            <a:off x="4997907" y="573216"/>
            <a:ext cx="6657975" cy="5438774"/>
          </a:xfrm>
          <a:prstGeom prst="rect">
            <a:avLst/>
          </a:prstGeom>
        </p:spPr>
      </p:pic>
      <p:sp>
        <p:nvSpPr>
          <p:cNvPr id="1167424897" name="TextBox 1167424896"/>
          <p:cNvSpPr txBox="1"/>
          <p:nvPr/>
        </p:nvSpPr>
        <p:spPr bwMode="auto">
          <a:xfrm>
            <a:off x="296868" y="1266917"/>
            <a:ext cx="4034101" cy="36579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just">
              <a:defRPr/>
            </a:pPr>
            <a:r>
              <a:rPr lang="ru-RU" sz="1800" b="0" i="0" u="none" strike="noStrike" cap="none" spc="0">
                <a:solidFill>
                  <a:schemeClr val="tx1"/>
                </a:solidFill>
                <a:latin typeface="Times New Roman"/>
                <a:cs typeface="Times New Roman"/>
              </a:rPr>
              <a:t>Веб-гаманець на основі блокчейну дозволяє користувачам легко перевіряти баланс свого рахунку та створювати транзакції. Користувачі можуть отримати безпечний доступ до гаманця, переглянути свій баланс, дані відправника та суми транзакцій. Вони також можуть ініціювати перекази іншим користувачам, а система надає зворотній зв'язок у разі введення невірної або неповної інформації, щоб забезпечити безпеку та ефективність транзакцій.</a:t>
            </a:r>
            <a:endParaRPr>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582245673" name="Holder 4"/>
          <p:cNvSpPr>
            <a:spLocks noGrp="1"/>
          </p:cNvSpPr>
          <p:nvPr/>
        </p:nvSpPr>
        <p:spPr bwMode="auto">
          <a:xfrm>
            <a:off x="9225527"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F0DE9C11-6235-09BC-BB40-2342D69C24F4}" type="slidenum">
              <a:rPr sz="2800"/>
              <a:t>6</a:t>
            </a:fld>
            <a:endParaRPr/>
          </a:p>
        </p:txBody>
      </p:sp>
      <p:sp>
        <p:nvSpPr>
          <p:cNvPr id="1580834106" name="Прямоугольник 2098987258"/>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578431988" name="TextBox 3"/>
          <p:cNvSpPr txBox="1"/>
          <p:nvPr/>
        </p:nvSpPr>
        <p:spPr bwMode="auto">
          <a:xfrm>
            <a:off x="227045" y="114352"/>
            <a:ext cx="11738269" cy="579479"/>
          </a:xfrm>
          <a:prstGeom prst="rect">
            <a:avLst/>
          </a:prstGeom>
          <a:noFill/>
        </p:spPr>
        <p:txBody>
          <a:bodyPr wrap="square" rtlCol="0">
            <a:spAutoFit/>
          </a:bodyPr>
          <a:lstStyle/>
          <a:p>
            <a:pPr algn="just">
              <a:defRPr/>
            </a:pPr>
            <a:r>
              <a:rPr lang="en-US" sz="3200" b="1">
                <a:latin typeface="Roboto"/>
                <a:ea typeface="Roboto"/>
              </a:rPr>
              <a:t>State View</a:t>
            </a:r>
            <a:endParaRPr lang="uk-UA" sz="3200" b="1">
              <a:latin typeface="Roboto"/>
              <a:ea typeface="Roboto"/>
            </a:endParaRPr>
          </a:p>
        </p:txBody>
      </p:sp>
      <p:pic>
        <p:nvPicPr>
          <p:cNvPr id="1885683882" name="Рисунок 1885683881"/>
          <p:cNvPicPr>
            <a:picLocks noChangeAspect="1"/>
          </p:cNvPicPr>
          <p:nvPr/>
        </p:nvPicPr>
        <p:blipFill>
          <a:blip r:embed="rId2"/>
          <a:stretch/>
        </p:blipFill>
        <p:spPr bwMode="auto">
          <a:xfrm>
            <a:off x="2167386" y="573216"/>
            <a:ext cx="8163098" cy="57941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21217964" name="Holder 4"/>
          <p:cNvSpPr>
            <a:spLocks noGrp="1"/>
          </p:cNvSpPr>
          <p:nvPr/>
        </p:nvSpPr>
        <p:spPr bwMode="auto">
          <a:xfrm>
            <a:off x="9225527"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AFA53F4-7FB4-AE4B-1D46-CBC0E5FF6C1D}" type="slidenum">
              <a:rPr sz="2800"/>
              <a:t>7</a:t>
            </a:fld>
            <a:endParaRPr/>
          </a:p>
        </p:txBody>
      </p:sp>
      <p:sp>
        <p:nvSpPr>
          <p:cNvPr id="996339461" name="Прямоугольник 2098987258"/>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270103085" name="Рисунок 1270103084"/>
          <p:cNvPicPr>
            <a:picLocks noChangeAspect="1"/>
          </p:cNvPicPr>
          <p:nvPr/>
        </p:nvPicPr>
        <p:blipFill>
          <a:blip r:embed="rId2"/>
          <a:stretch/>
        </p:blipFill>
        <p:spPr bwMode="auto">
          <a:xfrm>
            <a:off x="5329606" y="513954"/>
            <a:ext cx="6372513" cy="5727999"/>
          </a:xfrm>
          <a:prstGeom prst="rect">
            <a:avLst/>
          </a:prstGeom>
        </p:spPr>
      </p:pic>
      <p:sp>
        <p:nvSpPr>
          <p:cNvPr id="44149584" name="TextBox 3"/>
          <p:cNvSpPr txBox="1"/>
          <p:nvPr/>
        </p:nvSpPr>
        <p:spPr bwMode="auto">
          <a:xfrm>
            <a:off x="26326" y="86874"/>
            <a:ext cx="11629556" cy="579479"/>
          </a:xfrm>
          <a:prstGeom prst="rect">
            <a:avLst/>
          </a:prstGeom>
          <a:noFill/>
        </p:spPr>
        <p:txBody>
          <a:bodyPr wrap="square" rtlCol="0">
            <a:spAutoFit/>
          </a:bodyPr>
          <a:lstStyle/>
          <a:p>
            <a:pPr algn="just">
              <a:defRPr/>
            </a:pPr>
            <a:r>
              <a:rPr lang="ru-RU" sz="3200" b="0" i="0" u="none" strike="noStrike" cap="none" spc="0">
                <a:solidFill>
                  <a:schemeClr val="tx1"/>
                </a:solidFill>
                <a:latin typeface="Roboto"/>
                <a:ea typeface="+mn-ea"/>
                <a:cs typeface="Roboto"/>
              </a:rPr>
              <a:t>UML diagram of сomponents</a:t>
            </a:r>
            <a:endParaRPr sz="3200" b="1">
              <a:latin typeface="Roboto"/>
              <a:cs typeface="Roboto"/>
            </a:endParaRPr>
          </a:p>
        </p:txBody>
      </p:sp>
      <p:sp>
        <p:nvSpPr>
          <p:cNvPr id="697833305" name="TextBox 697833304"/>
          <p:cNvSpPr txBox="1"/>
          <p:nvPr/>
        </p:nvSpPr>
        <p:spPr bwMode="auto">
          <a:xfrm>
            <a:off x="127350" y="749052"/>
            <a:ext cx="4994769" cy="530388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just">
              <a:defRPr/>
            </a:pPr>
            <a:r>
              <a:rPr lang="ru-RU" sz="1800" b="0" i="0" u="none" strike="noStrike" cap="none" spc="0">
                <a:solidFill>
                  <a:schemeClr val="tx1"/>
                </a:solidFill>
                <a:latin typeface="Times New Roman"/>
                <a:cs typeface="Times New Roman"/>
              </a:rPr>
              <a:t>Наш веб-гаманець на основі блокчейну використовує архітектуру Model-View-Controller (MVC) для оптимізації операцій та покращення користувацького досвіду. Модель відповідає основним даним і правилам нашого додатку, таким як інформація про обліковий запис користувача і логіка транзакцій. Представлення керує відображенням інформації, наприклад, інтерфейсами перевірки балансу та створення транзакцій. Нарешті, контролер обробляє дані, введені користувачем, виконуючи такі дії, як перевірка балансу рахунку або створення транзакцій. Така структура забезпечує ефективне управління даними, безперебійну взаємодію з користувацьким інтерфейсом та ефективну обробку дій користувача, що в підсумку створює безперебійну та інтуїтивно зрозумілу роботу для користувачів нашого гаманця.</a:t>
            </a:r>
            <a:endParaRPr>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a:off x="3619489" y="1224688"/>
            <a:ext cx="4724207" cy="504549"/>
          </a:xfrm>
          <a:prstGeom prst="rect">
            <a:avLst/>
          </a:prstGeom>
        </p:spPr>
        <p:txBody>
          <a:bodyPr vert="horz" wrap="square" lIns="0" tIns="16509" rIns="0" bIns="0" rtlCol="0">
            <a:spAutoFit/>
          </a:bodyPr>
          <a:lstStyle/>
          <a:p>
            <a:pPr marL="1734820" algn="l">
              <a:lnSpc>
                <a:spcPct val="100000"/>
              </a:lnSpc>
              <a:spcBef>
                <a:spcPts val="130"/>
              </a:spcBef>
              <a:defRPr/>
            </a:pPr>
            <a:r>
              <a:rPr sz="3200" spc="-10">
                <a:latin typeface="Times New Roman"/>
                <a:cs typeface="Times New Roman"/>
              </a:rPr>
              <a:t>Висн</a:t>
            </a:r>
            <a:r>
              <a:rPr sz="3200" spc="-70">
                <a:latin typeface="Times New Roman"/>
                <a:cs typeface="Times New Roman"/>
              </a:rPr>
              <a:t>о</a:t>
            </a:r>
            <a:r>
              <a:rPr sz="3200" spc="-10">
                <a:latin typeface="Times New Roman"/>
                <a:cs typeface="Times New Roman"/>
              </a:rPr>
              <a:t>вк</a:t>
            </a:r>
            <a:r>
              <a:rPr sz="3200" spc="15">
                <a:latin typeface="Times New Roman"/>
                <a:cs typeface="Times New Roman"/>
              </a:rPr>
              <a:t>и</a:t>
            </a:r>
            <a:endParaRPr>
              <a:latin typeface="Times New Roman"/>
              <a:cs typeface="Times New Roman"/>
            </a:endParaRPr>
          </a:p>
        </p:txBody>
      </p:sp>
      <p:sp>
        <p:nvSpPr>
          <p:cNvPr id="4" name="object 4"/>
          <p:cNvSpPr txBox="1"/>
          <p:nvPr/>
        </p:nvSpPr>
        <p:spPr bwMode="auto">
          <a:xfrm>
            <a:off x="1208764" y="1904999"/>
            <a:ext cx="9546014" cy="3799944"/>
          </a:xfrm>
          <a:prstGeom prst="rect">
            <a:avLst/>
          </a:prstGeom>
        </p:spPr>
        <p:txBody>
          <a:bodyPr vert="horz" wrap="square" lIns="0" tIns="13968" rIns="0" bIns="0" rtlCol="0">
            <a:spAutoFit/>
          </a:bodyPr>
          <a:lstStyle/>
          <a:p>
            <a:pPr algn="just">
              <a:lnSpc>
                <a:spcPct val="114999"/>
              </a:lnSpc>
              <a:defRPr/>
            </a:pPr>
            <a:endParaRPr sz="1800">
              <a:latin typeface="Times New Roman"/>
              <a:cs typeface="Times New Roman"/>
            </a:endParaRPr>
          </a:p>
          <a:p>
            <a:pPr algn="just">
              <a:lnSpc>
                <a:spcPct val="114999"/>
              </a:lnSpc>
              <a:defRPr/>
            </a:pPr>
            <a:r>
              <a:rPr sz="1800" b="0" i="0" u="none">
                <a:solidFill>
                  <a:srgbClr val="374151"/>
                </a:solidFill>
                <a:latin typeface="Times New Roman"/>
                <a:ea typeface="Liberation Sans"/>
                <a:cs typeface="Times New Roman"/>
              </a:rPr>
              <a:t>По-перше, проведений аналіз архітектури системи підтвердив ефективність вибраного підходу, що оптимізує потоки даних. Вибраний підхід до побудови архітектури системи передбачає централізоване зберігання даних і контролює доступ до інформації через єдину точку входу, що підвищує безпеку системи.</a:t>
            </a:r>
            <a:endParaRPr sz="1800">
              <a:latin typeface="Times New Roman"/>
              <a:cs typeface="Times New Roman"/>
            </a:endParaRPr>
          </a:p>
          <a:p>
            <a:pPr algn="just">
              <a:lnSpc>
                <a:spcPct val="114999"/>
              </a:lnSpc>
              <a:defRPr/>
            </a:pPr>
            <a:r>
              <a:rPr sz="1800" b="0" i="0" u="none">
                <a:solidFill>
                  <a:srgbClr val="374151"/>
                </a:solidFill>
                <a:latin typeface="Times New Roman"/>
                <a:ea typeface="Liberation Sans"/>
                <a:cs typeface="Times New Roman"/>
              </a:rPr>
              <a:t>По-друге, оцінка архітектури застосунків підкреслила її масштабуваність і здатність ефективно вирішувати виклики масштабування. Вибраний підхід дозволяє максимізувати підтримку масштабування та заміни бізнес-логіки, що сприяє адаптивності та ефективному повторному використанню кодової бази.</a:t>
            </a:r>
            <a:endParaRPr sz="1800">
              <a:latin typeface="Times New Roman"/>
              <a:cs typeface="Times New Roman"/>
            </a:endParaRPr>
          </a:p>
          <a:p>
            <a:pPr algn="just">
              <a:lnSpc>
                <a:spcPct val="114999"/>
              </a:lnSpc>
              <a:defRPr/>
            </a:pPr>
            <a:r>
              <a:rPr sz="1800" b="0" i="0" u="none">
                <a:solidFill>
                  <a:srgbClr val="374151"/>
                </a:solidFill>
                <a:latin typeface="Times New Roman"/>
                <a:ea typeface="Liberation Sans"/>
                <a:cs typeface="Times New Roman"/>
              </a:rPr>
              <a:t>По-третє, детальний огляд обмежень системи дозволив визначити вплив цих обмежень на функціональність і стани системи, що в свою чергу допомогло уточнити рамки застосування системи для різних типів користувачів і визначити майбутній вигляд варіантів її використання.</a:t>
            </a:r>
            <a:endParaRPr sz="1800">
              <a:latin typeface="Times New Roman"/>
              <a:cs typeface="Times New Roman"/>
            </a:endParaRPr>
          </a:p>
        </p:txBody>
      </p:sp>
      <p:sp>
        <p:nvSpPr>
          <p:cNvPr id="735485786" name="Holder 4"/>
          <p:cNvSpPr>
            <a:spLocks noGrp="1"/>
          </p:cNvSpPr>
          <p:nvPr/>
        </p:nvSpPr>
        <p:spPr bwMode="auto">
          <a:xfrm>
            <a:off x="9225526" y="86874"/>
            <a:ext cx="2805598"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29B0431-B62E-8096-9332-C52E92708A6C}" type="slidenum">
              <a:rPr sz="2800">
                <a:latin typeface="Times New Roman"/>
                <a:cs typeface="Times New Roman"/>
              </a:rPr>
              <a:t>8</a:t>
            </a:fld>
            <a:endParaRPr>
              <a:latin typeface="Times New Roman"/>
              <a:cs typeface="Times New Roman"/>
            </a:endParaRPr>
          </a:p>
        </p:txBody>
      </p:sp>
      <p:sp>
        <p:nvSpPr>
          <p:cNvPr id="1276214301" name="Прямоугольник 1276214300"/>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633</Words>
  <Application>Microsoft Office PowerPoint</Application>
  <DocSecurity>0</DocSecurity>
  <PresentationFormat>Произвольный</PresentationFormat>
  <Paragraphs>48</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Calibri</vt:lpstr>
      <vt:lpstr>Constantia</vt:lpstr>
      <vt:lpstr>Roboto</vt:lpstr>
      <vt:lpstr>Times New Roman</vt:lpstr>
      <vt:lpstr>Times New Roman'</vt:lpstr>
      <vt:lpstr>Office Theme</vt:lpstr>
      <vt:lpstr>ЗВІТ про проходження технологічної практики в умовах кафедри програмних систем і технологій  Індивідуальне завдання: Software Architecture Document (SAD) на тему Однорангова мережа на основі блокчейн для автоматизованої платіжної системи виконав: студент гр. ІПЗ-33 Гоша Давід Олександрович   науковий керівник: д.т.н. с.н.с. Порєв Геннадій Володимирович</vt:lpstr>
      <vt:lpstr>Мета</vt:lpstr>
      <vt:lpstr>Задачі роботи</vt:lpstr>
      <vt:lpstr>Презентация PowerPoint</vt:lpstr>
      <vt:lpstr>Презентация PowerPoint</vt:lpstr>
      <vt:lpstr>Презентация PowerPoint</vt:lpstr>
      <vt:lpstr>Презентация PowerPoint</vt:lpstr>
      <vt:lpstr>Висновки</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Однорангова мережа на основі блокчейн для автоматизованої платіжної системи:  захист звіту з курсової роботи виконав: ІПЗ-33 Гоша Давід Олександрович  керівник: д.т.н. с.н.с. Порєв Геннадій Володимирович</dc:title>
  <dc:subject/>
  <dc:creator/>
  <cp:keywords/>
  <dc:description/>
  <cp:lastModifiedBy>gosha dava</cp:lastModifiedBy>
  <cp:revision>9</cp:revision>
  <dcterms:created xsi:type="dcterms:W3CDTF">2023-06-01T05:34:08Z</dcterms:created>
  <dcterms:modified xsi:type="dcterms:W3CDTF">2023-06-07T10:05:16Z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2023-05-30T00:00:00Z</vt:filetime>
  </property>
  <property fmtid="{D5CDD505-2E9C-101B-9397-08002B2CF9AE}" pid="3" name="Creator">
    <vt:lpwstr>Chromium</vt:lpwstr>
  </property>
  <property fmtid="{D5CDD505-2E9C-101B-9397-08002B2CF9AE}" pid="4" name="LastSaved">
    <vt:filetime>2023-06-01T00:00:00Z</vt:filetime>
  </property>
</Properties>
</file>