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diagrams/quickStyle1.xml" ContentType="application/vnd.openxmlformats-officedocument.drawingml.diagramQuickStyle+xml"/>
  <Override PartName="/ppt/viewProps.xml" ContentType="application/vnd.openxmlformats-officedocument.presentationml.viewProps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s/slide3.xml" ContentType="application/vnd.openxmlformats-officedocument.presentationml.slid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diagrams/drawing1.xml" ContentType="application/vnd.openxmlformats-officedocument.drawingml.diagramDrawing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413500"/>
  <p:notesSz cx="12192000" cy="64135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63" d="100"/>
          <a:sy n="163" d="100"/>
        </p:scale>
        <p:origin x="174" y="156"/>
      </p:cViewPr>
      <p:guideLst>
        <p:guide pos="2924" orient="horz"/>
        <p:guide pos="216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Relationship Id="rId1" Type="http://schemas.microsoft.com/office/2007/relationships/diagramDrawing" Target="../diagrams/drawing1.xml" /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0E58EF5D-A4F6-406B-9846-A092BE01EB22}" type="doc">
      <dgm:prSet loTypeId="urn:microsoft.com/office/officeart/2016/7/layout/LinearBlockProcessNumbered" loCatId="process" qsTypeId="urn:microsoft.com/office/officeart/2005/8/quickstyle/simple1#1" qsCatId="simple" csTypeId="urn:microsoft.com/office/officeart/2005/8/colors/accent0_3" csCatId="mainScheme"/>
      <dgm:spPr bwMode="auto"/>
      <dgm:t>
        <a:bodyPr/>
        <a:lstStyle/>
        <a:p>
          <a:pPr>
            <a:defRPr/>
          </a:pPr>
          <a:endParaRPr lang="en-US"/>
        </a:p>
      </dgm:t>
    </dgm:pt>
    <dgm:pt modelId="{53958BD8-D0F9-43A4-A8E7-C43BE5627982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Розробити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блокчейн-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систему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з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гібридною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мережевою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архітектурою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дозволить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зменшити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затримку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транзакцій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та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підвищити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масштабованість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мережі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.</a:t>
          </a:r>
          <a:r>
            <a:rPr lang="en-US" sz="1600">
              <a:solidFill>
                <a:schemeClr val="tx1"/>
              </a:solidFill>
              <a:latin typeface="Times New Roman"/>
              <a:cs typeface="Times New Roman"/>
            </a:rPr>
            <a:t> 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9AD2D0D1-9BC6-4E2B-9C66-03C01B0396F4}" type="parTrans" cxnId="{63E21DF4-5FBC-443D-9BC9-43B65A7BD89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4A4947D-84AB-48E6-8DBD-B0FB7DCFE83A}" type="sibTrans" cxnId="{63E21DF4-5FBC-443D-9BC9-43B65A7BD892}">
      <dgm:prSet phldr="0" phldrT="01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01</a:t>
          </a:r>
          <a:endParaRPr>
            <a:latin typeface="Times New Roman"/>
            <a:cs typeface="Times New Roman"/>
          </a:endParaRPr>
        </a:p>
      </dgm:t>
    </dgm:pt>
    <dgm:pt modelId="{E8B83B89-852B-4DBD-9E85-E9260E7861E8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Реалізувати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гібридний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механізм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консенсусу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поєднує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в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собі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доказ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часу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минув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(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PoET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)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та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доказ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роботи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(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PoW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), з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метою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зменшення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ризиків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централізації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та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зниження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енергоспоживання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у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порівнянні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з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традиційними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блокчейн-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системами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432F8854-CF29-4409-A28C-3EB0A94CCB86}" type="parTrans" cxnId="{7C51A667-6AED-4C0F-A3C5-24DCB9960B1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B3BD4AE-D7EC-449F-9FEC-6862480B356F}" type="sibTrans" cxnId="{7C51A667-6AED-4C0F-A3C5-24DCB9960B16}">
      <dgm:prSet phldr="0" phldrT="02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02</a:t>
          </a:r>
          <a:endParaRPr>
            <a:latin typeface="Times New Roman"/>
            <a:cs typeface="Times New Roman"/>
          </a:endParaRPr>
        </a:p>
      </dgm:t>
    </dgm:pt>
    <dgm:pt modelId="{909A013D-B8DF-421C-83DA-70F0217544BE}">
      <dgm:prSet phldrT="" custT="1"/>
      <dgm:spPr bwMode="auto"/>
      <dgm:t>
        <a:bodyPr vertOverflow="overflow" horzOverflow="overflow" vert="horz" rtlCol="0" fromWordArt="0" anchor="t" forceAA="0" compatLnSpc="0"/>
        <a:lstStyle/>
        <a:p>
          <a:pPr mar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Вирішити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проблеми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високих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комісійних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витрат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за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рахунок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підтримки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ефективної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роботи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мережі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навіть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при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великих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обсягах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транзакцій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забезпечує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нижчу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комісію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за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транзакції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для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користувачів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0D896ABC-C2FA-49B1-87F1-3D9604E8485E}" type="parTrans" cxnId="{4ED74027-7C0D-4D16-A0CB-88ADEB6B9117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CBAFDCC-6EA0-4DEA-9121-2062BC43DD0B}" type="sibTrans" cxnId="{4ED74027-7C0D-4D16-A0CB-88ADEB6B9117}">
      <dgm:prSet phldr="0" phldrT="03"/>
      <dgm:spPr bwMode="auto"/>
      <dgm:t>
        <a:bodyPr vertOverflow="overflow" horzOverflow="overflow" vert="horz" rtlCol="0" fromWordArt="0" anchor="ctr" forceAA="0" compatLnSpc="0"/>
        <a:lstStyle/>
        <a:p>
          <a:pPr mar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>
              <a:latin typeface="Times New Roman"/>
              <a:cs typeface="Times New Roman"/>
            </a:rPr>
            <a:t>03</a:t>
          </a:r>
          <a:endParaRPr>
            <a:latin typeface="Times New Roman"/>
            <a:cs typeface="Times New Roman"/>
          </a:endParaRPr>
        </a:p>
      </dgm:t>
    </dgm:pt>
    <dgm:pt modelId="{B47B7AE4-5C81-4D1D-B23C-DF5211C34576}" type="pres">
      <dgm:prSet presAssocID="{0E58EF5D-A4F6-406B-9846-A092BE01EB22}" presName="Name0" presStyleCnt="0">
        <dgm:presLayoutVars>
          <dgm:animLvl val="lvl"/>
          <dgm:resizeHandles val="exact"/>
        </dgm:presLayoutVars>
      </dgm:prSet>
      <dgm:spPr bwMode="auto"/>
    </dgm:pt>
    <dgm:pt modelId="{02F134E2-CF97-47F6-9FCC-948D5966F543}" type="pres">
      <dgm:prSet presAssocID="{53958BD8-D0F9-43A4-A8E7-C43BE5627982}" presName="compositeNode" presStyleCnt="0">
        <dgm:presLayoutVars>
          <dgm:bulletEnabled val="1"/>
        </dgm:presLayoutVars>
      </dgm:prSet>
      <dgm:spPr bwMode="auto"/>
    </dgm:pt>
    <dgm:pt modelId="{9749F921-1780-4BC4-94D4-CA6CB4386FA2}" type="pres">
      <dgm:prSet custLinFactY="245" presAssocID="{53958BD8-D0F9-43A4-A8E7-C43BE5627982}" presName="bgRect" presStyleLbl="alignNode1" presStyleIdx="0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</dgm:spPr>
    </dgm:pt>
    <dgm:pt modelId="{D0B42A7F-7E0A-460C-B101-1C3B5702C205}" type="pres">
      <dgm:prSet presAssocID="{94A4947D-84AB-48E6-8DBD-B0FB7DCFE83A}" presName="sibTransNodeRect" presStyleLbl="alignNode1" presStyleIdx="0" presStyleCnt="3">
        <dgm:presLayoutVars>
          <dgm:chMax val="0"/>
          <dgm:bulletEnabled val="1"/>
        </dgm:presLayoutVars>
      </dgm:prSet>
      <dgm:spPr bwMode="auto"/>
    </dgm:pt>
    <dgm:pt modelId="{8DCEC39D-2FD9-4B24-9822-18BC4CB8119F}" type="pres">
      <dgm:prSet presAssocID="{53958BD8-D0F9-43A4-A8E7-C43BE5627982}" presName="nodeRect" presStyleLbl="alignNode1" presStyleIdx="0" presStyleCnt="3">
        <dgm:presLayoutVars>
          <dgm:bulletEnabled val="1"/>
        </dgm:presLayoutVars>
      </dgm:prSet>
      <dgm:spPr bwMode="auto"/>
    </dgm:pt>
    <dgm:pt modelId="{BAC01AAC-F99B-4AEE-8087-2EB3AF283AC3}" type="pres">
      <dgm:prSet presAssocID="{94A4947D-84AB-48E6-8DBD-B0FB7DCFE83A}" presName="sibTrans" presStyleCnt="0"/>
      <dgm:spPr bwMode="auto"/>
    </dgm:pt>
    <dgm:pt modelId="{E24ADF74-5F14-4D4F-8BBC-B7480D4C9CF2}" type="pres">
      <dgm:prSet presAssocID="{E8B83B89-852B-4DBD-9E85-E9260E7861E8}" presName="compositeNode" presStyleCnt="0">
        <dgm:presLayoutVars>
          <dgm:bulletEnabled val="1"/>
        </dgm:presLayoutVars>
      </dgm:prSet>
      <dgm:spPr bwMode="auto"/>
    </dgm:pt>
    <dgm:pt modelId="{616554C9-C9F5-4BED-AF29-560C61D9FF69}" type="pres">
      <dgm:prSet presAssocID="{E8B83B89-852B-4DBD-9E85-E9260E7861E8}" presName="bgRect" presStyleLbl="alignNode1" presStyleIdx="1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</dgm:spPr>
    </dgm:pt>
    <dgm:pt modelId="{723F350A-D7AE-46BC-AA77-CC6E62B2E8AF}" type="pres">
      <dgm:prSet presAssocID="{EB3BD4AE-D7EC-449F-9FEC-6862480B356F}" presName="sibTransNodeRect" presStyleLbl="alignNode1" presStyleIdx="1" presStyleCnt="3">
        <dgm:presLayoutVars>
          <dgm:chMax val="0"/>
          <dgm:bulletEnabled val="1"/>
        </dgm:presLayoutVars>
      </dgm:prSet>
      <dgm:spPr bwMode="auto"/>
    </dgm:pt>
    <dgm:pt modelId="{CDE5F8CE-6DD2-4F69-BB48-F2366D3C708A}" type="pres">
      <dgm:prSet presAssocID="{E8B83B89-852B-4DBD-9E85-E9260E7861E8}" presName="nodeRect" presStyleLbl="alignNode1" presStyleIdx="1" presStyleCnt="3">
        <dgm:presLayoutVars>
          <dgm:bulletEnabled val="1"/>
        </dgm:presLayoutVars>
      </dgm:prSet>
      <dgm:spPr bwMode="auto"/>
    </dgm:pt>
    <dgm:pt modelId="{3F99BBDA-7ECC-4512-829C-51F991758DEE}" type="pres">
      <dgm:prSet presAssocID="{EB3BD4AE-D7EC-449F-9FEC-6862480B356F}" presName="sibTrans" presStyleCnt="0"/>
      <dgm:spPr bwMode="auto"/>
    </dgm:pt>
    <dgm:pt modelId="{AED69DA4-C132-438A-8E98-0E703E6F4909}" type="pres">
      <dgm:prSet presAssocID="{909A013D-B8DF-421C-83DA-70F0217544BE}" presName="compositeNode" presStyleCnt="0">
        <dgm:presLayoutVars>
          <dgm:bulletEnabled val="1"/>
        </dgm:presLayoutVars>
      </dgm:prSet>
      <dgm:spPr bwMode="auto"/>
    </dgm:pt>
    <dgm:pt modelId="{F141C49C-E8E4-49F4-AAC3-2EB38F33B50A}" type="pres">
      <dgm:prSet presAssocID="{909A013D-B8DF-421C-83DA-70F0217544BE}" presName="bgRect" presStyleLbl="alignNode1" presStyleIdx="2" presStyleCnt="3"/>
      <dgm:spPr bwMode="auto">
        <a:prstGeom prst="roundRect">
          <a:avLst>
            <a:gd name="adj" fmla="val 16667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</dgm:spPr>
    </dgm:pt>
    <dgm:pt modelId="{2596FFBD-2FDB-463F-99E6-18EDF6E874AC}" type="pres">
      <dgm:prSet presAssocID="{4CBAFDCC-6EA0-4DEA-9121-2062BC43DD0B}" presName="sibTransNodeRect" presStyleLbl="alignNode1" presStyleIdx="2" presStyleCnt="3">
        <dgm:presLayoutVars>
          <dgm:chMax val="0"/>
          <dgm:bulletEnabled val="1"/>
        </dgm:presLayoutVars>
      </dgm:prSet>
      <dgm:spPr bwMode="auto"/>
    </dgm:pt>
    <dgm:pt modelId="{93163658-E148-4E05-920A-18837D8AC530}" type="pres">
      <dgm:prSet presAssocID="{909A013D-B8DF-421C-83DA-70F0217544BE}" presName="nodeRect" presStyleLbl="alignNode1" presStyleIdx="2" presStyleCnt="3">
        <dgm:presLayoutVars>
          <dgm:bulletEnabled val="1"/>
        </dgm:presLayoutVars>
      </dgm:prSet>
      <dgm:spPr bwMode="auto"/>
    </dgm:pt>
  </dgm:ptLst>
  <dgm:cxnLst>
    <dgm:cxn modelId="{9FAC7A1E-F308-49A5-854C-B6D16724678F}" type="presOf" srcId="{EB3BD4AE-D7EC-449F-9FEC-6862480B356F}" destId="{723F350A-D7AE-46BC-AA77-CC6E62B2E8AF}" srcOrd="0" destOrd="0" presId="urn:microsoft.com/office/officeart/2016/7/layout/LinearBlockProcessNumbered"/>
    <dgm:cxn modelId="{5BFDD921-66BB-4173-BCF4-A1CAB30F697B}" type="presOf" srcId="{E8B83B89-852B-4DBD-9E85-E9260E7861E8}" destId="{616554C9-C9F5-4BED-AF29-560C61D9FF69}" srcOrd="0" destOrd="0" presId="urn:microsoft.com/office/officeart/2016/7/layout/LinearBlockProcessNumbered"/>
    <dgm:cxn modelId="{4ED74027-7C0D-4D16-A0CB-88ADEB6B9117}" srcId="{0E58EF5D-A4F6-406B-9846-A092BE01EB22}" destId="{909A013D-B8DF-421C-83DA-70F0217544BE}" srcOrd="2" destOrd="0" parTransId="{0D896ABC-C2FA-49B1-87F1-3D9604E8485E}" sibTransId="{4CBAFDCC-6EA0-4DEA-9121-2062BC43DD0B}"/>
    <dgm:cxn modelId="{7C51A667-6AED-4C0F-A3C5-24DCB9960B16}" srcId="{0E58EF5D-A4F6-406B-9846-A092BE01EB22}" destId="{E8B83B89-852B-4DBD-9E85-E9260E7861E8}" srcOrd="1" destOrd="0" parTransId="{432F8854-CF29-4409-A28C-3EB0A94CCB86}" sibTransId="{EB3BD4AE-D7EC-449F-9FEC-6862480B356F}"/>
    <dgm:cxn modelId="{7FD9C14D-6AFA-4EBB-92B2-4D4FF4476EA9}" type="presOf" srcId="{909A013D-B8DF-421C-83DA-70F0217544BE}" destId="{93163658-E148-4E05-920A-18837D8AC530}" srcOrd="1" destOrd="0" presId="urn:microsoft.com/office/officeart/2016/7/layout/LinearBlockProcessNumbered"/>
    <dgm:cxn modelId="{1FCCEA83-CE95-417D-AF71-4B49302AF249}" type="presOf" srcId="{0E58EF5D-A4F6-406B-9846-A092BE01EB22}" destId="{B47B7AE4-5C81-4D1D-B23C-DF5211C34576}" srcOrd="0" destOrd="0" presId="urn:microsoft.com/office/officeart/2016/7/layout/LinearBlockProcessNumbered"/>
    <dgm:cxn modelId="{6B0A2F84-CFC7-4104-B45B-11681CAC51C7}" type="presOf" srcId="{94A4947D-84AB-48E6-8DBD-B0FB7DCFE83A}" destId="{D0B42A7F-7E0A-460C-B101-1C3B5702C205}" srcOrd="0" destOrd="0" presId="urn:microsoft.com/office/officeart/2016/7/layout/LinearBlockProcessNumbered"/>
    <dgm:cxn modelId="{E08EF885-B50F-46D3-B89F-891B6A9F7F2B}" type="presOf" srcId="{53958BD8-D0F9-43A4-A8E7-C43BE5627982}" destId="{9749F921-1780-4BC4-94D4-CA6CB4386FA2}" srcOrd="0" destOrd="0" presId="urn:microsoft.com/office/officeart/2016/7/layout/LinearBlockProcessNumbered"/>
    <dgm:cxn modelId="{6E6F478D-AA74-44D0-8F25-206DF69C9B00}" type="presOf" srcId="{909A013D-B8DF-421C-83DA-70F0217544BE}" destId="{F141C49C-E8E4-49F4-AAC3-2EB38F33B50A}" srcOrd="0" destOrd="0" presId="urn:microsoft.com/office/officeart/2016/7/layout/LinearBlockProcessNumbered"/>
    <dgm:cxn modelId="{6AC743C7-AD14-4780-A72E-AF82357886EB}" type="presOf" srcId="{53958BD8-D0F9-43A4-A8E7-C43BE5627982}" destId="{8DCEC39D-2FD9-4B24-9822-18BC4CB8119F}" srcOrd="1" destOrd="0" presId="urn:microsoft.com/office/officeart/2016/7/layout/LinearBlockProcessNumbered"/>
    <dgm:cxn modelId="{589DCBC7-A080-45DA-A872-50F8E5876D4E}" type="presOf" srcId="{4CBAFDCC-6EA0-4DEA-9121-2062BC43DD0B}" destId="{2596FFBD-2FDB-463F-99E6-18EDF6E874AC}" srcOrd="0" destOrd="0" presId="urn:microsoft.com/office/officeart/2016/7/layout/LinearBlockProcessNumbered"/>
    <dgm:cxn modelId="{97D1C6D1-BFF3-4FD3-B26F-997DDE037070}" type="presOf" srcId="{E8B83B89-852B-4DBD-9E85-E9260E7861E8}" destId="{CDE5F8CE-6DD2-4F69-BB48-F2366D3C708A}" srcOrd="1" destOrd="0" presId="urn:microsoft.com/office/officeart/2016/7/layout/LinearBlockProcessNumbered"/>
    <dgm:cxn modelId="{63E21DF4-5FBC-443D-9BC9-43B65A7BD892}" srcId="{0E58EF5D-A4F6-406B-9846-A092BE01EB22}" destId="{53958BD8-D0F9-43A4-A8E7-C43BE5627982}" srcOrd="0" destOrd="0" parTransId="{9AD2D0D1-9BC6-4E2B-9C66-03C01B0396F4}" sibTransId="{94A4947D-84AB-48E6-8DBD-B0FB7DCFE83A}"/>
    <dgm:cxn modelId="{3E085D38-1C8B-41DB-B292-B54246986A6E}" type="presParOf" srcId="{B47B7AE4-5C81-4D1D-B23C-DF5211C34576}" destId="{02F134E2-CF97-47F6-9FCC-948D5966F543}" srcOrd="0" destOrd="0" presId="urn:microsoft.com/office/officeart/2016/7/layout/LinearBlockProcessNumbered"/>
    <dgm:cxn modelId="{53614018-3762-4FFA-9104-CB7864663BDC}" type="presParOf" srcId="{02F134E2-CF97-47F6-9FCC-948D5966F543}" destId="{9749F921-1780-4BC4-94D4-CA6CB4386FA2}" srcOrd="0" destOrd="0" presId="urn:microsoft.com/office/officeart/2016/7/layout/LinearBlockProcessNumbered"/>
    <dgm:cxn modelId="{D243BB1F-BE00-45C6-82BE-5D8EE1F3A127}" type="presParOf" srcId="{02F134E2-CF97-47F6-9FCC-948D5966F543}" destId="{D0B42A7F-7E0A-460C-B101-1C3B5702C205}" srcOrd="1" destOrd="0" presId="urn:microsoft.com/office/officeart/2016/7/layout/LinearBlockProcessNumbered"/>
    <dgm:cxn modelId="{B18B4AB4-89C7-48F1-98F5-0E86A0340B71}" type="presParOf" srcId="{02F134E2-CF97-47F6-9FCC-948D5966F543}" destId="{8DCEC39D-2FD9-4B24-9822-18BC4CB8119F}" srcOrd="2" destOrd="0" presId="urn:microsoft.com/office/officeart/2016/7/layout/LinearBlockProcessNumbered"/>
    <dgm:cxn modelId="{3D4CEDBD-0E70-452D-B902-C47CAE35952D}" type="presParOf" srcId="{B47B7AE4-5C81-4D1D-B23C-DF5211C34576}" destId="{BAC01AAC-F99B-4AEE-8087-2EB3AF283AC3}" srcOrd="1" destOrd="0" presId="urn:microsoft.com/office/officeart/2016/7/layout/LinearBlockProcessNumbered"/>
    <dgm:cxn modelId="{84F0CC5E-B926-46CD-9DD4-41BF111B7DAA}" type="presParOf" srcId="{B47B7AE4-5C81-4D1D-B23C-DF5211C34576}" destId="{E24ADF74-5F14-4D4F-8BBC-B7480D4C9CF2}" srcOrd="2" destOrd="0" presId="urn:microsoft.com/office/officeart/2016/7/layout/LinearBlockProcessNumbered"/>
    <dgm:cxn modelId="{CB3EA520-6E2E-441E-82EA-BEEEA4F6632B}" type="presParOf" srcId="{E24ADF74-5F14-4D4F-8BBC-B7480D4C9CF2}" destId="{616554C9-C9F5-4BED-AF29-560C61D9FF69}" srcOrd="0" destOrd="0" presId="urn:microsoft.com/office/officeart/2016/7/layout/LinearBlockProcessNumbered"/>
    <dgm:cxn modelId="{9E9033A1-46DF-4EAB-A23E-D9FEA86A0791}" type="presParOf" srcId="{E24ADF74-5F14-4D4F-8BBC-B7480D4C9CF2}" destId="{723F350A-D7AE-46BC-AA77-CC6E62B2E8AF}" srcOrd="1" destOrd="0" presId="urn:microsoft.com/office/officeart/2016/7/layout/LinearBlockProcessNumbered"/>
    <dgm:cxn modelId="{D4C5B0BD-A6E3-4DE1-B022-73CB06DB9C11}" type="presParOf" srcId="{E24ADF74-5F14-4D4F-8BBC-B7480D4C9CF2}" destId="{CDE5F8CE-6DD2-4F69-BB48-F2366D3C708A}" srcOrd="2" destOrd="0" presId="urn:microsoft.com/office/officeart/2016/7/layout/LinearBlockProcessNumbered"/>
    <dgm:cxn modelId="{21219C22-194A-430F-B095-FB50C7C9829F}" type="presParOf" srcId="{B47B7AE4-5C81-4D1D-B23C-DF5211C34576}" destId="{3F99BBDA-7ECC-4512-829C-51F991758DEE}" srcOrd="3" destOrd="0" presId="urn:microsoft.com/office/officeart/2016/7/layout/LinearBlockProcessNumbered"/>
    <dgm:cxn modelId="{2F9A1D41-0D50-4320-A100-55A9F02E46EA}" type="presParOf" srcId="{B47B7AE4-5C81-4D1D-B23C-DF5211C34576}" destId="{AED69DA4-C132-438A-8E98-0E703E6F4909}" srcOrd="4" destOrd="0" presId="urn:microsoft.com/office/officeart/2016/7/layout/LinearBlockProcessNumbered"/>
    <dgm:cxn modelId="{09677C3F-0108-476A-AF37-B2E119050F41}" type="presParOf" srcId="{AED69DA4-C132-438A-8E98-0E703E6F4909}" destId="{F141C49C-E8E4-49F4-AAC3-2EB38F33B50A}" srcOrd="0" destOrd="0" presId="urn:microsoft.com/office/officeart/2016/7/layout/LinearBlockProcessNumbered"/>
    <dgm:cxn modelId="{F381C288-6B3B-46DF-A1A7-2B863921F1D0}" type="presParOf" srcId="{AED69DA4-C132-438A-8E98-0E703E6F4909}" destId="{2596FFBD-2FDB-463F-99E6-18EDF6E874AC}" srcOrd="1" destOrd="0" presId="urn:microsoft.com/office/officeart/2016/7/layout/LinearBlockProcessNumbered"/>
    <dgm:cxn modelId="{E542E0DD-49E7-4598-B896-FA380FF35AC6}" type="presParOf" srcId="{AED69DA4-C132-438A-8E98-0E703E6F4909}" destId="{93163658-E148-4E05-920A-18837D8AC53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1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871153796" name=""/>
      <dsp:cNvGrpSpPr/>
    </dsp:nvGrpSpPr>
    <dsp:grpSpPr bwMode="auto">
      <a:xfrm>
        <a:off x="0" y="0"/>
        <a:ext cx="9905999" cy="4082074"/>
        <a:chOff x="0" y="0"/>
        <a:chExt cx="9905999" cy="4082074"/>
      </a:xfrm>
    </dsp:grpSpPr>
    <dsp:sp modelId="{9749F921-1780-4BC4-94D4-CA6CB4386FA2}">
      <dsp:nvSpPr>
        <dsp:cNvPr id="0" name=""/>
        <dsp:cNvSpPr/>
      </dsp:nvSpPr>
      <dsp:spPr bwMode="auto">
        <a:xfrm>
          <a:off x="773" y="169659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Розробити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блокчейн-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систему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з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гібридною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мережевою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архітектурою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дозволить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зменшити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затримку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транзакцій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та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підвищити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масштабованість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мережі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.</a:t>
          </a:r>
          <a:r>
            <a:rPr lang="en-US" sz="1600">
              <a:solidFill>
                <a:schemeClr val="tx1"/>
              </a:solidFill>
              <a:latin typeface="Times New Roman"/>
              <a:cs typeface="Times New Roman"/>
            </a:rPr>
            <a:t> 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773" y="1674133"/>
        <a:ext cx="3134319" cy="2256710"/>
      </dsp:txXfrm>
    </dsp:sp>
    <dsp:sp modelId="{D0B42A7F-7E0A-460C-B101-1C3B5702C205}">
      <dsp:nvSpPr>
        <dsp:cNvPr id="0" name=""/>
        <dsp:cNvSpPr/>
      </dsp:nvSpPr>
      <dsp:spPr bwMode="auto">
        <a:xfrm>
          <a:off x="773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6600">
              <a:latin typeface="Times New Roman"/>
              <a:cs typeface="Times New Roman"/>
            </a:rPr>
            <a:t>01</a:t>
          </a:r>
          <a:endParaRPr sz="6600">
            <a:latin typeface="Times New Roman"/>
            <a:cs typeface="Times New Roman"/>
          </a:endParaRPr>
        </a:p>
      </dsp:txBody>
      <dsp:txXfrm>
        <a:off x="773" y="160445"/>
        <a:ext cx="3134319" cy="1504473"/>
      </dsp:txXfrm>
    </dsp:sp>
    <dsp:sp modelId="{616554C9-C9F5-4BED-AF29-560C61D9FF69}">
      <dsp:nvSpPr>
        <dsp:cNvPr id="0" name=""/>
        <dsp:cNvSpPr/>
      </dsp:nvSpPr>
      <dsp:spPr bwMode="auto">
        <a:xfrm>
          <a:off x="3385839" y="160445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Реалізувати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гібридний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механізм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консенсусу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поєднує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в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собі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доказ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часу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минув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(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PoET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)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та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доказ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роботи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(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PoW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), з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метою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зменшення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ризиків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централізації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та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зниження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енергоспоживання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у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порівнянні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з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традиційними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блокчейн-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системами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385839" y="1664918"/>
        <a:ext cx="3134319" cy="2256710"/>
      </dsp:txXfrm>
    </dsp:sp>
    <dsp:sp modelId="{723F350A-D7AE-46BC-AA77-CC6E62B2E8AF}">
      <dsp:nvSpPr>
        <dsp:cNvPr id="0" name=""/>
        <dsp:cNvSpPr/>
      </dsp:nvSpPr>
      <dsp:spPr bwMode="auto">
        <a:xfrm>
          <a:off x="3385839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6600">
              <a:latin typeface="Times New Roman"/>
              <a:cs typeface="Times New Roman"/>
            </a:rPr>
            <a:t>02</a:t>
          </a:r>
          <a:endParaRPr sz="6600">
            <a:latin typeface="Times New Roman"/>
            <a:cs typeface="Times New Roman"/>
          </a:endParaRPr>
        </a:p>
      </dsp:txBody>
      <dsp:txXfrm>
        <a:off x="3385839" y="160445"/>
        <a:ext cx="3134319" cy="1504473"/>
      </dsp:txXfrm>
    </dsp:sp>
    <dsp:sp modelId="{F141C49C-E8E4-49F4-AAC3-2EB38F33B50A}">
      <dsp:nvSpPr>
        <dsp:cNvPr id="0" name=""/>
        <dsp:cNvSpPr/>
      </dsp:nvSpPr>
      <dsp:spPr bwMode="auto">
        <a:xfrm>
          <a:off x="6770905" y="160445"/>
          <a:ext cx="3134319" cy="3761183"/>
        </a:xfrm>
        <a:prstGeom prst="roundRect">
          <a:avLst>
            <a:gd name="adj" fmla="val 16667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0" rIns="309601" bIns="330200" numCol="1" spcCol="1270" rtlCol="0" fromWordArt="0" anchor="t" anchorCtr="0" forceAA="0" compatLnSpc="0">
          <a:noAutofit/>
        </a:bodyPr>
        <a:lstStyle/>
        <a:p>
          <a:pPr marL="0" lvl="0" indent="0" algn="l" defTabSz="115569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Вирішити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проблеми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високих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комісійних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витрат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за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рахунок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підтримки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ефективної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роботи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мережі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навіть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при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великих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обсягах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транзакцій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,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що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забезпечує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нижчу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комісію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за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транзакції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для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 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користувачів</a:t>
          </a:r>
          <a:r>
            <a: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rPr>
            <a:t>.</a:t>
          </a:r>
          <a:endParaRPr sz="16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6770905" y="1664918"/>
        <a:ext cx="3134319" cy="2256710"/>
      </dsp:txXfrm>
    </dsp:sp>
    <dsp:sp modelId="{2596FFBD-2FDB-463F-99E6-18EDF6E874AC}">
      <dsp:nvSpPr>
        <dsp:cNvPr id="0" name=""/>
        <dsp:cNvSpPr/>
      </dsp:nvSpPr>
      <dsp:spPr bwMode="auto">
        <a:xfrm>
          <a:off x="6770905" y="160445"/>
          <a:ext cx="3134319" cy="15044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309601" tIns="165100" rIns="309601" bIns="165100" numCol="1" spcCol="1270" rtlCol="0" fromWordArt="0" anchor="ctr" anchorCtr="0" forceAA="0" compatLnSpc="0">
          <a:noAutofit/>
        </a:bodyPr>
        <a:lstStyle/>
        <a:p>
          <a:pPr marL="0" lvl="0" indent="0" algn="l" defTabSz="2933698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6600">
              <a:latin typeface="Times New Roman"/>
              <a:cs typeface="Times New Roman"/>
            </a:rPr>
            <a:t>03</a:t>
          </a:r>
          <a:endParaRPr sz="6600">
            <a:latin typeface="Times New Roman"/>
            <a:cs typeface="Times New Roman"/>
          </a:endParaRPr>
        </a:p>
      </dsp:txBody>
      <dsp:txXfrm>
        <a:off x="6770905" y="160445"/>
        <a:ext cx="3134319" cy="1504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pPr>
                <a:defRPr/>
              </a:pPr>
              <a:r>
                <a:rPr/>
                <a:t>01</a:t>
              </a:r>
              <a:endParaRPr/>
            </a:p>
          </dgm:t>
        </dgm:pt>
        <dgm:pt modelId="201" type="sibTrans" cxnId="5">
          <dgm:prSet phldrT="2"/>
          <dgm:t>
            <a:bodyPr/>
            <a:lstStyle/>
            <a:p>
              <a:pPr>
                <a:defRPr/>
              </a:pPr>
              <a:r>
                <a:rPr/>
                <a:t>02</a:t>
              </a:r>
              <a:endParaRPr/>
            </a:p>
          </dgm:t>
        </dgm:pt>
        <dgm:pt modelId="301" type="sibTrans" cxnId="6">
          <dgm:prSet phldrT="3"/>
          <dgm:t>
            <a:bodyPr/>
            <a:lstStyle/>
            <a:p>
              <a:pPr>
                <a:defRPr/>
              </a:pPr>
              <a:r>
                <a:rPr/>
                <a:t>03</a:t>
              </a:r>
              <a:endParaRPr/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0000"/>
      <dgm:constr type="h" for="des" forName="simulatedConn" refType="w" refFor="des" refForName="simulatedConn"/>
      <dgm:constr type="h" for="des" forName="vSp1" refType="w" refFor="ch" refForName="compositeNode" fact="0.800000"/>
      <dgm:constr type="h" for="des" forName="vSp2" refType="w" refFor="ch" refForName="compositeNode" fact="0.070000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0000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00000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00000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00000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type="rect" r:blip="">
            <dgm:adjLst>
              <dgm:adj idx="1" val="0.050000"/>
            </dgm:adjLst>
          </dgm:shape>
          <dgm:presOf axis="self"/>
          <dgm:constrLst/>
          <dgm:ruleLst/>
        </dgm:layoutNode>
        <dgm:forEach name="Name19" axis="followSib" ptType="sibTrans" cnt="1" hideLastTrans="0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0000"/>
              <dgm:constr type="rMarg" refType="w" fact="0.280000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0000"/>
            <dgm:constr type="rMarg" refType="w" fact="0.280000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914400" y="1988185"/>
            <a:ext cx="10363200" cy="1346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591560"/>
            <a:ext cx="8534400" cy="160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475104"/>
            <a:ext cx="530352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475104"/>
            <a:ext cx="530352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 bwMode="auto">
          <a:xfrm>
            <a:off x="1123949" y="409575"/>
            <a:ext cx="9944100" cy="5591175"/>
          </a:xfrm>
          <a:custGeom>
            <a:avLst/>
            <a:gdLst/>
            <a:ahLst/>
            <a:cxnLst/>
            <a:rect l="l" t="t" r="r" b="b"/>
            <a:pathLst>
              <a:path w="9944100" h="5591175" fill="norm" stroke="1" extrusionOk="0">
                <a:moveTo>
                  <a:pt x="9732199" y="5591174"/>
                </a:moveTo>
                <a:lnTo>
                  <a:pt x="211899" y="5591174"/>
                </a:lnTo>
                <a:lnTo>
                  <a:pt x="204742" y="5590822"/>
                </a:lnTo>
                <a:lnTo>
                  <a:pt x="162346" y="5583823"/>
                </a:lnTo>
                <a:lnTo>
                  <a:pt x="122131" y="5568688"/>
                </a:lnTo>
                <a:lnTo>
                  <a:pt x="85641" y="5545998"/>
                </a:lnTo>
                <a:lnTo>
                  <a:pt x="54279" y="5516626"/>
                </a:lnTo>
                <a:lnTo>
                  <a:pt x="29250" y="5481698"/>
                </a:lnTo>
                <a:lnTo>
                  <a:pt x="11516" y="5442559"/>
                </a:lnTo>
                <a:lnTo>
                  <a:pt x="1758" y="5400713"/>
                </a:lnTo>
                <a:lnTo>
                  <a:pt x="0" y="5372099"/>
                </a:lnTo>
                <a:lnTo>
                  <a:pt x="0" y="211900"/>
                </a:lnTo>
                <a:lnTo>
                  <a:pt x="5609" y="169298"/>
                </a:lnTo>
                <a:lnTo>
                  <a:pt x="19421" y="128609"/>
                </a:lnTo>
                <a:lnTo>
                  <a:pt x="40906" y="91397"/>
                </a:lnTo>
                <a:lnTo>
                  <a:pt x="69239" y="59092"/>
                </a:lnTo>
                <a:lnTo>
                  <a:pt x="103329" y="32934"/>
                </a:lnTo>
                <a:lnTo>
                  <a:pt x="141867" y="13930"/>
                </a:lnTo>
                <a:lnTo>
                  <a:pt x="183372" y="2809"/>
                </a:lnTo>
                <a:lnTo>
                  <a:pt x="211899" y="0"/>
                </a:lnTo>
                <a:lnTo>
                  <a:pt x="9732199" y="0"/>
                </a:lnTo>
                <a:lnTo>
                  <a:pt x="9774801" y="5609"/>
                </a:lnTo>
                <a:lnTo>
                  <a:pt x="9815488" y="19421"/>
                </a:lnTo>
                <a:lnTo>
                  <a:pt x="9852700" y="40906"/>
                </a:lnTo>
                <a:lnTo>
                  <a:pt x="9885007" y="69239"/>
                </a:lnTo>
                <a:lnTo>
                  <a:pt x="9911165" y="103329"/>
                </a:lnTo>
                <a:lnTo>
                  <a:pt x="9930167" y="141867"/>
                </a:lnTo>
                <a:lnTo>
                  <a:pt x="9941288" y="183372"/>
                </a:lnTo>
                <a:lnTo>
                  <a:pt x="9944099" y="211900"/>
                </a:lnTo>
                <a:lnTo>
                  <a:pt x="9944099" y="5379274"/>
                </a:lnTo>
                <a:lnTo>
                  <a:pt x="9938489" y="5421876"/>
                </a:lnTo>
                <a:lnTo>
                  <a:pt x="9924677" y="5462564"/>
                </a:lnTo>
                <a:lnTo>
                  <a:pt x="9903192" y="5499777"/>
                </a:lnTo>
                <a:lnTo>
                  <a:pt x="9874860" y="5532082"/>
                </a:lnTo>
                <a:lnTo>
                  <a:pt x="9840768" y="5558239"/>
                </a:lnTo>
                <a:lnTo>
                  <a:pt x="9802232" y="5577244"/>
                </a:lnTo>
                <a:lnTo>
                  <a:pt x="9760726" y="5588364"/>
                </a:lnTo>
                <a:lnTo>
                  <a:pt x="9732199" y="5591174"/>
                </a:lnTo>
                <a:close/>
              </a:path>
            </a:pathLst>
          </a:custGeom>
          <a:solidFill>
            <a:srgbClr val="EFEBE4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562743" y="1827911"/>
            <a:ext cx="3066513" cy="388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484140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475104"/>
            <a:ext cx="10972800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5964555"/>
            <a:ext cx="390144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5964555"/>
            <a:ext cx="280416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5964555"/>
            <a:ext cx="2804160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1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 /><Relationship Id="rId3" Type="http://schemas.microsoft.com/office/2007/relationships/diagramDrawing" Target="../diagrams/drawing1.xml" /><Relationship Id="rId4" Type="http://schemas.openxmlformats.org/officeDocument/2006/relationships/diagramColors" Target="../diagrams/colors1.xml" /><Relationship Id="rId5" Type="http://schemas.openxmlformats.org/officeDocument/2006/relationships/diagramLayout" Target="../diagrams/layout1.xml" /><Relationship Id="rId6" Type="http://schemas.openxmlformats.org/officeDocument/2006/relationships/diagramQuickStyle" Target="../diagrams/quickStyle1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908966" y="1997739"/>
            <a:ext cx="8415788" cy="27712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065" marR="5080" indent="-101600" algn="ctr">
              <a:lnSpc>
                <a:spcPct val="87800"/>
              </a:lnSpc>
              <a:spcBef>
                <a:spcPts val="695"/>
              </a:spcBef>
              <a:defRPr/>
            </a:pPr>
            <a:r>
              <a:rPr lang="ru-RU" sz="3950" spc="-85">
                <a:solidFill>
                  <a:schemeClr val="tx1"/>
                </a:solidFill>
              </a:rPr>
              <a:t>Однорангова</a:t>
            </a:r>
            <a:r>
              <a:rPr lang="ru-RU" sz="3950" spc="-85">
                <a:solidFill>
                  <a:schemeClr val="tx1"/>
                </a:solidFill>
              </a:rPr>
              <a:t> мережа на </a:t>
            </a:r>
            <a:r>
              <a:rPr lang="ru-RU" sz="3950" spc="-85">
                <a:solidFill>
                  <a:schemeClr val="tx1"/>
                </a:solidFill>
              </a:rPr>
              <a:t>основі</a:t>
            </a:r>
            <a:r>
              <a:rPr lang="ru-RU" sz="3950" spc="-85">
                <a:solidFill>
                  <a:schemeClr val="tx1"/>
                </a:solidFill>
              </a:rPr>
              <a:t> блокчейн для </a:t>
            </a:r>
            <a:r>
              <a:rPr lang="ru-RU" sz="3950" spc="-85">
                <a:solidFill>
                  <a:schemeClr val="tx1"/>
                </a:solidFill>
              </a:rPr>
              <a:t>автоматизованої</a:t>
            </a:r>
            <a:r>
              <a:rPr lang="ru-RU" sz="3950" spc="-85">
                <a:solidFill>
                  <a:schemeClr val="tx1"/>
                </a:solidFill>
              </a:rPr>
              <a:t> </a:t>
            </a:r>
            <a:r>
              <a:rPr lang="ru-RU" sz="3950" spc="-85">
                <a:solidFill>
                  <a:schemeClr val="tx1"/>
                </a:solidFill>
              </a:rPr>
              <a:t>платіжної</a:t>
            </a:r>
            <a:r>
              <a:rPr lang="ru-RU" sz="3950" spc="-85">
                <a:solidFill>
                  <a:schemeClr val="tx1"/>
                </a:solidFill>
              </a:rPr>
              <a:t> </a:t>
            </a:r>
            <a:r>
              <a:rPr lang="ru-RU" sz="3950" spc="-85">
                <a:solidFill>
                  <a:schemeClr val="tx1"/>
                </a:solidFill>
              </a:rPr>
              <a:t>системи</a:t>
            </a:r>
            <a:endParaRPr sz="3950">
              <a:solidFill>
                <a:schemeClr val="tx1"/>
              </a:solidFill>
              <a:latin typeface="Constantia"/>
              <a:cs typeface="Constantia"/>
            </a:endParaRPr>
          </a:p>
          <a:p>
            <a:pPr marL="2138045" marR="2135505" algn="ctr">
              <a:lnSpc>
                <a:spcPct val="120500"/>
              </a:lnSpc>
              <a:spcBef>
                <a:spcPts val="540"/>
              </a:spcBef>
              <a:defRPr/>
            </a:pP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виконав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студент</a:t>
            </a:r>
            <a:r>
              <a:rPr sz="1000" b="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000" b="0" spc="10">
                <a:solidFill>
                  <a:schemeClr val="tx1"/>
                </a:solidFill>
                <a:latin typeface="Times New Roman"/>
                <a:cs typeface="Times New Roman"/>
              </a:rPr>
              <a:t>гр</a:t>
            </a:r>
            <a:r>
              <a:rPr sz="1000" b="0" spc="1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400" b="0" spc="105">
                <a:solidFill>
                  <a:schemeClr val="tx1"/>
                </a:solidFill>
                <a:latin typeface="Times New Roman"/>
                <a:cs typeface="Times New Roman"/>
              </a:rPr>
              <a:t>ІПЗ</a:t>
            </a:r>
            <a:r>
              <a:rPr sz="1000" b="0" spc="105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sz="1050" b="0" spc="105">
                <a:solidFill>
                  <a:schemeClr val="tx1"/>
                </a:solidFill>
                <a:latin typeface="Times New Roman"/>
                <a:cs typeface="Times New Roman"/>
              </a:rPr>
              <a:t>33 </a:t>
            </a:r>
            <a:r>
              <a:rPr sz="1400" b="0" spc="-20">
                <a:solidFill>
                  <a:schemeClr val="tx1"/>
                </a:solidFill>
                <a:latin typeface="Times New Roman"/>
                <a:cs typeface="Times New Roman"/>
              </a:rPr>
              <a:t>Гоша</a:t>
            </a:r>
            <a:r>
              <a:rPr sz="1400" b="0" spc="-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Давід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">
                <a:solidFill>
                  <a:schemeClr val="tx1"/>
                </a:solidFill>
                <a:latin typeface="Times New Roman"/>
                <a:cs typeface="Times New Roman"/>
              </a:rPr>
              <a:t>Олекс</a:t>
            </a:r>
            <a:r>
              <a:rPr sz="1400" b="0" spc="4">
                <a:solidFill>
                  <a:schemeClr val="tx1"/>
                </a:solidFill>
                <a:latin typeface="Times New Roman"/>
                <a:cs typeface="Times New Roman"/>
              </a:rPr>
              <a:t>андрович</a:t>
            </a:r>
            <a:r>
              <a:rPr sz="1400" b="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b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науковий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керівник</a:t>
            </a:r>
            <a:r>
              <a:rPr sz="1000" b="0" spc="1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sz="1000" b="0" spc="8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0">
                <a:solidFill>
                  <a:schemeClr val="tx1"/>
                </a:solidFill>
                <a:latin typeface="Times New Roman"/>
                <a:cs typeface="Times New Roman"/>
              </a:rPr>
              <a:t>д</a:t>
            </a:r>
            <a:r>
              <a:rPr sz="1000" b="0" spc="5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400" b="0" spc="50">
                <a:solidFill>
                  <a:schemeClr val="tx1"/>
                </a:solidFill>
                <a:latin typeface="Times New Roman"/>
                <a:cs typeface="Times New Roman"/>
              </a:rPr>
              <a:t>т</a:t>
            </a:r>
            <a:r>
              <a:rPr sz="1000" b="0" spc="5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400" b="0" spc="50">
                <a:solidFill>
                  <a:schemeClr val="tx1"/>
                </a:solidFill>
                <a:latin typeface="Times New Roman"/>
                <a:cs typeface="Times New Roman"/>
              </a:rPr>
              <a:t>н</a:t>
            </a:r>
            <a:r>
              <a:rPr sz="1000" b="0" spc="5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000" b="0" spc="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0">
                <a:solidFill>
                  <a:schemeClr val="tx1"/>
                </a:solidFill>
                <a:latin typeface="Times New Roman"/>
                <a:cs typeface="Times New Roman"/>
              </a:rPr>
              <a:t>с</a:t>
            </a:r>
            <a:r>
              <a:rPr sz="1000" b="0" spc="5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400" b="0" spc="50">
                <a:solidFill>
                  <a:schemeClr val="tx1"/>
                </a:solidFill>
                <a:latin typeface="Times New Roman"/>
                <a:cs typeface="Times New Roman"/>
              </a:rPr>
              <a:t>н</a:t>
            </a:r>
            <a:r>
              <a:rPr sz="1000" b="0" spc="5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400" b="0" spc="50">
                <a:solidFill>
                  <a:schemeClr val="tx1"/>
                </a:solidFill>
                <a:latin typeface="Times New Roman"/>
                <a:cs typeface="Times New Roman"/>
              </a:rPr>
              <a:t>с</a:t>
            </a:r>
            <a:r>
              <a:rPr sz="1000" b="0" spc="5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r>
              <a:rPr sz="1000" b="0" spc="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10">
                <a:solidFill>
                  <a:schemeClr val="tx1"/>
                </a:solidFill>
                <a:latin typeface="Times New Roman"/>
                <a:cs typeface="Times New Roman"/>
              </a:rPr>
              <a:t>Порєв</a:t>
            </a:r>
            <a:r>
              <a:rPr sz="1400" b="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-5">
                <a:solidFill>
                  <a:schemeClr val="tx1"/>
                </a:solidFill>
                <a:latin typeface="Times New Roman"/>
                <a:cs typeface="Times New Roman"/>
              </a:rPr>
              <a:t>Геннадій</a:t>
            </a:r>
            <a:r>
              <a:rPr sz="1400" b="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b="0" spc="5">
                <a:solidFill>
                  <a:schemeClr val="tx1"/>
                </a:solidFill>
                <a:latin typeface="Times New Roman"/>
                <a:cs typeface="Times New Roman"/>
              </a:rPr>
              <a:t>Володимирович</a:t>
            </a:r>
            <a:endParaRPr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24390422" name="TextBox 324390421"/>
          <p:cNvSpPr txBox="1"/>
          <p:nvPr/>
        </p:nvSpPr>
        <p:spPr bwMode="auto">
          <a:xfrm>
            <a:off x="2544901" y="918387"/>
            <a:ext cx="7132038" cy="107935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>
                <a:latin typeface="Times New Roman"/>
                <a:ea typeface="Bierstadt"/>
                <a:cs typeface="Times New Roman"/>
              </a:rPr>
              <a:t>Київський</a:t>
            </a:r>
            <a:r>
              <a:rPr lang="en-US">
                <a:latin typeface="Times New Roman"/>
                <a:ea typeface="Bierstadt"/>
                <a:cs typeface="Times New Roman"/>
              </a:rPr>
              <a:t> </a:t>
            </a:r>
            <a:r>
              <a:rPr lang="en-US">
                <a:latin typeface="Times New Roman"/>
                <a:ea typeface="Bierstadt"/>
                <a:cs typeface="Times New Roman"/>
              </a:rPr>
              <a:t>національний</a:t>
            </a:r>
            <a:r>
              <a:rPr lang="en-US">
                <a:latin typeface="Times New Roman"/>
                <a:ea typeface="Bierstadt"/>
                <a:cs typeface="Times New Roman"/>
              </a:rPr>
              <a:t> </a:t>
            </a:r>
            <a:r>
              <a:rPr lang="en-US">
                <a:latin typeface="Times New Roman"/>
                <a:ea typeface="Bierstadt"/>
                <a:cs typeface="Times New Roman"/>
              </a:rPr>
              <a:t>університет</a:t>
            </a:r>
            <a:r>
              <a:rPr lang="en-US">
                <a:latin typeface="Times New Roman"/>
                <a:ea typeface="Bierstadt"/>
                <a:cs typeface="Times New Roman"/>
              </a:rPr>
              <a:t> </a:t>
            </a:r>
            <a:r>
              <a:rPr lang="en-US">
                <a:latin typeface="Times New Roman"/>
                <a:ea typeface="Bierstadt"/>
                <a:cs typeface="Times New Roman"/>
              </a:rPr>
              <a:t>імені</a:t>
            </a:r>
            <a:r>
              <a:rPr lang="en-US">
                <a:latin typeface="Times New Roman"/>
                <a:ea typeface="Bierstadt"/>
                <a:cs typeface="Times New Roman"/>
              </a:rPr>
              <a:t> </a:t>
            </a:r>
            <a:r>
              <a:rPr lang="en-US">
                <a:latin typeface="Times New Roman"/>
                <a:ea typeface="Bierstadt"/>
                <a:cs typeface="Times New Roman"/>
              </a:rPr>
              <a:t>Тараса</a:t>
            </a:r>
            <a:r>
              <a:rPr lang="en-US">
                <a:latin typeface="Times New Roman"/>
                <a:ea typeface="Bierstadt"/>
                <a:cs typeface="Times New Roman"/>
              </a:rPr>
              <a:t> </a:t>
            </a:r>
            <a:r>
              <a:rPr lang="en-US">
                <a:latin typeface="Times New Roman"/>
                <a:ea typeface="Bierstadt"/>
                <a:cs typeface="Times New Roman"/>
              </a:rPr>
              <a:t>Шевченка</a:t>
            </a:r>
            <a:r>
              <a:rPr lang="en-US">
                <a:latin typeface="Times New Roman"/>
                <a:ea typeface="Bierstadt"/>
                <a:cs typeface="Times New Roman"/>
              </a:rPr>
              <a:t> 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>
                <a:latin typeface="Times New Roman"/>
                <a:ea typeface="Bierstadt"/>
                <a:cs typeface="Times New Roman"/>
              </a:rPr>
              <a:t>Факультет</a:t>
            </a:r>
            <a:r>
              <a:rPr lang="en-US">
                <a:latin typeface="Times New Roman"/>
                <a:ea typeface="Bierstadt"/>
                <a:cs typeface="Times New Roman"/>
              </a:rPr>
              <a:t> </a:t>
            </a:r>
            <a:r>
              <a:rPr lang="en-US">
                <a:latin typeface="Times New Roman"/>
                <a:ea typeface="Bierstadt"/>
                <a:cs typeface="Times New Roman"/>
              </a:rPr>
              <a:t>інформаційних</a:t>
            </a:r>
            <a:r>
              <a:rPr lang="en-US">
                <a:latin typeface="Times New Roman"/>
                <a:ea typeface="Bierstadt"/>
                <a:cs typeface="Times New Roman"/>
              </a:rPr>
              <a:t> </a:t>
            </a:r>
            <a:r>
              <a:rPr lang="en-US">
                <a:latin typeface="Times New Roman"/>
                <a:ea typeface="Bierstadt"/>
                <a:cs typeface="Times New Roman"/>
              </a:rPr>
              <a:t>технологій</a:t>
            </a:r>
            <a:r>
              <a:rPr lang="en-US">
                <a:latin typeface="Times New Roman"/>
                <a:ea typeface="Bierstadt"/>
                <a:cs typeface="Times New Roman"/>
              </a:rPr>
              <a:t> 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>
                <a:latin typeface="Times New Roman"/>
                <a:ea typeface="Bierstadt"/>
                <a:cs typeface="Times New Roman"/>
              </a:rPr>
              <a:t>Кафедра</a:t>
            </a:r>
            <a:r>
              <a:rPr lang="en-US">
                <a:latin typeface="Times New Roman"/>
                <a:ea typeface="Bierstadt"/>
                <a:cs typeface="Times New Roman"/>
              </a:rPr>
              <a:t> </a:t>
            </a:r>
            <a:r>
              <a:rPr lang="en-US">
                <a:latin typeface="Times New Roman"/>
                <a:ea typeface="Bierstadt"/>
                <a:cs typeface="Times New Roman"/>
              </a:rPr>
              <a:t>Програмних</a:t>
            </a:r>
            <a:r>
              <a:rPr lang="en-US">
                <a:latin typeface="Times New Roman"/>
                <a:ea typeface="Bierstadt"/>
                <a:cs typeface="Times New Roman"/>
              </a:rPr>
              <a:t> </a:t>
            </a:r>
            <a:r>
              <a:rPr lang="en-US">
                <a:latin typeface="Times New Roman"/>
                <a:ea typeface="Bierstadt"/>
                <a:cs typeface="Times New Roman"/>
              </a:rPr>
              <a:t>систем</a:t>
            </a:r>
            <a:r>
              <a:rPr lang="en-US">
                <a:latin typeface="Times New Roman"/>
                <a:ea typeface="Bierstadt"/>
                <a:cs typeface="Times New Roman"/>
              </a:rPr>
              <a:t> і </a:t>
            </a:r>
            <a:r>
              <a:rPr lang="en-US">
                <a:latin typeface="Times New Roman"/>
                <a:ea typeface="Bierstadt"/>
                <a:cs typeface="Times New Roman"/>
              </a:rPr>
              <a:t>технологій</a:t>
            </a:r>
            <a:r>
              <a:rPr lang="en-US">
                <a:latin typeface="Times New Roman"/>
                <a:ea typeface="Bierstadt"/>
                <a:cs typeface="Times New Roman"/>
              </a:rPr>
              <a:t> 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  <a:defRPr/>
            </a:pP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374822" y="1570734"/>
            <a:ext cx="3167759" cy="375008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10"/>
              <a:t>Мета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1374822" y="2071481"/>
            <a:ext cx="4446234" cy="2286079"/>
          </a:xfrm>
          <a:prstGeom prst="rect">
            <a:avLst/>
          </a:prstGeom>
        </p:spPr>
        <p:txBody>
          <a:bodyPr vert="horz" wrap="square" lIns="0" tIns="634" rIns="0" bIns="0" rtlCol="0">
            <a:spAutoFit/>
          </a:bodyPr>
          <a:lstStyle/>
          <a:p>
            <a:pPr marL="12700" marR="356870" algn="just">
              <a:lnSpc>
                <a:spcPct val="119000"/>
              </a:lnSpc>
              <a:spcBef>
                <a:spcPts val="855"/>
              </a:spcBef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Метою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цієї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курсової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роботи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є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розробка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масштабованої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ефективної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блокчейн-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системи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, яка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має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на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меті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зменшити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затримку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мінімізувати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споживання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енергії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зменшити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ризики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централізації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знизити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високі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комісії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за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транзакції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Значна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увага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приділяється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створенню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екологічно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чистої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демократичної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блокчейн-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мережі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, яка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працює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в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режимі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реального часу і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підходить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для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повсякденної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комерційної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діяльності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63827464" name="Holder 4"/>
          <p:cNvSpPr>
            <a:spLocks noGrp="1"/>
          </p:cNvSpPr>
          <p:nvPr>
            <p:ph type="sldNum" sz="quarter" idx="7"/>
          </p:nvPr>
        </p:nvSpPr>
        <p:spPr bwMode="auto">
          <a:xfrm>
            <a:off x="9225527" y="86875"/>
            <a:ext cx="2805239" cy="427079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0E96F8-DC0B-3B60-9520-15C92079DBC9}" type="slidenum">
              <a:rPr sz="2800"/>
              <a:t/>
            </a:fld>
            <a:endParaRPr/>
          </a:p>
        </p:txBody>
      </p:sp>
      <p:sp>
        <p:nvSpPr>
          <p:cNvPr id="242329620" name="Прямоугольник 242329619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object 2"/>
          <p:cNvSpPr txBox="1"/>
          <p:nvPr/>
        </p:nvSpPr>
        <p:spPr bwMode="auto">
          <a:xfrm>
            <a:off x="6476999" y="1570734"/>
            <a:ext cx="3169198" cy="375008"/>
          </a:xfrm>
          <a:prstGeom prst="rect">
            <a:avLst/>
          </a:prstGeom>
        </p:spPr>
        <p:txBody>
          <a:bodyPr vert="horz" wrap="square" lIns="0" tIns="16509" rIns="0" bIns="0" rtlCol="0">
            <a:spAutoFit/>
          </a:bodyPr>
          <a:lstStyle>
            <a:lvl1pPr>
              <a:defRPr sz="2350" b="1" i="0">
                <a:solidFill>
                  <a:srgbClr val="48414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30"/>
              </a:spcBef>
              <a:defRPr/>
            </a:pPr>
            <a:r>
              <a:rPr lang="ru-RU" spc="-10"/>
              <a:t>!!!!Цілі</a:t>
            </a:r>
            <a:endParaRPr lang="ru-RU"/>
          </a:p>
        </p:txBody>
      </p:sp>
      <p:sp>
        <p:nvSpPr>
          <p:cNvPr id="7" name="object 3"/>
          <p:cNvSpPr txBox="1"/>
          <p:nvPr/>
        </p:nvSpPr>
        <p:spPr bwMode="auto">
          <a:xfrm>
            <a:off x="6477000" y="2071482"/>
            <a:ext cx="4445154" cy="2286080"/>
          </a:xfrm>
          <a:prstGeom prst="rect">
            <a:avLst/>
          </a:prstGeom>
        </p:spPr>
        <p:txBody>
          <a:bodyPr vert="horz" wrap="square" lIns="0" tIns="634" rIns="0" bIns="0" rtlCol="0">
            <a:spAutoFit/>
          </a:bodyPr>
          <a:lstStyle/>
          <a:p>
            <a:pPr marL="12700" marR="356870" algn="just">
              <a:lnSpc>
                <a:spcPct val="119000"/>
              </a:lnSpc>
              <a:spcBef>
                <a:spcPts val="855"/>
              </a:spcBef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Основною метою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цієї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курсової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роботи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є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розробка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масштабованої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ефективної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блокчейн-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системи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, яка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має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на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меті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зменшити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затримку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транзакцій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мінімізувати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споживання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енергії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зменшити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ризики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централізації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знизити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високі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комісії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за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транзакції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Значна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увага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приділяється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створенню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екологічно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чистої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та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демократичної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блокчейн-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мережі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, яка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працює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в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режимі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реального часу і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підходить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для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повсякденної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комерційної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діяльності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4839088" y="750605"/>
            <a:ext cx="2510122" cy="381993"/>
          </a:xfrm>
          <a:prstGeom prst="rect">
            <a:avLst/>
          </a:prstGeom>
        </p:spPr>
        <p:txBody>
          <a:bodyPr vert="horz" wrap="square" lIns="0" tIns="47623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75"/>
              </a:spcBef>
              <a:defRPr/>
            </a:pPr>
            <a:r>
              <a:rPr sz="2800" spc="-10"/>
              <a:t>Задачі</a:t>
            </a:r>
            <a:r>
              <a:rPr sz="2800" spc="-10"/>
              <a:t> </a:t>
            </a:r>
            <a:r>
              <a:rPr sz="2800" spc="-10"/>
              <a:t>роботи</a:t>
            </a:r>
            <a:endParaRPr sz="2800"/>
          </a:p>
        </p:txBody>
      </p:sp>
      <p:sp>
        <p:nvSpPr>
          <p:cNvPr id="1278394506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0263524-D5DE-1C53-E1D9-127239483711}" type="slidenum">
              <a:rPr sz="2800"/>
              <a:t/>
            </a:fld>
            <a:endParaRPr/>
          </a:p>
        </p:txBody>
      </p:sp>
      <p:sp>
        <p:nvSpPr>
          <p:cNvPr id="1279590635" name="Прямоугольник 1279590634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9125462" name="Content Placeholder 2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1141149" y="2250901"/>
          <a:ext cx="9905999" cy="4082074"/>
          <a:chOff x="0" y="0"/>
          <a:chExt cx="9905999" cy="4082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5" r:qs="rId6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762000" y="586231"/>
            <a:ext cx="450532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30"/>
              <a:t>М</a:t>
            </a:r>
            <a:r>
              <a:rPr spc="-10"/>
              <a:t>ере</a:t>
            </a:r>
            <a:r>
              <a:rPr spc="-40"/>
              <a:t>ж</a:t>
            </a:r>
            <a:r>
              <a:rPr spc="-10"/>
              <a:t>ев</a:t>
            </a:r>
            <a:r>
              <a:rPr spc="15"/>
              <a:t>а</a:t>
            </a:r>
            <a:r>
              <a:rPr spc="-140"/>
              <a:t> </a:t>
            </a:r>
            <a:r>
              <a:rPr spc="-10"/>
              <a:t>архітек</a:t>
            </a:r>
            <a:r>
              <a:rPr spc="-45"/>
              <a:t>т</a:t>
            </a:r>
            <a:r>
              <a:rPr spc="-10"/>
              <a:t>ур</a:t>
            </a:r>
            <a:r>
              <a:rPr spc="15"/>
              <a:t>а</a:t>
            </a:r>
            <a:r>
              <a:rPr spc="-140"/>
              <a:t> </a:t>
            </a:r>
            <a:r>
              <a:rPr spc="-70"/>
              <a:t>б</a:t>
            </a:r>
            <a:r>
              <a:rPr spc="-10"/>
              <a:t>ло</a:t>
            </a:r>
            <a:r>
              <a:rPr spc="-105"/>
              <a:t>к</a:t>
            </a:r>
            <a:r>
              <a:rPr spc="-10"/>
              <a:t>чейн</a:t>
            </a:r>
            <a:r>
              <a:rPr spc="15"/>
              <a:t>у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761999" y="1073531"/>
            <a:ext cx="5334359" cy="47032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70815" algn="just">
              <a:lnSpc>
                <a:spcPct val="119000"/>
              </a:lnSpc>
              <a:spcBef>
                <a:spcPts val="120"/>
              </a:spcBef>
              <a:defRPr/>
            </a:pP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Цей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блокчейн-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додаток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використовує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гібридну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мережеву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архітектуру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яка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поєднує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в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собі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як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клієнт-серверні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так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однорангові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характеристики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Це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забезпечує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ефективну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комунікацію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між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клієнтами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вузлами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серверами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пулу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20">
                <a:solidFill>
                  <a:schemeClr val="tx1"/>
                </a:solidFill>
                <a:latin typeface="Times New Roman"/>
                <a:cs typeface="Times New Roman"/>
              </a:rPr>
              <a:t>та</a:t>
            </a:r>
            <a:r>
              <a:rPr sz="1400" spc="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серверами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часу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Мережевий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потік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ретельно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планується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щоб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забезпечити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максимальну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безпеку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і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зручність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широкого</a:t>
            </a:r>
            <a:r>
              <a:rPr sz="1400" spc="-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15">
                <a:solidFill>
                  <a:schemeClr val="tx1"/>
                </a:solidFill>
                <a:latin typeface="Times New Roman"/>
                <a:cs typeface="Times New Roman"/>
              </a:rPr>
              <a:t>кола</a:t>
            </a:r>
            <a:r>
              <a:rPr sz="140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користувачів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119000"/>
              </a:lnSpc>
              <a:spcBef>
                <a:spcPts val="925"/>
              </a:spcBef>
              <a:defRPr/>
            </a:pP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Взаємодія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між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клієнтом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і сервером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в основному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зводиться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до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того, </a:t>
            </a:r>
            <a:r>
              <a:rPr lang="ru-RU" sz="1400" spc="15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lang="ru-RU"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клієнти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взаємодіють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з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вузлами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для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отримання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балансу,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інформації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про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блок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або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 для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запису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транзакції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 в </a:t>
            </a:r>
            <a:r>
              <a:rPr lang="ru-RU"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блоці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Вузли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надсилають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запити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до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інших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вузлів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однорангової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мережі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щоб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-5">
                <a:solidFill>
                  <a:schemeClr val="tx1"/>
                </a:solidFill>
                <a:latin typeface="Times New Roman"/>
                <a:cs typeface="Times New Roman"/>
              </a:rPr>
              <a:t>додати</a:t>
            </a:r>
            <a:r>
              <a:rPr lang="ru-RU" sz="1400" spc="-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новий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блок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до </a:t>
            </a:r>
            <a:r>
              <a:rPr lang="ru-RU"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блокчейну,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а </a:t>
            </a:r>
            <a:r>
              <a:rPr lang="ru-RU" sz="1400" spc="-10">
                <a:solidFill>
                  <a:schemeClr val="tx1"/>
                </a:solidFill>
                <a:latin typeface="Times New Roman"/>
                <a:cs typeface="Times New Roman"/>
              </a:rPr>
              <a:t>також</a:t>
            </a:r>
            <a:r>
              <a:rPr lang="ru-RU" sz="1400" spc="-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можуть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запитувати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певний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діапазон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майнінгу</a:t>
            </a:r>
            <a:r>
              <a:rPr lang="ru-RU" sz="14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у</a:t>
            </a:r>
            <a:r>
              <a:rPr lang="ru-RU" sz="14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5">
                <a:solidFill>
                  <a:schemeClr val="tx1"/>
                </a:solidFill>
                <a:latin typeface="Times New Roman"/>
                <a:cs typeface="Times New Roman"/>
              </a:rPr>
              <a:t>пул-сервера</a:t>
            </a:r>
            <a:r>
              <a:rPr lang="ru-RU" sz="14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або</a:t>
            </a:r>
            <a:r>
              <a:rPr lang="ru-RU" sz="14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запитувати</a:t>
            </a:r>
            <a:r>
              <a:rPr lang="ru-RU" sz="1400" spc="3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поточний</a:t>
            </a:r>
            <a:r>
              <a:rPr lang="ru-RU" sz="14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15">
                <a:solidFill>
                  <a:schemeClr val="tx1"/>
                </a:solidFill>
                <a:latin typeface="Times New Roman"/>
                <a:cs typeface="Times New Roman"/>
              </a:rPr>
              <a:t>стан </a:t>
            </a:r>
            <a:r>
              <a:rPr lang="ru-RU" sz="1400" spc="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часу </a:t>
            </a:r>
            <a:r>
              <a:rPr lang="ru-RU" sz="1400" spc="10">
                <a:solidFill>
                  <a:schemeClr val="tx1"/>
                </a:solidFill>
                <a:latin typeface="Times New Roman"/>
                <a:cs typeface="Times New Roman"/>
              </a:rPr>
              <a:t>у сервера </a:t>
            </a:r>
            <a: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  <a:t>часу. </a:t>
            </a:r>
            <a:br>
              <a:rPr lang="ru-RU" sz="1400" spc="5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Незалежно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від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потенційних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загроз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, таких як </a:t>
            </a:r>
            <a:r>
              <a:rPr lang="en-US" sz="1400" b="0" i="0">
                <a:solidFill>
                  <a:schemeClr val="tx1"/>
                </a:solidFill>
                <a:latin typeface="Times New Roman"/>
                <a:cs typeface="Times New Roman"/>
              </a:rPr>
              <a:t>DDoS-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атаки,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мережі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блокчейн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зберігають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свою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надійність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головним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чином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завдяки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своїй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гібридній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архітектурі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. Напади на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сервери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можуть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погіршити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продуктивність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мережі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, але не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порушують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її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загальну</a:t>
            </a:r>
            <a:r>
              <a:rPr lang="ru-RU" sz="1400" b="0" i="0">
                <a:solidFill>
                  <a:schemeClr val="tx1"/>
                </a:solidFill>
                <a:latin typeface="Times New Roman"/>
                <a:cs typeface="Times New Roman"/>
              </a:rPr>
              <a:t> роботу.</a:t>
            </a:r>
            <a:endParaRPr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54077209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30B309A-D4E2-0742-10D1-CF203A329559}" type="slidenum">
              <a:rPr sz="2800"/>
              <a:t/>
            </a:fld>
            <a:endParaRPr/>
          </a:p>
        </p:txBody>
      </p:sp>
      <p:sp>
        <p:nvSpPr>
          <p:cNvPr id="2098987259" name="Прямоугольник 2098987258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72832858" name="Рисунок 157283285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96359" y="1530349"/>
            <a:ext cx="5161537" cy="3846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 bwMode="auto">
          <a:xfrm>
            <a:off x="6284961" y="1246886"/>
            <a:ext cx="3345179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pc="-10"/>
              <a:t>Програмн</a:t>
            </a:r>
            <a:r>
              <a:rPr spc="10"/>
              <a:t>е</a:t>
            </a:r>
            <a:r>
              <a:rPr spc="-140"/>
              <a:t> </a:t>
            </a:r>
            <a:r>
              <a:rPr spc="-15"/>
              <a:t>за</a:t>
            </a:r>
            <a:r>
              <a:rPr spc="-45"/>
              <a:t>б</a:t>
            </a:r>
            <a:r>
              <a:rPr spc="-10"/>
              <a:t>езп</a:t>
            </a:r>
            <a:r>
              <a:rPr spc="-75"/>
              <a:t>е</a:t>
            </a:r>
            <a:r>
              <a:rPr spc="-10"/>
              <a:t>ченн</a:t>
            </a:r>
            <a:r>
              <a:rPr spc="15"/>
              <a:t>я</a:t>
            </a: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6284961" y="1728583"/>
            <a:ext cx="4515930" cy="33261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9400"/>
              </a:lnSpc>
              <a:spcBef>
                <a:spcPts val="110"/>
              </a:spcBef>
              <a:defRPr/>
            </a:pP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Архітектура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програмного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забезпечення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системи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електронних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платежів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на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основі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блокчейну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розроблена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таким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чином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щоб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забезпечити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максимальну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безпеку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20">
                <a:solidFill>
                  <a:schemeClr val="tx1"/>
                </a:solidFill>
                <a:latin typeface="Times New Roman"/>
                <a:cs typeface="Times New Roman"/>
              </a:rPr>
              <a:t>та</a:t>
            </a:r>
            <a:r>
              <a:rPr sz="1400" spc="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зручність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використання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широкого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15">
                <a:solidFill>
                  <a:schemeClr val="tx1"/>
                </a:solidFill>
                <a:latin typeface="Times New Roman"/>
                <a:cs typeface="Times New Roman"/>
              </a:rPr>
              <a:t>кола</a:t>
            </a:r>
            <a:r>
              <a:rPr sz="140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користувачів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Система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включає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в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себе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веб-гаманець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консольний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інтерфейс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робить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її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доступною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як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досвідчених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користувачів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криптовалют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так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тих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-10">
                <a:solidFill>
                  <a:schemeClr val="tx1"/>
                </a:solidFill>
                <a:latin typeface="Times New Roman"/>
                <a:cs typeface="Times New Roman"/>
              </a:rPr>
              <a:t>хто</a:t>
            </a:r>
            <a:r>
              <a:rPr sz="1400" spc="-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ними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не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володіє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Програмні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компоненти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включають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в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себе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5">
                <a:solidFill>
                  <a:schemeClr val="tx1"/>
                </a:solidFill>
                <a:latin typeface="Times New Roman"/>
                <a:cs typeface="Times New Roman"/>
              </a:rPr>
              <a:t>Blockchain</a:t>
            </a:r>
            <a:r>
              <a:rPr sz="1400" spc="-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70">
                <a:solidFill>
                  <a:schemeClr val="tx1"/>
                </a:solidFill>
                <a:latin typeface="Times New Roman"/>
                <a:cs typeface="Times New Roman"/>
              </a:rPr>
              <a:t>Nodes,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5">
                <a:solidFill>
                  <a:schemeClr val="tx1"/>
                </a:solidFill>
                <a:latin typeface="Times New Roman"/>
                <a:cs typeface="Times New Roman"/>
              </a:rPr>
              <a:t>Blockchain</a:t>
            </a:r>
            <a:r>
              <a:rPr sz="1400" spc="-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0">
                <a:solidFill>
                  <a:schemeClr val="tx1"/>
                </a:solidFill>
                <a:latin typeface="Times New Roman"/>
                <a:cs typeface="Times New Roman"/>
              </a:rPr>
              <a:t>Ledger,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90">
                <a:solidFill>
                  <a:schemeClr val="tx1"/>
                </a:solidFill>
                <a:latin typeface="Times New Roman"/>
                <a:cs typeface="Times New Roman"/>
              </a:rPr>
              <a:t>Mempool</a:t>
            </a:r>
            <a:r>
              <a:rPr sz="1400" spc="9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процес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перевірки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веб-гаманець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Ці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компоненти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працюють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разом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щоб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підтримувати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мережу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блокчейн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гарантувати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14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тільки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дійсні</a:t>
            </a:r>
            <a:r>
              <a:rPr sz="1400" spc="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транзакції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15">
                <a:solidFill>
                  <a:schemeClr val="tx1"/>
                </a:solidFill>
                <a:latin typeface="Times New Roman"/>
                <a:cs typeface="Times New Roman"/>
              </a:rPr>
              <a:t>будуть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включені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в</a:t>
            </a:r>
            <a:r>
              <a:rPr sz="1400" spc="-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блокчейн.</a:t>
            </a:r>
            <a:endParaRPr sz="12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83426703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E735286-D653-970E-6EB7-3767F71D2E85}" type="slidenum">
              <a:rPr sz="2800"/>
              <a:t/>
            </a:fld>
            <a:endParaRPr/>
          </a:p>
        </p:txBody>
      </p:sp>
      <p:sp>
        <p:nvSpPr>
          <p:cNvPr id="1149062720" name="Прямоугольник 1149062719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45909952" name="Рисунок 174590995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40897" y="1516601"/>
            <a:ext cx="4670970" cy="3569180"/>
          </a:xfrm>
          <a:prstGeom prst="flowChartAlternateProcess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374823" y="770635"/>
            <a:ext cx="4554536" cy="716004"/>
          </a:xfrm>
          <a:prstGeom prst="rect">
            <a:avLst/>
          </a:prstGeom>
        </p:spPr>
        <p:txBody>
          <a:bodyPr vert="horz" wrap="square" lIns="0" tIns="47624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75"/>
              </a:spcBef>
              <a:defRPr/>
            </a:pPr>
            <a:r>
              <a:rPr spc="-30"/>
              <a:t>М</a:t>
            </a:r>
            <a:r>
              <a:rPr spc="-65"/>
              <a:t>е</a:t>
            </a:r>
            <a:r>
              <a:rPr spc="-45"/>
              <a:t>х</a:t>
            </a:r>
            <a:r>
              <a:rPr spc="-15"/>
              <a:t>ані</a:t>
            </a:r>
            <a:r>
              <a:rPr spc="-50"/>
              <a:t>з</a:t>
            </a:r>
            <a:r>
              <a:rPr spc="20"/>
              <a:t>м</a:t>
            </a:r>
            <a:r>
              <a:rPr spc="-140"/>
              <a:t> </a:t>
            </a:r>
            <a:r>
              <a:rPr spc="-45"/>
              <a:t>к</a:t>
            </a:r>
            <a:r>
              <a:rPr spc="-10"/>
              <a:t>он</a:t>
            </a:r>
            <a:r>
              <a:rPr spc="10"/>
              <a:t>с</a:t>
            </a:r>
            <a:r>
              <a:rPr spc="-10"/>
              <a:t>ен</a:t>
            </a:r>
            <a:r>
              <a:rPr spc="-50"/>
              <a:t>с</a:t>
            </a:r>
            <a:r>
              <a:rPr spc="-85"/>
              <a:t>у</a:t>
            </a:r>
            <a:r>
              <a:rPr spc="-50"/>
              <a:t>с</a:t>
            </a:r>
            <a:r>
              <a:rPr spc="15"/>
              <a:t>у</a:t>
            </a:r>
            <a:r>
              <a:rPr spc="-140"/>
              <a:t> </a:t>
            </a:r>
            <a:r>
              <a:rPr spc="10"/>
              <a:t>в  </a:t>
            </a:r>
            <a:r>
              <a:rPr spc="-20"/>
              <a:t>застосунку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1374822" y="1604757"/>
            <a:ext cx="4497238" cy="392982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19000"/>
              </a:lnSpc>
              <a:spcBef>
                <a:spcPts val="45"/>
              </a:spcBef>
              <a:defRPr/>
            </a:pP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Механізм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консенсусу</a:t>
            </a:r>
            <a:r>
              <a:rPr sz="125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використовується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в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додатку</a:t>
            </a:r>
            <a:r>
              <a:rPr sz="1250" spc="-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є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гібридною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моделлю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яка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поєднує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в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собі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доказ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часу</a:t>
            </a:r>
            <a:r>
              <a:rPr sz="125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що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минув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250" spc="14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sz="1400" spc="140">
                <a:solidFill>
                  <a:schemeClr val="tx1"/>
                </a:solidFill>
                <a:latin typeface="Times New Roman"/>
                <a:cs typeface="Times New Roman"/>
              </a:rPr>
              <a:t>PoET</a:t>
            </a:r>
            <a:r>
              <a:rPr sz="1250" spc="140">
                <a:solidFill>
                  <a:schemeClr val="tx1"/>
                </a:solidFill>
                <a:latin typeface="Times New Roman"/>
                <a:cs typeface="Times New Roman"/>
              </a:rPr>
              <a:t>)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доказ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роботи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250" spc="13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sz="1400" spc="130">
                <a:solidFill>
                  <a:schemeClr val="tx1"/>
                </a:solidFill>
                <a:latin typeface="Times New Roman"/>
                <a:cs typeface="Times New Roman"/>
              </a:rPr>
              <a:t>PoW</a:t>
            </a:r>
            <a:r>
              <a:rPr sz="1250" spc="13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r>
              <a:rPr sz="1250" spc="129">
                <a:solidFill>
                  <a:schemeClr val="tx1"/>
                </a:solidFill>
                <a:latin typeface="Microsoft Sans Serif"/>
                <a:cs typeface="Microsoft Sans Serif"/>
              </a:rPr>
              <a:t>.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Цей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механізм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забезпечує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справедливість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підтримуючи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децентралізоване</a:t>
            </a:r>
            <a:r>
              <a:rPr sz="1400" spc="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середовище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де</a:t>
            </a:r>
            <a:r>
              <a:rPr sz="14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15">
                <a:solidFill>
                  <a:schemeClr val="tx1"/>
                </a:solidFill>
                <a:latin typeface="Times New Roman"/>
                <a:cs typeface="Times New Roman"/>
              </a:rPr>
              <a:t>кожен</a:t>
            </a:r>
            <a:r>
              <a:rPr sz="1400" spc="2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вузол</a:t>
            </a:r>
            <a:r>
              <a:rPr sz="1250" spc="10">
                <a:solidFill>
                  <a:schemeClr val="tx1"/>
                </a:solidFill>
                <a:latin typeface="Microsoft Sans Serif"/>
                <a:cs typeface="Microsoft Sans Serif"/>
              </a:rPr>
              <a:t>-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учасник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має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справедливу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можливість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видобувати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блок</a:t>
            </a:r>
            <a:r>
              <a:rPr sz="1250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зберігаючи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при</a:t>
            </a:r>
            <a:r>
              <a:rPr sz="1400" spc="-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цьому</a:t>
            </a:r>
            <a:r>
              <a:rPr sz="140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безпеку</a:t>
            </a:r>
            <a:r>
              <a:rPr sz="1400" spc="-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системи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.</a:t>
            </a:r>
            <a:endParaRPr sz="125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pPr marL="12700" marR="109855" algn="just">
              <a:lnSpc>
                <a:spcPct val="119300"/>
              </a:lnSpc>
              <a:spcBef>
                <a:spcPts val="844"/>
              </a:spcBef>
              <a:defRPr/>
            </a:pP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Структура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і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компоненти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цього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блокчейн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-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додатку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забезпечують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надійну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децентралізовану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систему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250" spc="1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гарантуючи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безпеку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і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цілісність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транзакцій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.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Його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дизайн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33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робить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його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придатним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різноманітних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застосувань</a:t>
            </a:r>
            <a:r>
              <a:rPr sz="1250" spc="5">
                <a:solidFill>
                  <a:schemeClr val="tx1"/>
                </a:solidFill>
                <a:latin typeface="Microsoft Sans Serif"/>
                <a:cs typeface="Microsoft Sans Serif"/>
              </a:rPr>
              <a:t>, </a:t>
            </a:r>
            <a:r>
              <a:rPr sz="1250" spc="1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включаючи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криптовалюти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20">
                <a:solidFill>
                  <a:schemeClr val="tx1"/>
                </a:solidFill>
                <a:latin typeface="Times New Roman"/>
                <a:cs typeface="Times New Roman"/>
              </a:rPr>
              <a:t>та</a:t>
            </a:r>
            <a:r>
              <a:rPr sz="1400" spc="2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децентралізовані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додатки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250" spc="70">
                <a:solidFill>
                  <a:schemeClr val="tx1"/>
                </a:solidFill>
                <a:latin typeface="Microsoft Sans Serif"/>
                <a:cs typeface="Microsoft Sans Serif"/>
              </a:rPr>
              <a:t>(</a:t>
            </a:r>
            <a:r>
              <a:rPr sz="1000" spc="70">
                <a:solidFill>
                  <a:schemeClr val="tx1"/>
                </a:solidFill>
                <a:latin typeface="Microsoft Sans Serif"/>
                <a:cs typeface="Microsoft Sans Serif"/>
              </a:rPr>
              <a:t>dA</a:t>
            </a:r>
            <a:r>
              <a:rPr sz="1300" spc="70">
                <a:solidFill>
                  <a:schemeClr val="tx1"/>
                </a:solidFill>
                <a:latin typeface="Lucida Sans Unicode"/>
                <a:cs typeface="Lucida Sans Unicode"/>
              </a:rPr>
              <a:t>pps</a:t>
            </a:r>
            <a:r>
              <a:rPr sz="1250" spc="70">
                <a:solidFill>
                  <a:schemeClr val="tx1"/>
                </a:solidFill>
                <a:latin typeface="Microsoft Sans Serif"/>
                <a:cs typeface="Microsoft Sans Serif"/>
              </a:rPr>
              <a:t>),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пропонуючи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багатообіцяючу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перспективу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майбутніх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досліджень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і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розробок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в 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області</a:t>
            </a:r>
            <a:r>
              <a:rPr sz="14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технології</a:t>
            </a:r>
            <a:r>
              <a:rPr sz="1400" spc="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400" spc="-5">
                <a:solidFill>
                  <a:schemeClr val="tx1"/>
                </a:solidFill>
                <a:latin typeface="Times New Roman"/>
                <a:cs typeface="Times New Roman"/>
              </a:rPr>
              <a:t>блокчейн</a:t>
            </a:r>
            <a:r>
              <a:rPr sz="1250" spc="-5">
                <a:solidFill>
                  <a:schemeClr val="tx1"/>
                </a:solidFill>
                <a:latin typeface="Microsoft Sans Serif"/>
                <a:cs typeface="Microsoft Sans Serif"/>
              </a:rPr>
              <a:t>.</a:t>
            </a:r>
            <a:endParaRPr sz="125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235540866" name="Holder 4"/>
          <p:cNvSpPr>
            <a:spLocks noGrp="1"/>
          </p:cNvSpPr>
          <p:nvPr/>
        </p:nvSpPr>
        <p:spPr bwMode="auto">
          <a:xfrm>
            <a:off x="9225527" y="86875"/>
            <a:ext cx="2805239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5FBD778-7CD5-EE5E-0148-5519B145FB9C}" type="slidenum">
              <a:rPr sz="2800"/>
              <a:t/>
            </a:fld>
            <a:endParaRPr/>
          </a:p>
        </p:txBody>
      </p:sp>
      <p:sp>
        <p:nvSpPr>
          <p:cNvPr id="1883375732" name="Прямоугольник 1883375731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2293827" name="Рисунок 62229382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20325" y="974424"/>
            <a:ext cx="4754043" cy="4479015"/>
          </a:xfrm>
          <a:prstGeom prst="roundRect">
            <a:avLst>
              <a:gd name="adj" fmla="val 16667"/>
            </a:avLst>
          </a:prstGeom>
          <a:ln w="6349"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4562742" y="1827910"/>
            <a:ext cx="3066872" cy="3750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34820">
              <a:lnSpc>
                <a:spcPct val="100000"/>
              </a:lnSpc>
              <a:spcBef>
                <a:spcPts val="130"/>
              </a:spcBef>
              <a:defRPr/>
            </a:pPr>
            <a:r>
              <a:rPr spc="-10">
                <a:latin typeface="Times New Roman"/>
                <a:cs typeface="Times New Roman"/>
              </a:rPr>
              <a:t>Висн</a:t>
            </a:r>
            <a:r>
              <a:rPr spc="-70">
                <a:latin typeface="Times New Roman"/>
                <a:cs typeface="Times New Roman"/>
              </a:rPr>
              <a:t>о</a:t>
            </a:r>
            <a:r>
              <a:rPr spc="-10">
                <a:latin typeface="Times New Roman"/>
                <a:cs typeface="Times New Roman"/>
              </a:rPr>
              <a:t>вк</a:t>
            </a:r>
            <a:r>
              <a:rPr spc="15">
                <a:latin typeface="Times New Roman"/>
                <a:cs typeface="Times New Roman"/>
              </a:rPr>
              <a:t>и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6284961" y="2309607"/>
            <a:ext cx="4530645" cy="284241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425450" algn="just">
              <a:lnSpc>
                <a:spcPct val="120500"/>
              </a:lnSpc>
              <a:spcBef>
                <a:spcPts val="825"/>
              </a:spcBef>
              <a:defRPr/>
            </a:pP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Було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успішно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розроблено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надійну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систему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блокчейн,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яка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вирішує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ключові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проблеми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існуючих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технологій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Досягнуто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значного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скорочення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затримки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транзакцій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та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споживання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енергії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досягли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значних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успіхів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у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масштабуванні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та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зберегли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тверду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прихильність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до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децентралізації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Завдяки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інноваційному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гібридному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механізму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консенсусу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та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дизайну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мережі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продемонструвано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що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можна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створити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ефективний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та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інклюзивний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блокчейн.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Потенціал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цієї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технології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та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закладає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міцний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фундамент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для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майбутніх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досягнень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у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цій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галузі</a:t>
            </a:r>
            <a:r>
              <a:rPr lang="uk-UA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uk-UA" sz="1400">
              <a:latin typeface="Times New Roman"/>
              <a:cs typeface="Times New Roman"/>
            </a:endParaRPr>
          </a:p>
        </p:txBody>
      </p:sp>
      <p:sp>
        <p:nvSpPr>
          <p:cNvPr id="735485786" name="Holder 4"/>
          <p:cNvSpPr>
            <a:spLocks noGrp="1"/>
          </p:cNvSpPr>
          <p:nvPr/>
        </p:nvSpPr>
        <p:spPr bwMode="auto">
          <a:xfrm>
            <a:off x="9225526" y="86874"/>
            <a:ext cx="2805598" cy="427079"/>
          </a:xfrm>
        </p:spPr>
        <p:txBody>
          <a:bodyPr wrap="square" lIns="0" tIns="0" rIns="0" bIns="0">
            <a:spAutoFit/>
          </a:bodyPr>
          <a:lstStyle>
            <a:lvl1pPr marL="0" algn="r"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29B0431-B62E-8096-9332-C52E92708A6C}" type="slidenum">
              <a:rPr sz="2800">
                <a:latin typeface="Times New Roman"/>
                <a:cs typeface="Times New Roman"/>
              </a:rPr>
              <a:t/>
            </a:fld>
            <a:endParaRPr>
              <a:latin typeface="Times New Roman"/>
              <a:cs typeface="Times New Roman"/>
            </a:endParaRPr>
          </a:p>
        </p:txBody>
      </p:sp>
      <p:sp>
        <p:nvSpPr>
          <p:cNvPr id="1276214301" name="Прямоугольник 1276214300"/>
          <p:cNvSpPr/>
          <p:nvPr/>
        </p:nvSpPr>
        <p:spPr bwMode="auto">
          <a:xfrm>
            <a:off x="11655882" y="27612"/>
            <a:ext cx="527110" cy="545605"/>
          </a:xfrm>
          <a:prstGeom prst="rect">
            <a:avLst/>
          </a:prstGeom>
          <a:noFill/>
          <a:ln w="25400" cap="flat" cmpd="sng" algn="ctr">
            <a:solidFill>
              <a:schemeClr val="bg2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ONLYOFFICE/7.3.3.50</Application>
  <DocSecurity>0</DocSecurity>
  <PresentationFormat>Произвольный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Однорангова мережа на основі блокчейн для автоматизованої платіжної системи:  захист звіту з курсової роботи виконав: ІПЗ-33 Гоша Давід Олександрович  керівник: д.т.н. с.н.с. Порєв Геннадій Володимирович</dc:title>
  <dc:subject/>
  <dc:creator/>
  <cp:keywords/>
  <dc:description/>
  <dc:identifier/>
  <dc:language/>
  <cp:lastModifiedBy/>
  <cp:revision>5</cp:revision>
  <dcterms:created xsi:type="dcterms:W3CDTF">2023-06-01T05:34:08Z</dcterms:created>
  <dcterms:modified xsi:type="dcterms:W3CDTF">2023-06-05T16:21:03Z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2023-06-01T00:00:00Z</vt:filetime>
  </property>
</Properties>
</file>