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QuickStyle+xml"/>
  <Override PartName="/ppt/viewProps.xml" ContentType="application/vnd.openxmlformats-officedocument.presentationml.viewProps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413500"/>
  <p:notesSz cx="12192000" cy="641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99" d="100"/>
          <a:sy n="99" d="100"/>
        </p:scale>
        <p:origin x="90" y="420"/>
      </p:cViewPr>
      <p:guideLst>
        <p:guide pos="3763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="0" phldrT="01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="0" phldrT="02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="0" phldrT="03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custLinFactY="245" presAssocID="{53958BD8-D0F9-43A4-A8E7-C43BE5627982}" presName="bgRect" presStyleLbl="alignNode1" presStyleIdx="0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871186588" name=""/>
      <dsp:cNvGrpSpPr/>
    </dsp:nvGrpSpPr>
    <dsp:grpSpPr bwMode="auto">
      <a:xfrm>
        <a:off x="0" y="0"/>
        <a:ext cx="9905999" cy="4082074"/>
        <a:chOff x="0" y="0"/>
        <a:chExt cx="9905999" cy="4082074"/>
      </a:xfrm>
    </dsp:grpSpPr>
    <dsp:sp modelId="{9749F921-1780-4BC4-94D4-CA6CB4386FA2}">
      <dsp:nvSpPr>
        <dsp:cNvPr id="0" name=""/>
        <dsp:cNvSpPr/>
      </dsp:nvSpPr>
      <dsp:spPr bwMode="auto">
        <a:xfrm>
          <a:off x="773" y="169659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3" y="1674133"/>
        <a:ext cx="3134319" cy="2256710"/>
      </dsp:txXfrm>
    </dsp:sp>
    <dsp:sp modelId="{D0B42A7F-7E0A-460C-B101-1C3B5702C205}">
      <dsp:nvSpPr>
        <dsp:cNvPr id="0" name=""/>
        <dsp:cNvSpPr/>
      </dsp:nvSpPr>
      <dsp:spPr bwMode="auto">
        <a:xfrm>
          <a:off x="773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01</a:t>
          </a:r>
          <a:endParaRPr sz="6600">
            <a:latin typeface="Times New Roman"/>
            <a:cs typeface="Times New Roman"/>
          </a:endParaRPr>
        </a:p>
      </dsp:txBody>
      <dsp:txXfrm>
        <a:off x="773" y="160445"/>
        <a:ext cx="3134319" cy="1504473"/>
      </dsp:txXfrm>
    </dsp:sp>
    <dsp:sp modelId="{616554C9-C9F5-4BED-AF29-560C61D9FF69}">
      <dsp:nvSpPr>
        <dsp:cNvPr id="0" name=""/>
        <dsp:cNvSpPr/>
      </dsp:nvSpPr>
      <dsp:spPr bwMode="auto">
        <a:xfrm>
          <a:off x="3385839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385839" y="1664918"/>
        <a:ext cx="3134319" cy="2256710"/>
      </dsp:txXfrm>
    </dsp:sp>
    <dsp:sp modelId="{723F350A-D7AE-46BC-AA77-CC6E62B2E8AF}">
      <dsp:nvSpPr>
        <dsp:cNvPr id="0" name=""/>
        <dsp:cNvSpPr/>
      </dsp:nvSpPr>
      <dsp:spPr bwMode="auto">
        <a:xfrm>
          <a:off x="3385839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02</a:t>
          </a:r>
          <a:endParaRPr sz="6600">
            <a:latin typeface="Times New Roman"/>
            <a:cs typeface="Times New Roman"/>
          </a:endParaRPr>
        </a:p>
      </dsp:txBody>
      <dsp:txXfrm>
        <a:off x="3385839" y="160445"/>
        <a:ext cx="3134319" cy="1504473"/>
      </dsp:txXfrm>
    </dsp:sp>
    <dsp:sp modelId="{F141C49C-E8E4-49F4-AAC3-2EB38F33B50A}">
      <dsp:nvSpPr>
        <dsp:cNvPr id="0" name=""/>
        <dsp:cNvSpPr/>
      </dsp:nvSpPr>
      <dsp:spPr bwMode="auto">
        <a:xfrm>
          <a:off x="6770905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770905" y="1664918"/>
        <a:ext cx="3134319" cy="2256710"/>
      </dsp:txXfrm>
    </dsp:sp>
    <dsp:sp modelId="{2596FFBD-2FDB-463F-99E6-18EDF6E874AC}">
      <dsp:nvSpPr>
        <dsp:cNvPr id="0" name=""/>
        <dsp:cNvSpPr/>
      </dsp:nvSpPr>
      <dsp:spPr bwMode="auto">
        <a:xfrm>
          <a:off x="6770905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7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03</a:t>
          </a:r>
          <a:endParaRPr sz="6600">
            <a:latin typeface="Times New Roman"/>
            <a:cs typeface="Times New Roman"/>
          </a:endParaRPr>
        </a:p>
      </dsp:txBody>
      <dsp:txXfrm>
        <a:off x="6770905" y="160445"/>
        <a:ext cx="3134319" cy="1504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0000"/>
      <dgm:constr type="h" for="des" forName="simulatedConn" refType="w" refFor="des" refForName="simulatedConn"/>
      <dgm:constr type="h" for="des" forName="vSp1" refType="w" refFor="ch" refForName="compositeNode" fact="0.800000"/>
      <dgm:constr type="h" for="des" forName="vSp2" refType="w" refFor="ch" refForName="compositeNode" fact="0.070000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0000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00000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00000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00000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type="rect" r:blip="">
            <dgm:adjLst>
              <dgm:adj idx="1" val="0.050000"/>
            </dgm:adjLst>
          </dgm:shape>
          <dgm:presOf axis="self"/>
          <dgm:constrLst/>
          <dgm:ruleLst/>
        </dgm:layoutNode>
        <dgm:forEach name="Name19" axis="followSib" ptType="sibTrans" cnt="1" hideLastTrans="0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0000"/>
              <dgm:constr type="rMarg" refType="w" fact="0.280000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0000"/>
            <dgm:constr type="rMarg" refType="w" fact="0.280000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914400" y="1988184"/>
            <a:ext cx="10363199" cy="1346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591559"/>
            <a:ext cx="8534399" cy="16033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599" y="1475103"/>
            <a:ext cx="5303520" cy="423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79" y="1475103"/>
            <a:ext cx="5303520" cy="423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23948" y="409574"/>
            <a:ext cx="9944100" cy="5591174"/>
          </a:xfrm>
          <a:custGeom>
            <a:avLst/>
            <a:gdLst/>
            <a:ahLst/>
            <a:cxnLst/>
            <a:rect l="l" t="t" r="r" b="b"/>
            <a:pathLst>
              <a:path w="9944100" h="5591175" fill="norm" stroke="1" extrusionOk="0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62742" y="1827910"/>
            <a:ext cx="3066512" cy="388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09599" y="1475103"/>
            <a:ext cx="10972800" cy="423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79" y="5964554"/>
            <a:ext cx="3901439" cy="320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599" y="5964554"/>
            <a:ext cx="2804159" cy="320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5964554"/>
            <a:ext cx="2804159" cy="320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166140" y="2561840"/>
            <a:ext cx="9684728" cy="2181838"/>
          </a:xfrm>
          <a:prstGeom prst="rect">
            <a:avLst/>
          </a:prstGeom>
        </p:spPr>
        <p:txBody>
          <a:bodyPr vert="horz" wrap="square" lIns="0" tIns="88264" rIns="0" bIns="0" rtlCol="0">
            <a:spAutoFit/>
          </a:bodyPr>
          <a:lstStyle/>
          <a:p>
            <a:pPr marL="12065" marR="5080" indent="-101600" algn="ctr">
              <a:lnSpc>
                <a:spcPct val="114999"/>
              </a:lnSpc>
              <a:spcBef>
                <a:spcPts val="695"/>
              </a:spcBef>
              <a:defRPr/>
            </a:pPr>
            <a:r>
              <a:rPr lang="ru-RU" sz="3950" spc="-85">
                <a:solidFill>
                  <a:schemeClr val="tx1"/>
                </a:solidFill>
              </a:rPr>
              <a:t>Однорангова мережа на основі блокчейн для автоматизованої платіжної системи</a:t>
            </a:r>
            <a:endParaRPr sz="395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138045" marR="2135505" algn="ctr">
              <a:lnSpc>
                <a:spcPct val="150000"/>
              </a:lnSpc>
              <a:spcBef>
                <a:spcPts val="540"/>
              </a:spcBef>
              <a:defRPr/>
            </a:pP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виконав: студент гр. </a:t>
            </a:r>
            <a:r>
              <a:rPr sz="1400" b="0" spc="105">
                <a:solidFill>
                  <a:schemeClr val="tx1"/>
                </a:solidFill>
                <a:latin typeface="Times New Roman"/>
                <a:cs typeface="Times New Roman"/>
              </a:rPr>
              <a:t>ІПЗ-33 </a:t>
            </a:r>
            <a:r>
              <a:rPr sz="1400" b="0" spc="-20">
                <a:solidFill>
                  <a:schemeClr val="tx1"/>
                </a:solidFill>
                <a:latin typeface="Times New Roman"/>
                <a:cs typeface="Times New Roman"/>
              </a:rPr>
              <a:t>Гоша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Давід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Олекс</a:t>
            </a:r>
            <a:r>
              <a:rPr sz="1400" b="0" spc="4">
                <a:solidFill>
                  <a:schemeClr val="tx1"/>
                </a:solidFill>
                <a:latin typeface="Times New Roman"/>
                <a:cs typeface="Times New Roman"/>
              </a:rPr>
              <a:t>андрович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науковий керівник:</a:t>
            </a:r>
            <a:r>
              <a:rPr sz="1400" b="0" spc="8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д.т.н.</a:t>
            </a:r>
            <a:r>
              <a:rPr sz="14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с.н.с.</a:t>
            </a:r>
            <a:r>
              <a:rPr sz="14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Порєв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-5">
                <a:solidFill>
                  <a:schemeClr val="tx1"/>
                </a:solidFill>
                <a:latin typeface="Times New Roman"/>
                <a:cs typeface="Times New Roman"/>
              </a:rPr>
              <a:t>Геннадій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Володимирович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4390422" name="TextBox 324390421"/>
          <p:cNvSpPr txBox="1"/>
          <p:nvPr/>
        </p:nvSpPr>
        <p:spPr bwMode="auto">
          <a:xfrm>
            <a:off x="2544899" y="918387"/>
            <a:ext cx="7133836" cy="11616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Times New Roman"/>
                <a:ea typeface="Bierstadt"/>
                <a:cs typeface="Times New Roman"/>
              </a:rPr>
              <a:t>Київський національний університет імені Тараса Шевченка 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Times New Roman"/>
                <a:ea typeface="Bierstadt"/>
                <a:cs typeface="Times New Roman"/>
              </a:rPr>
              <a:t>Факультет інформаційних технологій 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Times New Roman"/>
                <a:ea typeface="Bierstadt"/>
                <a:cs typeface="Times New Roman"/>
              </a:rPr>
              <a:t>Кафедра Програмних систем і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3124200" y="1454150"/>
            <a:ext cx="3371672" cy="37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34820">
              <a:lnSpc>
                <a:spcPct val="100000"/>
              </a:lnSpc>
              <a:spcBef>
                <a:spcPts val="130"/>
              </a:spcBef>
              <a:defRPr/>
            </a:pPr>
            <a:r>
              <a:rPr spc="-10">
                <a:latin typeface="Times New Roman"/>
                <a:cs typeface="Times New Roman"/>
              </a:rPr>
              <a:t>Висн</a:t>
            </a:r>
            <a:r>
              <a:rPr spc="-70">
                <a:latin typeface="Times New Roman"/>
                <a:cs typeface="Times New Roman"/>
              </a:rPr>
              <a:t>о</a:t>
            </a:r>
            <a:r>
              <a:rPr spc="-10">
                <a:latin typeface="Times New Roman"/>
                <a:cs typeface="Times New Roman"/>
              </a:rPr>
              <a:t>вк</a:t>
            </a:r>
            <a:r>
              <a:rPr spc="15">
                <a:latin typeface="Times New Roman"/>
                <a:cs typeface="Times New Roman"/>
              </a:rPr>
              <a:t>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1524000" y="2309607"/>
            <a:ext cx="9293765" cy="28946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425450" algn="just">
              <a:lnSpc>
                <a:spcPct val="150000"/>
              </a:lnSpc>
              <a:spcBef>
                <a:spcPts val="825"/>
              </a:spcBef>
              <a:defRPr/>
            </a:pPr>
            <a:r>
              <a:rPr lang="uk-UA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Було розроблено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масштабовану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ефективну</a:t>
            </a:r>
            <a:r>
              <a:rPr lang="uk-UA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систему блокчейн, яка вирішує ключові проблеми існуючих технологій. Досягнуто значного скорочення затримки транзакцій та споживання енергії, досягли значних успіхів у масштабуванні та зберегли тверду прихильність до децентралізації. Завдяки інноваційному гібридному механізму консенсусу та дизайну мережі </a:t>
            </a:r>
            <a:r>
              <a:rPr lang="uk-UA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продемонструвано</a:t>
            </a:r>
            <a:r>
              <a:rPr lang="uk-UA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що можна створити ефективний та інклюзивний блокчейн. Потенціал цієї технології та закладає міцний фундамент для майбутніх досягнень у цій галузі.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5485786" name="Holder 4"/>
          <p:cNvSpPr>
            <a:spLocks noGrp="1"/>
          </p:cNvSpPr>
          <p:nvPr/>
        </p:nvSpPr>
        <p:spPr bwMode="auto">
          <a:xfrm>
            <a:off x="9225525" y="86873"/>
            <a:ext cx="2807036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29B0431-B62E-8096-9332-C52E92708A6C}" type="slidenum">
              <a:rPr sz="2800">
                <a:latin typeface="Times New Roman"/>
                <a:cs typeface="Times New Roman"/>
              </a:rPr>
              <a:t/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276214301" name="Прямоугольник 1276214300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2" y="1117602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Мета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1738568"/>
            <a:ext cx="4448034" cy="3918283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Метою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курсової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роботи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є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розробка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масштабованої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ефективної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має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меті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затримку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мінімізувати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ризики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централізації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знизити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високі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комісії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за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Значна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увага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приділяється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створенню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екологічно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чистої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демократичної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працює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режимі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реального часу і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підходить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повсякденної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комерційної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діяльності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63827464" name="Holder 4"/>
          <p:cNvSpPr>
            <a:spLocks noGrp="1"/>
          </p:cNvSpPr>
          <p:nvPr>
            <p:ph type="sldNum" sz="quarter" idx="7"/>
          </p:nvPr>
        </p:nvSpPr>
        <p:spPr bwMode="auto">
          <a:xfrm>
            <a:off x="9225527" y="86875"/>
            <a:ext cx="2805239" cy="42707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0E96F8-DC0B-3B60-9520-15C92079DBC9}" type="slidenum">
              <a:rPr sz="2800"/>
              <a:t/>
            </a:fld>
            <a:endParaRPr/>
          </a:p>
        </p:txBody>
      </p:sp>
      <p:sp>
        <p:nvSpPr>
          <p:cNvPr id="242329620" name="Прямоугольник 2423296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bject 2"/>
          <p:cNvSpPr txBox="1"/>
          <p:nvPr/>
        </p:nvSpPr>
        <p:spPr bwMode="auto">
          <a:xfrm>
            <a:off x="6476998" y="1117602"/>
            <a:ext cx="3170637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0"/>
              </a:spcBef>
              <a:defRPr/>
            </a:pPr>
            <a:r>
              <a:rPr lang="ru-RU" spc="-10"/>
              <a:t>Актуальність</a:t>
            </a:r>
            <a:endParaRPr lang="ru-RU"/>
          </a:p>
        </p:txBody>
      </p:sp>
      <p:sp>
        <p:nvSpPr>
          <p:cNvPr id="7" name="object 3"/>
          <p:cNvSpPr txBox="1"/>
          <p:nvPr/>
        </p:nvSpPr>
        <p:spPr bwMode="auto">
          <a:xfrm>
            <a:off x="6476998" y="1738568"/>
            <a:ext cx="5113316" cy="3591842"/>
          </a:xfrm>
          <a:prstGeom prst="rect">
            <a:avLst/>
          </a:prstGeom>
        </p:spPr>
        <p:txBody>
          <a:bodyPr vert="horz" wrap="square" lIns="0" tIns="633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uk-UA" sz="1800">
                <a:latin typeface="Times New Roman"/>
                <a:ea typeface="Arial"/>
              </a:rPr>
              <a:t>У сфері технології блокчейн та її застосувань, що постійно розширюється, одним з найважливіших питань, що викликають інтерес, є її потенціал для революційної перебудови платіжних систем. Однак, існуючі моделі стикаються з рядом обмежень і проблем, які перешкоджають їх широкому впровадженню і використанню. Ця курсова робота мотивована необхідністю вирішення цих проблем, прокладаючи шлях до більш ефективної та надійної платіжної системи на основі блокчейну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724399" y="767980"/>
            <a:ext cx="2510122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lang="ru-RU" sz="2800" spc="-10">
                <a:solidFill>
                  <a:schemeClr val="tx1"/>
                </a:solidFill>
              </a:rPr>
              <a:t>Задачі</a:t>
            </a:r>
            <a:r>
              <a:rPr lang="ru-RU" sz="2800" spc="-10">
                <a:solidFill>
                  <a:schemeClr val="tx1"/>
                </a:solidFill>
              </a:rPr>
              <a:t> </a:t>
            </a:r>
            <a:r>
              <a:rPr lang="ru-RU" sz="2800" spc="-10">
                <a:solidFill>
                  <a:schemeClr val="tx1"/>
                </a:solidFill>
              </a:rPr>
              <a:t>роботи</a:t>
            </a:r>
            <a:endParaRPr lang="ru-RU" sz="2800">
              <a:solidFill>
                <a:schemeClr val="tx1"/>
              </a:solidFill>
            </a:endParaRPr>
          </a:p>
        </p:txBody>
      </p:sp>
      <p:sp>
        <p:nvSpPr>
          <p:cNvPr id="1278394506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0263524-D5DE-1C53-E1D9-127239483711}" type="slidenum">
              <a:rPr sz="2800"/>
              <a:t/>
            </a:fld>
            <a:endParaRPr/>
          </a:p>
        </p:txBody>
      </p:sp>
      <p:sp>
        <p:nvSpPr>
          <p:cNvPr id="1279590635" name="Прямоугольник 1279590634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9125462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141149" y="2250901"/>
          <a:ext cx="9905999" cy="4082074"/>
          <a:chOff x="0" y="0"/>
          <a:chExt cx="9905999" cy="40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  <p:sp>
        <p:nvSpPr>
          <p:cNvPr id="7" name="Стрелка: вниз 6"/>
          <p:cNvSpPr/>
          <p:nvPr/>
        </p:nvSpPr>
        <p:spPr bwMode="auto">
          <a:xfrm>
            <a:off x="5791200" y="1365031"/>
            <a:ext cx="304800" cy="8577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трелка: вниз 11"/>
          <p:cNvSpPr/>
          <p:nvPr/>
        </p:nvSpPr>
        <p:spPr bwMode="auto">
          <a:xfrm rot="19454263">
            <a:off x="7186779" y="1271402"/>
            <a:ext cx="304800" cy="990992"/>
          </a:xfrm>
          <a:prstGeom prst="downArrow">
            <a:avLst>
              <a:gd name="adj1" fmla="val 50000"/>
              <a:gd name="adj2" fmla="val 44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: вниз 12"/>
          <p:cNvSpPr/>
          <p:nvPr/>
        </p:nvSpPr>
        <p:spPr bwMode="auto">
          <a:xfrm rot="1638248">
            <a:off x="4363995" y="1325328"/>
            <a:ext cx="304800" cy="876394"/>
          </a:xfrm>
          <a:prstGeom prst="downArrow">
            <a:avLst>
              <a:gd name="adj1" fmla="val 50000"/>
              <a:gd name="adj2" fmla="val 44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9344" y="721067"/>
            <a:ext cx="45053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30"/>
              <a:t>М</a:t>
            </a:r>
            <a:r>
              <a:rPr spc="-10"/>
              <a:t>ере</a:t>
            </a:r>
            <a:r>
              <a:rPr spc="-40"/>
              <a:t>ж</a:t>
            </a:r>
            <a:r>
              <a:rPr spc="-10"/>
              <a:t>ев</a:t>
            </a:r>
            <a:r>
              <a:rPr spc="15"/>
              <a:t>а</a:t>
            </a:r>
            <a:r>
              <a:rPr spc="-140"/>
              <a:t> </a:t>
            </a:r>
            <a:r>
              <a:rPr spc="-10"/>
              <a:t>архітек</a:t>
            </a:r>
            <a:r>
              <a:rPr spc="-45"/>
              <a:t>т</a:t>
            </a:r>
            <a:r>
              <a:rPr spc="-10"/>
              <a:t>ур</a:t>
            </a:r>
            <a:r>
              <a:rPr spc="15"/>
              <a:t>а</a:t>
            </a:r>
            <a:r>
              <a:rPr spc="-140"/>
              <a:t> </a:t>
            </a:r>
            <a:r>
              <a:rPr spc="-70"/>
              <a:t>б</a:t>
            </a:r>
            <a:r>
              <a:rPr spc="-10"/>
              <a:t>ло</a:t>
            </a:r>
            <a:r>
              <a:rPr spc="-105"/>
              <a:t>к</a:t>
            </a:r>
            <a:r>
              <a:rPr spc="-10"/>
              <a:t>чейн</a:t>
            </a:r>
            <a:r>
              <a:rPr spc="15"/>
              <a:t>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389344" y="1322402"/>
            <a:ext cx="5968284" cy="5070834"/>
          </a:xfrm>
          <a:prstGeom prst="rect">
            <a:avLst/>
          </a:prstGeom>
        </p:spPr>
        <p:txBody>
          <a:bodyPr vert="horz" wrap="square" lIns="0" tIns="15239" rIns="0" bIns="0" rtlCol="0">
            <a:spAutoFit/>
          </a:bodyPr>
          <a:lstStyle/>
          <a:p>
            <a:pPr marL="12700" marR="170815" algn="just">
              <a:lnSpc>
                <a:spcPct val="150000"/>
              </a:lnSpc>
              <a:spcBef>
                <a:spcPts val="120"/>
              </a:spcBef>
              <a:defRPr/>
            </a:pP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Цей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блокчейн-додаток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використовує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гібридну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мережеву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архітектуру,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яка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поєднує в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собі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як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клієнт-серверні, так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однорангові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характеристики.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Це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забезпечує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ефективну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комунікацію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між клієнтами,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вузлами,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пулу 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та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часу. Мережевий потік ретельно планується,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щоб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забезпечити максимальну безпеку і зручність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8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кола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користувачів.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925"/>
              </a:spcBef>
              <a:defRPr/>
            </a:pPr>
            <a:r>
              <a:rPr lang="ru-RU" sz="1800" b="0" i="0">
                <a:solidFill>
                  <a:schemeClr val="tx1"/>
                </a:solidFill>
                <a:latin typeface="Times New Roman"/>
                <a:cs typeface="Times New Roman"/>
              </a:rPr>
              <a:t>Незалежно від потенційних загроз, таких як </a:t>
            </a:r>
            <a:r>
              <a:rPr lang="en-US" sz="1800" b="0" i="0">
                <a:solidFill>
                  <a:schemeClr val="tx1"/>
                </a:solidFill>
                <a:latin typeface="Times New Roman"/>
                <a:cs typeface="Times New Roman"/>
              </a:rPr>
              <a:t>DDoS-</a:t>
            </a:r>
            <a:r>
              <a:rPr lang="ru-RU" sz="1800" b="0" i="0">
                <a:solidFill>
                  <a:schemeClr val="tx1"/>
                </a:solidFill>
                <a:latin typeface="Times New Roman"/>
                <a:cs typeface="Times New Roman"/>
              </a:rPr>
              <a:t>атаки, мережі блокчейн зберігають свою надійність, головним чином завдяки своїй гібридній архітектурі . Напади на сервери можуть погіршити продуктивність мережі, але не порушують її загальну роботу.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4077209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30B309A-D4E2-0742-10D1-CF203A329559}" type="slidenum">
              <a:rPr sz="2800"/>
              <a:t/>
            </a:fld>
            <a:endParaRPr/>
          </a:p>
        </p:txBody>
      </p:sp>
      <p:sp>
        <p:nvSpPr>
          <p:cNvPr id="2098987259" name="Прямоугольник 2098987258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72832858" name="Рисунок 157283285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52653" y="1911350"/>
            <a:ext cx="5241294" cy="3905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22322" y="215214"/>
            <a:ext cx="6357814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pc="-30"/>
              <a:t>М</a:t>
            </a:r>
            <a:r>
              <a:rPr spc="-65"/>
              <a:t>е</a:t>
            </a:r>
            <a:r>
              <a:rPr spc="-45"/>
              <a:t>х</a:t>
            </a:r>
            <a:r>
              <a:rPr spc="-15"/>
              <a:t>ані</a:t>
            </a:r>
            <a:r>
              <a:rPr spc="-50"/>
              <a:t>з</a:t>
            </a:r>
            <a:r>
              <a:rPr spc="20"/>
              <a:t>м</a:t>
            </a:r>
            <a:r>
              <a:rPr spc="-140"/>
              <a:t> </a:t>
            </a:r>
            <a:r>
              <a:rPr spc="-45"/>
              <a:t>к</a:t>
            </a:r>
            <a:r>
              <a:rPr spc="-10"/>
              <a:t>он</a:t>
            </a:r>
            <a:r>
              <a:rPr spc="10"/>
              <a:t>с</a:t>
            </a:r>
            <a:r>
              <a:rPr spc="-10"/>
              <a:t>ен</a:t>
            </a:r>
            <a:r>
              <a:rPr spc="-50"/>
              <a:t>с</a:t>
            </a:r>
            <a:r>
              <a:rPr spc="-85"/>
              <a:t>у</a:t>
            </a:r>
            <a:r>
              <a:rPr spc="-50"/>
              <a:t>с</a:t>
            </a:r>
            <a:r>
              <a:rPr spc="15"/>
              <a:t>у</a:t>
            </a:r>
            <a:r>
              <a:rPr spc="-140"/>
              <a:t> </a:t>
            </a:r>
            <a:r>
              <a:rPr spc="10"/>
              <a:t>в  </a:t>
            </a:r>
            <a:r>
              <a:rPr spc="-20"/>
              <a:t>застосунку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22321" y="974422"/>
            <a:ext cx="5527690" cy="507802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45"/>
              </a:spcBef>
              <a:defRPr/>
            </a:pP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Механізм консенсусу</a:t>
            </a:r>
            <a:r>
              <a:rPr sz="180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що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використовується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sz="1800" spc="-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є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гібридною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моделлю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яка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поєднує в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собі доказ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часу</a:t>
            </a:r>
            <a:r>
              <a:rPr sz="180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що 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минув </a:t>
            </a:r>
            <a:r>
              <a:rPr sz="1800" spc="140">
                <a:solidFill>
                  <a:schemeClr val="tx1"/>
                </a:solidFill>
                <a:latin typeface="Times New Roman"/>
                <a:cs typeface="Times New Roman"/>
              </a:rPr>
              <a:t>(PoET)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доказ роботи </a:t>
            </a:r>
            <a:r>
              <a:rPr sz="1800" spc="130">
                <a:solidFill>
                  <a:schemeClr val="tx1"/>
                </a:solidFill>
                <a:latin typeface="Times New Roman"/>
                <a:cs typeface="Times New Roman"/>
              </a:rPr>
              <a:t>(PoW)</a:t>
            </a:r>
            <a:r>
              <a:rPr sz="1800" spc="129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Цей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механізм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забезпечує справедливість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підтримуючи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децентралізоване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середовище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де</a:t>
            </a:r>
            <a:r>
              <a:rPr sz="18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кожен</a:t>
            </a:r>
            <a:r>
              <a:rPr sz="18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вузол</a:t>
            </a:r>
            <a:r>
              <a:rPr sz="1800" spc="10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учасник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має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справедливу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можливість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видобувати блок</a:t>
            </a:r>
            <a:r>
              <a:rPr sz="180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зберігаючи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при</a:t>
            </a:r>
            <a:r>
              <a:rPr sz="18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цьому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80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2700" marR="109855" algn="just">
              <a:lnSpc>
                <a:spcPct val="119300"/>
              </a:lnSpc>
              <a:spcBef>
                <a:spcPts val="844"/>
              </a:spcBef>
              <a:defRPr/>
            </a:pP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Структура і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компоненти цього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додатку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забезпечують надійну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децентралізовану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систему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гарантуючи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безпеку і цілісність транзакцій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Його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дизайн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робить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його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придатним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різноманітних застосувань</a:t>
            </a:r>
            <a:r>
              <a:rPr sz="180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включаючи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криптовалюти 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та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децентралізовані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додатки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7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1800" spc="69">
                <a:solidFill>
                  <a:schemeClr val="tx1"/>
                </a:solidFill>
                <a:latin typeface="Times New Roman"/>
                <a:cs typeface="Times New Roman"/>
              </a:rPr>
              <a:t>dA</a:t>
            </a:r>
            <a:r>
              <a:rPr sz="1800" spc="70">
                <a:solidFill>
                  <a:schemeClr val="tx1"/>
                </a:solidFill>
                <a:latin typeface="Times New Roman"/>
                <a:cs typeface="Times New Roman"/>
              </a:rPr>
              <a:t>pps</a:t>
            </a:r>
            <a:r>
              <a:rPr sz="1800" spc="7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sz="1800" spc="69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пропонуючи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багатообіцяючу перспективу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майбутніх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досліджень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розробок в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області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технології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800" spc="-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80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35540866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5FBD778-7CD5-EE5E-0148-5519B145FB9C}" type="slidenum">
              <a:rPr sz="2800"/>
              <a:t/>
            </a:fld>
            <a:endParaRPr/>
          </a:p>
        </p:txBody>
      </p:sp>
      <p:sp>
        <p:nvSpPr>
          <p:cNvPr id="1883375732" name="Прямоугольник 1883375731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2293827" name="Рисунок 6222938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39912" y="974423"/>
            <a:ext cx="4754043" cy="4479015"/>
          </a:xfrm>
          <a:prstGeom prst="roundRect">
            <a:avLst>
              <a:gd name="adj" fmla="val 16667"/>
            </a:avLst>
          </a:prstGeom>
          <a:ln w="6349"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61233" y="319644"/>
            <a:ext cx="7127519" cy="375009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Архітектура програмн</a:t>
            </a:r>
            <a:r>
              <a:rPr spc="-140"/>
              <a:t>ого </a:t>
            </a:r>
            <a:r>
              <a:rPr spc="-15"/>
              <a:t>за</a:t>
            </a:r>
            <a:r>
              <a:rPr spc="-45"/>
              <a:t>б</a:t>
            </a:r>
            <a:r>
              <a:rPr spc="-10"/>
              <a:t>езп</a:t>
            </a:r>
            <a:r>
              <a:rPr spc="-75"/>
              <a:t>е</a:t>
            </a:r>
            <a:r>
              <a:rPr spc="-10"/>
              <a:t>ченн</a:t>
            </a:r>
            <a:r>
              <a:rPr spc="15"/>
              <a:t>я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7765797" y="513953"/>
            <a:ext cx="4220722" cy="5582476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12700" marR="5080" algn="just">
              <a:lnSpc>
                <a:spcPct val="119400"/>
              </a:lnSpc>
              <a:spcBef>
                <a:spcPts val="110"/>
              </a:spcBef>
              <a:defRPr/>
            </a:pP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Архітектура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програмного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забезпечення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електронних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платежів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блокчейну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розроблена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таким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чином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максимальну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зручність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використання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кола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Система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включає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консольний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інтерфейс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робить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її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доступною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як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досвідчених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криптовалют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так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тих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-10">
                <a:solidFill>
                  <a:schemeClr val="tx1"/>
                </a:solidFill>
                <a:latin typeface="Times New Roman"/>
                <a:cs typeface="Times New Roman"/>
              </a:rPr>
              <a:t>хто</a:t>
            </a:r>
            <a:r>
              <a:rPr sz="1800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ними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не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володіє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Програмні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включають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5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800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70">
                <a:solidFill>
                  <a:schemeClr val="tx1"/>
                </a:solidFill>
                <a:latin typeface="Times New Roman"/>
                <a:cs typeface="Times New Roman"/>
              </a:rPr>
              <a:t>Nodes,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5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800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0">
                <a:solidFill>
                  <a:schemeClr val="tx1"/>
                </a:solidFill>
                <a:latin typeface="Times New Roman"/>
                <a:cs typeface="Times New Roman"/>
              </a:rPr>
              <a:t>Ledger,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90">
                <a:solidFill>
                  <a:schemeClr val="tx1"/>
                </a:solidFill>
                <a:latin typeface="Times New Roman"/>
                <a:cs typeface="Times New Roman"/>
              </a:rPr>
              <a:t>Mempool</a:t>
            </a:r>
            <a:r>
              <a:rPr sz="1800" spc="9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процес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Ці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працюють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разом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підтримувати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мережу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tx1"/>
                </a:solidFill>
                <a:latin typeface="Times New Roman"/>
                <a:cs typeface="Times New Roman"/>
              </a:rPr>
              <a:t>блокчейн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гарантувати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8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тільки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дійсні</a:t>
            </a:r>
            <a:r>
              <a:rPr sz="18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5">
                <a:solidFill>
                  <a:schemeClr val="tx1"/>
                </a:solidFill>
                <a:latin typeface="Times New Roman"/>
                <a:cs typeface="Times New Roman"/>
              </a:rPr>
              <a:t>будуть</a:t>
            </a:r>
            <a:r>
              <a:rPr sz="18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включені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1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8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chemeClr val="tx1"/>
                </a:solidFill>
                <a:latin typeface="Times New Roman"/>
                <a:cs typeface="Times New Roman"/>
              </a:rPr>
              <a:t>блокчейн.</a:t>
            </a:r>
            <a:endParaRPr/>
          </a:p>
        </p:txBody>
      </p:sp>
      <p:sp>
        <p:nvSpPr>
          <p:cNvPr id="983426703" name="Holder 4"/>
          <p:cNvSpPr>
            <a:spLocks noGrp="1"/>
          </p:cNvSpPr>
          <p:nvPr/>
        </p:nvSpPr>
        <p:spPr bwMode="auto">
          <a:xfrm>
            <a:off x="9225526" y="86874"/>
            <a:ext cx="280667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E735286-D653-970E-6EB7-3767F71D2E85}" type="slidenum">
              <a:rPr sz="2800"/>
              <a:t/>
            </a:fld>
            <a:endParaRPr/>
          </a:p>
        </p:txBody>
      </p:sp>
      <p:sp>
        <p:nvSpPr>
          <p:cNvPr id="1149062720" name="Прямоугольник 11490627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0632" y="1149349"/>
            <a:ext cx="6974758" cy="4441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375209" name="Holder 4"/>
          <p:cNvSpPr>
            <a:spLocks noGrp="1"/>
          </p:cNvSpPr>
          <p:nvPr/>
        </p:nvSpPr>
        <p:spPr bwMode="auto">
          <a:xfrm>
            <a:off x="9225527" y="86873"/>
            <a:ext cx="2806677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0AAA155-6A15-91B6-2BF4-2864ABBABF10}" type="slidenum">
              <a:rPr sz="2800"/>
              <a:t/>
            </a:fld>
            <a:endParaRPr/>
          </a:p>
        </p:txBody>
      </p:sp>
      <p:sp>
        <p:nvSpPr>
          <p:cNvPr id="1983057654" name="Прямоугольник 2098987258"/>
          <p:cNvSpPr/>
          <p:nvPr/>
        </p:nvSpPr>
        <p:spPr bwMode="auto">
          <a:xfrm>
            <a:off x="11655882" y="27612"/>
            <a:ext cx="527108" cy="545603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80217817" name="Рисунок 12701030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29605" y="513954"/>
            <a:ext cx="6372513" cy="5727999"/>
          </a:xfrm>
          <a:prstGeom prst="rect">
            <a:avLst/>
          </a:prstGeom>
        </p:spPr>
      </p:pic>
      <p:sp>
        <p:nvSpPr>
          <p:cNvPr id="101400469" name="TextBox 3"/>
          <p:cNvSpPr txBox="1"/>
          <p:nvPr/>
        </p:nvSpPr>
        <p:spPr bwMode="auto">
          <a:xfrm>
            <a:off x="127350" y="86873"/>
            <a:ext cx="11633154" cy="44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35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UML діаграма компонентів</a:t>
            </a:r>
            <a:endParaRPr sz="2350" b="1">
              <a:latin typeface="Times New Roman"/>
              <a:cs typeface="Times New Roman"/>
            </a:endParaRPr>
          </a:p>
        </p:txBody>
      </p:sp>
      <p:sp>
        <p:nvSpPr>
          <p:cNvPr id="1806522172" name="TextBox 697833304"/>
          <p:cNvSpPr txBox="1"/>
          <p:nvPr/>
        </p:nvSpPr>
        <p:spPr bwMode="auto">
          <a:xfrm>
            <a:off x="127350" y="749052"/>
            <a:ext cx="4996208" cy="5303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Наш веб-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гаманець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блокчейну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використовує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архітектуру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Model-View-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(MVC) для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оптимізації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операцій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покращення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користувацького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досвіду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Модель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відповідає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основним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даним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і правилам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таким як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інформація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про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обліковий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запис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логіка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Представлення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керує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відображенням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інформації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наприклад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інтерфейсами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балансу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Нарешті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контролер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обробляє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дані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введені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користувачем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виконуючи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такі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дії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як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перевірка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балансу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рахунку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Така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структура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забезпечує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ефективне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управління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даними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взаємодію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користувацьким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інтерфейсом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ефективну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обробку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дій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підсумку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створює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інтуїтивно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зрозумілу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роботу для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гаманця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254597" name="object 2"/>
          <p:cNvSpPr txBox="1">
            <a:spLocks noGrp="1"/>
          </p:cNvSpPr>
          <p:nvPr>
            <p:ph type="title"/>
          </p:nvPr>
        </p:nvSpPr>
        <p:spPr bwMode="auto">
          <a:xfrm>
            <a:off x="422321" y="215214"/>
            <a:ext cx="6358173" cy="381992"/>
          </a:xfrm>
          <a:prstGeom prst="rect">
            <a:avLst/>
          </a:prstGeom>
        </p:spPr>
        <p:txBody>
          <a:bodyPr vert="horz" wrap="square" lIns="0" tIns="47622" rIns="0" bIns="0" rtlCol="0">
            <a:spAutoFit/>
          </a:bodyPr>
          <a:lstStyle/>
          <a:p>
            <a:pPr marL="12699" marR="5079">
              <a:lnSpc>
                <a:spcPts val="2629"/>
              </a:lnSpc>
              <a:spcBef>
                <a:spcPts val="374"/>
              </a:spcBef>
              <a:defRPr/>
            </a:pPr>
            <a:r>
              <a:rPr lang="ru-RU" sz="2350" b="1" i="0" u="none" strike="noStrike" cap="none" spc="-28">
                <a:solidFill>
                  <a:srgbClr val="484140"/>
                </a:solidFill>
                <a:latin typeface="Times New Roman"/>
                <a:cs typeface="Times New Roman"/>
              </a:rPr>
              <a:t>Аналіз парадоксу Пуассона</a:t>
            </a:r>
            <a:endParaRPr/>
          </a:p>
        </p:txBody>
      </p:sp>
      <p:sp>
        <p:nvSpPr>
          <p:cNvPr id="778145751" name="Holder 4"/>
          <p:cNvSpPr>
            <a:spLocks noGrp="1"/>
          </p:cNvSpPr>
          <p:nvPr/>
        </p:nvSpPr>
        <p:spPr bwMode="auto">
          <a:xfrm>
            <a:off x="9225527" y="86874"/>
            <a:ext cx="280667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D9D3FD9-B45B-911C-396B-1B60B15A8A81}" type="slidenum">
              <a:rPr sz="2800"/>
              <a:t/>
            </a:fld>
            <a:endParaRPr/>
          </a:p>
        </p:txBody>
      </p:sp>
      <p:sp>
        <p:nvSpPr>
          <p:cNvPr id="96020397" name="Прямоугольник 1883375731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6887588" name="Рисунок 60688758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73831" y="808846"/>
            <a:ext cx="6596417" cy="5215630"/>
          </a:xfrm>
          <a:prstGeom prst="rect">
            <a:avLst/>
          </a:prstGeom>
        </p:spPr>
      </p:pic>
      <p:sp>
        <p:nvSpPr>
          <p:cNvPr id="1300448506" name="TextBox 1300448505"/>
          <p:cNvSpPr txBox="1"/>
          <p:nvPr/>
        </p:nvSpPr>
        <p:spPr bwMode="auto">
          <a:xfrm>
            <a:off x="296975" y="931180"/>
            <a:ext cx="4674847" cy="5441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269874" algn="just">
              <a:lnSpc>
                <a:spcPct val="150000"/>
              </a:lnSpc>
              <a:spcAft>
                <a:spcPts val="988"/>
              </a:spcAft>
              <a:defRPr/>
            </a:pPr>
            <a:r>
              <a:rPr lang="uk-UA" sz="1800">
                <a:latin typeface="Times New Roman"/>
                <a:cs typeface="Times New Roman"/>
              </a:rPr>
              <a:t>Хоча цей аналіз даних не є остаточним доказом існування парадоксу Пуассона в біткоїні, доказ насправді криється в початковій гістограмі, а саме в її довгому хвості. Більшість респондентів у нашій вибірці чекають на підтвердження більше 10 хвилин, хоча середній час очікування становить 9,9 хвилин. Це пов'язано з довгим правим хвостом розподілу Пуассона. Іншими словами, існує більше можливостей виявити блок між 10-40 хвилинами, оскільки цей часовий інтервал в чотири рази більший, ніж інтервал 0-10 хвилин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37828" name="object 2"/>
          <p:cNvSpPr txBox="1">
            <a:spLocks noGrp="1"/>
          </p:cNvSpPr>
          <p:nvPr>
            <p:ph type="title"/>
          </p:nvPr>
        </p:nvSpPr>
        <p:spPr bwMode="auto">
          <a:xfrm>
            <a:off x="422321" y="215214"/>
            <a:ext cx="6369333" cy="381992"/>
          </a:xfrm>
          <a:prstGeom prst="rect">
            <a:avLst/>
          </a:prstGeom>
        </p:spPr>
        <p:txBody>
          <a:bodyPr vert="horz" wrap="square" lIns="0" tIns="47622" rIns="0" bIns="0" rtlCol="0">
            <a:spAutoFit/>
          </a:bodyPr>
          <a:lstStyle/>
          <a:p>
            <a:pPr marL="12699" marR="5079">
              <a:lnSpc>
                <a:spcPts val="2629"/>
              </a:lnSpc>
              <a:spcBef>
                <a:spcPts val="374"/>
              </a:spcBef>
              <a:defRPr/>
            </a:pPr>
            <a:r>
              <a:rPr spc="-28"/>
              <a:t>Проблема часу очікування</a:t>
            </a:r>
            <a:endParaRPr/>
          </a:p>
        </p:txBody>
      </p:sp>
      <p:sp>
        <p:nvSpPr>
          <p:cNvPr id="1546463851" name="Holder 4"/>
          <p:cNvSpPr>
            <a:spLocks noGrp="1"/>
          </p:cNvSpPr>
          <p:nvPr/>
        </p:nvSpPr>
        <p:spPr bwMode="auto">
          <a:xfrm>
            <a:off x="9225527" y="86874"/>
            <a:ext cx="280667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D730B54-BE92-220A-8662-B77F36053956}" type="slidenum">
              <a:rPr sz="2800"/>
              <a:t/>
            </a:fld>
            <a:endParaRPr/>
          </a:p>
        </p:txBody>
      </p:sp>
      <p:sp>
        <p:nvSpPr>
          <p:cNvPr id="1809868346" name="Прямоугольник 1883375731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88418955" name="Таблица 588418954"/>
          <p:cNvGraphicFramePr>
            <a:graphicFrameLocks xmlns:a="http://schemas.openxmlformats.org/drawingml/2006/main"/>
          </p:cNvGraphicFramePr>
          <p:nvPr/>
        </p:nvGraphicFramePr>
        <p:xfrm>
          <a:off x="6629391" y="1146994"/>
          <a:ext cx="4724121" cy="238557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583610"/>
                <a:gridCol w="2140511"/>
              </a:tblGrid>
              <a:tr h="1097291">
                <a:tc>
                  <a:txBody>
                    <a:bodyPr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Час підтвердження блоку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Відсоток вибірки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62868">
                <a:tc>
                  <a:txBody>
                    <a:bodyPr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 0 – 10 хвилин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40 %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25418">
                <a:tc>
                  <a:txBody>
                    <a:bodyPr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10 – 40 хвилин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269874" algn="just">
                        <a:lnSpc>
                          <a:spcPct val="150000"/>
                        </a:lnSpc>
                        <a:spcAft>
                          <a:spcPts val="988"/>
                        </a:spcAft>
                        <a:defRPr/>
                      </a:pPr>
                      <a:r>
                        <a:rPr lang="uk-UA" sz="1400">
                          <a:latin typeface="Times New Roman"/>
                          <a:cs typeface="Times New Roman"/>
                        </a:rPr>
                        <a:t>60 %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8156923" name="TextBox 358156922"/>
          <p:cNvSpPr txBox="1"/>
          <p:nvPr/>
        </p:nvSpPr>
        <p:spPr bwMode="auto">
          <a:xfrm>
            <a:off x="6566723" y="3800752"/>
            <a:ext cx="5047125" cy="2149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indent="269874" algn="l">
              <a:lnSpc>
                <a:spcPct val="150000"/>
              </a:lnSpc>
              <a:spcAft>
                <a:spcPts val="988"/>
              </a:spcAft>
              <a:defRPr/>
            </a:pPr>
            <a:r>
              <a:rPr lang="uk-UA" sz="1800">
                <a:latin typeface="Times New Roman"/>
                <a:cs typeface="Times New Roman"/>
              </a:rPr>
              <a:t>Таким чином, 2/5 нашої вибірки отримали підтвердження транзакції менш ніж за 10 хвилин, тоді як решта 3/5 були свідками того, що час підтвердження перевищував 10 хвилин. Це те, що ми називаємо парадоксом Пуассона.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136970344" name="Рисунок 2136970343"/>
          <p:cNvPicPr>
            <a:picLocks noChangeAspect="1"/>
          </p:cNvPicPr>
          <p:nvPr/>
        </p:nvPicPr>
        <p:blipFill>
          <a:blip r:embed="rId2"/>
          <a:srcRect l="0" t="-1" r="906" b="1003"/>
          <a:stretch/>
        </p:blipFill>
        <p:spPr bwMode="auto">
          <a:xfrm>
            <a:off x="166456" y="878519"/>
            <a:ext cx="6270624" cy="48298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Произвольный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Однорангова мережа на основі блокчейн для автоматизованої платіжної системи:  захист звіту з курсової роботи виконав: ІПЗ-33 Гоша Давід Олександрович  керівник: д.т.н. с.н.с. Порєв Геннадій Володимирович</dc:title>
  <dc:subject/>
  <dc:creator/>
  <cp:keywords/>
  <dc:description/>
  <dc:identifier/>
  <dc:language/>
  <cp:lastModifiedBy/>
  <cp:revision>11</cp:revision>
  <dcterms:created xsi:type="dcterms:W3CDTF">2023-06-01T05:34:08Z</dcterms:created>
  <dcterms:modified xsi:type="dcterms:W3CDTF">2023-06-13T08:47:34Z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2023-06-01T00:00:00Z</vt:filetime>
  </property>
</Properties>
</file>