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86" r:id="rId6"/>
    <p:sldId id="262" r:id="rId7"/>
    <p:sldId id="269" r:id="rId8"/>
    <p:sldId id="288" r:id="rId9"/>
    <p:sldId id="290" r:id="rId10"/>
    <p:sldId id="265" r:id="rId11"/>
    <p:sldId id="275" r:id="rId12"/>
    <p:sldId id="276" r:id="rId13"/>
    <p:sldId id="285" r:id="rId14"/>
    <p:sldId id="277" r:id="rId15"/>
    <p:sldId id="293" r:id="rId16"/>
  </p:sldIdLst>
  <p:sldSz cx="9144000" cy="5143500" type="screen16x9"/>
  <p:notesSz cx="6858000" cy="9144000"/>
  <p:embeddedFontLst>
    <p:embeddedFont>
      <p:font typeface="Darker Grotesque" panose="020B0604020202020204" charset="0"/>
      <p:regular r:id="rId18"/>
      <p:bold r:id="rId19"/>
    </p:embeddedFont>
    <p:embeddedFont>
      <p:font typeface="Darker Grotesque Medium" panose="020B0604020202020204" charset="0"/>
      <p:regular r:id="rId20"/>
      <p:bold r:id="rId21"/>
    </p:embeddedFont>
    <p:embeddedFont>
      <p:font typeface="Montserrat" panose="00000500000000000000" pitchFamily="2" charset="-52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554475-04AD-4EE7-8BF9-2924E2ADD997}">
  <a:tblStyle styleId="{1A554475-04AD-4EE7-8BF9-2924E2ADD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d953a0dbdd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d953a0dbdd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ab164b8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4" name="Google Shape;3254;gab164b8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6" name="Google Shape;256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260" name="Google Shape;260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2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9" name="Google Shape;41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8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23" name="Google Shape;423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4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4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4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14" name="Google Shape;514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4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18" name="Google Shape;518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4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8" r:id="rId14"/>
    <p:sldLayoutId id="2147483674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dirty="0">
                <a:solidFill>
                  <a:schemeClr val="dk1"/>
                </a:solidFill>
              </a:rPr>
              <a:t>Онлайн </a:t>
            </a:r>
            <a:r>
              <a:rPr lang="ru-RU" sz="3500" dirty="0" err="1">
                <a:solidFill>
                  <a:schemeClr val="dk1"/>
                </a:solidFill>
              </a:rPr>
              <a:t>клієнт</a:t>
            </a:r>
            <a:r>
              <a:rPr lang="en-US" sz="4000" b="1" dirty="0">
                <a:solidFill>
                  <a:schemeClr val="lt1"/>
                </a:solidFill>
              </a:rPr>
              <a:t> </a:t>
            </a:r>
            <a:r>
              <a:rPr lang="ru-RU" sz="4000" b="1" dirty="0" err="1">
                <a:solidFill>
                  <a:schemeClr val="accent6"/>
                </a:solidFill>
              </a:rPr>
              <a:t>Погодних</a:t>
            </a:r>
            <a:r>
              <a:rPr lang="ru-RU" sz="4000" b="1" dirty="0">
                <a:solidFill>
                  <a:schemeClr val="accent6"/>
                </a:solidFill>
              </a:rPr>
              <a:t> </a:t>
            </a:r>
            <a:r>
              <a:rPr lang="ru-RU" sz="4000" b="1" dirty="0" err="1">
                <a:solidFill>
                  <a:schemeClr val="accent6"/>
                </a:solidFill>
              </a:rPr>
              <a:t>даних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Виконав</a:t>
            </a:r>
            <a:r>
              <a:rPr lang="ru-RU" dirty="0"/>
              <a:t> Гоша Д.О</a:t>
            </a:r>
            <a:endParaRPr dirty="0"/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8" name="Google Shape;588;p41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9" name="Google Shape;619;p4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4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4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23" name="Google Shape;623;p4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1D8C628-B0D8-4374-993A-1AE42FA2BAFF}"/>
              </a:ext>
            </a:extLst>
          </p:cNvPr>
          <p:cNvSpPr/>
          <p:nvPr/>
        </p:nvSpPr>
        <p:spPr>
          <a:xfrm>
            <a:off x="5452992" y="462391"/>
            <a:ext cx="2608358" cy="4014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745054" y="826053"/>
            <a:ext cx="4732993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Архітектурний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endParaRPr lang="ru-RU"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654163" y="2019147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ru-RU" sz="1200" dirty="0" err="1"/>
              <a:t>Визначення</a:t>
            </a:r>
            <a:r>
              <a:rPr lang="ru-RU" sz="1200" dirty="0"/>
              <a:t> </a:t>
            </a:r>
            <a:r>
              <a:rPr lang="ru-RU" sz="1200" dirty="0" err="1"/>
              <a:t>постійних</a:t>
            </a:r>
            <a:r>
              <a:rPr lang="ru-RU" sz="1200" dirty="0"/>
              <a:t> </a:t>
            </a:r>
            <a:r>
              <a:rPr lang="ru-RU" sz="1200" dirty="0" err="1"/>
              <a:t>класів</a:t>
            </a:r>
            <a:r>
              <a:rPr lang="ru-RU" sz="1200" dirty="0"/>
              <a:t> у </a:t>
            </a:r>
            <a:r>
              <a:rPr lang="ru-RU" sz="1200" dirty="0" err="1"/>
              <a:t>проекті</a:t>
            </a:r>
            <a:endParaRPr lang="ru-RU" sz="1200" dirty="0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ru-RU" sz="1200" dirty="0" err="1"/>
              <a:t>Проектування</a:t>
            </a:r>
            <a:r>
              <a:rPr lang="ru-RU" sz="1200" dirty="0"/>
              <a:t> структур </a:t>
            </a:r>
            <a:r>
              <a:rPr lang="ru-RU" sz="1200" dirty="0" err="1"/>
              <a:t>бази</a:t>
            </a:r>
            <a:r>
              <a:rPr lang="ru-RU" sz="1200" dirty="0"/>
              <a:t> </a:t>
            </a:r>
            <a:r>
              <a:rPr lang="ru-RU" sz="1200" dirty="0" err="1"/>
              <a:t>даних</a:t>
            </a:r>
            <a:r>
              <a:rPr lang="ru-RU" sz="1200" dirty="0"/>
              <a:t> для </a:t>
            </a:r>
            <a:r>
              <a:rPr lang="ru-RU" sz="1200" dirty="0" err="1"/>
              <a:t>зберігання</a:t>
            </a:r>
            <a:r>
              <a:rPr lang="ru-RU" sz="1200" dirty="0"/>
              <a:t> </a:t>
            </a:r>
            <a:r>
              <a:rPr lang="ru-RU" sz="1200" dirty="0" err="1"/>
              <a:t>постійних</a:t>
            </a:r>
            <a:r>
              <a:rPr lang="ru-RU" sz="1200" dirty="0"/>
              <a:t> </a:t>
            </a:r>
            <a:r>
              <a:rPr lang="ru-RU" sz="1200" dirty="0" err="1"/>
              <a:t>класів</a:t>
            </a:r>
            <a:endParaRPr lang="ru-RU" sz="1200" dirty="0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ru-RU" sz="1200" dirty="0" err="1"/>
              <a:t>Опис</a:t>
            </a:r>
            <a:r>
              <a:rPr lang="ru-RU" sz="1200" dirty="0"/>
              <a:t> </a:t>
            </a:r>
            <a:r>
              <a:rPr lang="ru-RU" sz="1200" dirty="0" err="1"/>
              <a:t>механізмів</a:t>
            </a:r>
            <a:r>
              <a:rPr lang="ru-RU" sz="1200" dirty="0"/>
              <a:t> та </a:t>
            </a:r>
            <a:r>
              <a:rPr lang="ru-RU" sz="1200" dirty="0" err="1"/>
              <a:t>стратегій</a:t>
            </a:r>
            <a:r>
              <a:rPr lang="ru-RU" sz="1200" dirty="0"/>
              <a:t> </a:t>
            </a:r>
            <a:r>
              <a:rPr lang="ru-RU" sz="1200" dirty="0" err="1"/>
              <a:t>зберігання</a:t>
            </a:r>
            <a:r>
              <a:rPr lang="ru-RU" sz="1200" dirty="0"/>
              <a:t> та </a:t>
            </a:r>
            <a:r>
              <a:rPr lang="ru-RU" sz="1200" dirty="0" err="1"/>
              <a:t>вилучення</a:t>
            </a:r>
            <a:r>
              <a:rPr lang="ru-RU" sz="1200" dirty="0"/>
              <a:t> </a:t>
            </a:r>
            <a:r>
              <a:rPr lang="ru-RU" sz="1200" dirty="0" err="1"/>
              <a:t>постійних</a:t>
            </a:r>
            <a:r>
              <a:rPr lang="ru-RU" sz="1200" dirty="0"/>
              <a:t> </a:t>
            </a:r>
            <a:r>
              <a:rPr lang="ru-RU" sz="1200" dirty="0" err="1"/>
              <a:t>даних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забезпечують</a:t>
            </a:r>
            <a:r>
              <a:rPr lang="ru-RU" sz="1200" dirty="0"/>
              <a:t> </a:t>
            </a:r>
            <a:r>
              <a:rPr lang="ru-RU" sz="1200" dirty="0" err="1"/>
              <a:t>досягнення</a:t>
            </a:r>
            <a:r>
              <a:rPr lang="ru-RU" sz="1200" dirty="0"/>
              <a:t> </a:t>
            </a:r>
            <a:r>
              <a:rPr lang="ru-RU" sz="1200" dirty="0" err="1"/>
              <a:t>необхідної</a:t>
            </a:r>
            <a:r>
              <a:rPr lang="ru-RU" sz="1200" dirty="0"/>
              <a:t> </a:t>
            </a:r>
            <a:r>
              <a:rPr lang="ru-RU" sz="1200" dirty="0" err="1"/>
              <a:t>продуктивності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.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ru-RU" sz="1200" dirty="0"/>
              <a:t>База </a:t>
            </a:r>
            <a:r>
              <a:rPr lang="ru-RU" sz="1200" dirty="0" err="1"/>
              <a:t>даних</a:t>
            </a:r>
            <a:r>
              <a:rPr lang="ru-RU" sz="1200" dirty="0"/>
              <a:t> та </a:t>
            </a:r>
            <a:r>
              <a:rPr lang="ru-RU" sz="1200" dirty="0" err="1"/>
              <a:t>механізми</a:t>
            </a:r>
            <a:r>
              <a:rPr lang="ru-RU" sz="1200" dirty="0"/>
              <a:t> </a:t>
            </a:r>
            <a:r>
              <a:rPr lang="ru-RU" sz="1200" dirty="0" err="1"/>
              <a:t>зберігання</a:t>
            </a:r>
            <a:r>
              <a:rPr lang="ru-RU" sz="1200" dirty="0"/>
              <a:t> та </a:t>
            </a:r>
            <a:r>
              <a:rPr lang="ru-RU" sz="1200" dirty="0" err="1"/>
              <a:t>вилучення</a:t>
            </a:r>
            <a:r>
              <a:rPr lang="ru-RU" sz="1200" dirty="0"/>
              <a:t> </a:t>
            </a:r>
            <a:r>
              <a:rPr lang="ru-RU" sz="1200" dirty="0" err="1"/>
              <a:t>постійних</a:t>
            </a:r>
            <a:r>
              <a:rPr lang="ru-RU" sz="1200" dirty="0"/>
              <a:t> </a:t>
            </a:r>
            <a:r>
              <a:rPr lang="ru-RU" sz="1200" dirty="0" err="1"/>
              <a:t>даних</a:t>
            </a:r>
            <a:r>
              <a:rPr lang="ru-RU" sz="1200" dirty="0"/>
              <a:t> </a:t>
            </a:r>
            <a:r>
              <a:rPr lang="ru-RU" sz="1200" dirty="0" err="1"/>
              <a:t>реалізуються</a:t>
            </a:r>
            <a:r>
              <a:rPr lang="ru-RU" sz="1200" dirty="0"/>
              <a:t> та </a:t>
            </a:r>
            <a:r>
              <a:rPr lang="ru-RU" sz="1200" dirty="0" err="1"/>
              <a:t>тестуються</a:t>
            </a:r>
            <a:r>
              <a:rPr lang="ru-RU" sz="1200" dirty="0"/>
              <a:t> разом з </a:t>
            </a:r>
            <a:r>
              <a:rPr lang="ru-RU" sz="1200" dirty="0" err="1"/>
              <a:t>іншими</a:t>
            </a:r>
            <a:r>
              <a:rPr lang="ru-RU" sz="1200" dirty="0"/>
              <a:t> компонентами та </a:t>
            </a:r>
            <a:r>
              <a:rPr lang="ru-RU" sz="1200" dirty="0" err="1"/>
              <a:t>підсистемами</a:t>
            </a:r>
            <a:r>
              <a:rPr lang="ru-RU" sz="1200" dirty="0"/>
              <a:t> </a:t>
            </a:r>
            <a:r>
              <a:rPr lang="ru-RU" sz="1200" dirty="0" err="1"/>
              <a:t>додатка</a:t>
            </a:r>
            <a:r>
              <a:rPr lang="ru-RU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200" dirty="0"/>
              <a:t>Для </a:t>
            </a:r>
            <a:r>
              <a:rPr lang="ru-RU" sz="1200" dirty="0" err="1"/>
              <a:t>структурування</a:t>
            </a:r>
            <a:r>
              <a:rPr lang="ru-RU" sz="1200" dirty="0"/>
              <a:t> процедур,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входять</a:t>
            </a:r>
            <a:r>
              <a:rPr lang="ru-RU" sz="1200" dirty="0"/>
              <a:t> до складу </a:t>
            </a:r>
            <a:r>
              <a:rPr lang="ru-RU" sz="1200" dirty="0" err="1"/>
              <a:t>дисципліни</a:t>
            </a:r>
            <a:r>
              <a:rPr lang="ru-RU" sz="1200" dirty="0"/>
              <a:t> </a:t>
            </a:r>
            <a:r>
              <a:rPr lang="ru-RU" sz="1200" dirty="0" err="1"/>
              <a:t>реалізації</a:t>
            </a:r>
            <a:r>
              <a:rPr lang="ru-RU" sz="1200" dirty="0"/>
              <a:t>, </a:t>
            </a:r>
            <a:r>
              <a:rPr lang="ru-RU" sz="1200" dirty="0" err="1"/>
              <a:t>сукупність</a:t>
            </a:r>
            <a:r>
              <a:rPr lang="ru-RU" sz="1200" dirty="0"/>
              <a:t> </a:t>
            </a:r>
            <a:r>
              <a:rPr lang="ru-RU" sz="1200" dirty="0" err="1"/>
              <a:t>операцій</a:t>
            </a:r>
            <a:r>
              <a:rPr lang="ru-RU" sz="1200" dirty="0"/>
              <a:t> та </a:t>
            </a:r>
            <a:r>
              <a:rPr lang="ru-RU" sz="1200" dirty="0" err="1"/>
              <a:t>продуктів</a:t>
            </a:r>
            <a:r>
              <a:rPr lang="ru-RU" sz="1200" dirty="0"/>
              <a:t> </a:t>
            </a:r>
            <a:r>
              <a:rPr lang="ru-RU" sz="1200" dirty="0" err="1"/>
              <a:t>роботи</a:t>
            </a:r>
            <a:r>
              <a:rPr lang="ru-RU" sz="1200" dirty="0"/>
              <a:t> </a:t>
            </a:r>
            <a:r>
              <a:rPr lang="ru-RU" sz="1200" dirty="0" err="1"/>
              <a:t>дисципліни</a:t>
            </a:r>
            <a:r>
              <a:rPr lang="ru-RU" sz="1200" dirty="0"/>
              <a:t> </a:t>
            </a:r>
            <a:r>
              <a:rPr lang="ru-RU" sz="1200" dirty="0" err="1"/>
              <a:t>називається</a:t>
            </a:r>
            <a:r>
              <a:rPr lang="ru-RU" sz="1200" dirty="0"/>
              <a:t> шаблоном </a:t>
            </a:r>
            <a:r>
              <a:rPr lang="ru-RU" sz="1200" dirty="0" err="1"/>
              <a:t>її</a:t>
            </a:r>
            <a:r>
              <a:rPr lang="ru-RU" sz="1200" dirty="0"/>
              <a:t> </a:t>
            </a:r>
            <a:r>
              <a:rPr lang="ru-RU" sz="1200" dirty="0" err="1"/>
              <a:t>можливостей</a:t>
            </a:r>
            <a:r>
              <a:rPr lang="ru-RU" sz="1200" dirty="0"/>
              <a:t>.</a:t>
            </a:r>
            <a:endParaRPr sz="1200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447ED09-5992-4361-8567-39C4B83D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53301" y="462391"/>
            <a:ext cx="2432794" cy="39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ACC2BF-7D0C-43E1-B9E4-4D8ABD2C4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2560"/>
            <a:ext cx="9144000" cy="4181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65E52-DDB1-4FAF-9091-92EADAA3F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2950"/>
            <a:ext cx="9144000" cy="4497600"/>
          </a:xfrm>
          <a:prstGeom prst="rect">
            <a:avLst/>
          </a:prstGeom>
        </p:spPr>
      </p:pic>
      <p:sp>
        <p:nvSpPr>
          <p:cNvPr id="1522" name="Google Shape;1522;p60"/>
          <p:cNvSpPr/>
          <p:nvPr/>
        </p:nvSpPr>
        <p:spPr>
          <a:xfrm>
            <a:off x="0" y="3481500"/>
            <a:ext cx="4698000" cy="1662000"/>
          </a:xfrm>
          <a:prstGeom prst="roundRect">
            <a:avLst>
              <a:gd name="adj" fmla="val 5743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60"/>
          <p:cNvSpPr txBox="1">
            <a:spLocks noGrp="1"/>
          </p:cNvSpPr>
          <p:nvPr>
            <p:ph type="title"/>
          </p:nvPr>
        </p:nvSpPr>
        <p:spPr>
          <a:xfrm>
            <a:off x="289174" y="3897979"/>
            <a:ext cx="4626639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6"/>
                </a:solidFill>
              </a:rPr>
              <a:t>Початок </a:t>
            </a:r>
            <a:r>
              <a:rPr lang="ru-RU" dirty="0" err="1">
                <a:solidFill>
                  <a:schemeClr val="accent6"/>
                </a:solidFill>
              </a:rPr>
              <a:t>програмної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ru-RU" dirty="0" err="1">
                <a:solidFill>
                  <a:schemeClr val="accent6"/>
                </a:solidFill>
              </a:rPr>
              <a:t>реалізації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4" name="Google Shape;1524;p60"/>
          <p:cNvGrpSpPr/>
          <p:nvPr/>
        </p:nvGrpSpPr>
        <p:grpSpPr>
          <a:xfrm>
            <a:off x="193975" y="3609234"/>
            <a:ext cx="2008800" cy="146100"/>
            <a:chOff x="847125" y="3296850"/>
            <a:chExt cx="2008800" cy="146100"/>
          </a:xfrm>
        </p:grpSpPr>
        <p:sp>
          <p:nvSpPr>
            <p:cNvPr id="1525" name="Google Shape;1525;p60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6" name="Google Shape;1526;p60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527" name="Google Shape;1527;p6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Вибрір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endParaRPr dirty="0"/>
          </a:p>
        </p:txBody>
      </p:sp>
      <p:sp>
        <p:nvSpPr>
          <p:cNvPr id="1536" name="Google Shape;1536;p61"/>
          <p:cNvSpPr txBox="1">
            <a:spLocks noGrp="1"/>
          </p:cNvSpPr>
          <p:nvPr>
            <p:ph type="subTitle" idx="4294967295"/>
          </p:nvPr>
        </p:nvSpPr>
        <p:spPr>
          <a:xfrm>
            <a:off x="4572000" y="4224000"/>
            <a:ext cx="38577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 err="1"/>
              <a:t>Стуркутура</a:t>
            </a:r>
            <a:r>
              <a:rPr lang="uk-UA" sz="1200" dirty="0"/>
              <a:t> проекту на одному з початкових рівнів</a:t>
            </a:r>
            <a:endParaRPr sz="1200" b="1" dirty="0"/>
          </a:p>
        </p:txBody>
      </p:sp>
      <p:sp>
        <p:nvSpPr>
          <p:cNvPr id="1537" name="Google Shape;1537;p61"/>
          <p:cNvSpPr/>
          <p:nvPr/>
        </p:nvSpPr>
        <p:spPr>
          <a:xfrm>
            <a:off x="643804" y="140975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61"/>
          <p:cNvSpPr/>
          <p:nvPr/>
        </p:nvSpPr>
        <p:spPr>
          <a:xfrm>
            <a:off x="643804" y="2474463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61"/>
          <p:cNvSpPr/>
          <p:nvPr/>
        </p:nvSpPr>
        <p:spPr>
          <a:xfrm>
            <a:off x="643804" y="35322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61"/>
          <p:cNvSpPr txBox="1"/>
          <p:nvPr/>
        </p:nvSpPr>
        <p:spPr>
          <a:xfrm>
            <a:off x="706304" y="145105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Розширення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61"/>
          <p:cNvSpPr txBox="1"/>
          <p:nvPr/>
        </p:nvSpPr>
        <p:spPr>
          <a:xfrm>
            <a:off x="706304" y="2519786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Підтримка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61"/>
          <p:cNvSpPr txBox="1"/>
          <p:nvPr/>
        </p:nvSpPr>
        <p:spPr>
          <a:xfrm>
            <a:off x="671904" y="1798090"/>
            <a:ext cx="213930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Не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використовує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стан перегляду та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серверні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форми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3" name="Google Shape;1543;p61"/>
          <p:cNvSpPr txBox="1"/>
          <p:nvPr/>
        </p:nvSpPr>
        <p:spPr>
          <a:xfrm>
            <a:off x="679219" y="2873118"/>
            <a:ext cx="25855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Забезпечує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розширену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підтримку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розробки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з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урахуванням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тестування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.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4" name="Google Shape;1544;p61"/>
          <p:cNvSpPr txBox="1"/>
          <p:nvPr/>
        </p:nvSpPr>
        <p:spPr>
          <a:xfrm>
            <a:off x="706304" y="357880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Управління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5" name="Google Shape;1545;p61"/>
          <p:cNvSpPr txBox="1"/>
          <p:nvPr/>
        </p:nvSpPr>
        <p:spPr>
          <a:xfrm>
            <a:off x="706312" y="3870243"/>
            <a:ext cx="2366072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Полегшує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управління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складними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структурами 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6" name="Google Shape;1546;p61"/>
          <p:cNvSpPr/>
          <p:nvPr/>
        </p:nvSpPr>
        <p:spPr>
          <a:xfrm>
            <a:off x="2270083" y="1406927"/>
            <a:ext cx="338100" cy="338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61"/>
          <p:cNvSpPr/>
          <p:nvPr/>
        </p:nvSpPr>
        <p:spPr>
          <a:xfrm>
            <a:off x="2270083" y="2469614"/>
            <a:ext cx="338100" cy="3381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61"/>
          <p:cNvSpPr/>
          <p:nvPr/>
        </p:nvSpPr>
        <p:spPr>
          <a:xfrm>
            <a:off x="2270083" y="3539189"/>
            <a:ext cx="338100" cy="338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61"/>
          <p:cNvSpPr/>
          <p:nvPr/>
        </p:nvSpPr>
        <p:spPr>
          <a:xfrm>
            <a:off x="2705102" y="1409750"/>
            <a:ext cx="8826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61"/>
          <p:cNvSpPr/>
          <p:nvPr/>
        </p:nvSpPr>
        <p:spPr>
          <a:xfrm>
            <a:off x="2705102" y="2474468"/>
            <a:ext cx="8826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61"/>
          <p:cNvSpPr/>
          <p:nvPr/>
        </p:nvSpPr>
        <p:spPr>
          <a:xfrm>
            <a:off x="2705102" y="3532298"/>
            <a:ext cx="8826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61"/>
          <p:cNvSpPr txBox="1"/>
          <p:nvPr/>
        </p:nvSpPr>
        <p:spPr>
          <a:xfrm>
            <a:off x="2790752" y="1451050"/>
            <a:ext cx="711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43%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3" name="Google Shape;1553;p61"/>
          <p:cNvSpPr txBox="1"/>
          <p:nvPr/>
        </p:nvSpPr>
        <p:spPr>
          <a:xfrm>
            <a:off x="2790752" y="2519792"/>
            <a:ext cx="711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17%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4" name="Google Shape;1554;p61"/>
          <p:cNvSpPr txBox="1"/>
          <p:nvPr/>
        </p:nvSpPr>
        <p:spPr>
          <a:xfrm>
            <a:off x="2790752" y="3578811"/>
            <a:ext cx="711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8202D46-3298-496B-9A4A-C5268B3F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97534" y="1218031"/>
            <a:ext cx="1007707" cy="26592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70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8275" algn="just">
              <a:lnSpc>
                <a:spcPct val="150000"/>
              </a:lnSpc>
            </a:pPr>
            <a:r>
              <a:rPr lang="uk-UA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Кінцевий етап розробки</a:t>
            </a:r>
            <a:endParaRPr lang="ru-RU" sz="4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091" name="Google Shape;2091;p70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2092" name="Google Shape;2092;p7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70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2096" name="Google Shape;2096;p70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0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70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2099" name="Google Shape;2099;p7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2" name="Google Shape;2102;p70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2103" name="Google Shape;2103;p7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70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2106" name="Google Shape;2106;p70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70"/>
          <p:cNvGrpSpPr/>
          <p:nvPr/>
        </p:nvGrpSpPr>
        <p:grpSpPr>
          <a:xfrm>
            <a:off x="1161595" y="2977127"/>
            <a:ext cx="924185" cy="1323604"/>
            <a:chOff x="5116556" y="2401406"/>
            <a:chExt cx="693937" cy="993846"/>
          </a:xfrm>
        </p:grpSpPr>
        <p:sp>
          <p:nvSpPr>
            <p:cNvPr id="2109" name="Google Shape;2109;p70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0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0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0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0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0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0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0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0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0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0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70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2121" name="Google Shape;2121;p70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0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0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0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0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0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0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0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0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0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70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2132" name="Google Shape;2132;p70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3" name="Google Shape;2133;p70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2134" name="Google Shape;2134;p7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7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7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Кінцевий Етап</a:t>
            </a:r>
            <a:endParaRPr dirty="0"/>
          </a:p>
        </p:txBody>
      </p:sp>
      <p:sp>
        <p:nvSpPr>
          <p:cNvPr id="1571" name="Google Shape;1571;p62"/>
          <p:cNvSpPr/>
          <p:nvPr/>
        </p:nvSpPr>
        <p:spPr>
          <a:xfrm>
            <a:off x="4422425" y="31080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62"/>
          <p:cNvSpPr/>
          <p:nvPr/>
        </p:nvSpPr>
        <p:spPr>
          <a:xfrm>
            <a:off x="4422425" y="16781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62"/>
          <p:cNvSpPr/>
          <p:nvPr/>
        </p:nvSpPr>
        <p:spPr>
          <a:xfrm>
            <a:off x="6470425" y="31080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62"/>
          <p:cNvSpPr/>
          <p:nvPr/>
        </p:nvSpPr>
        <p:spPr>
          <a:xfrm>
            <a:off x="6461875" y="16781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62"/>
          <p:cNvSpPr txBox="1"/>
          <p:nvPr/>
        </p:nvSpPr>
        <p:spPr>
          <a:xfrm>
            <a:off x="6622375" y="2072668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Розроблена</a:t>
            </a:r>
            <a:r>
              <a:rPr lang="ru-RU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ru-RU" dirty="0" err="1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адмін</a:t>
            </a:r>
            <a:r>
              <a:rPr lang="ru-RU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панель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76" name="Google Shape;1576;p62"/>
          <p:cNvSpPr txBox="1"/>
          <p:nvPr/>
        </p:nvSpPr>
        <p:spPr>
          <a:xfrm>
            <a:off x="6630925" y="3513168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Анімовано </a:t>
            </a:r>
            <a:r>
              <a:rPr lang="uk-UA" dirty="0" err="1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лединг</a:t>
            </a:r>
            <a:r>
              <a:rPr lang="uk-UA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сайту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77" name="Google Shape;1577;p62"/>
          <p:cNvSpPr txBox="1"/>
          <p:nvPr/>
        </p:nvSpPr>
        <p:spPr>
          <a:xfrm>
            <a:off x="6622375" y="1751088"/>
            <a:ext cx="1791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Панель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8" name="Google Shape;1578;p62"/>
          <p:cNvSpPr txBox="1"/>
          <p:nvPr/>
        </p:nvSpPr>
        <p:spPr>
          <a:xfrm>
            <a:off x="6630925" y="3191588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Анімація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9" name="Google Shape;1579;p62"/>
          <p:cNvSpPr txBox="1"/>
          <p:nvPr/>
        </p:nvSpPr>
        <p:spPr>
          <a:xfrm>
            <a:off x="4535125" y="1742644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База даних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62"/>
          <p:cNvSpPr txBox="1"/>
          <p:nvPr/>
        </p:nvSpPr>
        <p:spPr>
          <a:xfrm>
            <a:off x="4582925" y="2072668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Спроектовано</a:t>
            </a:r>
            <a:r>
              <a:rPr lang="ru-RU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базу </a:t>
            </a:r>
            <a:r>
              <a:rPr lang="ru-RU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даних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81" name="Google Shape;1581;p62"/>
          <p:cNvSpPr txBox="1"/>
          <p:nvPr/>
        </p:nvSpPr>
        <p:spPr>
          <a:xfrm>
            <a:off x="4487325" y="3180988"/>
            <a:ext cx="172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Погодні </a:t>
            </a:r>
            <a:r>
              <a:rPr lang="en-US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62"/>
          <p:cNvSpPr txBox="1"/>
          <p:nvPr/>
        </p:nvSpPr>
        <p:spPr>
          <a:xfrm>
            <a:off x="4582925" y="3513168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Робота з погодними </a:t>
            </a:r>
            <a:r>
              <a:rPr lang="uk-UA" dirty="0" err="1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апі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83" name="Google Shape;1583;p62"/>
          <p:cNvSpPr/>
          <p:nvPr/>
        </p:nvSpPr>
        <p:spPr>
          <a:xfrm>
            <a:off x="6047581" y="1678188"/>
            <a:ext cx="338100" cy="338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62"/>
          <p:cNvSpPr/>
          <p:nvPr/>
        </p:nvSpPr>
        <p:spPr>
          <a:xfrm>
            <a:off x="6047581" y="3108964"/>
            <a:ext cx="338100" cy="338100"/>
          </a:xfrm>
          <a:prstGeom prst="ellipse">
            <a:avLst/>
          </a:prstGeom>
          <a:solidFill>
            <a:srgbClr val="3AE4D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62"/>
          <p:cNvSpPr/>
          <p:nvPr/>
        </p:nvSpPr>
        <p:spPr>
          <a:xfrm>
            <a:off x="8076181" y="1678188"/>
            <a:ext cx="338100" cy="338100"/>
          </a:xfrm>
          <a:prstGeom prst="ellipse">
            <a:avLst/>
          </a:prstGeom>
          <a:solidFill>
            <a:srgbClr val="5352E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62"/>
          <p:cNvSpPr/>
          <p:nvPr/>
        </p:nvSpPr>
        <p:spPr>
          <a:xfrm>
            <a:off x="8085904" y="3108950"/>
            <a:ext cx="338100" cy="338100"/>
          </a:xfrm>
          <a:prstGeom prst="ellipse">
            <a:avLst/>
          </a:prstGeom>
          <a:solidFill>
            <a:srgbClr val="A1C3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6092BD90-604B-47D8-9625-29FF4ABF3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4" y="1751088"/>
            <a:ext cx="3965807" cy="1941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Висновки</a:t>
            </a:r>
            <a:endParaRPr dirty="0"/>
          </a:p>
        </p:txBody>
      </p:sp>
      <p:sp>
        <p:nvSpPr>
          <p:cNvPr id="3262" name="Google Shape;3262;p78"/>
          <p:cNvSpPr/>
          <p:nvPr/>
        </p:nvSpPr>
        <p:spPr>
          <a:xfrm>
            <a:off x="836690" y="4148860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3" name="Google Shape;3263;p78"/>
          <p:cNvGrpSpPr/>
          <p:nvPr/>
        </p:nvGrpSpPr>
        <p:grpSpPr>
          <a:xfrm rot="10800000" flipH="1">
            <a:off x="3059599" y="4477840"/>
            <a:ext cx="825589" cy="93999"/>
            <a:chOff x="5718423" y="809024"/>
            <a:chExt cx="830071" cy="94500"/>
          </a:xfrm>
        </p:grpSpPr>
        <p:sp>
          <p:nvSpPr>
            <p:cNvPr id="3264" name="Google Shape;3264;p7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8" name="Google Shape;3268;p78"/>
          <p:cNvGrpSpPr/>
          <p:nvPr/>
        </p:nvGrpSpPr>
        <p:grpSpPr>
          <a:xfrm rot="10800000" flipH="1">
            <a:off x="902039" y="4174910"/>
            <a:ext cx="429322" cy="93999"/>
            <a:chOff x="5795037" y="809024"/>
            <a:chExt cx="431653" cy="94500"/>
          </a:xfrm>
        </p:grpSpPr>
        <p:sp>
          <p:nvSpPr>
            <p:cNvPr id="3269" name="Google Shape;3269;p7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2" name="Google Shape;3272;p78"/>
          <p:cNvGrpSpPr/>
          <p:nvPr/>
        </p:nvGrpSpPr>
        <p:grpSpPr>
          <a:xfrm>
            <a:off x="836751" y="4471300"/>
            <a:ext cx="2068955" cy="107096"/>
            <a:chOff x="1213356" y="786822"/>
            <a:chExt cx="3880261" cy="200855"/>
          </a:xfrm>
        </p:grpSpPr>
        <p:sp>
          <p:nvSpPr>
            <p:cNvPr id="3273" name="Google Shape;3273;p78"/>
            <p:cNvSpPr/>
            <p:nvPr/>
          </p:nvSpPr>
          <p:spPr>
            <a:xfrm>
              <a:off x="1213356" y="786822"/>
              <a:ext cx="3880261" cy="20085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0FBC75B-494F-4570-9637-4AF1CF1C3F3C}"/>
              </a:ext>
            </a:extLst>
          </p:cNvPr>
          <p:cNvSpPr txBox="1"/>
          <p:nvPr/>
        </p:nvSpPr>
        <p:spPr>
          <a:xfrm>
            <a:off x="759127" y="1379764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 </a:t>
            </a:r>
            <a:r>
              <a:rPr lang="ru-RU" sz="1200" dirty="0" err="1">
                <a:solidFill>
                  <a:schemeClr val="bg1"/>
                </a:solidFill>
              </a:rPr>
              <a:t>ході</a:t>
            </a:r>
            <a:r>
              <a:rPr lang="ru-RU" sz="1200" dirty="0">
                <a:solidFill>
                  <a:schemeClr val="bg1"/>
                </a:solidFill>
              </a:rPr>
              <a:t> данного проекту </a:t>
            </a:r>
            <a:r>
              <a:rPr lang="ru-RU" sz="1200" dirty="0" err="1">
                <a:solidFill>
                  <a:schemeClr val="bg1"/>
                </a:solidFill>
              </a:rPr>
              <a:t>був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розроблений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програмний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подукт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що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дозволє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користувачам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преревіряти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погодні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умови</a:t>
            </a:r>
            <a:r>
              <a:rPr lang="ru-RU" sz="1200" dirty="0">
                <a:solidFill>
                  <a:schemeClr val="bg1"/>
                </a:solidFill>
              </a:rPr>
              <a:t> за </a:t>
            </a:r>
            <a:r>
              <a:rPr lang="ru-RU" sz="1200" dirty="0" err="1">
                <a:solidFill>
                  <a:schemeClr val="bg1"/>
                </a:solidFill>
              </a:rPr>
              <a:t>містом</a:t>
            </a:r>
            <a:r>
              <a:rPr lang="ru-RU" sz="1200" dirty="0">
                <a:solidFill>
                  <a:schemeClr val="bg1"/>
                </a:solidFill>
              </a:rPr>
              <a:t>. Проект </a:t>
            </a:r>
            <a:r>
              <a:rPr lang="ru-RU" sz="1200" dirty="0" err="1">
                <a:solidFill>
                  <a:schemeClr val="bg1"/>
                </a:solidFill>
              </a:rPr>
              <a:t>виконано</a:t>
            </a:r>
            <a:r>
              <a:rPr lang="ru-RU" sz="1200" dirty="0">
                <a:solidFill>
                  <a:schemeClr val="bg1"/>
                </a:solidFill>
              </a:rPr>
              <a:t> у </a:t>
            </a:r>
            <a:r>
              <a:rPr lang="ru-RU" sz="1200" dirty="0" err="1">
                <a:solidFill>
                  <a:schemeClr val="bg1"/>
                </a:solidFill>
              </a:rPr>
              <a:t>вигляді</a:t>
            </a:r>
            <a:r>
              <a:rPr lang="ru-RU" sz="1200" dirty="0">
                <a:solidFill>
                  <a:schemeClr val="bg1"/>
                </a:solidFill>
              </a:rPr>
              <a:t> сайту, </a:t>
            </a:r>
            <a:r>
              <a:rPr lang="ru-RU" sz="1200" dirty="0" err="1">
                <a:solidFill>
                  <a:schemeClr val="bg1"/>
                </a:solidFill>
              </a:rPr>
              <a:t>що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надає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метереологічні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дані</a:t>
            </a:r>
            <a:r>
              <a:rPr lang="ru-RU" sz="1200" dirty="0">
                <a:solidFill>
                  <a:schemeClr val="bg1"/>
                </a:solidFill>
              </a:rPr>
              <a:t>. Сайт </a:t>
            </a:r>
            <a:r>
              <a:rPr lang="ru-RU" sz="1200" dirty="0" err="1">
                <a:solidFill>
                  <a:schemeClr val="bg1"/>
                </a:solidFill>
              </a:rPr>
              <a:t>має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простий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зрозумілий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користувачеві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інтерфейс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Також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має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власну</a:t>
            </a:r>
            <a:r>
              <a:rPr lang="ru-RU" sz="1200" dirty="0">
                <a:solidFill>
                  <a:schemeClr val="bg1"/>
                </a:solidFill>
              </a:rPr>
              <a:t> базу </a:t>
            </a:r>
            <a:r>
              <a:rPr lang="ru-RU" sz="1200" dirty="0" err="1">
                <a:solidFill>
                  <a:schemeClr val="bg1"/>
                </a:solidFill>
              </a:rPr>
              <a:t>данних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куди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додаються</a:t>
            </a:r>
            <a:r>
              <a:rPr lang="ru-RU" sz="1200" dirty="0">
                <a:solidFill>
                  <a:schemeClr val="bg1"/>
                </a:solidFill>
              </a:rPr>
              <a:t> записи </a:t>
            </a:r>
            <a:r>
              <a:rPr lang="ru-RU" sz="1200" dirty="0" err="1">
                <a:solidFill>
                  <a:schemeClr val="bg1"/>
                </a:solidFill>
              </a:rPr>
              <a:t>адміністратором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чи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нові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користувачі</a:t>
            </a:r>
            <a:r>
              <a:rPr lang="ru-RU" sz="1200" dirty="0">
                <a:solidFill>
                  <a:schemeClr val="bg1"/>
                </a:solidFill>
              </a:rPr>
              <a:t> за ролями.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1149F-810E-4A05-9DAD-921355260DF8}"/>
              </a:ext>
            </a:extLst>
          </p:cNvPr>
          <p:cNvSpPr txBox="1"/>
          <p:nvPr/>
        </p:nvSpPr>
        <p:spPr>
          <a:xfrm>
            <a:off x="4087543" y="2866575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 err="1">
                <a:solidFill>
                  <a:schemeClr val="bg1"/>
                </a:solidFill>
              </a:rPr>
              <a:t>Було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розроблено</a:t>
            </a:r>
            <a:r>
              <a:rPr lang="ru-RU" sz="1200" dirty="0">
                <a:solidFill>
                  <a:schemeClr val="bg1"/>
                </a:solidFill>
              </a:rPr>
              <a:t> систему </a:t>
            </a:r>
            <a:r>
              <a:rPr lang="ru-RU" sz="1200" dirty="0" err="1">
                <a:solidFill>
                  <a:schemeClr val="bg1"/>
                </a:solidFill>
              </a:rPr>
              <a:t>ролів</a:t>
            </a:r>
            <a:r>
              <a:rPr lang="ru-RU" sz="1200" dirty="0">
                <a:solidFill>
                  <a:schemeClr val="bg1"/>
                </a:solidFill>
              </a:rPr>
              <a:t> як </a:t>
            </a:r>
            <a:r>
              <a:rPr lang="ru-RU" sz="1200" dirty="0" err="1">
                <a:solidFill>
                  <a:schemeClr val="bg1"/>
                </a:solidFill>
              </a:rPr>
              <a:t>користувач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або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адміністратор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що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мають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різні</a:t>
            </a:r>
            <a:r>
              <a:rPr lang="ru-RU" sz="1200" dirty="0">
                <a:solidFill>
                  <a:schemeClr val="bg1"/>
                </a:solidFill>
              </a:rPr>
              <a:t> права та </a:t>
            </a:r>
            <a:r>
              <a:rPr lang="ru-RU" sz="1200" dirty="0" err="1">
                <a:solidFill>
                  <a:schemeClr val="bg1"/>
                </a:solidFill>
              </a:rPr>
              <a:t>обов’язки</a:t>
            </a:r>
            <a:r>
              <a:rPr lang="ru-RU" sz="1200" dirty="0">
                <a:solidFill>
                  <a:schemeClr val="bg1"/>
                </a:solidFill>
              </a:rPr>
              <a:t> у </a:t>
            </a:r>
            <a:r>
              <a:rPr lang="ru-RU" sz="1200" dirty="0" err="1">
                <a:solidFill>
                  <a:schemeClr val="bg1"/>
                </a:solidFill>
              </a:rPr>
              <a:t>системі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Побудовано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архітектурну</a:t>
            </a:r>
            <a:r>
              <a:rPr lang="ru-RU" sz="1200" dirty="0">
                <a:solidFill>
                  <a:schemeClr val="bg1"/>
                </a:solidFill>
              </a:rPr>
              <a:t> модель </a:t>
            </a:r>
            <a:r>
              <a:rPr lang="ru-RU" sz="1200" dirty="0" err="1">
                <a:solidFill>
                  <a:schemeClr val="bg1"/>
                </a:solidFill>
              </a:rPr>
              <a:t>розгортання</a:t>
            </a:r>
            <a:r>
              <a:rPr lang="ru-RU" sz="1200" dirty="0">
                <a:solidFill>
                  <a:schemeClr val="bg1"/>
                </a:solidFill>
              </a:rPr>
              <a:t> ПЗ, яка </a:t>
            </a:r>
            <a:r>
              <a:rPr lang="ru-RU" sz="1200" dirty="0" err="1">
                <a:solidFill>
                  <a:schemeClr val="bg1"/>
                </a:solidFill>
              </a:rPr>
              <a:t>підтримує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реалізацію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необхідної</a:t>
            </a:r>
            <a:r>
              <a:rPr lang="ru-RU" sz="1200" dirty="0">
                <a:solidFill>
                  <a:schemeClr val="bg1"/>
                </a:solidFill>
              </a:rPr>
              <a:t> для </a:t>
            </a:r>
            <a:r>
              <a:rPr lang="ru-RU" sz="1200" dirty="0" err="1">
                <a:solidFill>
                  <a:schemeClr val="bg1"/>
                </a:solidFill>
              </a:rPr>
              <a:t>вашого</a:t>
            </a:r>
            <a:r>
              <a:rPr lang="ru-RU" sz="1200" dirty="0">
                <a:solidFill>
                  <a:schemeClr val="bg1"/>
                </a:solidFill>
              </a:rPr>
              <a:t> проекту </a:t>
            </a:r>
            <a:r>
              <a:rPr lang="ru-RU" sz="1200" dirty="0" err="1">
                <a:solidFill>
                  <a:schemeClr val="bg1"/>
                </a:solidFill>
              </a:rPr>
              <a:t>якості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сервісу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виконано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аналіз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моделі</a:t>
            </a:r>
            <a:r>
              <a:rPr lang="ru-RU" sz="1200" dirty="0">
                <a:solidFill>
                  <a:schemeClr val="bg1"/>
                </a:solidFill>
              </a:rPr>
              <a:t> .</a:t>
            </a:r>
            <a:r>
              <a:rPr lang="ru-RU" sz="1200" dirty="0" err="1">
                <a:solidFill>
                  <a:schemeClr val="bg1"/>
                </a:solidFill>
              </a:rPr>
              <a:t>Реалізовано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розгортання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розробленого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застосунку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підготовано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його</a:t>
            </a:r>
            <a:r>
              <a:rPr lang="ru-RU" sz="1200" dirty="0">
                <a:solidFill>
                  <a:schemeClr val="bg1"/>
                </a:solidFill>
              </a:rPr>
              <a:t> до </a:t>
            </a:r>
            <a:r>
              <a:rPr lang="ru-RU" sz="1200" dirty="0" err="1">
                <a:solidFill>
                  <a:schemeClr val="bg1"/>
                </a:solidFill>
              </a:rPr>
              <a:t>демонстрації</a:t>
            </a:r>
            <a:r>
              <a:rPr lang="ru-RU" sz="1200" dirty="0">
                <a:solidFill>
                  <a:schemeClr val="bg1"/>
                </a:solidFill>
              </a:rPr>
              <a:t>. У </a:t>
            </a:r>
            <a:r>
              <a:rPr lang="ru-RU" sz="1200" dirty="0" err="1">
                <a:solidFill>
                  <a:schemeClr val="bg1"/>
                </a:solidFill>
              </a:rPr>
              <a:t>ході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роботи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обов’язково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продокументовано</a:t>
            </a:r>
            <a:r>
              <a:rPr lang="ru-RU" sz="1200" dirty="0">
                <a:solidFill>
                  <a:schemeClr val="bg1"/>
                </a:solidFill>
              </a:rPr>
              <a:t> будь-</a:t>
            </a:r>
            <a:r>
              <a:rPr lang="ru-RU" sz="1200" dirty="0" err="1">
                <a:solidFill>
                  <a:schemeClr val="bg1"/>
                </a:solidFill>
              </a:rPr>
              <a:t>які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зміни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архітектури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застосування</a:t>
            </a:r>
            <a:r>
              <a:rPr lang="ru-RU" sz="1200" dirty="0">
                <a:solidFill>
                  <a:schemeClr val="bg1"/>
                </a:solidFill>
              </a:rPr>
              <a:t>.</a:t>
            </a:r>
            <a:endParaRPr lang="ru-RU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chemeClr val="bg1"/>
                </a:solidFill>
              </a:rPr>
              <a:t>Зм</a:t>
            </a:r>
            <a:r>
              <a:rPr lang="uk-UA" b="1" dirty="0" err="1">
                <a:solidFill>
                  <a:schemeClr val="bg1"/>
                </a:solidFill>
              </a:rPr>
              <a:t>іст</a:t>
            </a:r>
            <a:r>
              <a:rPr lang="uk-UA" b="1" dirty="0">
                <a:solidFill>
                  <a:schemeClr val="bg1"/>
                </a:solidFill>
              </a:rPr>
              <a:t> презентації</a:t>
            </a:r>
          </a:p>
        </p:txBody>
      </p:sp>
      <p:sp>
        <p:nvSpPr>
          <p:cNvPr id="638" name="Google Shape;638;p42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Завдання</a:t>
            </a:r>
            <a:endParaRPr lang="ru-RU" dirty="0">
              <a:solidFill>
                <a:schemeClr val="dk1"/>
              </a:solidFill>
            </a:endParaRP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Вимоги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висунуті</a:t>
            </a:r>
            <a:r>
              <a:rPr lang="ru-RU" dirty="0">
                <a:solidFill>
                  <a:schemeClr val="dk1"/>
                </a:solidFill>
              </a:rPr>
              <a:t> до </a:t>
            </a:r>
            <a:r>
              <a:rPr lang="ru-RU" dirty="0" err="1">
                <a:solidFill>
                  <a:schemeClr val="dk1"/>
                </a:solidFill>
              </a:rPr>
              <a:t>системи</a:t>
            </a:r>
            <a:endParaRPr lang="ru-RU" dirty="0">
              <a:solidFill>
                <a:schemeClr val="dk1"/>
              </a:solidFill>
            </a:endParaRP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Вибір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компонентів</a:t>
            </a:r>
            <a:endParaRPr lang="ru-RU" dirty="0">
              <a:solidFill>
                <a:schemeClr val="dk1"/>
              </a:solidFill>
            </a:endParaRPr>
          </a:p>
          <a:p>
            <a:pPr marL="228600" indent="-228600"/>
            <a:r>
              <a:rPr lang="en-US" dirty="0">
                <a:solidFill>
                  <a:schemeClr val="dk1"/>
                </a:solidFill>
              </a:rPr>
              <a:t>UML </a:t>
            </a:r>
            <a:r>
              <a:rPr lang="ru-RU" dirty="0" err="1">
                <a:solidFill>
                  <a:schemeClr val="dk1"/>
                </a:solidFill>
              </a:rPr>
              <a:t>діаграма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обраних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компонентів</a:t>
            </a:r>
            <a:endParaRPr lang="ru-RU" dirty="0">
              <a:solidFill>
                <a:schemeClr val="dk1"/>
              </a:solidFill>
            </a:endParaRP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Опис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обраного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архітектурного</a:t>
            </a:r>
            <a:r>
              <a:rPr lang="ru-RU" dirty="0">
                <a:solidFill>
                  <a:schemeClr val="dk1"/>
                </a:solidFill>
              </a:rPr>
              <a:t> стилю та шаблону</a:t>
            </a: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Архітектурні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рішення</a:t>
            </a:r>
            <a:r>
              <a:rPr lang="ru-RU" dirty="0">
                <a:solidFill>
                  <a:schemeClr val="dk1"/>
                </a:solidFill>
              </a:rPr>
              <a:t> та </a:t>
            </a:r>
            <a:r>
              <a:rPr lang="ru-RU" dirty="0" err="1">
                <a:solidFill>
                  <a:schemeClr val="dk1"/>
                </a:solidFill>
              </a:rPr>
              <a:t>з’єднувачі</a:t>
            </a:r>
            <a:endParaRPr lang="ru-RU" dirty="0">
              <a:solidFill>
                <a:schemeClr val="dk1"/>
              </a:solidFill>
            </a:endParaRP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Опис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архітектури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системи</a:t>
            </a:r>
            <a:r>
              <a:rPr lang="ru-RU" dirty="0">
                <a:solidFill>
                  <a:schemeClr val="dk1"/>
                </a:solidFill>
              </a:rPr>
              <a:t> (</a:t>
            </a:r>
            <a:r>
              <a:rPr lang="ru-RU" dirty="0" err="1">
                <a:solidFill>
                  <a:schemeClr val="dk1"/>
                </a:solidFill>
              </a:rPr>
              <a:t>стисло</a:t>
            </a:r>
            <a:r>
              <a:rPr lang="ru-RU" dirty="0">
                <a:solidFill>
                  <a:schemeClr val="dk1"/>
                </a:solidFill>
              </a:rPr>
              <a:t>)</a:t>
            </a: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Опис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основних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технічних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викликів</a:t>
            </a:r>
            <a:r>
              <a:rPr lang="ru-RU" dirty="0">
                <a:solidFill>
                  <a:schemeClr val="dk1"/>
                </a:solidFill>
              </a:rPr>
              <a:t>	</a:t>
            </a: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Архітектурний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аналіз</a:t>
            </a:r>
            <a:endParaRPr lang="ru-RU" dirty="0">
              <a:solidFill>
                <a:schemeClr val="dk1"/>
              </a:solidFill>
            </a:endParaRPr>
          </a:p>
          <a:p>
            <a:pPr marL="228600" indent="-228600"/>
            <a:r>
              <a:rPr lang="ru-RU" dirty="0">
                <a:solidFill>
                  <a:schemeClr val="dk1"/>
                </a:solidFill>
              </a:rPr>
              <a:t>Початок </a:t>
            </a:r>
            <a:r>
              <a:rPr lang="ru-RU" dirty="0" err="1">
                <a:solidFill>
                  <a:schemeClr val="dk1"/>
                </a:solidFill>
              </a:rPr>
              <a:t>програмної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реалізації</a:t>
            </a:r>
            <a:endParaRPr lang="ru-RU" dirty="0">
              <a:solidFill>
                <a:schemeClr val="dk1"/>
              </a:solidFill>
            </a:endParaRPr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Кінцевий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етап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розробки</a:t>
            </a:r>
            <a:endParaRPr lang="ru-RU" dirty="0"/>
          </a:p>
          <a:p>
            <a:pPr marL="228600" indent="-228600"/>
            <a:r>
              <a:rPr lang="ru-RU" dirty="0" err="1">
                <a:solidFill>
                  <a:schemeClr val="dk1"/>
                </a:solidFill>
              </a:rPr>
              <a:t>Висновок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81724" y="2933324"/>
            <a:ext cx="4043958" cy="133137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09340" y="1673196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Завдання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522880" y="3025180"/>
            <a:ext cx="3919416" cy="4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 err="1"/>
              <a:t>Створення</a:t>
            </a:r>
            <a:r>
              <a:rPr lang="ru-RU" sz="1400" dirty="0"/>
              <a:t> ПЗ, яке буде </a:t>
            </a:r>
            <a:r>
              <a:rPr lang="ru-RU" sz="1400" dirty="0" err="1"/>
              <a:t>приймати</a:t>
            </a:r>
            <a:r>
              <a:rPr lang="ru-RU" sz="1400" dirty="0"/>
              <a:t> </a:t>
            </a:r>
            <a:r>
              <a:rPr lang="ru-RU" sz="1400" dirty="0" err="1"/>
              <a:t>погодні</a:t>
            </a:r>
            <a:r>
              <a:rPr lang="ru-RU" sz="1400" dirty="0"/>
              <a:t> </a:t>
            </a:r>
            <a:r>
              <a:rPr lang="ru-RU" sz="1400" dirty="0" err="1"/>
              <a:t>дані</a:t>
            </a:r>
            <a:r>
              <a:rPr lang="ru-RU" sz="1400" dirty="0"/>
              <a:t> , </a:t>
            </a:r>
            <a:r>
              <a:rPr lang="ru-RU" sz="1400" dirty="0" err="1"/>
              <a:t>передавати</a:t>
            </a:r>
            <a:r>
              <a:rPr lang="ru-RU" sz="1400" dirty="0"/>
              <a:t> </a:t>
            </a:r>
            <a:r>
              <a:rPr lang="ru-RU" sz="1400" dirty="0" err="1"/>
              <a:t>їх</a:t>
            </a:r>
            <a:r>
              <a:rPr lang="ru-RU" sz="1400" dirty="0"/>
              <a:t> до </a:t>
            </a:r>
            <a:r>
              <a:rPr lang="ru-RU" sz="1400" dirty="0" err="1"/>
              <a:t>нашого</a:t>
            </a:r>
            <a:r>
              <a:rPr lang="ru-RU" sz="1400" dirty="0"/>
              <a:t> серверу, </a:t>
            </a:r>
            <a:r>
              <a:rPr lang="ru-RU" sz="1400" dirty="0" err="1"/>
              <a:t>який</a:t>
            </a:r>
            <a:r>
              <a:rPr lang="ru-RU" sz="1400" dirty="0"/>
              <a:t> буде </a:t>
            </a:r>
            <a:r>
              <a:rPr lang="ru-RU" sz="1400" dirty="0" err="1"/>
              <a:t>містити</a:t>
            </a:r>
            <a:r>
              <a:rPr lang="ru-RU" sz="1400" dirty="0"/>
              <a:t> сайт (</a:t>
            </a:r>
            <a:r>
              <a:rPr lang="ru-RU" sz="1400" dirty="0" err="1"/>
              <a:t>графічний</a:t>
            </a:r>
            <a:r>
              <a:rPr lang="ru-RU" sz="1400" dirty="0"/>
              <a:t> </a:t>
            </a:r>
            <a:r>
              <a:rPr lang="ru-RU" sz="1400" dirty="0" err="1"/>
              <a:t>інтерфейс</a:t>
            </a:r>
            <a:r>
              <a:rPr lang="ru-RU" sz="1400" dirty="0"/>
              <a:t>) та базу </a:t>
            </a:r>
            <a:r>
              <a:rPr lang="ru-RU" sz="1400" dirty="0" err="1"/>
              <a:t>даних</a:t>
            </a:r>
            <a:r>
              <a:rPr lang="ru-RU" sz="1400" dirty="0"/>
              <a:t>, та </a:t>
            </a:r>
            <a:r>
              <a:rPr lang="ru-RU" sz="1400" dirty="0" err="1"/>
              <a:t>виводитиме</a:t>
            </a:r>
            <a:r>
              <a:rPr lang="ru-RU" sz="1400" dirty="0"/>
              <a:t> </a:t>
            </a:r>
            <a:r>
              <a:rPr lang="ru-RU" sz="1400" dirty="0" err="1"/>
              <a:t>їх</a:t>
            </a:r>
            <a:r>
              <a:rPr lang="ru-RU" sz="1400" dirty="0"/>
              <a:t> у </a:t>
            </a:r>
            <a:r>
              <a:rPr lang="ru-RU" sz="1400" dirty="0" err="1"/>
              <a:t>спеціальних</a:t>
            </a:r>
            <a:r>
              <a:rPr lang="ru-RU" sz="1400" dirty="0"/>
              <a:t> блоках сайту.</a:t>
            </a:r>
            <a:endParaRPr sz="1400" dirty="0"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66838" y="983284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3"/>
          <p:cNvSpPr txBox="1">
            <a:spLocks noGrp="1"/>
          </p:cNvSpPr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44" name="Google Shape;644;p43"/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5" name="Google Shape;645;p43"/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6" name="Google Shape;646;p4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Сортування</a:t>
            </a:r>
            <a:endParaRPr dirty="0"/>
          </a:p>
        </p:txBody>
      </p:sp>
      <p:sp>
        <p:nvSpPr>
          <p:cNvPr id="647" name="Google Shape;647;p43"/>
          <p:cNvSpPr txBox="1">
            <a:spLocks noGrp="1"/>
          </p:cNvSpPr>
          <p:nvPr>
            <p:ph type="title" idx="3"/>
          </p:nvPr>
        </p:nvSpPr>
        <p:spPr>
          <a:xfrm>
            <a:off x="5767657" y="1480217"/>
            <a:ext cx="3019995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648" name="Google Shape;648;p4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Візуалізація</a:t>
            </a:r>
            <a:endParaRPr dirty="0"/>
          </a:p>
        </p:txBody>
      </p:sp>
      <p:sp>
        <p:nvSpPr>
          <p:cNvPr id="649" name="Google Shape;649;p43"/>
          <p:cNvSpPr txBox="1">
            <a:spLocks noGrp="1"/>
          </p:cNvSpPr>
          <p:nvPr>
            <p:ph type="title" idx="7"/>
          </p:nvPr>
        </p:nvSpPr>
        <p:spPr>
          <a:xfrm>
            <a:off x="1247529" y="1078532"/>
            <a:ext cx="3432296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endParaRPr dirty="0"/>
          </a:p>
        </p:txBody>
      </p:sp>
      <p:sp>
        <p:nvSpPr>
          <p:cNvPr id="650" name="Google Shape;650;p43"/>
          <p:cNvSpPr txBox="1">
            <a:spLocks noGrp="1"/>
          </p:cNvSpPr>
          <p:nvPr>
            <p:ph type="title" idx="9"/>
          </p:nvPr>
        </p:nvSpPr>
        <p:spPr>
          <a:xfrm>
            <a:off x="5767661" y="2474926"/>
            <a:ext cx="3019991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Апаратні</a:t>
            </a:r>
            <a:r>
              <a:rPr lang="ru-RU" dirty="0"/>
              <a:t> та </a:t>
            </a:r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endParaRPr dirty="0"/>
          </a:p>
        </p:txBody>
      </p:sp>
      <p:sp>
        <p:nvSpPr>
          <p:cNvPr id="651" name="Google Shape;651;p43"/>
          <p:cNvSpPr txBox="1">
            <a:spLocks noGrp="1"/>
          </p:cNvSpPr>
          <p:nvPr>
            <p:ph type="title" idx="14"/>
          </p:nvPr>
        </p:nvSpPr>
        <p:spPr>
          <a:xfrm>
            <a:off x="5767675" y="3605754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Operational Requirements</a:t>
            </a:r>
            <a:r>
              <a:rPr lang="en" dirty="0"/>
              <a:t> </a:t>
            </a:r>
            <a:endParaRPr dirty="0"/>
          </a:p>
        </p:txBody>
      </p:sp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Вимоги, висунуті до системи</a:t>
            </a:r>
            <a:endParaRPr dirty="0"/>
          </a:p>
        </p:txBody>
      </p:sp>
      <p:sp>
        <p:nvSpPr>
          <p:cNvPr id="653" name="Google Shape;653;p4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Сортування</a:t>
            </a:r>
            <a:r>
              <a:rPr lang="ru-RU" dirty="0"/>
              <a:t> та </a:t>
            </a:r>
            <a:r>
              <a:rPr lang="ru-RU" dirty="0" err="1"/>
              <a:t>нормалізація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endParaRPr dirty="0"/>
          </a:p>
        </p:txBody>
      </p:sp>
      <p:sp>
        <p:nvSpPr>
          <p:cNvPr id="654" name="Google Shape;654;p4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221989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Апаратні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endParaRPr lang="en-US" dirty="0"/>
          </a:p>
        </p:txBody>
      </p:sp>
      <p:sp>
        <p:nvSpPr>
          <p:cNvPr id="655" name="Google Shape;655;p4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2203754" cy="7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візуального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погодних</a:t>
            </a:r>
            <a:r>
              <a:rPr lang="ru-RU" dirty="0"/>
              <a:t> умов </a:t>
            </a:r>
            <a:endParaRPr lang="en-US" dirty="0"/>
          </a:p>
        </p:txBody>
      </p:sp>
      <p:sp>
        <p:nvSpPr>
          <p:cNvPr id="656" name="Google Shape;656;p43"/>
          <p:cNvSpPr txBox="1">
            <a:spLocks noGrp="1"/>
          </p:cNvSpPr>
          <p:nvPr>
            <p:ph type="subTitle" idx="8"/>
          </p:nvPr>
        </p:nvSpPr>
        <p:spPr>
          <a:xfrm>
            <a:off x="2159812" y="1804358"/>
            <a:ext cx="2305500" cy="494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серверу </a:t>
            </a:r>
            <a:r>
              <a:rPr lang="ru-RU" dirty="0" err="1"/>
              <a:t>метеорологічного</a:t>
            </a:r>
            <a:r>
              <a:rPr lang="ru-RU" dirty="0"/>
              <a:t> центру</a:t>
            </a:r>
            <a:endParaRPr lang="en-US" dirty="0"/>
          </a:p>
        </p:txBody>
      </p:sp>
      <p:sp>
        <p:nvSpPr>
          <p:cNvPr id="657" name="Google Shape;657;p43"/>
          <p:cNvSpPr txBox="1">
            <a:spLocks noGrp="1"/>
          </p:cNvSpPr>
          <p:nvPr>
            <p:ph type="subTitle" idx="13"/>
          </p:nvPr>
        </p:nvSpPr>
        <p:spPr>
          <a:xfrm>
            <a:off x="5781763" y="2892770"/>
            <a:ext cx="320087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апаратної</a:t>
            </a:r>
            <a:r>
              <a:rPr lang="ru-RU" dirty="0"/>
              <a:t> та </a:t>
            </a:r>
            <a:r>
              <a:rPr lang="ru-RU" dirty="0" err="1"/>
              <a:t>програмної</a:t>
            </a:r>
            <a:r>
              <a:rPr lang="ru-RU" dirty="0"/>
              <a:t> платформ, </a:t>
            </a:r>
            <a:r>
              <a:rPr lang="ru-RU" dirty="0" err="1"/>
              <a:t>необхідних</a:t>
            </a:r>
            <a:r>
              <a:rPr lang="ru-RU" dirty="0"/>
              <a:t> для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658" name="Google Shape;658;p43"/>
          <p:cNvSpPr txBox="1">
            <a:spLocks noGrp="1"/>
          </p:cNvSpPr>
          <p:nvPr>
            <p:ph type="subTitle" idx="15"/>
          </p:nvPr>
        </p:nvSpPr>
        <p:spPr>
          <a:xfrm>
            <a:off x="5781763" y="3982735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Безпека</a:t>
            </a:r>
            <a:r>
              <a:rPr lang="ru-RU" dirty="0"/>
              <a:t> та </a:t>
            </a:r>
            <a:r>
              <a:rPr lang="ru-RU" dirty="0" err="1"/>
              <a:t>Конфіденційність</a:t>
            </a:r>
            <a:endParaRPr dirty="0"/>
          </a:p>
        </p:txBody>
      </p:sp>
      <p:sp>
        <p:nvSpPr>
          <p:cNvPr id="659" name="Google Shape;659;p43"/>
          <p:cNvSpPr txBox="1">
            <a:spLocks noGrp="1"/>
          </p:cNvSpPr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2" name="Google Shape;662;p43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63" name="Google Shape;663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3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666" name="Google Shape;66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3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669" name="Google Shape;66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3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672" name="Google Shape;67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3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675" name="Google Shape;675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3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678" name="Google Shape;678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646;p43">
            <a:extLst>
              <a:ext uri="{FF2B5EF4-FFF2-40B4-BE49-F238E27FC236}">
                <a16:creationId xmlns:a16="http://schemas.microsoft.com/office/drawing/2014/main" id="{8996B983-DE85-4EDF-838C-5B6169469ACC}"/>
              </a:ext>
            </a:extLst>
          </p:cNvPr>
          <p:cNvSpPr txBox="1">
            <a:spLocks/>
          </p:cNvSpPr>
          <p:nvPr/>
        </p:nvSpPr>
        <p:spPr>
          <a:xfrm>
            <a:off x="2164712" y="1480217"/>
            <a:ext cx="2485767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40" name="Google Shape;649;p43">
            <a:extLst>
              <a:ext uri="{FF2B5EF4-FFF2-40B4-BE49-F238E27FC236}">
                <a16:creationId xmlns:a16="http://schemas.microsoft.com/office/drawing/2014/main" id="{C72284F1-FD7D-41DD-A951-0682812C32B6}"/>
              </a:ext>
            </a:extLst>
          </p:cNvPr>
          <p:cNvSpPr txBox="1">
            <a:spLocks/>
          </p:cNvSpPr>
          <p:nvPr/>
        </p:nvSpPr>
        <p:spPr>
          <a:xfrm>
            <a:off x="4916335" y="1064289"/>
            <a:ext cx="3432296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dirty="0"/>
              <a:t>Не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71"/>
          <p:cNvSpPr txBox="1">
            <a:spLocks noGrp="1"/>
          </p:cNvSpPr>
          <p:nvPr>
            <p:ph type="title"/>
          </p:nvPr>
        </p:nvSpPr>
        <p:spPr>
          <a:xfrm>
            <a:off x="5194900" y="1137687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Вибір</a:t>
            </a:r>
            <a:r>
              <a:rPr lang="ru-RU" sz="3200" dirty="0"/>
              <a:t> </a:t>
            </a:r>
            <a:r>
              <a:rPr lang="ru-RU" sz="3200" dirty="0" err="1"/>
              <a:t>компонентів</a:t>
            </a:r>
            <a:endParaRPr sz="3200" dirty="0"/>
          </a:p>
        </p:txBody>
      </p:sp>
      <p:sp>
        <p:nvSpPr>
          <p:cNvPr id="2144" name="Google Shape;2144;p71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Будемо використовувати багаторівневу архітектуру (На діаграмі зображено саме логічні шари архітектури). 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BE5E2E-EE66-4D6E-A457-023349D58F0E}"/>
              </a:ext>
            </a:extLst>
          </p:cNvPr>
          <p:cNvSpPr/>
          <p:nvPr/>
        </p:nvSpPr>
        <p:spPr>
          <a:xfrm>
            <a:off x="1169894" y="1137687"/>
            <a:ext cx="1411941" cy="2868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2337A56-3449-4217-AEDF-7C9BB5F4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39986" y="1137687"/>
            <a:ext cx="1281338" cy="28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6D2F3CF-5503-4C0C-BE04-0492599CB660}"/>
              </a:ext>
            </a:extLst>
          </p:cNvPr>
          <p:cNvSpPr/>
          <p:nvPr/>
        </p:nvSpPr>
        <p:spPr>
          <a:xfrm>
            <a:off x="665683" y="1060704"/>
            <a:ext cx="3466518" cy="33576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UML </a:t>
            </a:r>
            <a:r>
              <a:rPr lang="ru-RU" sz="2000" dirty="0" err="1"/>
              <a:t>діаграма</a:t>
            </a:r>
            <a:r>
              <a:rPr lang="ru-RU" sz="2000" dirty="0"/>
              <a:t> </a:t>
            </a:r>
            <a:r>
              <a:rPr lang="ru-RU" sz="2000" dirty="0" err="1"/>
              <a:t>обраних</a:t>
            </a:r>
            <a:r>
              <a:rPr lang="ru-RU" sz="2000" dirty="0"/>
              <a:t> </a:t>
            </a:r>
            <a:r>
              <a:rPr lang="ru-RU" sz="2000" dirty="0" err="1"/>
              <a:t>компонентів</a:t>
            </a:r>
            <a:endParaRPr lang="en-US" sz="2000" dirty="0"/>
          </a:p>
        </p:txBody>
      </p:sp>
      <p:sp>
        <p:nvSpPr>
          <p:cNvPr id="822" name="Google Shape;822;p47"/>
          <p:cNvSpPr txBox="1">
            <a:spLocks noGrp="1"/>
          </p:cNvSpPr>
          <p:nvPr>
            <p:ph type="subTitle" idx="1"/>
          </p:nvPr>
        </p:nvSpPr>
        <p:spPr>
          <a:xfrm>
            <a:off x="5112601" y="247019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N-</a:t>
            </a:r>
            <a:r>
              <a:rPr lang="ru-RU" sz="1200" dirty="0" err="1"/>
              <a:t>рівнева</a:t>
            </a:r>
            <a:r>
              <a:rPr lang="ru-RU" sz="1200" dirty="0"/>
              <a:t> та 3-рівнева </a:t>
            </a:r>
            <a:r>
              <a:rPr lang="ru-RU" sz="1200" dirty="0" err="1"/>
              <a:t>архітектура</a:t>
            </a:r>
            <a:r>
              <a:rPr lang="ru-RU" sz="1200" dirty="0"/>
              <a:t> є стилями </a:t>
            </a:r>
            <a:r>
              <a:rPr lang="ru-RU" sz="1200" dirty="0" err="1"/>
              <a:t>розгортання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описують</a:t>
            </a:r>
            <a:r>
              <a:rPr lang="ru-RU" sz="1200" dirty="0"/>
              <a:t> </a:t>
            </a:r>
            <a:r>
              <a:rPr lang="ru-RU" sz="1200" dirty="0" err="1"/>
              <a:t>поділ</a:t>
            </a:r>
            <a:r>
              <a:rPr lang="ru-RU" sz="1200" dirty="0"/>
              <a:t> </a:t>
            </a:r>
            <a:r>
              <a:rPr lang="ru-RU" sz="1200" dirty="0" err="1"/>
              <a:t>функціональності</a:t>
            </a:r>
            <a:r>
              <a:rPr lang="ru-RU" sz="1200" dirty="0"/>
              <a:t> на </a:t>
            </a:r>
            <a:r>
              <a:rPr lang="ru-RU" sz="1200" dirty="0" err="1"/>
              <a:t>сегменти</a:t>
            </a:r>
            <a:r>
              <a:rPr lang="ru-RU" sz="1200" dirty="0"/>
              <a:t>, </a:t>
            </a:r>
            <a:r>
              <a:rPr lang="ru-RU" sz="1200" dirty="0" err="1"/>
              <a:t>багато</a:t>
            </a:r>
            <a:r>
              <a:rPr lang="ru-RU" sz="1200" dirty="0"/>
              <a:t> в </a:t>
            </a:r>
            <a:r>
              <a:rPr lang="ru-RU" sz="1200" dirty="0" err="1"/>
              <a:t>чому</a:t>
            </a:r>
            <a:r>
              <a:rPr lang="ru-RU" sz="1200" dirty="0"/>
              <a:t> </a:t>
            </a:r>
            <a:r>
              <a:rPr lang="ru-RU" sz="1200" dirty="0" err="1"/>
              <a:t>аналогічно</a:t>
            </a:r>
            <a:r>
              <a:rPr lang="ru-RU" sz="1200" dirty="0"/>
              <a:t> </a:t>
            </a:r>
            <a:r>
              <a:rPr lang="ru-RU" sz="1200" dirty="0" err="1"/>
              <a:t>багатошаровій</a:t>
            </a:r>
            <a:r>
              <a:rPr lang="ru-RU" sz="1200" dirty="0"/>
              <a:t> </a:t>
            </a:r>
            <a:r>
              <a:rPr lang="ru-RU" sz="1200" dirty="0" err="1"/>
              <a:t>архітектурі</a:t>
            </a:r>
            <a:r>
              <a:rPr lang="ru-RU" sz="1200" dirty="0"/>
              <a:t>, але в </a:t>
            </a:r>
            <a:r>
              <a:rPr lang="ru-RU" sz="1200" dirty="0" err="1"/>
              <a:t>даному</a:t>
            </a:r>
            <a:r>
              <a:rPr lang="ru-RU" sz="1200" dirty="0"/>
              <a:t> </a:t>
            </a:r>
            <a:r>
              <a:rPr lang="ru-RU" sz="1200" dirty="0" err="1"/>
              <a:t>випадку</a:t>
            </a:r>
            <a:r>
              <a:rPr lang="ru-RU" sz="1200" dirty="0"/>
              <a:t> </a:t>
            </a:r>
            <a:r>
              <a:rPr lang="ru-RU" sz="1200" dirty="0" err="1"/>
              <a:t>ці</a:t>
            </a:r>
            <a:r>
              <a:rPr lang="ru-RU" sz="1200" dirty="0"/>
              <a:t> </a:t>
            </a:r>
            <a:r>
              <a:rPr lang="ru-RU" sz="1200" dirty="0" err="1"/>
              <a:t>сегменти</a:t>
            </a:r>
            <a:r>
              <a:rPr lang="ru-RU" sz="1200" dirty="0"/>
              <a:t> </a:t>
            </a:r>
            <a:r>
              <a:rPr lang="ru-RU" sz="1200" dirty="0" err="1"/>
              <a:t>можуть</a:t>
            </a:r>
            <a:r>
              <a:rPr lang="ru-RU" sz="1200" dirty="0"/>
              <a:t> </a:t>
            </a:r>
            <a:r>
              <a:rPr lang="ru-RU" sz="1200" dirty="0" err="1"/>
              <a:t>фізично</a:t>
            </a:r>
            <a:r>
              <a:rPr lang="ru-RU" sz="1200" dirty="0"/>
              <a:t> </a:t>
            </a:r>
            <a:r>
              <a:rPr lang="ru-RU" sz="1200" dirty="0" err="1"/>
              <a:t>розміщуватися</a:t>
            </a:r>
            <a:r>
              <a:rPr lang="ru-RU" sz="1200" dirty="0"/>
              <a:t> на </a:t>
            </a:r>
            <a:r>
              <a:rPr lang="ru-RU" sz="1200" dirty="0" err="1"/>
              <a:t>різних</a:t>
            </a:r>
            <a:r>
              <a:rPr lang="ru-RU" sz="1200" dirty="0"/>
              <a:t> </a:t>
            </a:r>
            <a:r>
              <a:rPr lang="ru-RU" sz="1200" dirty="0" err="1"/>
              <a:t>комп'ютерах</a:t>
            </a:r>
            <a:r>
              <a:rPr lang="ru-RU" sz="1200" dirty="0"/>
              <a:t>, </a:t>
            </a:r>
            <a:r>
              <a:rPr lang="ru-RU" sz="1200" dirty="0" err="1"/>
              <a:t>їх</a:t>
            </a:r>
            <a:r>
              <a:rPr lang="ru-RU" sz="1200" dirty="0"/>
              <a:t> </a:t>
            </a:r>
            <a:r>
              <a:rPr lang="ru-RU" sz="1200" dirty="0" err="1"/>
              <a:t>називають</a:t>
            </a:r>
            <a:r>
              <a:rPr lang="ru-RU" sz="1200" dirty="0"/>
              <a:t> </a:t>
            </a:r>
            <a:r>
              <a:rPr lang="ru-RU" sz="1200" dirty="0" err="1"/>
              <a:t>рівнями</a:t>
            </a:r>
            <a:r>
              <a:rPr lang="ru-RU" sz="1200" dirty="0"/>
              <a:t>. </a:t>
            </a:r>
            <a:r>
              <a:rPr lang="ru-RU" sz="1200" dirty="0" err="1"/>
              <a:t>Дані</a:t>
            </a:r>
            <a:r>
              <a:rPr lang="ru-RU" sz="1200" dirty="0"/>
              <a:t> </a:t>
            </a:r>
            <a:r>
              <a:rPr lang="ru-RU" sz="1200" dirty="0" err="1"/>
              <a:t>архітектурні</a:t>
            </a:r>
            <a:r>
              <a:rPr lang="ru-RU" sz="1200" dirty="0"/>
              <a:t> </a:t>
            </a:r>
            <a:r>
              <a:rPr lang="ru-RU" sz="1200" dirty="0" err="1"/>
              <a:t>стилі</a:t>
            </a:r>
            <a:r>
              <a:rPr lang="ru-RU" sz="1200" dirty="0"/>
              <a:t> </a:t>
            </a:r>
            <a:r>
              <a:rPr lang="ru-RU" sz="1200" dirty="0" err="1"/>
              <a:t>було</a:t>
            </a:r>
            <a:r>
              <a:rPr lang="ru-RU" sz="1200" dirty="0"/>
              <a:t> створено з </a:t>
            </a:r>
            <a:r>
              <a:rPr lang="ru-RU" sz="1200" dirty="0" err="1"/>
              <a:t>урахуванням</a:t>
            </a:r>
            <a:r>
              <a:rPr lang="ru-RU" sz="1200" dirty="0"/>
              <a:t> компонентно-</a:t>
            </a:r>
            <a:r>
              <a:rPr lang="ru-RU" sz="1200" dirty="0" err="1"/>
              <a:t>орієнтовного</a:t>
            </a:r>
            <a:r>
              <a:rPr lang="ru-RU" sz="1200" dirty="0"/>
              <a:t> </a:t>
            </a:r>
            <a:r>
              <a:rPr lang="ru-RU" sz="1200" dirty="0" err="1"/>
              <a:t>підходу</a:t>
            </a:r>
            <a:r>
              <a:rPr lang="ru-RU" sz="1200" dirty="0"/>
              <a:t> і, </a:t>
            </a:r>
            <a:r>
              <a:rPr lang="ru-RU" sz="1200" dirty="0" err="1"/>
              <a:t>зазвичай</a:t>
            </a:r>
            <a:r>
              <a:rPr lang="ru-RU" sz="1200" dirty="0"/>
              <a:t>, </a:t>
            </a:r>
            <a:r>
              <a:rPr lang="ru-RU" sz="1200" dirty="0" err="1"/>
              <a:t>зв'язку</a:t>
            </a:r>
            <a:r>
              <a:rPr lang="ru-RU" sz="1200" dirty="0"/>
              <a:t> </a:t>
            </a:r>
            <a:r>
              <a:rPr lang="ru-RU" sz="1200" dirty="0" err="1"/>
              <a:t>використовують</a:t>
            </a:r>
            <a:r>
              <a:rPr lang="ru-RU" sz="1200" dirty="0"/>
              <a:t> </a:t>
            </a:r>
            <a:r>
              <a:rPr lang="ru-RU" sz="1200" dirty="0" err="1"/>
              <a:t>методи</a:t>
            </a:r>
            <a:r>
              <a:rPr lang="ru-RU" sz="1200" dirty="0"/>
              <a:t> </a:t>
            </a:r>
            <a:r>
              <a:rPr lang="ru-RU" sz="1200" dirty="0" err="1"/>
              <a:t>платфор</a:t>
            </a:r>
            <a:endParaRPr sz="1200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328D185-B081-4D68-A372-A3B56E0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3410" y="1359000"/>
            <a:ext cx="3217991" cy="28925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4"/>
          <p:cNvSpPr/>
          <p:nvPr/>
        </p:nvSpPr>
        <p:spPr>
          <a:xfrm>
            <a:off x="2041842" y="334837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4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Архітектурні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та </a:t>
            </a:r>
            <a:r>
              <a:rPr lang="ru-RU" dirty="0" err="1"/>
              <a:t>з’єднувачі</a:t>
            </a:r>
            <a:endParaRPr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E196895-4810-4AF1-9F82-E7859B257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67660" y="716536"/>
            <a:ext cx="4999622" cy="2531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73"/>
          <p:cNvSpPr txBox="1">
            <a:spLocks noGrp="1"/>
          </p:cNvSpPr>
          <p:nvPr>
            <p:ph type="title"/>
          </p:nvPr>
        </p:nvSpPr>
        <p:spPr>
          <a:xfrm>
            <a:off x="5194950" y="693289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/>
              <a:t>Опис</a:t>
            </a:r>
            <a:r>
              <a:rPr lang="ru-RU" sz="2800" dirty="0"/>
              <a:t> </a:t>
            </a:r>
            <a:r>
              <a:rPr lang="ru-RU" sz="2800" dirty="0" err="1"/>
              <a:t>архітектури</a:t>
            </a:r>
            <a:r>
              <a:rPr lang="ru-RU" sz="2800" dirty="0"/>
              <a:t> </a:t>
            </a:r>
            <a:r>
              <a:rPr lang="ru-RU" sz="2800" dirty="0" err="1"/>
              <a:t>системи</a:t>
            </a:r>
            <a:r>
              <a:rPr lang="ru-RU" sz="2800" dirty="0"/>
              <a:t> </a:t>
            </a:r>
            <a:endParaRPr sz="2800" dirty="0"/>
          </a:p>
        </p:txBody>
      </p:sp>
      <p:sp>
        <p:nvSpPr>
          <p:cNvPr id="2194" name="Google Shape;2194;p73"/>
          <p:cNvSpPr txBox="1">
            <a:spLocks noGrp="1"/>
          </p:cNvSpPr>
          <p:nvPr>
            <p:ph type="subTitle" idx="1"/>
          </p:nvPr>
        </p:nvSpPr>
        <p:spPr>
          <a:xfrm>
            <a:off x="5194950" y="2835263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/>
                </a:solidFill>
              </a:rPr>
              <a:t>Models</a:t>
            </a:r>
            <a:r>
              <a:rPr lang="uk-UA" sz="1200" dirty="0">
                <a:solidFill>
                  <a:schemeClr val="bg1"/>
                </a:solidFill>
              </a:rPr>
              <a:t> - </a:t>
            </a:r>
            <a:r>
              <a:rPr lang="ru-RU" sz="1200" dirty="0">
                <a:solidFill>
                  <a:schemeClr val="bg1"/>
                </a:solidFill>
              </a:rPr>
              <a:t>Одним </a:t>
            </a:r>
            <a:r>
              <a:rPr lang="ru-RU" sz="1200" dirty="0" err="1">
                <a:solidFill>
                  <a:schemeClr val="bg1"/>
                </a:solidFill>
              </a:rPr>
              <a:t>із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ключових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компонентів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патерну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MVC </a:t>
            </a:r>
            <a:r>
              <a:rPr lang="ru-RU" sz="1200" dirty="0">
                <a:solidFill>
                  <a:schemeClr val="bg1"/>
                </a:solidFill>
              </a:rPr>
              <a:t>є </a:t>
            </a:r>
            <a:r>
              <a:rPr lang="ru-RU" sz="1200" dirty="0" err="1">
                <a:solidFill>
                  <a:schemeClr val="bg1"/>
                </a:solidFill>
              </a:rPr>
              <a:t>моделі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Ключове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завдання</a:t>
            </a:r>
            <a:r>
              <a:rPr lang="ru-RU" sz="1200" dirty="0">
                <a:solidFill>
                  <a:schemeClr val="bg1"/>
                </a:solidFill>
              </a:rPr>
              <a:t> моделей - </a:t>
            </a:r>
            <a:r>
              <a:rPr lang="ru-RU" sz="1200" dirty="0" err="1">
                <a:solidFill>
                  <a:schemeClr val="bg1"/>
                </a:solidFill>
              </a:rPr>
              <a:t>опис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структури</a:t>
            </a:r>
            <a:r>
              <a:rPr lang="ru-RU" sz="1200" dirty="0">
                <a:solidFill>
                  <a:schemeClr val="bg1"/>
                </a:solidFill>
              </a:rPr>
              <a:t> та </a:t>
            </a:r>
            <a:r>
              <a:rPr lang="ru-RU" sz="1200" dirty="0" err="1">
                <a:solidFill>
                  <a:schemeClr val="bg1"/>
                </a:solidFill>
              </a:rPr>
              <a:t>логіки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даних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що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використовуються</a:t>
            </a:r>
            <a:r>
              <a:rPr lang="ru-RU" sz="1200" dirty="0">
                <a:solidFill>
                  <a:schemeClr val="bg1"/>
                </a:solidFill>
              </a:rPr>
              <a:t>. Як правило, </a:t>
            </a:r>
            <a:r>
              <a:rPr lang="ru-RU" sz="1200" dirty="0" err="1">
                <a:solidFill>
                  <a:schemeClr val="bg1"/>
                </a:solidFill>
              </a:rPr>
              <a:t>всі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використовувані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сутності</a:t>
            </a:r>
            <a:r>
              <a:rPr lang="ru-RU" sz="1200" dirty="0">
                <a:solidFill>
                  <a:schemeClr val="bg1"/>
                </a:solidFill>
              </a:rPr>
              <a:t> у </a:t>
            </a:r>
            <a:r>
              <a:rPr lang="ru-RU" sz="1200" dirty="0" err="1">
                <a:solidFill>
                  <a:schemeClr val="bg1"/>
                </a:solidFill>
              </a:rPr>
              <a:t>додатку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виділяються</a:t>
            </a:r>
            <a:r>
              <a:rPr lang="ru-RU" sz="1200" dirty="0">
                <a:solidFill>
                  <a:schemeClr val="bg1"/>
                </a:solidFill>
              </a:rPr>
              <a:t> в </a:t>
            </a:r>
            <a:r>
              <a:rPr lang="ru-RU" sz="1200" dirty="0" err="1">
                <a:solidFill>
                  <a:schemeClr val="bg1"/>
                </a:solidFill>
              </a:rPr>
              <a:t>окремі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моделі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які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описують</a:t>
            </a:r>
            <a:r>
              <a:rPr lang="ru-RU" sz="1200" dirty="0">
                <a:solidFill>
                  <a:schemeClr val="bg1"/>
                </a:solidFill>
              </a:rPr>
              <a:t> структуру </a:t>
            </a:r>
            <a:r>
              <a:rPr lang="ru-RU" sz="1200" dirty="0" err="1">
                <a:solidFill>
                  <a:schemeClr val="bg1"/>
                </a:solidFill>
              </a:rPr>
              <a:t>кожної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сутності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Залежно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від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завдань</a:t>
            </a:r>
            <a:r>
              <a:rPr lang="ru-RU" sz="1200" dirty="0">
                <a:solidFill>
                  <a:schemeClr val="bg1"/>
                </a:solidFill>
              </a:rPr>
              <a:t> та </a:t>
            </a:r>
            <a:r>
              <a:rPr lang="ru-RU" sz="1200" dirty="0" err="1">
                <a:solidFill>
                  <a:schemeClr val="bg1"/>
                </a:solidFill>
              </a:rPr>
              <a:t>предметної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області</a:t>
            </a:r>
            <a:r>
              <a:rPr lang="ru-RU" sz="1200" dirty="0">
                <a:solidFill>
                  <a:schemeClr val="bg1"/>
                </a:solidFill>
              </a:rPr>
              <a:t>, ми </a:t>
            </a:r>
            <a:r>
              <a:rPr lang="ru-RU" sz="1200" dirty="0" err="1">
                <a:solidFill>
                  <a:schemeClr val="bg1"/>
                </a:solidFill>
              </a:rPr>
              <a:t>можемо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виділити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різну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кількість</a:t>
            </a:r>
            <a:r>
              <a:rPr lang="ru-RU" sz="1200" dirty="0">
                <a:solidFill>
                  <a:schemeClr val="bg1"/>
                </a:solidFill>
              </a:rPr>
              <a:t> моделей у </a:t>
            </a:r>
            <a:r>
              <a:rPr lang="ru-RU" sz="1200" dirty="0" err="1">
                <a:solidFill>
                  <a:schemeClr val="bg1"/>
                </a:solidFill>
              </a:rPr>
              <a:t>додатку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Це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найнижчий</a:t>
            </a:r>
            <a:r>
              <a:rPr lang="ru-RU" sz="1200" dirty="0">
                <a:solidFill>
                  <a:schemeClr val="bg1"/>
                </a:solidFill>
              </a:rPr>
              <a:t> з </a:t>
            </a:r>
            <a:r>
              <a:rPr lang="ru-RU" sz="1200" dirty="0" err="1">
                <a:solidFill>
                  <a:schemeClr val="bg1"/>
                </a:solidFill>
              </a:rPr>
              <a:t>шарів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архітектури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Він</a:t>
            </a:r>
            <a:r>
              <a:rPr lang="ru-RU" sz="1200" dirty="0">
                <a:solidFill>
                  <a:schemeClr val="bg1"/>
                </a:solidFill>
              </a:rPr>
              <a:t> на </a:t>
            </a:r>
            <a:r>
              <a:rPr lang="ru-RU" sz="1200" dirty="0" err="1">
                <a:solidFill>
                  <a:schemeClr val="bg1"/>
                </a:solidFill>
              </a:rPr>
              <a:t>пряму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взаємодіє</a:t>
            </a:r>
            <a:r>
              <a:rPr lang="ru-RU" sz="1200" dirty="0">
                <a:solidFill>
                  <a:schemeClr val="bg1"/>
                </a:solidFill>
              </a:rPr>
              <a:t> з БД та </a:t>
            </a:r>
            <a:r>
              <a:rPr lang="ru-RU" sz="1200" dirty="0" err="1">
                <a:solidFill>
                  <a:schemeClr val="bg1"/>
                </a:solidFill>
              </a:rPr>
              <a:t>надає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інформацію</a:t>
            </a:r>
            <a:r>
              <a:rPr lang="ru-RU" sz="1200" dirty="0">
                <a:solidFill>
                  <a:schemeClr val="bg1"/>
                </a:solidFill>
              </a:rPr>
              <a:t> до контроллеру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195" name="Google Shape;2195;p73"/>
          <p:cNvGrpSpPr/>
          <p:nvPr/>
        </p:nvGrpSpPr>
        <p:grpSpPr>
          <a:xfrm>
            <a:off x="3633449" y="891167"/>
            <a:ext cx="1074309" cy="356822"/>
            <a:chOff x="1725115" y="1291147"/>
            <a:chExt cx="519090" cy="172403"/>
          </a:xfrm>
        </p:grpSpPr>
        <p:sp>
          <p:nvSpPr>
            <p:cNvPr id="2196" name="Google Shape;2196;p73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3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73"/>
          <p:cNvGrpSpPr/>
          <p:nvPr/>
        </p:nvGrpSpPr>
        <p:grpSpPr>
          <a:xfrm rot="-1933770">
            <a:off x="3583559" y="3917672"/>
            <a:ext cx="620120" cy="233909"/>
            <a:chOff x="6872640" y="3300197"/>
            <a:chExt cx="620134" cy="233914"/>
          </a:xfrm>
        </p:grpSpPr>
        <p:sp>
          <p:nvSpPr>
            <p:cNvPr id="2200" name="Google Shape;2200;p73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02924AE-4B07-44EA-BC2B-7A561A64C3FC}"/>
              </a:ext>
            </a:extLst>
          </p:cNvPr>
          <p:cNvSpPr txBox="1"/>
          <p:nvPr/>
        </p:nvSpPr>
        <p:spPr>
          <a:xfrm>
            <a:off x="587780" y="1215018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arker Grotesque" panose="020B0604020202020204" charset="0"/>
              </a:rPr>
              <a:t>Controllers</a:t>
            </a:r>
            <a:r>
              <a:rPr lang="uk-UA" sz="1200" dirty="0">
                <a:solidFill>
                  <a:schemeClr val="bg1"/>
                </a:solidFill>
              </a:rPr>
              <a:t> - </a:t>
            </a:r>
            <a:r>
              <a:rPr lang="ru-RU" sz="1200" dirty="0">
                <a:solidFill>
                  <a:schemeClr val="bg1"/>
                </a:solidFill>
              </a:rPr>
              <a:t>Центральною ланкою (шаром) в </a:t>
            </a:r>
            <a:r>
              <a:rPr lang="ru-RU" sz="1200" dirty="0" err="1">
                <a:solidFill>
                  <a:schemeClr val="bg1"/>
                </a:solidFill>
              </a:rPr>
              <a:t>архітектурі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ASP.NET Core MVC </a:t>
            </a:r>
            <a:r>
              <a:rPr lang="ru-RU" sz="1200" dirty="0">
                <a:solidFill>
                  <a:schemeClr val="bg1"/>
                </a:solidFill>
              </a:rPr>
              <a:t>є контролер. При </a:t>
            </a:r>
            <a:r>
              <a:rPr lang="ru-RU" sz="1200" dirty="0" err="1">
                <a:solidFill>
                  <a:schemeClr val="bg1"/>
                </a:solidFill>
              </a:rPr>
              <a:t>отриманні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запиту</a:t>
            </a:r>
            <a:r>
              <a:rPr lang="ru-RU" sz="1200" dirty="0">
                <a:solidFill>
                  <a:schemeClr val="bg1"/>
                </a:solidFill>
              </a:rPr>
              <a:t> система </a:t>
            </a:r>
            <a:r>
              <a:rPr lang="ru-RU" sz="1200" dirty="0" err="1">
                <a:solidFill>
                  <a:schemeClr val="bg1"/>
                </a:solidFill>
              </a:rPr>
              <a:t>маршрутизації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вибирає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обробки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запиту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потрібний</a:t>
            </a:r>
            <a:r>
              <a:rPr lang="ru-RU" sz="1200" dirty="0">
                <a:solidFill>
                  <a:schemeClr val="bg1"/>
                </a:solidFill>
              </a:rPr>
              <a:t> контролер і </a:t>
            </a:r>
            <a:r>
              <a:rPr lang="ru-RU" sz="1200" dirty="0" err="1">
                <a:solidFill>
                  <a:schemeClr val="bg1"/>
                </a:solidFill>
              </a:rPr>
              <a:t>передає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йому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дані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запиту</a:t>
            </a:r>
            <a:r>
              <a:rPr lang="ru-RU" sz="1200" dirty="0">
                <a:solidFill>
                  <a:schemeClr val="bg1"/>
                </a:solidFill>
              </a:rPr>
              <a:t>. Контролер </a:t>
            </a:r>
            <a:r>
              <a:rPr lang="ru-RU" sz="1200" dirty="0" err="1">
                <a:solidFill>
                  <a:schemeClr val="bg1"/>
                </a:solidFill>
              </a:rPr>
              <a:t>обробляє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ці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дані</a:t>
            </a:r>
            <a:r>
              <a:rPr lang="ru-RU" sz="1200" dirty="0">
                <a:solidFill>
                  <a:schemeClr val="bg1"/>
                </a:solidFill>
              </a:rPr>
              <a:t> та </a:t>
            </a:r>
            <a:r>
              <a:rPr lang="ru-RU" sz="1200" dirty="0" err="1">
                <a:solidFill>
                  <a:schemeClr val="bg1"/>
                </a:solidFill>
              </a:rPr>
              <a:t>посилає</a:t>
            </a:r>
            <a:r>
              <a:rPr lang="ru-RU" sz="1200" dirty="0">
                <a:solidFill>
                  <a:schemeClr val="bg1"/>
                </a:solidFill>
              </a:rPr>
              <a:t> назад результат </a:t>
            </a:r>
            <a:r>
              <a:rPr lang="ru-RU" sz="1200" dirty="0" err="1">
                <a:solidFill>
                  <a:schemeClr val="bg1"/>
                </a:solidFill>
              </a:rPr>
              <a:t>обробки</a:t>
            </a:r>
            <a:r>
              <a:rPr lang="ru-RU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E48E4D-6B53-4C2D-9AF5-640C249CF4A6}"/>
              </a:ext>
            </a:extLst>
          </p:cNvPr>
          <p:cNvSpPr txBox="1"/>
          <p:nvPr/>
        </p:nvSpPr>
        <p:spPr>
          <a:xfrm>
            <a:off x="577381" y="2230681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arker Grotesque" panose="020B0604020202020204" charset="0"/>
              </a:rPr>
              <a:t>Views</a:t>
            </a:r>
            <a:r>
              <a:rPr lang="uk-UA" sz="1200" dirty="0">
                <a:solidFill>
                  <a:schemeClr val="bg1"/>
                </a:solidFill>
              </a:rPr>
              <a:t> - </a:t>
            </a:r>
            <a:r>
              <a:rPr lang="ru-RU" sz="1200" dirty="0">
                <a:solidFill>
                  <a:schemeClr val="bg1"/>
                </a:solidFill>
              </a:rPr>
              <a:t>У </a:t>
            </a:r>
            <a:r>
              <a:rPr lang="ru-RU" sz="1200" dirty="0" err="1">
                <a:solidFill>
                  <a:schemeClr val="bg1"/>
                </a:solidFill>
              </a:rPr>
              <a:t>більшості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випадків</a:t>
            </a:r>
            <a:r>
              <a:rPr lang="ru-RU" sz="1200" dirty="0">
                <a:solidFill>
                  <a:schemeClr val="bg1"/>
                </a:solidFill>
              </a:rPr>
              <a:t> при </a:t>
            </a:r>
            <a:r>
              <a:rPr lang="ru-RU" sz="1200" dirty="0" err="1">
                <a:solidFill>
                  <a:schemeClr val="bg1"/>
                </a:solidFill>
              </a:rPr>
              <a:t>зверненні</a:t>
            </a:r>
            <a:r>
              <a:rPr lang="ru-RU" sz="1200" dirty="0">
                <a:solidFill>
                  <a:schemeClr val="bg1"/>
                </a:solidFill>
              </a:rPr>
              <a:t> до веб-</a:t>
            </a:r>
            <a:r>
              <a:rPr lang="ru-RU" sz="1200" dirty="0" err="1">
                <a:solidFill>
                  <a:schemeClr val="bg1"/>
                </a:solidFill>
              </a:rPr>
              <a:t>застосунку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користувач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очікує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отримати</a:t>
            </a:r>
            <a:r>
              <a:rPr lang="ru-RU" sz="1200" dirty="0">
                <a:solidFill>
                  <a:schemeClr val="bg1"/>
                </a:solidFill>
              </a:rPr>
              <a:t> веб-</a:t>
            </a:r>
            <a:r>
              <a:rPr lang="ru-RU" sz="1200" dirty="0" err="1">
                <a:solidFill>
                  <a:schemeClr val="bg1"/>
                </a:solidFill>
              </a:rPr>
              <a:t>сторінку</a:t>
            </a:r>
            <a:r>
              <a:rPr lang="ru-RU" sz="1200" dirty="0">
                <a:solidFill>
                  <a:schemeClr val="bg1"/>
                </a:solidFill>
              </a:rPr>
              <a:t> з будь-</a:t>
            </a:r>
            <a:r>
              <a:rPr lang="ru-RU" sz="1200" dirty="0" err="1">
                <a:solidFill>
                  <a:schemeClr val="bg1"/>
                </a:solidFill>
              </a:rPr>
              <a:t>якими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даними</a:t>
            </a:r>
            <a:r>
              <a:rPr lang="ru-RU" sz="1200" dirty="0">
                <a:solidFill>
                  <a:schemeClr val="bg1"/>
                </a:solidFill>
              </a:rPr>
              <a:t>. У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MVC </a:t>
            </a:r>
            <a:r>
              <a:rPr lang="ru-RU" sz="1200" dirty="0">
                <a:solidFill>
                  <a:schemeClr val="bg1"/>
                </a:solidFill>
              </a:rPr>
              <a:t>для </a:t>
            </a:r>
            <a:r>
              <a:rPr lang="ru-RU" sz="1200" dirty="0" err="1">
                <a:solidFill>
                  <a:schemeClr val="bg1"/>
                </a:solidFill>
              </a:rPr>
              <a:t>цього</a:t>
            </a:r>
            <a:r>
              <a:rPr lang="ru-RU" sz="1200" dirty="0">
                <a:solidFill>
                  <a:schemeClr val="bg1"/>
                </a:solidFill>
              </a:rPr>
              <a:t>, як правило, </a:t>
            </a:r>
            <a:r>
              <a:rPr lang="ru-RU" sz="1200" dirty="0" err="1">
                <a:solidFill>
                  <a:schemeClr val="bg1"/>
                </a:solidFill>
              </a:rPr>
              <a:t>використовуються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уявлення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які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формують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зовнішній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вигляд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програми</a:t>
            </a:r>
            <a:r>
              <a:rPr lang="ru-RU" sz="1200" dirty="0">
                <a:solidFill>
                  <a:schemeClr val="bg1"/>
                </a:solidFill>
              </a:rPr>
              <a:t>. В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ASP.NET MVC Core </a:t>
            </a:r>
            <a:r>
              <a:rPr lang="ru-RU" sz="1200" dirty="0" err="1">
                <a:solidFill>
                  <a:schemeClr val="bg1"/>
                </a:solidFill>
              </a:rPr>
              <a:t>уявлення</a:t>
            </a:r>
            <a:r>
              <a:rPr lang="ru-RU" sz="1200" dirty="0">
                <a:solidFill>
                  <a:schemeClr val="bg1"/>
                </a:solidFill>
              </a:rPr>
              <a:t> - </a:t>
            </a:r>
            <a:r>
              <a:rPr lang="ru-RU" sz="1200" dirty="0" err="1">
                <a:solidFill>
                  <a:schemeClr val="bg1"/>
                </a:solidFill>
              </a:rPr>
              <a:t>це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файли</a:t>
            </a:r>
            <a:r>
              <a:rPr lang="ru-RU" sz="1200" dirty="0">
                <a:solidFill>
                  <a:schemeClr val="bg1"/>
                </a:solidFill>
              </a:rPr>
              <a:t> з </a:t>
            </a:r>
            <a:r>
              <a:rPr lang="ru-RU" sz="1200" dirty="0" err="1">
                <a:solidFill>
                  <a:schemeClr val="bg1"/>
                </a:solidFill>
              </a:rPr>
              <a:t>розширенням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Darker Grotesque" panose="020B0604020202020204" charset="0"/>
              </a:rPr>
              <a:t>cshtml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які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містять</a:t>
            </a:r>
            <a:r>
              <a:rPr lang="ru-RU" sz="1200" dirty="0">
                <a:solidFill>
                  <a:schemeClr val="bg1"/>
                </a:solidFill>
              </a:rPr>
              <a:t> код </a:t>
            </a:r>
            <a:r>
              <a:rPr lang="ru-RU" sz="1200" dirty="0" err="1">
                <a:solidFill>
                  <a:schemeClr val="bg1"/>
                </a:solidFill>
              </a:rPr>
              <a:t>інтерфейсу</a:t>
            </a:r>
            <a:r>
              <a:rPr lang="ru-RU" sz="1200" dirty="0">
                <a:solidFill>
                  <a:schemeClr val="bg1"/>
                </a:solidFill>
              </a:rPr>
              <a:t> в основному на </a:t>
            </a:r>
            <a:r>
              <a:rPr lang="ru-RU" sz="1200" dirty="0" err="1">
                <a:solidFill>
                  <a:schemeClr val="bg1"/>
                </a:solidFill>
              </a:rPr>
              <a:t>мові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html, </a:t>
            </a:r>
            <a:r>
              <a:rPr lang="ru-RU" sz="1200" dirty="0">
                <a:solidFill>
                  <a:schemeClr val="bg1"/>
                </a:solidFill>
              </a:rPr>
              <a:t>а </a:t>
            </a:r>
            <a:r>
              <a:rPr lang="ru-RU" sz="1200" dirty="0" err="1">
                <a:solidFill>
                  <a:schemeClr val="bg1"/>
                </a:solidFill>
              </a:rPr>
              <a:t>також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конструкції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Razor - </a:t>
            </a:r>
            <a:r>
              <a:rPr lang="ru-RU" sz="1200" dirty="0" err="1">
                <a:solidFill>
                  <a:schemeClr val="bg1"/>
                </a:solidFill>
              </a:rPr>
              <a:t>спеціального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двигуна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уявлень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який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дозволяє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переходити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від</a:t>
            </a:r>
            <a:r>
              <a:rPr lang="ru-RU" sz="1200" dirty="0">
                <a:solidFill>
                  <a:schemeClr val="bg1"/>
                </a:solidFill>
              </a:rPr>
              <a:t> коду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html </a:t>
            </a:r>
            <a:r>
              <a:rPr lang="ru-RU" sz="1200" dirty="0">
                <a:solidFill>
                  <a:schemeClr val="bg1"/>
                </a:solidFill>
              </a:rPr>
              <a:t>до коду </a:t>
            </a:r>
            <a:r>
              <a:rPr lang="ru-RU" sz="1200" dirty="0" err="1">
                <a:solidFill>
                  <a:schemeClr val="bg1"/>
                </a:solidFill>
              </a:rPr>
              <a:t>мовою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C#.</a:t>
            </a:r>
            <a:r>
              <a:rPr lang="ru-RU" sz="1200" dirty="0" err="1">
                <a:solidFill>
                  <a:schemeClr val="bg1"/>
                </a:solidFill>
              </a:rPr>
              <a:t>Представлення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містить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кожну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сторінку</a:t>
            </a:r>
            <a:r>
              <a:rPr lang="ru-RU" sz="1200" dirty="0">
                <a:solidFill>
                  <a:schemeClr val="bg1"/>
                </a:solidFill>
              </a:rPr>
              <a:t> для контроллеру а </a:t>
            </a:r>
            <a:r>
              <a:rPr lang="ru-RU" sz="1200" dirty="0" err="1">
                <a:solidFill>
                  <a:schemeClr val="bg1"/>
                </a:solidFill>
              </a:rPr>
              <a:t>саме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Home – </a:t>
            </a:r>
            <a:r>
              <a:rPr lang="ru-RU" sz="1200" dirty="0" err="1">
                <a:solidFill>
                  <a:schemeClr val="bg1"/>
                </a:solidFill>
              </a:rPr>
              <a:t>домашня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директорія</a:t>
            </a:r>
            <a:r>
              <a:rPr lang="ru-RU" sz="1200" dirty="0">
                <a:solidFill>
                  <a:schemeClr val="bg1"/>
                </a:solidFill>
              </a:rPr>
              <a:t> та </a:t>
            </a:r>
            <a:r>
              <a:rPr lang="en-US" sz="1200" dirty="0">
                <a:solidFill>
                  <a:schemeClr val="bg1"/>
                </a:solidFill>
                <a:latin typeface="Darker Grotesque" panose="020B0604020202020204" charset="0"/>
              </a:rPr>
              <a:t>Shared , </a:t>
            </a:r>
            <a:r>
              <a:rPr lang="ru-RU" sz="1200" dirty="0" err="1">
                <a:solidFill>
                  <a:schemeClr val="bg1"/>
                </a:solidFill>
              </a:rPr>
              <a:t>що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містить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статичну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частину</a:t>
            </a:r>
            <a:r>
              <a:rPr lang="ru-RU" sz="1200" dirty="0">
                <a:solidFill>
                  <a:schemeClr val="bg1"/>
                </a:solidFill>
              </a:rPr>
              <a:t> шаблону. </a:t>
            </a:r>
            <a:r>
              <a:rPr lang="ru-RU" sz="1200" dirty="0" err="1">
                <a:solidFill>
                  <a:schemeClr val="bg1"/>
                </a:solidFill>
              </a:rPr>
              <a:t>Це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найвищій</a:t>
            </a:r>
            <a:r>
              <a:rPr lang="ru-RU" sz="1200" dirty="0">
                <a:solidFill>
                  <a:schemeClr val="bg1"/>
                </a:solidFill>
              </a:rPr>
              <a:t> шар , </a:t>
            </a:r>
            <a:r>
              <a:rPr lang="ru-RU" sz="1200" dirty="0" err="1">
                <a:solidFill>
                  <a:schemeClr val="bg1"/>
                </a:solidFill>
              </a:rPr>
              <a:t>що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контактує</a:t>
            </a:r>
            <a:r>
              <a:rPr lang="ru-RU" sz="1200" dirty="0">
                <a:solidFill>
                  <a:schemeClr val="bg1"/>
                </a:solidFill>
              </a:rPr>
              <a:t> з </a:t>
            </a:r>
            <a:r>
              <a:rPr lang="ru-RU" sz="1200" dirty="0" err="1">
                <a:solidFill>
                  <a:schemeClr val="bg1"/>
                </a:solidFill>
              </a:rPr>
              <a:t>користувачем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Ні</a:t>
            </a:r>
            <a:r>
              <a:rPr lang="ru-RU" sz="1200" dirty="0">
                <a:solidFill>
                  <a:schemeClr val="bg1"/>
                </a:solidFill>
              </a:rPr>
              <a:t> в </a:t>
            </a:r>
            <a:r>
              <a:rPr lang="ru-RU" sz="1200" dirty="0" err="1">
                <a:solidFill>
                  <a:schemeClr val="bg1"/>
                </a:solidFill>
              </a:rPr>
              <a:t>якому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разі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він</a:t>
            </a:r>
            <a:r>
              <a:rPr lang="ru-RU" sz="1200" dirty="0">
                <a:solidFill>
                  <a:schemeClr val="bg1"/>
                </a:solidFill>
              </a:rPr>
              <a:t> не повинен </a:t>
            </a:r>
            <a:r>
              <a:rPr lang="ru-RU" sz="1200" dirty="0" err="1">
                <a:solidFill>
                  <a:schemeClr val="bg1"/>
                </a:solidFill>
              </a:rPr>
              <a:t>звертатися</a:t>
            </a:r>
            <a:r>
              <a:rPr lang="ru-RU" sz="1200" dirty="0">
                <a:solidFill>
                  <a:schemeClr val="bg1"/>
                </a:solidFill>
              </a:rPr>
              <a:t> до </a:t>
            </a:r>
            <a:r>
              <a:rPr lang="ru-RU" sz="1200" dirty="0" err="1">
                <a:solidFill>
                  <a:schemeClr val="bg1"/>
                </a:solidFill>
              </a:rPr>
              <a:t>моделі</a:t>
            </a:r>
            <a:r>
              <a:rPr lang="ru-RU" sz="1200" dirty="0">
                <a:solidFill>
                  <a:schemeClr val="bg1"/>
                </a:solidFill>
              </a:rPr>
              <a:t>, </a:t>
            </a:r>
            <a:r>
              <a:rPr lang="ru-RU" sz="1200" dirty="0" err="1">
                <a:solidFill>
                  <a:schemeClr val="bg1"/>
                </a:solidFill>
              </a:rPr>
              <a:t>тільки</a:t>
            </a:r>
            <a:r>
              <a:rPr lang="ru-RU" sz="1200" dirty="0">
                <a:solidFill>
                  <a:schemeClr val="bg1"/>
                </a:solidFill>
              </a:rPr>
              <a:t> через </a:t>
            </a:r>
            <a:r>
              <a:rPr lang="ru-RU" sz="1200" dirty="0" err="1">
                <a:solidFill>
                  <a:schemeClr val="bg1"/>
                </a:solidFill>
              </a:rPr>
              <a:t>контрноллер</a:t>
            </a:r>
            <a:r>
              <a:rPr lang="ru-RU" sz="1200" dirty="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6DDCCE-6B04-4FDB-8954-8657C4B038AA}"/>
              </a:ext>
            </a:extLst>
          </p:cNvPr>
          <p:cNvSpPr/>
          <p:nvPr/>
        </p:nvSpPr>
        <p:spPr>
          <a:xfrm>
            <a:off x="713200" y="3452774"/>
            <a:ext cx="3785648" cy="753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9" name="Google Shape;2309;p75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Опис</a:t>
            </a:r>
            <a:r>
              <a:rPr lang="ru-RU" sz="3200" dirty="0"/>
              <a:t> </a:t>
            </a:r>
            <a:r>
              <a:rPr lang="ru-RU" sz="3200" dirty="0" err="1"/>
              <a:t>основних</a:t>
            </a:r>
            <a:r>
              <a:rPr lang="ru-RU" sz="3200" dirty="0"/>
              <a:t> </a:t>
            </a:r>
            <a:r>
              <a:rPr lang="ru-RU" sz="3200" dirty="0" err="1"/>
              <a:t>технічних</a:t>
            </a:r>
            <a:r>
              <a:rPr lang="ru-RU" sz="3200" dirty="0"/>
              <a:t> </a:t>
            </a:r>
            <a:r>
              <a:rPr lang="ru-RU" sz="3200" dirty="0" err="1"/>
              <a:t>викликів</a:t>
            </a:r>
            <a:endParaRPr sz="3200" dirty="0"/>
          </a:p>
        </p:txBody>
      </p:sp>
      <p:sp>
        <p:nvSpPr>
          <p:cNvPr id="2310" name="Google Shape;2310;p75"/>
          <p:cNvSpPr txBox="1">
            <a:spLocks noGrp="1"/>
          </p:cNvSpPr>
          <p:nvPr>
            <p:ph type="subTitle" idx="1"/>
          </p:nvPr>
        </p:nvSpPr>
        <p:spPr>
          <a:xfrm>
            <a:off x="5030591" y="205916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168275"/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Основним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ризиком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відкритим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питанням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залишається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пошук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метереологічного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центру,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буде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надавати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інформацію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поточні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погодні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умови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місті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Також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залишається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питання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парсингу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цієї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інформацію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якому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вигляді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як часто нам треба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її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оновлювати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скільки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широка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сітка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міст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Відкриті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питання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серверної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частини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Запит 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обмін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зберігання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метереологічних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якому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вигляді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яка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населених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пунктів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буде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охоплена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базі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Як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зазначалося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раніше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ми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будемо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використовувати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пропріоритарну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СУБД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Server.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Також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залишається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питання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моделлю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скільки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багато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інформації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нам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вдасться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добувати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як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саме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публікувати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її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pSp>
        <p:nvGrpSpPr>
          <p:cNvPr id="2315" name="Google Shape;2315;p75"/>
          <p:cNvGrpSpPr/>
          <p:nvPr/>
        </p:nvGrpSpPr>
        <p:grpSpPr>
          <a:xfrm>
            <a:off x="633234" y="1621609"/>
            <a:ext cx="3628999" cy="2848200"/>
            <a:chOff x="4331274" y="1329001"/>
            <a:chExt cx="3628999" cy="2848200"/>
          </a:xfrm>
        </p:grpSpPr>
        <p:grpSp>
          <p:nvGrpSpPr>
            <p:cNvPr id="2316" name="Google Shape;2316;p75"/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2317" name="Google Shape;2317;p75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75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9" name="Google Shape;2319;p75"/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0" name="Google Shape;2320;p75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2321" name="Google Shape;2321;p75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75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323" name="Google Shape;2323;p75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5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5"/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5"/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5"/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5"/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5"/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5"/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5"/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5"/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5"/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5"/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5"/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6" name="Google Shape;2336;p75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2337" name="Google Shape;2337;p75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75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75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75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75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75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75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5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5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6" name="Google Shape;2346;p75"/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5"/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5"/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9" name="Google Shape;2349;p75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2350" name="Google Shape;2350;p75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5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5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3" name="Google Shape;2353;p75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5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5" name="Google Shape;2355;p75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2356" name="Google Shape;2356;p75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5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838</Words>
  <Application>Microsoft Office PowerPoint</Application>
  <PresentationFormat>Экран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Roboto Condensed Light</vt:lpstr>
      <vt:lpstr>Times New Roman</vt:lpstr>
      <vt:lpstr>Open Sans</vt:lpstr>
      <vt:lpstr>Montserrat</vt:lpstr>
      <vt:lpstr>Darker Grotesque</vt:lpstr>
      <vt:lpstr>Darker Grotesque Medium</vt:lpstr>
      <vt:lpstr>Multi-Business Company Website by Slidesgo</vt:lpstr>
      <vt:lpstr>Онлайн клієнт Погодних даних</vt:lpstr>
      <vt:lpstr>Зміст презентації</vt:lpstr>
      <vt:lpstr>Завдання</vt:lpstr>
      <vt:lpstr>06</vt:lpstr>
      <vt:lpstr>Вибір компонентів</vt:lpstr>
      <vt:lpstr>UML діаграма обраних компонентів</vt:lpstr>
      <vt:lpstr>Презентация PowerPoint</vt:lpstr>
      <vt:lpstr>Опис архітектури системи </vt:lpstr>
      <vt:lpstr>Опис основних технічних викликів</vt:lpstr>
      <vt:lpstr>Архітектурний аналіз</vt:lpstr>
      <vt:lpstr>Початок програмної реалізації</vt:lpstr>
      <vt:lpstr>Вибрір платформи</vt:lpstr>
      <vt:lpstr>Кінцевий етап розробки</vt:lpstr>
      <vt:lpstr>Кінцевий Етап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клієнт Погодних даних</dc:title>
  <cp:lastModifiedBy>gosha dava</cp:lastModifiedBy>
  <cp:revision>3</cp:revision>
  <dcterms:modified xsi:type="dcterms:W3CDTF">2022-04-24T08:00:23Z</dcterms:modified>
</cp:coreProperties>
</file>