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Hatton Ultra-Bold" charset="1" panose="00000900000000000000"/>
      <p:regular r:id="rId17"/>
    </p:embeddedFont>
    <p:embeddedFont>
      <p:font typeface="Nourd" charset="1" panose="00000500000000000000"/>
      <p:regular r:id="rId18"/>
    </p:embeddedFont>
    <p:embeddedFont>
      <p:font typeface="Nourd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8289065"/>
            <a:ext cx="16230600" cy="954083"/>
            <a:chOff x="0" y="0"/>
            <a:chExt cx="5317466" cy="312577"/>
          </a:xfrm>
        </p:grpSpPr>
        <p:sp>
          <p:nvSpPr>
            <p:cNvPr name="Freeform 3" id="3"/>
            <p:cNvSpPr/>
            <p:nvPr/>
          </p:nvSpPr>
          <p:spPr>
            <a:xfrm flipH="false" flipV="false" rot="0">
              <a:off x="0" y="0"/>
              <a:ext cx="5317466" cy="312577"/>
            </a:xfrm>
            <a:custGeom>
              <a:avLst/>
              <a:gdLst/>
              <a:ahLst/>
              <a:cxnLst/>
              <a:rect r="r" b="b" t="t" l="l"/>
              <a:pathLst>
                <a:path h="312577" w="5317466">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5317466" cy="350677"/>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520355" y="8491174"/>
            <a:ext cx="0" cy="549866"/>
          </a:xfrm>
          <a:prstGeom prst="line">
            <a:avLst/>
          </a:prstGeom>
          <a:ln cap="flat" w="57150">
            <a:solidFill>
              <a:srgbClr val="1C1C1C"/>
            </a:solidFill>
            <a:prstDash val="solid"/>
            <a:headEnd type="none" len="sm" w="sm"/>
            <a:tailEnd type="none" len="sm" w="sm"/>
          </a:ln>
        </p:spPr>
      </p:sp>
      <p:grpSp>
        <p:nvGrpSpPr>
          <p:cNvPr name="Group 6" id="6"/>
          <p:cNvGrpSpPr/>
          <p:nvPr/>
        </p:nvGrpSpPr>
        <p:grpSpPr>
          <a:xfrm rot="0">
            <a:off x="1028700" y="1017143"/>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64448" y="1017143"/>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219669" y="1273318"/>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rot="0">
            <a:off x="4523552" y="1465610"/>
            <a:ext cx="9240896" cy="0"/>
          </a:xfrm>
          <a:prstGeom prst="line">
            <a:avLst/>
          </a:prstGeom>
          <a:ln cap="flat" w="57150">
            <a:solidFill>
              <a:srgbClr val="1C1C1C"/>
            </a:solidFill>
            <a:prstDash val="solid"/>
            <a:headEnd type="none" len="sm" w="sm"/>
            <a:tailEnd type="none" len="sm" w="sm"/>
          </a:ln>
        </p:spPr>
      </p:sp>
      <p:sp>
        <p:nvSpPr>
          <p:cNvPr name="Freeform 14" id="14"/>
          <p:cNvSpPr/>
          <p:nvPr/>
        </p:nvSpPr>
        <p:spPr>
          <a:xfrm flipH="false" flipV="false" rot="0">
            <a:off x="1438367" y="1073111"/>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4"/>
            <a:stretch>
              <a:fillRect l="0" t="0" r="0" b="0"/>
            </a:stretch>
          </a:blipFill>
        </p:spPr>
      </p:sp>
      <p:sp>
        <p:nvSpPr>
          <p:cNvPr name="TextBox 15" id="15"/>
          <p:cNvSpPr txBox="true"/>
          <p:nvPr/>
        </p:nvSpPr>
        <p:spPr>
          <a:xfrm rot="0">
            <a:off x="3483921" y="2927075"/>
            <a:ext cx="11320158" cy="2871482"/>
          </a:xfrm>
          <a:prstGeom prst="rect">
            <a:avLst/>
          </a:prstGeom>
        </p:spPr>
        <p:txBody>
          <a:bodyPr anchor="t" rtlCol="false" tIns="0" lIns="0" bIns="0" rIns="0">
            <a:spAutoFit/>
          </a:bodyPr>
          <a:lstStyle/>
          <a:p>
            <a:pPr algn="ctr">
              <a:lnSpc>
                <a:spcPts val="5196"/>
              </a:lnSpc>
            </a:pPr>
            <a:r>
              <a:rPr lang="en-US" sz="5196">
                <a:solidFill>
                  <a:srgbClr val="1C1C1C"/>
                </a:solidFill>
                <a:latin typeface="Hatton Ultra-Bold"/>
              </a:rPr>
              <a:t>ЗВІТ</a:t>
            </a:r>
          </a:p>
          <a:p>
            <a:pPr algn="ctr">
              <a:lnSpc>
                <a:spcPts val="5996"/>
              </a:lnSpc>
            </a:pPr>
            <a:r>
              <a:rPr lang="en-US" sz="5996">
                <a:solidFill>
                  <a:srgbClr val="1C1C1C"/>
                </a:solidFill>
                <a:latin typeface="Hatton Ultra-Bold"/>
              </a:rPr>
              <a:t>про проходження технологічної практики</a:t>
            </a:r>
          </a:p>
          <a:p>
            <a:pPr algn="ctr">
              <a:lnSpc>
                <a:spcPts val="5196"/>
              </a:lnSpc>
            </a:pPr>
            <a:r>
              <a:rPr lang="en-US" sz="5196">
                <a:solidFill>
                  <a:srgbClr val="1C1C1C"/>
                </a:solidFill>
                <a:latin typeface="Hatton Ultra-Bold"/>
              </a:rPr>
              <a:t>в умовах ФОП «Каплій»</a:t>
            </a:r>
          </a:p>
          <a:p>
            <a:pPr algn="ctr">
              <a:lnSpc>
                <a:spcPts val="97"/>
              </a:lnSpc>
            </a:pPr>
          </a:p>
        </p:txBody>
      </p:sp>
      <p:sp>
        <p:nvSpPr>
          <p:cNvPr name="TextBox 16" id="16"/>
          <p:cNvSpPr txBox="true"/>
          <p:nvPr/>
        </p:nvSpPr>
        <p:spPr>
          <a:xfrm rot="0">
            <a:off x="9751975" y="8448950"/>
            <a:ext cx="3083772"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a:rPr>
              <a:t>керівник практики: </a:t>
            </a:r>
          </a:p>
        </p:txBody>
      </p:sp>
      <p:sp>
        <p:nvSpPr>
          <p:cNvPr name="TextBox 17" id="17"/>
          <p:cNvSpPr txBox="true"/>
          <p:nvPr/>
        </p:nvSpPr>
        <p:spPr>
          <a:xfrm rot="0">
            <a:off x="9751975" y="8652150"/>
            <a:ext cx="7157328" cy="878246"/>
          </a:xfrm>
          <a:prstGeom prst="rect">
            <a:avLst/>
          </a:prstGeom>
        </p:spPr>
        <p:txBody>
          <a:bodyPr anchor="t" rtlCol="false" tIns="0" lIns="0" bIns="0" rIns="0">
            <a:spAutoFit/>
          </a:bodyPr>
          <a:lstStyle/>
          <a:p>
            <a:pPr algn="l">
              <a:lnSpc>
                <a:spcPts val="3415"/>
              </a:lnSpc>
            </a:pPr>
            <a:r>
              <a:rPr lang="en-US" sz="2439">
                <a:solidFill>
                  <a:srgbClr val="1C1C1C"/>
                </a:solidFill>
                <a:latin typeface="Nourd"/>
              </a:rPr>
              <a:t>ФОП «КАПЛІЙ» КАПЛІЙ СЕРГІЙ СЕРГІЙОВИЧ</a:t>
            </a:r>
          </a:p>
          <a:p>
            <a:pPr algn="l">
              <a:lnSpc>
                <a:spcPts val="3719"/>
              </a:lnSpc>
            </a:pPr>
          </a:p>
        </p:txBody>
      </p:sp>
      <p:sp>
        <p:nvSpPr>
          <p:cNvPr name="TextBox 18" id="18"/>
          <p:cNvSpPr txBox="true"/>
          <p:nvPr/>
        </p:nvSpPr>
        <p:spPr>
          <a:xfrm rot="0">
            <a:off x="1373764" y="8448950"/>
            <a:ext cx="1831118"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a:rPr>
              <a:t>виконав:</a:t>
            </a:r>
          </a:p>
        </p:txBody>
      </p:sp>
      <p:sp>
        <p:nvSpPr>
          <p:cNvPr name="TextBox 19" id="19"/>
          <p:cNvSpPr txBox="true"/>
          <p:nvPr/>
        </p:nvSpPr>
        <p:spPr>
          <a:xfrm rot="0">
            <a:off x="1373764" y="8696346"/>
            <a:ext cx="7895688" cy="418739"/>
          </a:xfrm>
          <a:prstGeom prst="rect">
            <a:avLst/>
          </a:prstGeom>
        </p:spPr>
        <p:txBody>
          <a:bodyPr anchor="t" rtlCol="false" tIns="0" lIns="0" bIns="0" rIns="0">
            <a:spAutoFit/>
          </a:bodyPr>
          <a:lstStyle/>
          <a:p>
            <a:pPr algn="l">
              <a:lnSpc>
                <a:spcPts val="3415"/>
              </a:lnSpc>
            </a:pPr>
            <a:r>
              <a:rPr lang="en-US" sz="2439">
                <a:solidFill>
                  <a:srgbClr val="1C1C1C"/>
                </a:solidFill>
                <a:latin typeface="Nourd"/>
              </a:rPr>
              <a:t>СТУДЕНТ ГР. ІПЗ-43 ГОША ДАВІД ОЛЕКСАНДРОВИЧ  </a:t>
            </a:r>
          </a:p>
        </p:txBody>
      </p:sp>
      <p:sp>
        <p:nvSpPr>
          <p:cNvPr name="TextBox 20" id="20"/>
          <p:cNvSpPr txBox="true"/>
          <p:nvPr/>
        </p:nvSpPr>
        <p:spPr>
          <a:xfrm rot="0">
            <a:off x="2492072" y="1228186"/>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
        <p:nvSpPr>
          <p:cNvPr name="TextBox 21" id="21"/>
          <p:cNvSpPr txBox="true"/>
          <p:nvPr/>
        </p:nvSpPr>
        <p:spPr>
          <a:xfrm rot="0">
            <a:off x="3334397" y="6615705"/>
            <a:ext cx="11619206" cy="772795"/>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Індивідуальне завдання: Вузол електронної системи безготівкових розрахунків</a:t>
            </a:r>
          </a:p>
          <a:p>
            <a:pPr algn="ctr">
              <a:lnSpc>
                <a:spcPts val="3079"/>
              </a:lnSpc>
            </a:pPr>
          </a:p>
        </p:txBody>
      </p:sp>
      <p:sp>
        <p:nvSpPr>
          <p:cNvPr name="TextBox 22" id="22"/>
          <p:cNvSpPr txBox="true"/>
          <p:nvPr/>
        </p:nvSpPr>
        <p:spPr>
          <a:xfrm rot="0">
            <a:off x="14362346" y="1404365"/>
            <a:ext cx="1210577"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Bold"/>
              </a:rPr>
              <a:t>Start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660648" y="1417794"/>
            <a:ext cx="6605791" cy="5344707"/>
            <a:chOff x="0" y="0"/>
            <a:chExt cx="8807721" cy="7126276"/>
          </a:xfrm>
        </p:grpSpPr>
        <p:pic>
          <p:nvPicPr>
            <p:cNvPr name="Picture 3" id="3"/>
            <p:cNvPicPr>
              <a:picLocks noChangeAspect="true"/>
            </p:cNvPicPr>
            <p:nvPr/>
          </p:nvPicPr>
          <p:blipFill>
            <a:blip r:embed="rId2"/>
            <a:srcRect l="2435" t="0" r="2435" b="0"/>
            <a:stretch>
              <a:fillRect/>
            </a:stretch>
          </p:blipFill>
          <p:spPr>
            <a:xfrm flipH="false" flipV="false">
              <a:off x="0" y="0"/>
              <a:ext cx="8807721" cy="7126276"/>
            </a:xfrm>
            <a:prstGeom prst="rect">
              <a:avLst/>
            </a:prstGeom>
          </p:spPr>
        </p:pic>
      </p:grpSp>
      <p:sp>
        <p:nvSpPr>
          <p:cNvPr name="AutoShape 4" id="4"/>
          <p:cNvSpPr/>
          <p:nvPr/>
        </p:nvSpPr>
        <p:spPr>
          <a:xfrm>
            <a:off x="1014423" y="9554696"/>
            <a:ext cx="16244877" cy="0"/>
          </a:xfrm>
          <a:prstGeom prst="line">
            <a:avLst/>
          </a:prstGeom>
          <a:ln cap="flat" w="57150">
            <a:solidFill>
              <a:srgbClr val="1C1C1C"/>
            </a:solidFill>
            <a:prstDash val="solid"/>
            <a:headEnd type="none" len="sm" w="sm"/>
            <a:tailEnd type="none" len="sm" w="sm"/>
          </a:ln>
        </p:spPr>
      </p:sp>
      <p:sp>
        <p:nvSpPr>
          <p:cNvPr name="AutoShape 5" id="5"/>
          <p:cNvSpPr/>
          <p:nvPr/>
        </p:nvSpPr>
        <p:spPr>
          <a:xfrm>
            <a:off x="1021562" y="1210490"/>
            <a:ext cx="16244877" cy="0"/>
          </a:xfrm>
          <a:prstGeom prst="line">
            <a:avLst/>
          </a:prstGeom>
          <a:ln cap="flat" w="57150">
            <a:solidFill>
              <a:srgbClr val="1C1C1C"/>
            </a:solidFill>
            <a:prstDash val="solid"/>
            <a:headEnd type="none" len="sm" w="sm"/>
            <a:tailEnd type="none" len="sm" w="sm"/>
          </a:ln>
        </p:spPr>
      </p:sp>
      <p:graphicFrame>
        <p:nvGraphicFramePr>
          <p:cNvPr name="Table 6" id="6"/>
          <p:cNvGraphicFramePr>
            <a:graphicFrameLocks noGrp="true"/>
          </p:cNvGraphicFramePr>
          <p:nvPr/>
        </p:nvGraphicFramePr>
        <p:xfrm>
          <a:off x="1620371" y="3955323"/>
          <a:ext cx="6833549" cy="5310136"/>
        </p:xfrm>
        <a:graphic>
          <a:graphicData uri="http://schemas.openxmlformats.org/drawingml/2006/table">
            <a:tbl>
              <a:tblPr/>
              <a:tblGrid>
                <a:gridCol w="3802022"/>
                <a:gridCol w="3031527"/>
              </a:tblGrid>
              <a:tr h="2042328">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Час підтвердження блоку</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Відсоток вибірки</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1633904">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0 – 10 хвилин</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40 %</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1633904">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10 – 40 хвилин</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l">
                        <a:lnSpc>
                          <a:spcPts val="3079"/>
                        </a:lnSpc>
                        <a:defRPr/>
                      </a:pPr>
                      <a:endParaRPr lang="en-US" sz="1100"/>
                    </a:p>
                    <a:p>
                      <a:pPr algn="l">
                        <a:lnSpc>
                          <a:spcPts val="3079"/>
                        </a:lnSpc>
                      </a:pPr>
                      <a:r>
                        <a:rPr lang="en-US" sz="2199">
                          <a:solidFill>
                            <a:srgbClr val="000000"/>
                          </a:solidFill>
                          <a:latin typeface="Nourd"/>
                        </a:rPr>
                        <a:t>  60 %</a:t>
                      </a:r>
                    </a:p>
                    <a:p>
                      <a:pPr algn="l">
                        <a:lnSpc>
                          <a:spcPts val="3079"/>
                        </a:lnSpc>
                      </a:pPr>
                      <a:r>
                        <a:rPr lang="en-US" sz="2199">
                          <a:solidFill>
                            <a:srgbClr val="000000"/>
                          </a:solidFill>
                          <a:latin typeface="Nourd"/>
                        </a:rPr>
                        <a:t>  </a:t>
                      </a:r>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330490" y="1799497"/>
            <a:ext cx="9691072" cy="2155826"/>
          </a:xfrm>
          <a:prstGeom prst="rect">
            <a:avLst/>
          </a:prstGeom>
        </p:spPr>
        <p:txBody>
          <a:bodyPr anchor="t" rtlCol="false" tIns="0" lIns="0" bIns="0" rIns="0">
            <a:spAutoFit/>
          </a:bodyPr>
          <a:lstStyle/>
          <a:p>
            <a:pPr algn="l">
              <a:lnSpc>
                <a:spcPts val="8000"/>
              </a:lnSpc>
            </a:pPr>
            <a:r>
              <a:rPr lang="en-US" sz="8000">
                <a:solidFill>
                  <a:srgbClr val="1C1C1C"/>
                </a:solidFill>
                <a:latin typeface="Hatton Ultra-Bold"/>
              </a:rPr>
              <a:t>ПРОБЛЕМА ЧАСУ ОЧІКУВАННЯ</a:t>
            </a:r>
          </a:p>
        </p:txBody>
      </p:sp>
      <p:sp>
        <p:nvSpPr>
          <p:cNvPr name="TextBox 8" id="8"/>
          <p:cNvSpPr txBox="true"/>
          <p:nvPr/>
        </p:nvSpPr>
        <p:spPr>
          <a:xfrm rot="0">
            <a:off x="10739089" y="7260206"/>
            <a:ext cx="6233210" cy="1739634"/>
          </a:xfrm>
          <a:prstGeom prst="rect">
            <a:avLst/>
          </a:prstGeom>
        </p:spPr>
        <p:txBody>
          <a:bodyPr anchor="t" rtlCol="false" tIns="0" lIns="0" bIns="0" rIns="0">
            <a:spAutoFit/>
          </a:bodyPr>
          <a:lstStyle/>
          <a:p>
            <a:pPr algn="just">
              <a:lnSpc>
                <a:spcPts val="2814"/>
              </a:lnSpc>
            </a:pPr>
            <a:r>
              <a:rPr lang="en-US" sz="2010">
                <a:solidFill>
                  <a:srgbClr val="1C1C1C"/>
                </a:solidFill>
                <a:latin typeface="Nourd"/>
              </a:rPr>
              <a:t>Таким чином, 2/5 нашої вибірки отримали підтвердження транзакції менш ніж за 10 хвилин, тоді як решта 3/5 були свідками того, що час підтвердження перевищував 10 хвилин. Це те, що ми називаємо парадоксом Пуассона.</a:t>
            </a:r>
          </a:p>
        </p:txBody>
      </p:sp>
      <p:grpSp>
        <p:nvGrpSpPr>
          <p:cNvPr name="Group 9" id="9"/>
          <p:cNvGrpSpPr/>
          <p:nvPr/>
        </p:nvGrpSpPr>
        <p:grpSpPr>
          <a:xfrm rot="0">
            <a:off x="13855694" y="9077654"/>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310915" y="9333829"/>
            <a:ext cx="441733" cy="441733"/>
          </a:xfrm>
          <a:custGeom>
            <a:avLst/>
            <a:gdLst/>
            <a:ahLst/>
            <a:cxnLst/>
            <a:rect r="r" b="b" t="t" l="l"/>
            <a:pathLst>
              <a:path h="441733" w="441733">
                <a:moveTo>
                  <a:pt x="0" y="0"/>
                </a:moveTo>
                <a:lnTo>
                  <a:pt x="441732" y="0"/>
                </a:lnTo>
                <a:lnTo>
                  <a:pt x="441732"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0">
            <a:off x="14453592" y="9333829"/>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4997832" y="9453118"/>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6052924" y="2548093"/>
            <a:ext cx="6182153" cy="1146176"/>
          </a:xfrm>
          <a:prstGeom prst="rect">
            <a:avLst/>
          </a:prstGeom>
        </p:spPr>
        <p:txBody>
          <a:bodyPr anchor="t" rtlCol="false" tIns="0" lIns="0" bIns="0" rIns="0">
            <a:spAutoFit/>
          </a:bodyPr>
          <a:lstStyle/>
          <a:p>
            <a:pPr algn="l">
              <a:lnSpc>
                <a:spcPts val="8000"/>
              </a:lnSpc>
            </a:pPr>
            <a:r>
              <a:rPr lang="en-US" sz="8000">
                <a:solidFill>
                  <a:srgbClr val="1C1C1C"/>
                </a:solidFill>
                <a:latin typeface="Hatton Ultra-Bold"/>
              </a:rPr>
              <a:t>ВИСНОВКИ</a:t>
            </a:r>
          </a:p>
        </p:txBody>
      </p:sp>
      <p:sp>
        <p:nvSpPr>
          <p:cNvPr name="TextBox 3" id="3"/>
          <p:cNvSpPr txBox="true"/>
          <p:nvPr/>
        </p:nvSpPr>
        <p:spPr>
          <a:xfrm rot="0">
            <a:off x="2971306" y="4475318"/>
            <a:ext cx="12345388" cy="3115945"/>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Було розроблено масштабовану та ефективну систему блокчейн, яка вирішує ключові проблеми існуючих технологій. Досягнуто значного скорочення затримки транзакцій та споживання енергії, досягли значних успіхів у масштабуванні та зберегли тверду прихильність до децентралізації. Завдяки інноваційному гібридному механізму консенсусу та дизайну мережі продемонструвано, що можна створити ефективний та інклюзивний блокчейн. Потенціал цієї технології та закладає міцний фундамент для майбутніх досягнень у цій галузі.</a:t>
            </a:r>
          </a:p>
          <a:p>
            <a:pPr algn="just">
              <a:lnSpc>
                <a:spcPts val="3079"/>
              </a:lnSpc>
            </a:pPr>
          </a:p>
        </p:txBody>
      </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3" id="13"/>
          <p:cNvSpPr txBox="true"/>
          <p:nvPr/>
        </p:nvSpPr>
        <p:spPr>
          <a:xfrm rot="0">
            <a:off x="5600521" y="1404141"/>
            <a:ext cx="708695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Висновки</a:t>
            </a:r>
          </a:p>
        </p:txBody>
      </p:sp>
      <p:sp>
        <p:nvSpPr>
          <p:cNvPr name="TextBox 14" id="14"/>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10</a:t>
            </a:r>
          </a:p>
        </p:txBody>
      </p:sp>
      <p:sp>
        <p:nvSpPr>
          <p:cNvPr name="Freeform 15" id="15"/>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7" id="17"/>
          <p:cNvSpPr/>
          <p:nvPr/>
        </p:nvSpPr>
        <p:spPr>
          <a:xfrm>
            <a:off x="1028700" y="9107488"/>
            <a:ext cx="15932598" cy="28531"/>
          </a:xfrm>
          <a:prstGeom prst="line">
            <a:avLst/>
          </a:prstGeom>
          <a:ln cap="flat" w="57150">
            <a:solidFill>
              <a:srgbClr val="1C1C1C"/>
            </a:solidFill>
            <a:prstDash val="solid"/>
            <a:headEnd type="none" len="sm" w="sm"/>
            <a:tailEnd type="none" len="sm" w="sm"/>
          </a:ln>
        </p:spPr>
      </p:sp>
      <p:grpSp>
        <p:nvGrpSpPr>
          <p:cNvPr name="Group 18" id="18"/>
          <p:cNvGrpSpPr/>
          <p:nvPr/>
        </p:nvGrpSpPr>
        <p:grpSpPr>
          <a:xfrm rot="0">
            <a:off x="1030594" y="1028700"/>
            <a:ext cx="3494852" cy="954083"/>
            <a:chOff x="0" y="0"/>
            <a:chExt cx="1010276" cy="275802"/>
          </a:xfrm>
        </p:grpSpPr>
        <p:sp>
          <p:nvSpPr>
            <p:cNvPr name="Freeform 19" id="1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0" id="2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440261" y="1084668"/>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6"/>
            <a:stretch>
              <a:fillRect l="0" t="0" r="0" b="0"/>
            </a:stretch>
          </a:blipFill>
        </p:spPr>
      </p:sp>
      <p:sp>
        <p:nvSpPr>
          <p:cNvPr name="TextBox 22" id="22"/>
          <p:cNvSpPr txBox="true"/>
          <p:nvPr/>
        </p:nvSpPr>
        <p:spPr>
          <a:xfrm rot="0">
            <a:off x="2493966" y="1239743"/>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3494852" cy="954083"/>
            <a:chOff x="0" y="0"/>
            <a:chExt cx="1010276" cy="275802"/>
          </a:xfrm>
        </p:grpSpPr>
        <p:sp>
          <p:nvSpPr>
            <p:cNvPr name="Freeform 3" id="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4" id="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764448" y="1028700"/>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AutoShape 10" id="10"/>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1" id="11"/>
          <p:cNvSpPr txBox="true"/>
          <p:nvPr/>
        </p:nvSpPr>
        <p:spPr>
          <a:xfrm rot="0">
            <a:off x="7058189" y="1404141"/>
            <a:ext cx="4171621"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Актуальність</a:t>
            </a:r>
          </a:p>
        </p:txBody>
      </p:sp>
      <p:sp>
        <p:nvSpPr>
          <p:cNvPr name="TextBox 12" id="12"/>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1</a:t>
            </a:r>
          </a:p>
        </p:txBody>
      </p:sp>
      <p:sp>
        <p:nvSpPr>
          <p:cNvPr name="Freeform 13" id="1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131025" y="4396107"/>
            <a:ext cx="16128275" cy="2725420"/>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Технологія блокчейн стрімко розвивається і знаходить все більше застосувань у різних сферах. Однією з найперспективніших областей її використання є платіжні системи, де блокчейн має потенціал здійснити революційні зміни. Однак існуючі моделі платіжних систем, засновані на блокчейні, стикаються з рядом обмежень і проблем, які заважають їх широкому впровадженню та використанню. Цей проект присвячений вирішенню цих проблем, щоб прокласти шлях до більш ефективної та надійної платіжної системи на основі блокчейну. Аналізуючи сучасні виклики та пропонуючи інноваційні рішення, ми прагнемо сприяти розвитку платіжних систем, які зможуть забезпечити швидкі, безпечні та прозорі транзакції в глобальному масштабі.</a:t>
            </a:r>
          </a:p>
        </p:txBody>
      </p:sp>
      <p:sp>
        <p:nvSpPr>
          <p:cNvPr name="TextBox 16" id="16"/>
          <p:cNvSpPr txBox="true"/>
          <p:nvPr/>
        </p:nvSpPr>
        <p:spPr>
          <a:xfrm rot="0">
            <a:off x="5133706" y="2513328"/>
            <a:ext cx="8020588" cy="1006479"/>
          </a:xfrm>
          <a:prstGeom prst="rect">
            <a:avLst/>
          </a:prstGeom>
        </p:spPr>
        <p:txBody>
          <a:bodyPr anchor="t" rtlCol="false" tIns="0" lIns="0" bIns="0" rIns="0">
            <a:spAutoFit/>
          </a:bodyPr>
          <a:lstStyle/>
          <a:p>
            <a:pPr algn="ctr">
              <a:lnSpc>
                <a:spcPts val="7000"/>
              </a:lnSpc>
            </a:pPr>
            <a:r>
              <a:rPr lang="en-US" sz="7000">
                <a:solidFill>
                  <a:srgbClr val="1C1C1C"/>
                </a:solidFill>
                <a:latin typeface="Hatton Ultra-Bold"/>
              </a:rPr>
              <a:t>АКТУАЛЬНІСТЬ</a:t>
            </a:r>
          </a:p>
        </p:txBody>
      </p:sp>
      <p:grpSp>
        <p:nvGrpSpPr>
          <p:cNvPr name="Group 17" id="17"/>
          <p:cNvGrpSpPr/>
          <p:nvPr/>
        </p:nvGrpSpPr>
        <p:grpSpPr>
          <a:xfrm rot="0">
            <a:off x="1028700" y="1017143"/>
            <a:ext cx="3494852" cy="954083"/>
            <a:chOff x="0" y="0"/>
            <a:chExt cx="1010276" cy="275802"/>
          </a:xfrm>
        </p:grpSpPr>
        <p:sp>
          <p:nvSpPr>
            <p:cNvPr name="Freeform 18" id="1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9" id="19"/>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028700" y="1028722"/>
            <a:ext cx="3494852" cy="954083"/>
            <a:chOff x="0" y="0"/>
            <a:chExt cx="1010276" cy="275802"/>
          </a:xfrm>
        </p:grpSpPr>
        <p:sp>
          <p:nvSpPr>
            <p:cNvPr name="Freeform 21" id="2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2" id="22"/>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438367" y="1084690"/>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6"/>
            <a:stretch>
              <a:fillRect l="0" t="0" r="0" b="0"/>
            </a:stretch>
          </a:blipFill>
        </p:spPr>
      </p:sp>
      <p:sp>
        <p:nvSpPr>
          <p:cNvPr name="TextBox 24" id="24"/>
          <p:cNvSpPr txBox="true"/>
          <p:nvPr/>
        </p:nvSpPr>
        <p:spPr>
          <a:xfrm rot="0">
            <a:off x="2492072" y="1239765"/>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3340765" y="2480947"/>
            <a:ext cx="11606470"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МЕТА</a:t>
            </a:r>
          </a:p>
        </p:txBody>
      </p:sp>
      <p:sp>
        <p:nvSpPr>
          <p:cNvPr name="TextBox 3" id="3"/>
          <p:cNvSpPr txBox="true"/>
          <p:nvPr/>
        </p:nvSpPr>
        <p:spPr>
          <a:xfrm rot="0">
            <a:off x="1028700" y="3922354"/>
            <a:ext cx="16230600" cy="382270"/>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Метою цього проекту є розробка масштабованої та ефективної блокчейн-системи, яка здатна:</a:t>
            </a:r>
          </a:p>
        </p:txBody>
      </p:sp>
      <p:sp>
        <p:nvSpPr>
          <p:cNvPr name="AutoShape 4" id="4"/>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AutoShape 13" id="13"/>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TextBox 14" id="14"/>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Мета</a:t>
            </a:r>
          </a:p>
        </p:txBody>
      </p:sp>
      <p:sp>
        <p:nvSpPr>
          <p:cNvPr name="TextBox 15" id="15"/>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2</a:t>
            </a:r>
          </a:p>
        </p:txBody>
      </p:sp>
      <p:sp>
        <p:nvSpPr>
          <p:cNvPr name="Freeform 16" id="16"/>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519052" y="5094358"/>
            <a:ext cx="726183" cy="346710"/>
          </a:xfrm>
          <a:prstGeom prst="rect">
            <a:avLst/>
          </a:prstGeom>
        </p:spPr>
        <p:txBody>
          <a:bodyPr anchor="t" rtlCol="false" tIns="0" lIns="0" bIns="0" rIns="0">
            <a:spAutoFit/>
          </a:bodyPr>
          <a:lstStyle/>
          <a:p>
            <a:pPr algn="l">
              <a:lnSpc>
                <a:spcPts val="2400"/>
              </a:lnSpc>
            </a:pPr>
            <a:r>
              <a:rPr lang="en-US" sz="2400">
                <a:solidFill>
                  <a:srgbClr val="1C1C1C"/>
                </a:solidFill>
                <a:latin typeface="Hatton Ultra-Bold"/>
              </a:rPr>
              <a:t>01</a:t>
            </a:r>
          </a:p>
        </p:txBody>
      </p:sp>
      <p:sp>
        <p:nvSpPr>
          <p:cNvPr name="TextBox 19" id="19"/>
          <p:cNvSpPr txBox="true"/>
          <p:nvPr/>
        </p:nvSpPr>
        <p:spPr>
          <a:xfrm rot="0">
            <a:off x="5602765" y="5094358"/>
            <a:ext cx="726183" cy="346622"/>
          </a:xfrm>
          <a:prstGeom prst="rect">
            <a:avLst/>
          </a:prstGeom>
        </p:spPr>
        <p:txBody>
          <a:bodyPr anchor="t" rtlCol="false" tIns="0" lIns="0" bIns="0" rIns="0">
            <a:spAutoFit/>
          </a:bodyPr>
          <a:lstStyle/>
          <a:p>
            <a:pPr algn="l">
              <a:lnSpc>
                <a:spcPts val="2400"/>
              </a:lnSpc>
            </a:pPr>
            <a:r>
              <a:rPr lang="en-US" sz="2400">
                <a:solidFill>
                  <a:srgbClr val="1C1C1C"/>
                </a:solidFill>
                <a:latin typeface="Hatton Ultra-Bold"/>
              </a:rPr>
              <a:t>02</a:t>
            </a:r>
          </a:p>
        </p:txBody>
      </p:sp>
      <p:sp>
        <p:nvSpPr>
          <p:cNvPr name="TextBox 20" id="20"/>
          <p:cNvSpPr txBox="true"/>
          <p:nvPr/>
        </p:nvSpPr>
        <p:spPr>
          <a:xfrm rot="0">
            <a:off x="9689459" y="5094358"/>
            <a:ext cx="726183" cy="346622"/>
          </a:xfrm>
          <a:prstGeom prst="rect">
            <a:avLst/>
          </a:prstGeom>
        </p:spPr>
        <p:txBody>
          <a:bodyPr anchor="t" rtlCol="false" tIns="0" lIns="0" bIns="0" rIns="0">
            <a:spAutoFit/>
          </a:bodyPr>
          <a:lstStyle/>
          <a:p>
            <a:pPr algn="l">
              <a:lnSpc>
                <a:spcPts val="2400"/>
              </a:lnSpc>
            </a:pPr>
            <a:r>
              <a:rPr lang="en-US" sz="2400">
                <a:solidFill>
                  <a:srgbClr val="1C1C1C"/>
                </a:solidFill>
                <a:latin typeface="Hatton Ultra-Bold"/>
              </a:rPr>
              <a:t>03</a:t>
            </a:r>
          </a:p>
        </p:txBody>
      </p:sp>
      <p:sp>
        <p:nvSpPr>
          <p:cNvPr name="TextBox 21" id="21"/>
          <p:cNvSpPr txBox="true"/>
          <p:nvPr/>
        </p:nvSpPr>
        <p:spPr>
          <a:xfrm rot="0">
            <a:off x="13770190" y="5131977"/>
            <a:ext cx="726183" cy="346622"/>
          </a:xfrm>
          <a:prstGeom prst="rect">
            <a:avLst/>
          </a:prstGeom>
        </p:spPr>
        <p:txBody>
          <a:bodyPr anchor="t" rtlCol="false" tIns="0" lIns="0" bIns="0" rIns="0">
            <a:spAutoFit/>
          </a:bodyPr>
          <a:lstStyle/>
          <a:p>
            <a:pPr algn="l">
              <a:lnSpc>
                <a:spcPts val="2400"/>
              </a:lnSpc>
            </a:pPr>
            <a:r>
              <a:rPr lang="en-US" sz="2400">
                <a:solidFill>
                  <a:srgbClr val="1C1C1C"/>
                </a:solidFill>
                <a:latin typeface="Hatton Ultra-Bold"/>
              </a:rPr>
              <a:t>04</a:t>
            </a:r>
          </a:p>
        </p:txBody>
      </p:sp>
      <p:sp>
        <p:nvSpPr>
          <p:cNvPr name="TextBox 22" id="22"/>
          <p:cNvSpPr txBox="true"/>
          <p:nvPr/>
        </p:nvSpPr>
        <p:spPr>
          <a:xfrm rot="0">
            <a:off x="1519052" y="5498613"/>
            <a:ext cx="3377051" cy="1163320"/>
          </a:xfrm>
          <a:prstGeom prst="rect">
            <a:avLst/>
          </a:prstGeom>
        </p:spPr>
        <p:txBody>
          <a:bodyPr anchor="t" rtlCol="false" tIns="0" lIns="0" bIns="0" rIns="0">
            <a:spAutoFit/>
          </a:bodyPr>
          <a:lstStyle/>
          <a:p>
            <a:pPr algn="l">
              <a:lnSpc>
                <a:spcPts val="3079"/>
              </a:lnSpc>
            </a:pPr>
            <a:r>
              <a:rPr lang="en-US" sz="2199">
                <a:solidFill>
                  <a:srgbClr val="1C1C1C"/>
                </a:solidFill>
                <a:latin typeface="Nourd"/>
              </a:rPr>
              <a:t>Зменшити затримку транзакцій.</a:t>
            </a:r>
          </a:p>
          <a:p>
            <a:pPr algn="l">
              <a:lnSpc>
                <a:spcPts val="3079"/>
              </a:lnSpc>
            </a:pPr>
          </a:p>
        </p:txBody>
      </p:sp>
      <p:sp>
        <p:nvSpPr>
          <p:cNvPr name="TextBox 23" id="23"/>
          <p:cNvSpPr txBox="true"/>
          <p:nvPr/>
        </p:nvSpPr>
        <p:spPr>
          <a:xfrm rot="0">
            <a:off x="5602765" y="5430974"/>
            <a:ext cx="3159788" cy="1163320"/>
          </a:xfrm>
          <a:prstGeom prst="rect">
            <a:avLst/>
          </a:prstGeom>
        </p:spPr>
        <p:txBody>
          <a:bodyPr anchor="t" rtlCol="false" tIns="0" lIns="0" bIns="0" rIns="0">
            <a:spAutoFit/>
          </a:bodyPr>
          <a:lstStyle/>
          <a:p>
            <a:pPr algn="l">
              <a:lnSpc>
                <a:spcPts val="3079"/>
              </a:lnSpc>
            </a:pPr>
            <a:r>
              <a:rPr lang="en-US" sz="2199">
                <a:solidFill>
                  <a:srgbClr val="1C1C1C"/>
                </a:solidFill>
                <a:latin typeface="Nourd"/>
              </a:rPr>
              <a:t>Мінімізувати споживання енергії.</a:t>
            </a:r>
          </a:p>
          <a:p>
            <a:pPr algn="l">
              <a:lnSpc>
                <a:spcPts val="3079"/>
              </a:lnSpc>
            </a:pPr>
          </a:p>
        </p:txBody>
      </p:sp>
      <p:sp>
        <p:nvSpPr>
          <p:cNvPr name="TextBox 24" id="24"/>
          <p:cNvSpPr txBox="true"/>
          <p:nvPr/>
        </p:nvSpPr>
        <p:spPr>
          <a:xfrm rot="0">
            <a:off x="9689459" y="5393355"/>
            <a:ext cx="3164139" cy="1163320"/>
          </a:xfrm>
          <a:prstGeom prst="rect">
            <a:avLst/>
          </a:prstGeom>
        </p:spPr>
        <p:txBody>
          <a:bodyPr anchor="t" rtlCol="false" tIns="0" lIns="0" bIns="0" rIns="0">
            <a:spAutoFit/>
          </a:bodyPr>
          <a:lstStyle/>
          <a:p>
            <a:pPr algn="l">
              <a:lnSpc>
                <a:spcPts val="3079"/>
              </a:lnSpc>
            </a:pPr>
            <a:r>
              <a:rPr lang="en-US" sz="2199">
                <a:solidFill>
                  <a:srgbClr val="1C1C1C"/>
                </a:solidFill>
                <a:latin typeface="Nourd"/>
              </a:rPr>
              <a:t>Знизити ризики централізації.</a:t>
            </a:r>
          </a:p>
          <a:p>
            <a:pPr algn="l">
              <a:lnSpc>
                <a:spcPts val="3079"/>
              </a:lnSpc>
            </a:pPr>
          </a:p>
        </p:txBody>
      </p:sp>
      <p:sp>
        <p:nvSpPr>
          <p:cNvPr name="TextBox 25" id="25"/>
          <p:cNvSpPr txBox="true"/>
          <p:nvPr/>
        </p:nvSpPr>
        <p:spPr>
          <a:xfrm rot="0">
            <a:off x="13777523" y="5313358"/>
            <a:ext cx="3164139" cy="1163320"/>
          </a:xfrm>
          <a:prstGeom prst="rect">
            <a:avLst/>
          </a:prstGeom>
        </p:spPr>
        <p:txBody>
          <a:bodyPr anchor="t" rtlCol="false" tIns="0" lIns="0" bIns="0" rIns="0">
            <a:spAutoFit/>
          </a:bodyPr>
          <a:lstStyle/>
          <a:p>
            <a:pPr algn="l">
              <a:lnSpc>
                <a:spcPts val="3079"/>
              </a:lnSpc>
            </a:pPr>
            <a:r>
              <a:rPr lang="en-US" sz="2199">
                <a:solidFill>
                  <a:srgbClr val="1C1C1C"/>
                </a:solidFill>
                <a:latin typeface="Nourd"/>
              </a:rPr>
              <a:t>Зменшити високі комісії за транзакції.</a:t>
            </a:r>
          </a:p>
          <a:p>
            <a:pPr algn="l">
              <a:lnSpc>
                <a:spcPts val="3079"/>
              </a:lnSpc>
            </a:pPr>
          </a:p>
        </p:txBody>
      </p:sp>
      <p:sp>
        <p:nvSpPr>
          <p:cNvPr name="TextBox 26" id="26"/>
          <p:cNvSpPr txBox="true"/>
          <p:nvPr/>
        </p:nvSpPr>
        <p:spPr>
          <a:xfrm rot="0">
            <a:off x="1028700" y="6991028"/>
            <a:ext cx="16230600" cy="1553845"/>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Особлива увага приділяється створенню екологічно чистої та демократичної блокчейн-мережі, яка працює в режимі реального часу і підходить для повсякденної комерційної діяльності. Ця система повинна бути не лише технологічно досконалою, але й доступною та надійною для широкого кола користувачів, сприяючи тим самим її масовому впровадженню та використанню.</a:t>
            </a:r>
          </a:p>
        </p:txBody>
      </p:sp>
      <p:grpSp>
        <p:nvGrpSpPr>
          <p:cNvPr name="Group 27" id="27"/>
          <p:cNvGrpSpPr/>
          <p:nvPr/>
        </p:nvGrpSpPr>
        <p:grpSpPr>
          <a:xfrm rot="0">
            <a:off x="1014423" y="1028700"/>
            <a:ext cx="3494852" cy="954083"/>
            <a:chOff x="0" y="0"/>
            <a:chExt cx="1010276" cy="275802"/>
          </a:xfrm>
        </p:grpSpPr>
        <p:sp>
          <p:nvSpPr>
            <p:cNvPr name="Freeform 28" id="28"/>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9" id="29"/>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30" id="30"/>
          <p:cNvSpPr/>
          <p:nvPr/>
        </p:nvSpPr>
        <p:spPr>
          <a:xfrm flipH="false" flipV="false" rot="0">
            <a:off x="1424090" y="1084668"/>
            <a:ext cx="842147" cy="842147"/>
          </a:xfrm>
          <a:custGeom>
            <a:avLst/>
            <a:gdLst/>
            <a:ahLst/>
            <a:cxnLst/>
            <a:rect r="r" b="b" t="t" l="l"/>
            <a:pathLst>
              <a:path h="842147" w="842147">
                <a:moveTo>
                  <a:pt x="0" y="0"/>
                </a:moveTo>
                <a:lnTo>
                  <a:pt x="842148" y="0"/>
                </a:lnTo>
                <a:lnTo>
                  <a:pt x="842148" y="842147"/>
                </a:lnTo>
                <a:lnTo>
                  <a:pt x="0" y="842147"/>
                </a:lnTo>
                <a:lnTo>
                  <a:pt x="0" y="0"/>
                </a:lnTo>
                <a:close/>
              </a:path>
            </a:pathLst>
          </a:custGeom>
          <a:blipFill>
            <a:blip r:embed="rId6"/>
            <a:stretch>
              <a:fillRect l="0" t="0" r="0" b="0"/>
            </a:stretch>
          </a:blipFill>
        </p:spPr>
      </p:sp>
      <p:sp>
        <p:nvSpPr>
          <p:cNvPr name="TextBox 31" id="31"/>
          <p:cNvSpPr txBox="true"/>
          <p:nvPr/>
        </p:nvSpPr>
        <p:spPr>
          <a:xfrm rot="0">
            <a:off x="2477796" y="1239743"/>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TextBox 2" id="2"/>
          <p:cNvSpPr txBox="true"/>
          <p:nvPr/>
        </p:nvSpPr>
        <p:spPr>
          <a:xfrm rot="0">
            <a:off x="2690034" y="2609288"/>
            <a:ext cx="12900358"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ЗАДАЧІ РОБОТИ</a:t>
            </a:r>
          </a:p>
        </p:txBody>
      </p:sp>
      <p:grpSp>
        <p:nvGrpSpPr>
          <p:cNvPr name="Group 3" id="3"/>
          <p:cNvGrpSpPr/>
          <p:nvPr/>
        </p:nvGrpSpPr>
        <p:grpSpPr>
          <a:xfrm rot="0">
            <a:off x="1330490" y="4299641"/>
            <a:ext cx="4450707" cy="3444746"/>
            <a:chOff x="0" y="0"/>
            <a:chExt cx="1458140" cy="1128567"/>
          </a:xfrm>
        </p:grpSpPr>
        <p:sp>
          <p:nvSpPr>
            <p:cNvPr name="Freeform 4" id="4"/>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name="TextBox 5" id="5"/>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68316" y="5426018"/>
            <a:ext cx="3975055" cy="1944370"/>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Розробка блокчейн-системи з гібридною архітектурою для зменшення затримки транзакцій та підвищення масштабованості мережі.</a:t>
            </a:r>
          </a:p>
        </p:txBody>
      </p:sp>
      <p:sp>
        <p:nvSpPr>
          <p:cNvPr name="TextBox 7" id="7"/>
          <p:cNvSpPr txBox="true"/>
          <p:nvPr/>
        </p:nvSpPr>
        <p:spPr>
          <a:xfrm rot="0">
            <a:off x="1976431" y="4441264"/>
            <a:ext cx="3158824" cy="140779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ГІБРИДНА МЕРЕЖА</a:t>
            </a:r>
          </a:p>
          <a:p>
            <a:pPr algn="ctr">
              <a:lnSpc>
                <a:spcPts val="3779"/>
              </a:lnSpc>
            </a:pPr>
          </a:p>
        </p:txBody>
      </p:sp>
      <p:grpSp>
        <p:nvGrpSpPr>
          <p:cNvPr name="Group 8" id="8"/>
          <p:cNvGrpSpPr/>
          <p:nvPr/>
        </p:nvGrpSpPr>
        <p:grpSpPr>
          <a:xfrm rot="0">
            <a:off x="6918646" y="4299641"/>
            <a:ext cx="4450707" cy="3444746"/>
            <a:chOff x="0" y="0"/>
            <a:chExt cx="1458140" cy="1128567"/>
          </a:xfrm>
        </p:grpSpPr>
        <p:sp>
          <p:nvSpPr>
            <p:cNvPr name="Freeform 9" id="9"/>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7033208" y="5425798"/>
            <a:ext cx="4221584" cy="1944370"/>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Реалізація гібридного механізму консенсусу (PoET + PoW) для зменшення ризиків централізації та зниження енергоспоживання.</a:t>
            </a:r>
          </a:p>
        </p:txBody>
      </p:sp>
      <p:sp>
        <p:nvSpPr>
          <p:cNvPr name="TextBox 12" id="12"/>
          <p:cNvSpPr txBox="true"/>
          <p:nvPr/>
        </p:nvSpPr>
        <p:spPr>
          <a:xfrm rot="0">
            <a:off x="7816720" y="4415790"/>
            <a:ext cx="2654559" cy="140779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ГІБРИДНИЙ КОНСЕНСУС</a:t>
            </a:r>
          </a:p>
          <a:p>
            <a:pPr algn="ctr">
              <a:lnSpc>
                <a:spcPts val="3779"/>
              </a:lnSpc>
            </a:pPr>
          </a:p>
        </p:txBody>
      </p:sp>
      <p:grpSp>
        <p:nvGrpSpPr>
          <p:cNvPr name="Group 13" id="13"/>
          <p:cNvGrpSpPr/>
          <p:nvPr/>
        </p:nvGrpSpPr>
        <p:grpSpPr>
          <a:xfrm rot="0">
            <a:off x="12506803" y="4299641"/>
            <a:ext cx="4450707" cy="3444746"/>
            <a:chOff x="0" y="0"/>
            <a:chExt cx="1458140" cy="1128567"/>
          </a:xfrm>
        </p:grpSpPr>
        <p:sp>
          <p:nvSpPr>
            <p:cNvPr name="Freeform 14" id="14"/>
            <p:cNvSpPr/>
            <p:nvPr/>
          </p:nvSpPr>
          <p:spPr>
            <a:xfrm flipH="false" flipV="false" rot="0">
              <a:off x="0" y="0"/>
              <a:ext cx="1458140" cy="1128567"/>
            </a:xfrm>
            <a:custGeom>
              <a:avLst/>
              <a:gdLst/>
              <a:ahLst/>
              <a:cxnLst/>
              <a:rect r="r" b="b" t="t" l="l"/>
              <a:pathLst>
                <a:path h="1128567" w="1458140">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name="TextBox 15" id="15"/>
            <p:cNvSpPr txBox="true"/>
            <p:nvPr/>
          </p:nvSpPr>
          <p:spPr>
            <a:xfrm>
              <a:off x="0" y="-38100"/>
              <a:ext cx="1458140" cy="1166667"/>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727821" y="5426018"/>
            <a:ext cx="4008672" cy="1944370"/>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Вирішення проблем високих комісій шляхом підтримки ефективної роботи мережі при великих обсягах транзакцій.</a:t>
            </a:r>
          </a:p>
        </p:txBody>
      </p:sp>
      <p:sp>
        <p:nvSpPr>
          <p:cNvPr name="TextBox 17" id="17"/>
          <p:cNvSpPr txBox="true"/>
          <p:nvPr/>
        </p:nvSpPr>
        <p:spPr>
          <a:xfrm rot="0">
            <a:off x="13407704" y="4441264"/>
            <a:ext cx="2654559" cy="1407795"/>
          </a:xfrm>
          <a:prstGeom prst="rect">
            <a:avLst/>
          </a:prstGeom>
        </p:spPr>
        <p:txBody>
          <a:bodyPr anchor="t" rtlCol="false" tIns="0" lIns="0" bIns="0" rIns="0">
            <a:spAutoFit/>
          </a:bodyPr>
          <a:lstStyle/>
          <a:p>
            <a:pPr algn="ctr">
              <a:lnSpc>
                <a:spcPts val="3779"/>
              </a:lnSpc>
            </a:pPr>
            <a:r>
              <a:rPr lang="en-US" sz="2700">
                <a:solidFill>
                  <a:srgbClr val="1C1C1C"/>
                </a:solidFill>
                <a:latin typeface="Nourd Bold"/>
              </a:rPr>
              <a:t>ЗНИЖЕННЯ КОМІСІЙ</a:t>
            </a:r>
          </a:p>
          <a:p>
            <a:pPr algn="ctr">
              <a:lnSpc>
                <a:spcPts val="3779"/>
              </a:lnSpc>
            </a:pPr>
          </a:p>
        </p:txBody>
      </p:sp>
      <p:sp>
        <p:nvSpPr>
          <p:cNvPr name="AutoShape 18" id="18"/>
          <p:cNvSpPr/>
          <p:nvPr/>
        </p:nvSpPr>
        <p:spPr>
          <a:xfrm rot="0">
            <a:off x="1028700" y="1477167"/>
            <a:ext cx="16230600" cy="0"/>
          </a:xfrm>
          <a:prstGeom prst="line">
            <a:avLst/>
          </a:prstGeom>
          <a:ln cap="flat" w="57150">
            <a:solidFill>
              <a:srgbClr val="1C1C1C"/>
            </a:solidFill>
            <a:prstDash val="solid"/>
            <a:headEnd type="none" len="sm" w="sm"/>
            <a:tailEnd type="none" len="sm" w="sm"/>
          </a:ln>
        </p:spPr>
      </p:sp>
      <p:grpSp>
        <p:nvGrpSpPr>
          <p:cNvPr name="Group 19" id="19"/>
          <p:cNvGrpSpPr/>
          <p:nvPr/>
        </p:nvGrpSpPr>
        <p:grpSpPr>
          <a:xfrm rot="0">
            <a:off x="7396574" y="1028700"/>
            <a:ext cx="3494852" cy="954083"/>
            <a:chOff x="0" y="0"/>
            <a:chExt cx="1010276" cy="275802"/>
          </a:xfrm>
        </p:grpSpPr>
        <p:sp>
          <p:nvSpPr>
            <p:cNvPr name="Freeform 20" id="2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1" id="2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7999115"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8859946"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AutoShape 24" id="24"/>
          <p:cNvSpPr/>
          <p:nvPr/>
        </p:nvSpPr>
        <p:spPr>
          <a:xfrm rot="0">
            <a:off x="1028700" y="8754828"/>
            <a:ext cx="16230600" cy="0"/>
          </a:xfrm>
          <a:prstGeom prst="line">
            <a:avLst/>
          </a:prstGeom>
          <a:ln cap="flat" w="57150">
            <a:solidFill>
              <a:srgbClr val="1C1C1C"/>
            </a:solidFill>
            <a:prstDash val="solid"/>
            <a:headEnd type="none" len="sm" w="sm"/>
            <a:tailEnd type="none" len="sm" w="sm"/>
          </a:ln>
        </p:spPr>
      </p:sp>
      <p:grpSp>
        <p:nvGrpSpPr>
          <p:cNvPr name="Group 25" id="25"/>
          <p:cNvGrpSpPr/>
          <p:nvPr/>
        </p:nvGrpSpPr>
        <p:grpSpPr>
          <a:xfrm rot="0">
            <a:off x="7396574" y="8306362"/>
            <a:ext cx="3494852" cy="954083"/>
            <a:chOff x="0" y="0"/>
            <a:chExt cx="1010276" cy="275802"/>
          </a:xfrm>
        </p:grpSpPr>
        <p:sp>
          <p:nvSpPr>
            <p:cNvPr name="Freeform 26" id="2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7" id="2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8538712" y="8681825"/>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3</a:t>
            </a:r>
          </a:p>
        </p:txBody>
      </p:sp>
      <p:sp>
        <p:nvSpPr>
          <p:cNvPr name="Freeform 29" id="29"/>
          <p:cNvSpPr/>
          <p:nvPr/>
        </p:nvSpPr>
        <p:spPr>
          <a:xfrm flipH="false" flipV="false" rot="0">
            <a:off x="9851795" y="8562537"/>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false" rot="0">
            <a:off x="7994472" y="8562537"/>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1" id="31"/>
          <p:cNvGrpSpPr/>
          <p:nvPr/>
        </p:nvGrpSpPr>
        <p:grpSpPr>
          <a:xfrm rot="0">
            <a:off x="7396574" y="1026555"/>
            <a:ext cx="3494852" cy="954083"/>
            <a:chOff x="0" y="0"/>
            <a:chExt cx="1010276" cy="275802"/>
          </a:xfrm>
        </p:grpSpPr>
        <p:sp>
          <p:nvSpPr>
            <p:cNvPr name="Freeform 32" id="3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33" id="33"/>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7806241" y="1082523"/>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6"/>
            <a:stretch>
              <a:fillRect l="0" t="0" r="0" b="0"/>
            </a:stretch>
          </a:blipFill>
        </p:spPr>
      </p:sp>
      <p:sp>
        <p:nvSpPr>
          <p:cNvPr name="TextBox 35" id="35"/>
          <p:cNvSpPr txBox="true"/>
          <p:nvPr/>
        </p:nvSpPr>
        <p:spPr>
          <a:xfrm rot="0">
            <a:off x="8859946" y="1237598"/>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9760804" y="2934510"/>
            <a:ext cx="8363463" cy="6108339"/>
            <a:chOff x="0" y="0"/>
            <a:chExt cx="11151285" cy="8144451"/>
          </a:xfrm>
        </p:grpSpPr>
        <p:pic>
          <p:nvPicPr>
            <p:cNvPr name="Picture 3" id="3"/>
            <p:cNvPicPr>
              <a:picLocks noChangeAspect="true"/>
            </p:cNvPicPr>
            <p:nvPr/>
          </p:nvPicPr>
          <p:blipFill>
            <a:blip r:embed="rId2"/>
            <a:srcRect l="0" t="928" r="0" b="928"/>
            <a:stretch>
              <a:fillRect/>
            </a:stretch>
          </p:blipFill>
          <p:spPr>
            <a:xfrm flipH="false" flipV="false">
              <a:off x="0" y="0"/>
              <a:ext cx="11151285" cy="8144451"/>
            </a:xfrm>
            <a:prstGeom prst="rect">
              <a:avLst/>
            </a:prstGeom>
          </p:spPr>
        </p:pic>
      </p:grpSp>
      <p:sp>
        <p:nvSpPr>
          <p:cNvPr name="AutoShape 4" id="4"/>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3" id="1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330490" y="2426598"/>
            <a:ext cx="11100213" cy="443229"/>
          </a:xfrm>
          <a:prstGeom prst="rect">
            <a:avLst/>
          </a:prstGeom>
        </p:spPr>
        <p:txBody>
          <a:bodyPr anchor="t" rtlCol="false" tIns="0" lIns="0" bIns="0" rIns="0">
            <a:spAutoFit/>
          </a:bodyPr>
          <a:lstStyle/>
          <a:p>
            <a:pPr algn="l">
              <a:lnSpc>
                <a:spcPts val="3199"/>
              </a:lnSpc>
            </a:pPr>
            <a:r>
              <a:rPr lang="en-US" sz="3199">
                <a:solidFill>
                  <a:srgbClr val="1C1C1C"/>
                </a:solidFill>
                <a:latin typeface="Hatton Ultra-Bold"/>
              </a:rPr>
              <a:t>МЕРЕЖЕВА АРХІТЕКТУРА БЛОКЧЕЙНУ</a:t>
            </a:r>
          </a:p>
        </p:txBody>
      </p:sp>
      <p:sp>
        <p:nvSpPr>
          <p:cNvPr name="TextBox 16" id="16"/>
          <p:cNvSpPr txBox="true"/>
          <p:nvPr/>
        </p:nvSpPr>
        <p:spPr>
          <a:xfrm rot="0">
            <a:off x="1028700" y="3393702"/>
            <a:ext cx="8803007" cy="5849620"/>
          </a:xfrm>
          <a:prstGeom prst="rect">
            <a:avLst/>
          </a:prstGeom>
        </p:spPr>
        <p:txBody>
          <a:bodyPr anchor="t" rtlCol="false" tIns="0" lIns="0" bIns="0" rIns="0">
            <a:spAutoFit/>
          </a:bodyPr>
          <a:lstStyle/>
          <a:p>
            <a:pPr algn="just">
              <a:lnSpc>
                <a:spcPts val="3079"/>
              </a:lnSpc>
            </a:pPr>
            <a:r>
              <a:rPr lang="en-US" sz="2199">
                <a:solidFill>
                  <a:srgbClr val="1C1C1C"/>
                </a:solidFill>
                <a:latin typeface="Nourd Bold"/>
              </a:rPr>
              <a:t>1. Гібридна мережа</a:t>
            </a:r>
          </a:p>
          <a:p>
            <a:pPr algn="just">
              <a:lnSpc>
                <a:spcPts val="3079"/>
              </a:lnSpc>
            </a:pPr>
            <a:r>
              <a:rPr lang="en-US" sz="2199">
                <a:solidFill>
                  <a:srgbClr val="1C1C1C"/>
                </a:solidFill>
                <a:latin typeface="Nourd"/>
              </a:rPr>
              <a:t>Цей блокчейн-додаток використовує гібридну мережеву архітектуру, яка поєднує клієнт-серверні та однорангові характеристики. Це забезпечує ефективну комунікацію між клієнтами, вузлами, серверами пулу та серверами часу.</a:t>
            </a:r>
          </a:p>
          <a:p>
            <a:pPr algn="just">
              <a:lnSpc>
                <a:spcPts val="3079"/>
              </a:lnSpc>
            </a:pPr>
            <a:r>
              <a:rPr lang="en-US" sz="2199">
                <a:solidFill>
                  <a:srgbClr val="1C1C1C"/>
                </a:solidFill>
                <a:latin typeface="Nourd Bold"/>
              </a:rPr>
              <a:t>2. Надійність мережі</a:t>
            </a:r>
          </a:p>
          <a:p>
            <a:pPr algn="just">
              <a:lnSpc>
                <a:spcPts val="3079"/>
              </a:lnSpc>
            </a:pPr>
            <a:r>
              <a:rPr lang="en-US" sz="2199">
                <a:solidFill>
                  <a:srgbClr val="1C1C1C"/>
                </a:solidFill>
                <a:latin typeface="Nourd"/>
              </a:rPr>
              <a:t>Мережевий потік ретельно планується для забезпечення максимальної безпеки і зручності для широкого кола користувачів. Гібридна архітектура дозволяє мережі зберігати надійність навіть при DDoS-атаках.</a:t>
            </a:r>
          </a:p>
          <a:p>
            <a:pPr algn="just">
              <a:lnSpc>
                <a:spcPts val="3079"/>
              </a:lnSpc>
            </a:pPr>
            <a:r>
              <a:rPr lang="en-US" sz="2199">
                <a:solidFill>
                  <a:srgbClr val="1C1C1C"/>
                </a:solidFill>
                <a:latin typeface="Nourd Bold"/>
              </a:rPr>
              <a:t>3. Захист від атак</a:t>
            </a:r>
          </a:p>
          <a:p>
            <a:pPr algn="just">
              <a:lnSpc>
                <a:spcPts val="3079"/>
              </a:lnSpc>
            </a:pPr>
            <a:r>
              <a:rPr lang="en-US" sz="2199">
                <a:solidFill>
                  <a:srgbClr val="1C1C1C"/>
                </a:solidFill>
                <a:latin typeface="Nourd"/>
              </a:rPr>
              <a:t>Напади на сервери можуть погіршити продуктивність мережі, але не порушують її загальну роботу завдяки гібридній архітектурі.</a:t>
            </a:r>
          </a:p>
          <a:p>
            <a:pPr algn="just">
              <a:lnSpc>
                <a:spcPts val="3079"/>
              </a:lnSpc>
            </a:pPr>
          </a:p>
        </p:txBody>
      </p:sp>
      <p:sp>
        <p:nvSpPr>
          <p:cNvPr name="TextBox 17" id="17"/>
          <p:cNvSpPr txBox="true"/>
          <p:nvPr/>
        </p:nvSpPr>
        <p:spPr>
          <a:xfrm rot="0">
            <a:off x="6888078" y="8928188"/>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Гібридна мережа</a:t>
            </a:r>
          </a:p>
        </p:txBody>
      </p:sp>
      <p:sp>
        <p:nvSpPr>
          <p:cNvPr name="TextBox 18" id="18"/>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TextBox 19" id="19"/>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Мережева архітектура блокчейну</a:t>
            </a:r>
          </a:p>
        </p:txBody>
      </p:sp>
      <p:sp>
        <p:nvSpPr>
          <p:cNvPr name="TextBox 20" id="20"/>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4</a:t>
            </a:r>
          </a:p>
        </p:txBody>
      </p:sp>
      <p:grpSp>
        <p:nvGrpSpPr>
          <p:cNvPr name="Group 21" id="21"/>
          <p:cNvGrpSpPr/>
          <p:nvPr/>
        </p:nvGrpSpPr>
        <p:grpSpPr>
          <a:xfrm rot="0">
            <a:off x="1014423" y="1028722"/>
            <a:ext cx="3494852" cy="954083"/>
            <a:chOff x="0" y="0"/>
            <a:chExt cx="1010276" cy="275802"/>
          </a:xfrm>
        </p:grpSpPr>
        <p:sp>
          <p:nvSpPr>
            <p:cNvPr name="Freeform 22" id="22"/>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3" id="23"/>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424090" y="1084690"/>
            <a:ext cx="842147" cy="842147"/>
          </a:xfrm>
          <a:custGeom>
            <a:avLst/>
            <a:gdLst/>
            <a:ahLst/>
            <a:cxnLst/>
            <a:rect r="r" b="b" t="t" l="l"/>
            <a:pathLst>
              <a:path h="842147" w="842147">
                <a:moveTo>
                  <a:pt x="0" y="0"/>
                </a:moveTo>
                <a:lnTo>
                  <a:pt x="842148" y="0"/>
                </a:lnTo>
                <a:lnTo>
                  <a:pt x="842148" y="842147"/>
                </a:lnTo>
                <a:lnTo>
                  <a:pt x="0" y="842147"/>
                </a:lnTo>
                <a:lnTo>
                  <a:pt x="0" y="0"/>
                </a:lnTo>
                <a:close/>
              </a:path>
            </a:pathLst>
          </a:custGeom>
          <a:blipFill>
            <a:blip r:embed="rId7"/>
            <a:stretch>
              <a:fillRect l="0" t="0" r="0" b="0"/>
            </a:stretch>
          </a:blipFill>
        </p:spPr>
      </p:sp>
      <p:sp>
        <p:nvSpPr>
          <p:cNvPr name="TextBox 25" id="25"/>
          <p:cNvSpPr txBox="true"/>
          <p:nvPr/>
        </p:nvSpPr>
        <p:spPr>
          <a:xfrm rot="0">
            <a:off x="2477796" y="1239765"/>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1676339" y="3400737"/>
            <a:ext cx="5813748" cy="5374280"/>
            <a:chOff x="0" y="0"/>
            <a:chExt cx="7751664" cy="7165706"/>
          </a:xfrm>
        </p:grpSpPr>
        <p:pic>
          <p:nvPicPr>
            <p:cNvPr name="Picture 3" id="3"/>
            <p:cNvPicPr>
              <a:picLocks noChangeAspect="true"/>
            </p:cNvPicPr>
            <p:nvPr/>
          </p:nvPicPr>
          <p:blipFill>
            <a:blip r:embed="rId2"/>
            <a:srcRect l="0" t="949" r="0" b="949"/>
            <a:stretch>
              <a:fillRect/>
            </a:stretch>
          </p:blipFill>
          <p:spPr>
            <a:xfrm flipH="false" flipV="false">
              <a:off x="0" y="0"/>
              <a:ext cx="7751664" cy="7165706"/>
            </a:xfrm>
            <a:prstGeom prst="rect">
              <a:avLst/>
            </a:prstGeom>
          </p:spPr>
        </p:pic>
      </p:grpSp>
      <p:grpSp>
        <p:nvGrpSpPr>
          <p:cNvPr name="Group 4" id="4"/>
          <p:cNvGrpSpPr/>
          <p:nvPr/>
        </p:nvGrpSpPr>
        <p:grpSpPr>
          <a:xfrm rot="0">
            <a:off x="1028700" y="1028700"/>
            <a:ext cx="3494852" cy="954083"/>
            <a:chOff x="0" y="0"/>
            <a:chExt cx="1010276" cy="275802"/>
          </a:xfrm>
        </p:grpSpPr>
        <p:sp>
          <p:nvSpPr>
            <p:cNvPr name="Freeform 5" id="5"/>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3764448"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2" id="12"/>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4" id="14"/>
          <p:cNvSpPr/>
          <p:nvPr/>
        </p:nvSpPr>
        <p:spPr>
          <a:xfrm rot="0">
            <a:off x="1014423" y="9107532"/>
            <a:ext cx="16244877" cy="0"/>
          </a:xfrm>
          <a:prstGeom prst="line">
            <a:avLst/>
          </a:prstGeom>
          <a:ln cap="flat" w="57150">
            <a:solidFill>
              <a:srgbClr val="1C1C1C"/>
            </a:solidFill>
            <a:prstDash val="solid"/>
            <a:headEnd type="none" len="sm" w="sm"/>
            <a:tailEnd type="none" len="sm" w="sm"/>
          </a:ln>
        </p:spPr>
      </p:sp>
      <p:sp>
        <p:nvSpPr>
          <p:cNvPr name="TextBox 15" id="15"/>
          <p:cNvSpPr txBox="true"/>
          <p:nvPr/>
        </p:nvSpPr>
        <p:spPr>
          <a:xfrm rot="0">
            <a:off x="2096185" y="2146059"/>
            <a:ext cx="14095629" cy="1473200"/>
          </a:xfrm>
          <a:prstGeom prst="rect">
            <a:avLst/>
          </a:prstGeom>
        </p:spPr>
        <p:txBody>
          <a:bodyPr anchor="t" rtlCol="false" tIns="0" lIns="0" bIns="0" rIns="0">
            <a:spAutoFit/>
          </a:bodyPr>
          <a:lstStyle/>
          <a:p>
            <a:pPr algn="ctr">
              <a:lnSpc>
                <a:spcPts val="5499"/>
              </a:lnSpc>
            </a:pPr>
            <a:r>
              <a:rPr lang="en-US" sz="5499">
                <a:solidFill>
                  <a:srgbClr val="1C1C1C"/>
                </a:solidFill>
                <a:latin typeface="Hatton Ultra-Bold"/>
              </a:rPr>
              <a:t>МЕХАНІЗМ КОНСЕНСУСУ В ЗАСТОСУНКУ</a:t>
            </a:r>
          </a:p>
        </p:txBody>
      </p:sp>
      <p:sp>
        <p:nvSpPr>
          <p:cNvPr name="TextBox 16" id="16"/>
          <p:cNvSpPr txBox="true"/>
          <p:nvPr/>
        </p:nvSpPr>
        <p:spPr>
          <a:xfrm rot="0">
            <a:off x="1014423" y="3799205"/>
            <a:ext cx="9476335" cy="5459095"/>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Механізм консенсусу, що використовується в додатку, це гібридна модель, яка поєднує в собі Доказ часу, що минув (Proof of Elapsed Time, PoET) і Доказ роботи (Proof of Work, PoW).</a:t>
            </a:r>
          </a:p>
          <a:p>
            <a:pPr algn="just">
              <a:lnSpc>
                <a:spcPts val="3079"/>
              </a:lnSpc>
            </a:pPr>
            <a:r>
              <a:rPr lang="en-US" sz="2199">
                <a:solidFill>
                  <a:srgbClr val="1C1C1C"/>
                </a:solidFill>
                <a:latin typeface="Nourd"/>
              </a:rPr>
              <a:t>Ця гібридна модель забезпечує:</a:t>
            </a:r>
          </a:p>
          <a:p>
            <a:pPr algn="just" marL="474979" indent="-237490" lvl="1">
              <a:lnSpc>
                <a:spcPts val="3079"/>
              </a:lnSpc>
              <a:buFont typeface="Arial"/>
              <a:buChar char="•"/>
            </a:pPr>
            <a:r>
              <a:rPr lang="en-US" sz="2199">
                <a:solidFill>
                  <a:srgbClr val="1C1C1C"/>
                </a:solidFill>
                <a:latin typeface="Nourd Bold"/>
              </a:rPr>
              <a:t>Справедливість</a:t>
            </a:r>
            <a:r>
              <a:rPr lang="en-US" sz="2199">
                <a:solidFill>
                  <a:srgbClr val="1C1C1C"/>
                </a:solidFill>
                <a:latin typeface="Nourd"/>
              </a:rPr>
              <a:t>: Кожен вузол-учасник має рівні шанси на видобуток блоку, що підтримує децентралізацію.</a:t>
            </a:r>
          </a:p>
          <a:p>
            <a:pPr algn="just" marL="474979" indent="-237490" lvl="1">
              <a:lnSpc>
                <a:spcPts val="3079"/>
              </a:lnSpc>
              <a:buFont typeface="Arial"/>
              <a:buChar char="•"/>
            </a:pPr>
            <a:r>
              <a:rPr lang="en-US" sz="2199">
                <a:solidFill>
                  <a:srgbClr val="1C1C1C"/>
                </a:solidFill>
                <a:latin typeface="Nourd Bold"/>
              </a:rPr>
              <a:t>Безпеку</a:t>
            </a:r>
            <a:r>
              <a:rPr lang="en-US" sz="2199">
                <a:solidFill>
                  <a:srgbClr val="1C1C1C"/>
                </a:solidFill>
                <a:latin typeface="Nourd"/>
              </a:rPr>
              <a:t>: Поєднання двох механізмів гарантує захист системи навіть при уразливості одного з них.</a:t>
            </a:r>
          </a:p>
          <a:p>
            <a:pPr algn="just">
              <a:lnSpc>
                <a:spcPts val="3079"/>
              </a:lnSpc>
            </a:pPr>
            <a:r>
              <a:rPr lang="en-US" sz="2199">
                <a:solidFill>
                  <a:srgbClr val="1C1C1C"/>
                </a:solidFill>
                <a:latin typeface="Nourd"/>
              </a:rPr>
              <a:t>Структура і компоненти блокчейн-додатку забезпечують надійну, децентралізовану систему, гарантуючи безпеку і цілісність транзакцій. Це робить його придатним для різноманітних застосувань, включаючи криптовалюти та децентралізовані додатки (dApps).</a:t>
            </a:r>
          </a:p>
          <a:p>
            <a:pPr algn="just">
              <a:lnSpc>
                <a:spcPts val="3079"/>
              </a:lnSpc>
            </a:pPr>
          </a:p>
        </p:txBody>
      </p:sp>
      <p:sp>
        <p:nvSpPr>
          <p:cNvPr name="TextBox 17" id="17"/>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TextBox 18" id="18"/>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Механізм консенсусу в застосунку</a:t>
            </a:r>
          </a:p>
        </p:txBody>
      </p:sp>
      <p:sp>
        <p:nvSpPr>
          <p:cNvPr name="TextBox 19" id="19"/>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5</a:t>
            </a:r>
          </a:p>
        </p:txBody>
      </p:sp>
      <p:grpSp>
        <p:nvGrpSpPr>
          <p:cNvPr name="Group 20" id="20"/>
          <p:cNvGrpSpPr/>
          <p:nvPr/>
        </p:nvGrpSpPr>
        <p:grpSpPr>
          <a:xfrm rot="0">
            <a:off x="1028700" y="1028700"/>
            <a:ext cx="3494852" cy="954083"/>
            <a:chOff x="0" y="0"/>
            <a:chExt cx="1010276" cy="275802"/>
          </a:xfrm>
        </p:grpSpPr>
        <p:sp>
          <p:nvSpPr>
            <p:cNvPr name="Freeform 21" id="21"/>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2" id="22"/>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438367" y="1084668"/>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7"/>
            <a:stretch>
              <a:fillRect l="0" t="0" r="0" b="0"/>
            </a:stretch>
          </a:blipFill>
        </p:spPr>
      </p:sp>
      <p:sp>
        <p:nvSpPr>
          <p:cNvPr name="TextBox 24" id="24"/>
          <p:cNvSpPr txBox="true"/>
          <p:nvPr/>
        </p:nvSpPr>
        <p:spPr>
          <a:xfrm rot="0">
            <a:off x="2492072" y="1239743"/>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8091299" y="2290488"/>
            <a:ext cx="9369707" cy="6253163"/>
            <a:chOff x="0" y="0"/>
            <a:chExt cx="12492943" cy="8337550"/>
          </a:xfrm>
        </p:grpSpPr>
        <p:pic>
          <p:nvPicPr>
            <p:cNvPr name="Picture 3" id="3"/>
            <p:cNvPicPr>
              <a:picLocks noChangeAspect="true"/>
            </p:cNvPicPr>
            <p:nvPr/>
          </p:nvPicPr>
          <p:blipFill>
            <a:blip r:embed="rId2"/>
            <a:srcRect l="2323" t="0" r="2323" b="0"/>
            <a:stretch>
              <a:fillRect/>
            </a:stretch>
          </p:blipFill>
          <p:spPr>
            <a:xfrm flipH="false" flipV="false">
              <a:off x="0" y="0"/>
              <a:ext cx="12492943" cy="8337550"/>
            </a:xfrm>
            <a:prstGeom prst="rect">
              <a:avLst/>
            </a:prstGeom>
          </p:spPr>
        </p:pic>
      </p:grpSp>
      <p:grpSp>
        <p:nvGrpSpPr>
          <p:cNvPr name="Group 4" id="4"/>
          <p:cNvGrpSpPr/>
          <p:nvPr/>
        </p:nvGrpSpPr>
        <p:grpSpPr>
          <a:xfrm rot="0">
            <a:off x="1014423" y="4782420"/>
            <a:ext cx="6709428" cy="4150342"/>
            <a:chOff x="0" y="0"/>
            <a:chExt cx="2165467" cy="1339522"/>
          </a:xfrm>
        </p:grpSpPr>
        <p:sp>
          <p:nvSpPr>
            <p:cNvPr name="Freeform 5" id="5"/>
            <p:cNvSpPr/>
            <p:nvPr/>
          </p:nvSpPr>
          <p:spPr>
            <a:xfrm flipH="false" flipV="false" rot="0">
              <a:off x="0" y="0"/>
              <a:ext cx="2165467" cy="1339522"/>
            </a:xfrm>
            <a:custGeom>
              <a:avLst/>
              <a:gdLst/>
              <a:ahLst/>
              <a:cxnLst/>
              <a:rect r="r" b="b" t="t" l="l"/>
              <a:pathLst>
                <a:path h="1339522" w="2165467">
                  <a:moveTo>
                    <a:pt x="57694" y="0"/>
                  </a:moveTo>
                  <a:lnTo>
                    <a:pt x="2107773" y="0"/>
                  </a:lnTo>
                  <a:cubicBezTo>
                    <a:pt x="2139636" y="0"/>
                    <a:pt x="2165467" y="25831"/>
                    <a:pt x="2165467" y="57694"/>
                  </a:cubicBezTo>
                  <a:lnTo>
                    <a:pt x="2165467" y="1281828"/>
                  </a:lnTo>
                  <a:cubicBezTo>
                    <a:pt x="2165467" y="1313692"/>
                    <a:pt x="2139636" y="1339522"/>
                    <a:pt x="2107773" y="1339522"/>
                  </a:cubicBezTo>
                  <a:lnTo>
                    <a:pt x="57694" y="1339522"/>
                  </a:lnTo>
                  <a:cubicBezTo>
                    <a:pt x="25831" y="1339522"/>
                    <a:pt x="0" y="1313692"/>
                    <a:pt x="0" y="1281828"/>
                  </a:cubicBezTo>
                  <a:lnTo>
                    <a:pt x="0" y="57694"/>
                  </a:lnTo>
                  <a:cubicBezTo>
                    <a:pt x="0" y="25831"/>
                    <a:pt x="25831" y="0"/>
                    <a:pt x="57694" y="0"/>
                  </a:cubicBezTo>
                  <a:close/>
                </a:path>
              </a:pathLst>
            </a:custGeom>
            <a:solidFill>
              <a:srgbClr val="EFEAD8"/>
            </a:solidFill>
            <a:ln w="57150" cap="rnd">
              <a:solidFill>
                <a:srgbClr val="1C1C1C"/>
              </a:solidFill>
              <a:prstDash val="solid"/>
              <a:round/>
            </a:ln>
          </p:spPr>
        </p:sp>
        <p:sp>
          <p:nvSpPr>
            <p:cNvPr name="TextBox 6" id="6"/>
            <p:cNvSpPr txBox="true"/>
            <p:nvPr/>
          </p:nvSpPr>
          <p:spPr>
            <a:xfrm>
              <a:off x="0" y="-38100"/>
              <a:ext cx="2165467" cy="1377622"/>
            </a:xfrm>
            <a:prstGeom prst="rect">
              <a:avLst/>
            </a:prstGeom>
          </p:spPr>
          <p:txBody>
            <a:bodyPr anchor="ctr" rtlCol="false" tIns="50800" lIns="50800" bIns="50800" rIns="50800"/>
            <a:lstStyle/>
            <a:p>
              <a:pPr algn="ctr">
                <a:lnSpc>
                  <a:spcPts val="2659"/>
                </a:lnSpc>
                <a:spcBef>
                  <a:spcPct val="0"/>
                </a:spcBef>
              </a:pPr>
            </a:p>
          </p:txBody>
        </p:sp>
      </p:grpSp>
      <p:sp>
        <p:nvSpPr>
          <p:cNvPr name="AutoShape 7" id="7"/>
          <p:cNvSpPr/>
          <p:nvPr/>
        </p:nvSpPr>
        <p:spPr>
          <a:xfrm rot="0">
            <a:off x="1014423" y="9107532"/>
            <a:ext cx="16244877" cy="0"/>
          </a:xfrm>
          <a:prstGeom prst="line">
            <a:avLst/>
          </a:prstGeom>
          <a:ln cap="flat" w="57150">
            <a:solidFill>
              <a:srgbClr val="1C1C1C"/>
            </a:solidFill>
            <a:prstDash val="solid"/>
            <a:headEnd type="none" len="sm" w="sm"/>
            <a:tailEnd type="none" len="sm" w="sm"/>
          </a:ln>
        </p:spPr>
      </p:sp>
      <p:grpSp>
        <p:nvGrpSpPr>
          <p:cNvPr name="Group 8" id="8"/>
          <p:cNvGrpSpPr/>
          <p:nvPr/>
        </p:nvGrpSpPr>
        <p:grpSpPr>
          <a:xfrm rot="0">
            <a:off x="1028700" y="1028700"/>
            <a:ext cx="3494852" cy="954083"/>
            <a:chOff x="0" y="0"/>
            <a:chExt cx="1010276" cy="275802"/>
          </a:xfrm>
        </p:grpSpPr>
        <p:sp>
          <p:nvSpPr>
            <p:cNvPr name="Freeform 9" id="9"/>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0" id="10"/>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3764448" y="1028700"/>
            <a:ext cx="3494852" cy="954083"/>
            <a:chOff x="0" y="0"/>
            <a:chExt cx="1010276" cy="275802"/>
          </a:xfrm>
        </p:grpSpPr>
        <p:sp>
          <p:nvSpPr>
            <p:cNvPr name="Freeform 13" id="13"/>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4" id="14"/>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5" id="15"/>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6" id="16"/>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028700" y="2477239"/>
            <a:ext cx="8312420" cy="2168525"/>
          </a:xfrm>
          <a:prstGeom prst="rect">
            <a:avLst/>
          </a:prstGeom>
        </p:spPr>
        <p:txBody>
          <a:bodyPr anchor="t" rtlCol="false" tIns="0" lIns="0" bIns="0" rIns="0">
            <a:spAutoFit/>
          </a:bodyPr>
          <a:lstStyle/>
          <a:p>
            <a:pPr algn="l">
              <a:lnSpc>
                <a:spcPts val="5499"/>
              </a:lnSpc>
            </a:pPr>
            <a:r>
              <a:rPr lang="en-US" sz="5499">
                <a:solidFill>
                  <a:srgbClr val="1C1C1C"/>
                </a:solidFill>
                <a:latin typeface="Hatton Ultra-Bold"/>
              </a:rPr>
              <a:t>АРХІТЕКТУРА ПРОГРАМНОГО ЗАБЕЗПЕЧЕННЯ</a:t>
            </a:r>
          </a:p>
        </p:txBody>
      </p:sp>
      <p:sp>
        <p:nvSpPr>
          <p:cNvPr name="TextBox 19" id="19"/>
          <p:cNvSpPr txBox="true"/>
          <p:nvPr/>
        </p:nvSpPr>
        <p:spPr>
          <a:xfrm rot="0">
            <a:off x="1252533" y="4935268"/>
            <a:ext cx="6233210" cy="3854184"/>
          </a:xfrm>
          <a:prstGeom prst="rect">
            <a:avLst/>
          </a:prstGeom>
        </p:spPr>
        <p:txBody>
          <a:bodyPr anchor="t" rtlCol="false" tIns="0" lIns="0" bIns="0" rIns="0">
            <a:spAutoFit/>
          </a:bodyPr>
          <a:lstStyle/>
          <a:p>
            <a:pPr algn="just">
              <a:lnSpc>
                <a:spcPts val="2814"/>
              </a:lnSpc>
            </a:pPr>
            <a:r>
              <a:rPr lang="en-US" sz="2010">
                <a:solidFill>
                  <a:srgbClr val="1C1C1C"/>
                </a:solidFill>
                <a:latin typeface="Nourd"/>
              </a:rPr>
              <a:t>Архітектура системи електронних платежів на основі блокчейну забезпечує безпеку та зручність. Вона включає веб-гаманець, консольний інтерфейс, вузли блокчейну для зберігання реєстру та перевірки транзакцій, децентралізований реєстр усіх транзакцій та mempool для тимчасового зберігання непідтверджених транзакцій. Процес перевірки гарантує включення до блокчейну тільки дійсних транзакцій. Усі компоненти працюють разом для забезпечення надійності.</a:t>
            </a:r>
          </a:p>
        </p:txBody>
      </p:sp>
      <p:sp>
        <p:nvSpPr>
          <p:cNvPr name="TextBox 20" id="20"/>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TextBox 21" id="21"/>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Архітектура програмного забезпечення</a:t>
            </a:r>
          </a:p>
        </p:txBody>
      </p:sp>
      <p:sp>
        <p:nvSpPr>
          <p:cNvPr name="TextBox 22" id="22"/>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6</a:t>
            </a:r>
          </a:p>
        </p:txBody>
      </p:sp>
      <p:grpSp>
        <p:nvGrpSpPr>
          <p:cNvPr name="Group 23" id="23"/>
          <p:cNvGrpSpPr/>
          <p:nvPr/>
        </p:nvGrpSpPr>
        <p:grpSpPr>
          <a:xfrm rot="0">
            <a:off x="1030594" y="1028722"/>
            <a:ext cx="3494852" cy="954083"/>
            <a:chOff x="0" y="0"/>
            <a:chExt cx="1010276" cy="275802"/>
          </a:xfrm>
        </p:grpSpPr>
        <p:sp>
          <p:nvSpPr>
            <p:cNvPr name="Freeform 24" id="2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5" id="25"/>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0">
            <a:off x="1440261" y="1084690"/>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7"/>
            <a:stretch>
              <a:fillRect l="0" t="0" r="0" b="0"/>
            </a:stretch>
          </a:blipFill>
        </p:spPr>
      </p:sp>
      <p:sp>
        <p:nvSpPr>
          <p:cNvPr name="TextBox 27" id="27"/>
          <p:cNvSpPr txBox="true"/>
          <p:nvPr/>
        </p:nvSpPr>
        <p:spPr>
          <a:xfrm rot="0">
            <a:off x="2493966" y="1239765"/>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028700" y="8289065"/>
            <a:ext cx="16230600" cy="954083"/>
            <a:chOff x="0" y="0"/>
            <a:chExt cx="5317466" cy="312577"/>
          </a:xfrm>
        </p:grpSpPr>
        <p:sp>
          <p:nvSpPr>
            <p:cNvPr name="Freeform 3" id="3"/>
            <p:cNvSpPr/>
            <p:nvPr/>
          </p:nvSpPr>
          <p:spPr>
            <a:xfrm flipH="false" flipV="false" rot="0">
              <a:off x="0" y="0"/>
              <a:ext cx="5317466" cy="312577"/>
            </a:xfrm>
            <a:custGeom>
              <a:avLst/>
              <a:gdLst/>
              <a:ahLst/>
              <a:cxnLst/>
              <a:rect r="r" b="b" t="t" l="l"/>
              <a:pathLst>
                <a:path h="312577" w="5317466">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5317466" cy="350677"/>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rot="5400000">
            <a:off x="8869067" y="8737532"/>
            <a:ext cx="549866" cy="0"/>
          </a:xfrm>
          <a:prstGeom prst="line">
            <a:avLst/>
          </a:prstGeom>
          <a:ln cap="flat" w="57150">
            <a:solidFill>
              <a:srgbClr val="1C1C1C"/>
            </a:solidFill>
            <a:prstDash val="solid"/>
            <a:headEnd type="none" len="sm" w="sm"/>
            <a:tailEnd type="none" len="sm" w="sm"/>
          </a:ln>
        </p:spPr>
      </p:sp>
      <p:grpSp>
        <p:nvGrpSpPr>
          <p:cNvPr name="Group 6" id="6"/>
          <p:cNvGrpSpPr/>
          <p:nvPr/>
        </p:nvGrpSpPr>
        <p:grpSpPr>
          <a:xfrm rot="0">
            <a:off x="1028700" y="1017143"/>
            <a:ext cx="3494852" cy="954083"/>
            <a:chOff x="0" y="0"/>
            <a:chExt cx="1010276" cy="275802"/>
          </a:xfrm>
        </p:grpSpPr>
        <p:sp>
          <p:nvSpPr>
            <p:cNvPr name="Freeform 7" id="7"/>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8" id="8"/>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64448" y="1017143"/>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219669" y="1273318"/>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rot="0">
            <a:off x="4523552" y="1465610"/>
            <a:ext cx="9240896" cy="0"/>
          </a:xfrm>
          <a:prstGeom prst="line">
            <a:avLst/>
          </a:prstGeom>
          <a:ln cap="flat" w="57150">
            <a:solidFill>
              <a:srgbClr val="1C1C1C"/>
            </a:solidFill>
            <a:prstDash val="solid"/>
            <a:headEnd type="none" len="sm" w="sm"/>
            <a:tailEnd type="none" len="sm" w="sm"/>
          </a:ln>
        </p:spPr>
      </p:sp>
      <p:sp>
        <p:nvSpPr>
          <p:cNvPr name="Freeform 14" id="14"/>
          <p:cNvSpPr/>
          <p:nvPr/>
        </p:nvSpPr>
        <p:spPr>
          <a:xfrm flipH="false" flipV="false" rot="0">
            <a:off x="1438367" y="1073111"/>
            <a:ext cx="842147" cy="842147"/>
          </a:xfrm>
          <a:custGeom>
            <a:avLst/>
            <a:gdLst/>
            <a:ahLst/>
            <a:cxnLst/>
            <a:rect r="r" b="b" t="t" l="l"/>
            <a:pathLst>
              <a:path h="842147" w="842147">
                <a:moveTo>
                  <a:pt x="0" y="0"/>
                </a:moveTo>
                <a:lnTo>
                  <a:pt x="842147" y="0"/>
                </a:lnTo>
                <a:lnTo>
                  <a:pt x="842147" y="842147"/>
                </a:lnTo>
                <a:lnTo>
                  <a:pt x="0" y="842147"/>
                </a:lnTo>
                <a:lnTo>
                  <a:pt x="0" y="0"/>
                </a:lnTo>
                <a:close/>
              </a:path>
            </a:pathLst>
          </a:custGeom>
          <a:blipFill>
            <a:blip r:embed="rId4"/>
            <a:stretch>
              <a:fillRect l="0" t="0" r="0" b="0"/>
            </a:stretch>
          </a:blipFill>
        </p:spPr>
      </p:sp>
      <p:sp>
        <p:nvSpPr>
          <p:cNvPr name="TextBox 15" id="15"/>
          <p:cNvSpPr txBox="true"/>
          <p:nvPr/>
        </p:nvSpPr>
        <p:spPr>
          <a:xfrm rot="0">
            <a:off x="3483921" y="2927075"/>
            <a:ext cx="11320158" cy="2871482"/>
          </a:xfrm>
          <a:prstGeom prst="rect">
            <a:avLst/>
          </a:prstGeom>
        </p:spPr>
        <p:txBody>
          <a:bodyPr anchor="t" rtlCol="false" tIns="0" lIns="0" bIns="0" rIns="0">
            <a:spAutoFit/>
          </a:bodyPr>
          <a:lstStyle/>
          <a:p>
            <a:pPr algn="ctr">
              <a:lnSpc>
                <a:spcPts val="5196"/>
              </a:lnSpc>
            </a:pPr>
            <a:r>
              <a:rPr lang="en-US" sz="5196">
                <a:solidFill>
                  <a:srgbClr val="1C1C1C"/>
                </a:solidFill>
                <a:latin typeface="Hatton Ultra-Bold"/>
              </a:rPr>
              <a:t>ЗВІТ</a:t>
            </a:r>
          </a:p>
          <a:p>
            <a:pPr algn="ctr">
              <a:lnSpc>
                <a:spcPts val="5996"/>
              </a:lnSpc>
            </a:pPr>
            <a:r>
              <a:rPr lang="en-US" sz="5996">
                <a:solidFill>
                  <a:srgbClr val="1C1C1C"/>
                </a:solidFill>
                <a:latin typeface="Hatton Ultra-Bold"/>
              </a:rPr>
              <a:t>про проходження технологічної практики</a:t>
            </a:r>
          </a:p>
          <a:p>
            <a:pPr algn="ctr">
              <a:lnSpc>
                <a:spcPts val="5196"/>
              </a:lnSpc>
            </a:pPr>
            <a:r>
              <a:rPr lang="en-US" sz="5196">
                <a:solidFill>
                  <a:srgbClr val="1C1C1C"/>
                </a:solidFill>
                <a:latin typeface="Hatton Ultra-Bold"/>
              </a:rPr>
              <a:t>в умовах ФОП «Каплій»</a:t>
            </a:r>
          </a:p>
          <a:p>
            <a:pPr algn="ctr">
              <a:lnSpc>
                <a:spcPts val="97"/>
              </a:lnSpc>
            </a:pPr>
          </a:p>
        </p:txBody>
      </p:sp>
      <p:sp>
        <p:nvSpPr>
          <p:cNvPr name="TextBox 16" id="16"/>
          <p:cNvSpPr txBox="true"/>
          <p:nvPr/>
        </p:nvSpPr>
        <p:spPr>
          <a:xfrm rot="0">
            <a:off x="9332684" y="8664529"/>
            <a:ext cx="3083772"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a:rPr>
              <a:t>науковий керівник: </a:t>
            </a:r>
          </a:p>
        </p:txBody>
      </p:sp>
      <p:sp>
        <p:nvSpPr>
          <p:cNvPr name="TextBox 17" id="17"/>
          <p:cNvSpPr txBox="true"/>
          <p:nvPr/>
        </p:nvSpPr>
        <p:spPr>
          <a:xfrm rot="0">
            <a:off x="11855617" y="8326755"/>
            <a:ext cx="5306917" cy="1306871"/>
          </a:xfrm>
          <a:prstGeom prst="rect">
            <a:avLst/>
          </a:prstGeom>
        </p:spPr>
        <p:txBody>
          <a:bodyPr anchor="t" rtlCol="false" tIns="0" lIns="0" bIns="0" rIns="0">
            <a:spAutoFit/>
          </a:bodyPr>
          <a:lstStyle/>
          <a:p>
            <a:pPr algn="l">
              <a:lnSpc>
                <a:spcPts val="3415"/>
              </a:lnSpc>
            </a:pPr>
            <a:r>
              <a:rPr lang="en-US" sz="2439">
                <a:solidFill>
                  <a:srgbClr val="1C1C1C"/>
                </a:solidFill>
                <a:latin typeface="Nourd"/>
              </a:rPr>
              <a:t>ФОП «КАПЛІЙ» КАПЛІЙ СЕРГІЙ СЕРГІЙОВИЧ</a:t>
            </a:r>
          </a:p>
          <a:p>
            <a:pPr algn="l">
              <a:lnSpc>
                <a:spcPts val="3719"/>
              </a:lnSpc>
            </a:pPr>
          </a:p>
        </p:txBody>
      </p:sp>
      <p:sp>
        <p:nvSpPr>
          <p:cNvPr name="TextBox 18" id="18"/>
          <p:cNvSpPr txBox="true"/>
          <p:nvPr/>
        </p:nvSpPr>
        <p:spPr>
          <a:xfrm rot="0">
            <a:off x="2280514" y="8664529"/>
            <a:ext cx="1831118"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a:rPr>
              <a:t>виконав:</a:t>
            </a:r>
          </a:p>
        </p:txBody>
      </p:sp>
      <p:sp>
        <p:nvSpPr>
          <p:cNvPr name="TextBox 19" id="19"/>
          <p:cNvSpPr txBox="true"/>
          <p:nvPr/>
        </p:nvSpPr>
        <p:spPr>
          <a:xfrm rot="0">
            <a:off x="3631893" y="8326755"/>
            <a:ext cx="5512107" cy="851824"/>
          </a:xfrm>
          <a:prstGeom prst="rect">
            <a:avLst/>
          </a:prstGeom>
        </p:spPr>
        <p:txBody>
          <a:bodyPr anchor="t" rtlCol="false" tIns="0" lIns="0" bIns="0" rIns="0">
            <a:spAutoFit/>
          </a:bodyPr>
          <a:lstStyle/>
          <a:p>
            <a:pPr algn="l">
              <a:lnSpc>
                <a:spcPts val="3415"/>
              </a:lnSpc>
            </a:pPr>
            <a:r>
              <a:rPr lang="en-US" sz="2439">
                <a:solidFill>
                  <a:srgbClr val="1C1C1C"/>
                </a:solidFill>
                <a:latin typeface="Nourd"/>
              </a:rPr>
              <a:t>СТУДЕНТ ГР. ІПЗ-43 ГОША ДАВІД ОЛЕКСАНДРОВИЧ  </a:t>
            </a:r>
          </a:p>
        </p:txBody>
      </p:sp>
      <p:sp>
        <p:nvSpPr>
          <p:cNvPr name="TextBox 20" id="20"/>
          <p:cNvSpPr txBox="true"/>
          <p:nvPr/>
        </p:nvSpPr>
        <p:spPr>
          <a:xfrm rot="0">
            <a:off x="2492072" y="1228186"/>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
        <p:nvSpPr>
          <p:cNvPr name="TextBox 21" id="21"/>
          <p:cNvSpPr txBox="true"/>
          <p:nvPr/>
        </p:nvSpPr>
        <p:spPr>
          <a:xfrm rot="0">
            <a:off x="3334397" y="6615705"/>
            <a:ext cx="11619206" cy="772795"/>
          </a:xfrm>
          <a:prstGeom prst="rect">
            <a:avLst/>
          </a:prstGeom>
        </p:spPr>
        <p:txBody>
          <a:bodyPr anchor="t" rtlCol="false" tIns="0" lIns="0" bIns="0" rIns="0">
            <a:spAutoFit/>
          </a:bodyPr>
          <a:lstStyle/>
          <a:p>
            <a:pPr algn="ctr">
              <a:lnSpc>
                <a:spcPts val="3079"/>
              </a:lnSpc>
            </a:pPr>
            <a:r>
              <a:rPr lang="en-US" sz="2199">
                <a:solidFill>
                  <a:srgbClr val="1C1C1C"/>
                </a:solidFill>
                <a:latin typeface="Nourd"/>
              </a:rPr>
              <a:t>Індивідуальне завдання: Вузол електронної системи безготівкових розрахунків</a:t>
            </a:r>
          </a:p>
          <a:p>
            <a:pPr algn="ctr">
              <a:lnSpc>
                <a:spcPts val="3079"/>
              </a:lnSpc>
            </a:pPr>
          </a:p>
        </p:txBody>
      </p:sp>
      <p:sp>
        <p:nvSpPr>
          <p:cNvPr name="TextBox 22" id="22"/>
          <p:cNvSpPr txBox="true"/>
          <p:nvPr/>
        </p:nvSpPr>
        <p:spPr>
          <a:xfrm rot="0">
            <a:off x="14362346" y="1404365"/>
            <a:ext cx="1210577" cy="250825"/>
          </a:xfrm>
          <a:prstGeom prst="rect">
            <a:avLst/>
          </a:prstGeom>
        </p:spPr>
        <p:txBody>
          <a:bodyPr anchor="t" rtlCol="false" tIns="0" lIns="0" bIns="0" rIns="0">
            <a:spAutoFit/>
          </a:bodyPr>
          <a:lstStyle/>
          <a:p>
            <a:pPr algn="l">
              <a:lnSpc>
                <a:spcPts val="2000"/>
              </a:lnSpc>
            </a:pPr>
            <a:r>
              <a:rPr lang="en-US" sz="2000">
                <a:solidFill>
                  <a:srgbClr val="1C1C1C"/>
                </a:solidFill>
                <a:latin typeface="Nourd Bold"/>
              </a:rPr>
              <a:t>Start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grpSp>
        <p:nvGrpSpPr>
          <p:cNvPr name="Group 2" id="2"/>
          <p:cNvGrpSpPr/>
          <p:nvPr/>
        </p:nvGrpSpPr>
        <p:grpSpPr>
          <a:xfrm rot="0">
            <a:off x="1321458" y="2814487"/>
            <a:ext cx="15630808" cy="5299015"/>
            <a:chOff x="0" y="0"/>
            <a:chExt cx="5120962" cy="1736062"/>
          </a:xfrm>
        </p:grpSpPr>
        <p:sp>
          <p:nvSpPr>
            <p:cNvPr name="Freeform 3" id="3"/>
            <p:cNvSpPr/>
            <p:nvPr/>
          </p:nvSpPr>
          <p:spPr>
            <a:xfrm flipH="false" flipV="false" rot="0">
              <a:off x="0" y="0"/>
              <a:ext cx="5120962" cy="1736062"/>
            </a:xfrm>
            <a:custGeom>
              <a:avLst/>
              <a:gdLst/>
              <a:ahLst/>
              <a:cxnLst/>
              <a:rect r="r" b="b" t="t" l="l"/>
              <a:pathLst>
                <a:path h="1736062" w="5120962">
                  <a:moveTo>
                    <a:pt x="24765" y="0"/>
                  </a:moveTo>
                  <a:lnTo>
                    <a:pt x="5096197" y="0"/>
                  </a:lnTo>
                  <a:cubicBezTo>
                    <a:pt x="5109875" y="0"/>
                    <a:pt x="5120962" y="11088"/>
                    <a:pt x="5120962" y="24765"/>
                  </a:cubicBezTo>
                  <a:lnTo>
                    <a:pt x="5120962" y="1711297"/>
                  </a:lnTo>
                  <a:cubicBezTo>
                    <a:pt x="5120962" y="1717865"/>
                    <a:pt x="5118353" y="1724165"/>
                    <a:pt x="5113709" y="1728809"/>
                  </a:cubicBezTo>
                  <a:cubicBezTo>
                    <a:pt x="5109065" y="1733453"/>
                    <a:pt x="5102765" y="1736062"/>
                    <a:pt x="5096197" y="1736062"/>
                  </a:cubicBezTo>
                  <a:lnTo>
                    <a:pt x="24765" y="1736062"/>
                  </a:lnTo>
                  <a:cubicBezTo>
                    <a:pt x="18197" y="1736062"/>
                    <a:pt x="11898" y="1733453"/>
                    <a:pt x="7253" y="1728809"/>
                  </a:cubicBezTo>
                  <a:cubicBezTo>
                    <a:pt x="2609" y="1724165"/>
                    <a:pt x="0" y="1717865"/>
                    <a:pt x="0" y="1711297"/>
                  </a:cubicBezTo>
                  <a:lnTo>
                    <a:pt x="0" y="24765"/>
                  </a:lnTo>
                  <a:cubicBezTo>
                    <a:pt x="0" y="18197"/>
                    <a:pt x="2609" y="11898"/>
                    <a:pt x="7253" y="7253"/>
                  </a:cubicBezTo>
                  <a:cubicBezTo>
                    <a:pt x="11898" y="2609"/>
                    <a:pt x="18197" y="0"/>
                    <a:pt x="24765" y="0"/>
                  </a:cubicBezTo>
                  <a:close/>
                </a:path>
              </a:pathLst>
            </a:custGeom>
            <a:solidFill>
              <a:srgbClr val="D0C9C0"/>
            </a:solidFill>
            <a:ln w="57150" cap="rnd">
              <a:solidFill>
                <a:srgbClr val="1C1C1C"/>
              </a:solidFill>
              <a:prstDash val="solid"/>
              <a:round/>
            </a:ln>
          </p:spPr>
        </p:sp>
        <p:sp>
          <p:nvSpPr>
            <p:cNvPr name="TextBox 4" id="4"/>
            <p:cNvSpPr txBox="true"/>
            <p:nvPr/>
          </p:nvSpPr>
          <p:spPr>
            <a:xfrm>
              <a:off x="0" y="-38100"/>
              <a:ext cx="5120962" cy="17741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28700"/>
            <a:ext cx="3494852" cy="954083"/>
            <a:chOff x="0" y="0"/>
            <a:chExt cx="1010276" cy="275802"/>
          </a:xfrm>
        </p:grpSpPr>
        <p:sp>
          <p:nvSpPr>
            <p:cNvPr name="Freeform 6" id="6"/>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7" id="7"/>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31241" y="1198696"/>
            <a:ext cx="556031" cy="614091"/>
          </a:xfrm>
          <a:custGeom>
            <a:avLst/>
            <a:gdLst/>
            <a:ahLst/>
            <a:cxnLst/>
            <a:rect r="r" b="b" t="t" l="l"/>
            <a:pathLst>
              <a:path h="614091" w="556031">
                <a:moveTo>
                  <a:pt x="0" y="0"/>
                </a:moveTo>
                <a:lnTo>
                  <a:pt x="556031" y="0"/>
                </a:lnTo>
                <a:lnTo>
                  <a:pt x="556031" y="614091"/>
                </a:lnTo>
                <a:lnTo>
                  <a:pt x="0" y="614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3764448" y="1028700"/>
            <a:ext cx="3494852" cy="954083"/>
            <a:chOff x="0" y="0"/>
            <a:chExt cx="1010276" cy="275802"/>
          </a:xfrm>
        </p:grpSpPr>
        <p:sp>
          <p:nvSpPr>
            <p:cNvPr name="Freeform 10" id="10"/>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11" id="11"/>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AutoShape 12" id="12"/>
          <p:cNvSpPr/>
          <p:nvPr/>
        </p:nvSpPr>
        <p:spPr>
          <a:xfrm rot="0">
            <a:off x="4525446" y="1477167"/>
            <a:ext cx="9240896" cy="0"/>
          </a:xfrm>
          <a:prstGeom prst="line">
            <a:avLst/>
          </a:prstGeom>
          <a:ln cap="flat" w="57150">
            <a:solidFill>
              <a:srgbClr val="1C1C1C"/>
            </a:solidFill>
            <a:prstDash val="solid"/>
            <a:headEnd type="none" len="sm" w="sm"/>
            <a:tailEnd type="none" len="sm" w="sm"/>
          </a:ln>
        </p:spPr>
      </p:sp>
      <p:sp>
        <p:nvSpPr>
          <p:cNvPr name="Freeform 13" id="13"/>
          <p:cNvSpPr/>
          <p:nvPr/>
        </p:nvSpPr>
        <p:spPr>
          <a:xfrm flipH="false" flipV="false" rot="0">
            <a:off x="16219669" y="1284875"/>
            <a:ext cx="441733" cy="441733"/>
          </a:xfrm>
          <a:custGeom>
            <a:avLst/>
            <a:gdLst/>
            <a:ahLst/>
            <a:cxnLst/>
            <a:rect r="r" b="b" t="t" l="l"/>
            <a:pathLst>
              <a:path h="441733" w="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4362346" y="1284875"/>
            <a:ext cx="441733" cy="441733"/>
          </a:xfrm>
          <a:custGeom>
            <a:avLst/>
            <a:gdLst/>
            <a:ahLst/>
            <a:cxnLst/>
            <a:rect r="r" b="b" t="t" l="l"/>
            <a:pathLst>
              <a:path h="441733" w="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5" id="15"/>
          <p:cNvSpPr/>
          <p:nvPr/>
        </p:nvSpPr>
        <p:spPr>
          <a:xfrm rot="0">
            <a:off x="1014423" y="9107532"/>
            <a:ext cx="16244877" cy="0"/>
          </a:xfrm>
          <a:prstGeom prst="line">
            <a:avLst/>
          </a:prstGeom>
          <a:ln cap="flat" w="57150">
            <a:solidFill>
              <a:srgbClr val="1C1C1C"/>
            </a:solidFill>
            <a:prstDash val="solid"/>
            <a:headEnd type="none" len="sm" w="sm"/>
            <a:tailEnd type="none" len="sm" w="sm"/>
          </a:ln>
        </p:spPr>
      </p:sp>
      <p:sp>
        <p:nvSpPr>
          <p:cNvPr name="Freeform 16" id="16"/>
          <p:cNvSpPr/>
          <p:nvPr/>
        </p:nvSpPr>
        <p:spPr>
          <a:xfrm flipH="false" flipV="false" rot="0">
            <a:off x="8895593" y="2924021"/>
            <a:ext cx="6443285" cy="5091505"/>
          </a:xfrm>
          <a:custGeom>
            <a:avLst/>
            <a:gdLst/>
            <a:ahLst/>
            <a:cxnLst/>
            <a:rect r="r" b="b" t="t" l="l"/>
            <a:pathLst>
              <a:path h="5091505" w="6443285">
                <a:moveTo>
                  <a:pt x="0" y="0"/>
                </a:moveTo>
                <a:lnTo>
                  <a:pt x="6443285" y="0"/>
                </a:lnTo>
                <a:lnTo>
                  <a:pt x="6443285" y="5091505"/>
                </a:lnTo>
                <a:lnTo>
                  <a:pt x="0" y="5091505"/>
                </a:lnTo>
                <a:lnTo>
                  <a:pt x="0" y="0"/>
                </a:lnTo>
                <a:close/>
              </a:path>
            </a:pathLst>
          </a:custGeom>
          <a:blipFill>
            <a:blip r:embed="rId6"/>
            <a:stretch>
              <a:fillRect l="0" t="0" r="0" b="0"/>
            </a:stretch>
          </a:blipFill>
        </p:spPr>
      </p:sp>
      <p:sp>
        <p:nvSpPr>
          <p:cNvPr name="TextBox 17" id="17"/>
          <p:cNvSpPr txBox="true"/>
          <p:nvPr/>
        </p:nvSpPr>
        <p:spPr>
          <a:xfrm rot="0">
            <a:off x="1561509" y="2971646"/>
            <a:ext cx="5999222" cy="1949922"/>
          </a:xfrm>
          <a:prstGeom prst="rect">
            <a:avLst/>
          </a:prstGeom>
        </p:spPr>
        <p:txBody>
          <a:bodyPr anchor="t" rtlCol="false" tIns="0" lIns="0" bIns="0" rIns="0">
            <a:spAutoFit/>
          </a:bodyPr>
          <a:lstStyle/>
          <a:p>
            <a:pPr algn="l">
              <a:lnSpc>
                <a:spcPts val="4936"/>
              </a:lnSpc>
            </a:pPr>
            <a:r>
              <a:rPr lang="en-US" sz="4936">
                <a:solidFill>
                  <a:srgbClr val="1C1C1C"/>
                </a:solidFill>
                <a:latin typeface="Hatton Ultra-Bold"/>
              </a:rPr>
              <a:t>АНАЛІЗ ПАРАДОКСУ ПУАССОНА</a:t>
            </a:r>
          </a:p>
        </p:txBody>
      </p:sp>
      <p:sp>
        <p:nvSpPr>
          <p:cNvPr name="TextBox 18" id="18"/>
          <p:cNvSpPr txBox="true"/>
          <p:nvPr/>
        </p:nvSpPr>
        <p:spPr>
          <a:xfrm rot="0">
            <a:off x="1533152" y="4800627"/>
            <a:ext cx="7267533" cy="3115945"/>
          </a:xfrm>
          <a:prstGeom prst="rect">
            <a:avLst/>
          </a:prstGeom>
        </p:spPr>
        <p:txBody>
          <a:bodyPr anchor="t" rtlCol="false" tIns="0" lIns="0" bIns="0" rIns="0">
            <a:spAutoFit/>
          </a:bodyPr>
          <a:lstStyle/>
          <a:p>
            <a:pPr algn="just">
              <a:lnSpc>
                <a:spcPts val="3079"/>
              </a:lnSpc>
            </a:pPr>
            <a:r>
              <a:rPr lang="en-US" sz="2199">
                <a:solidFill>
                  <a:srgbClr val="1C1C1C"/>
                </a:solidFill>
                <a:latin typeface="Nourd"/>
              </a:rPr>
              <a:t>Доказ парадоксу Пуассона криється в початковій гістограмі, особливо в її довгому правому хвості. Хоча середній час очікування підтвердження становить 9,9 хвилин, більшість респондентів чекають понад 10 хвилин. Це пояснюється більшою ймовірністю виявлення блоку в інтервалі 10-40 хвилин порівняно з інтервалом 0-10 хвилин через розподіл Пуассона.</a:t>
            </a:r>
          </a:p>
        </p:txBody>
      </p:sp>
      <p:sp>
        <p:nvSpPr>
          <p:cNvPr name="TextBox 19" id="19"/>
          <p:cNvSpPr txBox="true"/>
          <p:nvPr/>
        </p:nvSpPr>
        <p:spPr>
          <a:xfrm rot="0">
            <a:off x="2492072" y="1239743"/>
            <a:ext cx="1725392" cy="570098"/>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Thynk University</a:t>
            </a:r>
          </a:p>
        </p:txBody>
      </p:sp>
      <p:sp>
        <p:nvSpPr>
          <p:cNvPr name="TextBox 20" id="20"/>
          <p:cNvSpPr txBox="true"/>
          <p:nvPr/>
        </p:nvSpPr>
        <p:spPr>
          <a:xfrm rot="0">
            <a:off x="5776447" y="1404141"/>
            <a:ext cx="6735106"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Аналіз парадоксу Пуассона</a:t>
            </a:r>
          </a:p>
        </p:txBody>
      </p:sp>
      <p:sp>
        <p:nvSpPr>
          <p:cNvPr name="TextBox 21" id="21"/>
          <p:cNvSpPr txBox="true"/>
          <p:nvPr/>
        </p:nvSpPr>
        <p:spPr>
          <a:xfrm rot="0">
            <a:off x="14906586" y="1404164"/>
            <a:ext cx="1210577" cy="250825"/>
          </a:xfrm>
          <a:prstGeom prst="rect">
            <a:avLst/>
          </a:prstGeom>
        </p:spPr>
        <p:txBody>
          <a:bodyPr anchor="t" rtlCol="false" tIns="0" lIns="0" bIns="0" rIns="0">
            <a:spAutoFit/>
          </a:bodyPr>
          <a:lstStyle/>
          <a:p>
            <a:pPr algn="ctr">
              <a:lnSpc>
                <a:spcPts val="2000"/>
              </a:lnSpc>
            </a:pPr>
            <a:r>
              <a:rPr lang="en-US" sz="2000">
                <a:solidFill>
                  <a:srgbClr val="1C1C1C"/>
                </a:solidFill>
                <a:latin typeface="Nourd Bold"/>
              </a:rPr>
              <a:t>8</a:t>
            </a:r>
          </a:p>
        </p:txBody>
      </p:sp>
      <p:sp>
        <p:nvSpPr>
          <p:cNvPr name="TextBox 22" id="22"/>
          <p:cNvSpPr txBox="true"/>
          <p:nvPr/>
        </p:nvSpPr>
        <p:spPr>
          <a:xfrm rot="0">
            <a:off x="6888078" y="8928188"/>
            <a:ext cx="4497567" cy="330200"/>
          </a:xfrm>
          <a:prstGeom prst="rect">
            <a:avLst/>
          </a:prstGeom>
        </p:spPr>
        <p:txBody>
          <a:bodyPr anchor="t" rtlCol="false" tIns="0" lIns="0" bIns="0" rIns="0">
            <a:spAutoFit/>
          </a:bodyPr>
          <a:lstStyle/>
          <a:p>
            <a:pPr algn="ctr">
              <a:lnSpc>
                <a:spcPts val="2800"/>
              </a:lnSpc>
            </a:pPr>
            <a:r>
              <a:rPr lang="en-US" sz="2000">
                <a:solidFill>
                  <a:srgbClr val="1C1C1C"/>
                </a:solidFill>
                <a:latin typeface="Nourd Bold"/>
              </a:rPr>
              <a:t>Аналіз парадоксу Пуассона</a:t>
            </a:r>
          </a:p>
        </p:txBody>
      </p:sp>
      <p:grpSp>
        <p:nvGrpSpPr>
          <p:cNvPr name="Group 23" id="23"/>
          <p:cNvGrpSpPr/>
          <p:nvPr/>
        </p:nvGrpSpPr>
        <p:grpSpPr>
          <a:xfrm rot="0">
            <a:off x="1014423" y="1028722"/>
            <a:ext cx="3494852" cy="954083"/>
            <a:chOff x="0" y="0"/>
            <a:chExt cx="1010276" cy="275802"/>
          </a:xfrm>
        </p:grpSpPr>
        <p:sp>
          <p:nvSpPr>
            <p:cNvPr name="Freeform 24" id="24"/>
            <p:cNvSpPr/>
            <p:nvPr/>
          </p:nvSpPr>
          <p:spPr>
            <a:xfrm flipH="false" flipV="false" rot="0">
              <a:off x="0" y="0"/>
              <a:ext cx="1010276" cy="275802"/>
            </a:xfrm>
            <a:custGeom>
              <a:avLst/>
              <a:gdLst/>
              <a:ahLst/>
              <a:cxnLst/>
              <a:rect r="r" b="b" t="t" l="l"/>
              <a:pathLst>
                <a:path h="275802" w="1010276">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name="TextBox 25" id="25"/>
            <p:cNvSpPr txBox="true"/>
            <p:nvPr/>
          </p:nvSpPr>
          <p:spPr>
            <a:xfrm>
              <a:off x="0" y="-38100"/>
              <a:ext cx="1010276" cy="313902"/>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0">
            <a:off x="1424090" y="1084690"/>
            <a:ext cx="842147" cy="842147"/>
          </a:xfrm>
          <a:custGeom>
            <a:avLst/>
            <a:gdLst/>
            <a:ahLst/>
            <a:cxnLst/>
            <a:rect r="r" b="b" t="t" l="l"/>
            <a:pathLst>
              <a:path h="842147" w="842147">
                <a:moveTo>
                  <a:pt x="0" y="0"/>
                </a:moveTo>
                <a:lnTo>
                  <a:pt x="842148" y="0"/>
                </a:lnTo>
                <a:lnTo>
                  <a:pt x="842148" y="842147"/>
                </a:lnTo>
                <a:lnTo>
                  <a:pt x="0" y="842147"/>
                </a:lnTo>
                <a:lnTo>
                  <a:pt x="0" y="0"/>
                </a:lnTo>
                <a:close/>
              </a:path>
            </a:pathLst>
          </a:custGeom>
          <a:blipFill>
            <a:blip r:embed="rId7"/>
            <a:stretch>
              <a:fillRect l="0" t="0" r="0" b="0"/>
            </a:stretch>
          </a:blipFill>
        </p:spPr>
      </p:sp>
      <p:sp>
        <p:nvSpPr>
          <p:cNvPr name="TextBox 27" id="27"/>
          <p:cNvSpPr txBox="true"/>
          <p:nvPr/>
        </p:nvSpPr>
        <p:spPr>
          <a:xfrm rot="0">
            <a:off x="2477796" y="1239765"/>
            <a:ext cx="1725392" cy="570230"/>
          </a:xfrm>
          <a:prstGeom prst="rect">
            <a:avLst/>
          </a:prstGeom>
        </p:spPr>
        <p:txBody>
          <a:bodyPr anchor="t" rtlCol="false" tIns="0" lIns="0" bIns="0" rIns="0">
            <a:spAutoFit/>
          </a:bodyPr>
          <a:lstStyle/>
          <a:p>
            <a:pPr algn="l">
              <a:lnSpc>
                <a:spcPts val="2199"/>
              </a:lnSpc>
            </a:pPr>
            <a:r>
              <a:rPr lang="en-US" sz="2199">
                <a:solidFill>
                  <a:srgbClr val="1C1C1C"/>
                </a:solidFill>
                <a:latin typeface="Nourd Bold"/>
              </a:rPr>
              <a:t>KNU University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DAGFvXDCdZs</dc:identifier>
  <dcterms:modified xsi:type="dcterms:W3CDTF">2011-08-01T06:04:30Z</dcterms:modified>
  <cp:revision>1</cp:revision>
  <dc:title>Beige Pastel Minimalist Thesis Defense Presentation</dc:title>
</cp:coreProperties>
</file>