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9" r:id="rId6"/>
    <p:sldId id="271" r:id="rId7"/>
    <p:sldId id="272" r:id="rId8"/>
    <p:sldId id="262" r:id="rId9"/>
    <p:sldId id="274" r:id="rId10"/>
    <p:sldId id="277" r:id="rId11"/>
    <p:sldId id="278" r:id="rId12"/>
    <p:sldId id="273" r:id="rId13"/>
    <p:sldId id="275" r:id="rId14"/>
    <p:sldId id="276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sha dava" initials="gd" lastIdx="1" clrIdx="0">
    <p:extLst>
      <p:ext uri="{19B8F6BF-5375-455C-9EA6-DF929625EA0E}">
        <p15:presenceInfo xmlns:p15="http://schemas.microsoft.com/office/powerpoint/2012/main" userId="3885a9334b474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ECEB7-F7A3-4C00-9D24-3978C2BD7D2B}" v="12" dt="2021-11-17T09:54:26.53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3" d="100"/>
          <a:sy n="63" d="100"/>
        </p:scale>
        <p:origin x="9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sha dava" userId="3885a9334b474fa6" providerId="LiveId" clId="{CEBECEB7-F7A3-4C00-9D24-3978C2BD7D2B}"/>
    <pc:docChg chg="undo custSel modSld">
      <pc:chgData name="gosha dava" userId="3885a9334b474fa6" providerId="LiveId" clId="{CEBECEB7-F7A3-4C00-9D24-3978C2BD7D2B}" dt="2021-11-17T09:55:20.932" v="528" actId="1592"/>
      <pc:docMkLst>
        <pc:docMk/>
      </pc:docMkLst>
      <pc:sldChg chg="modSp mod">
        <pc:chgData name="gosha dava" userId="3885a9334b474fa6" providerId="LiveId" clId="{CEBECEB7-F7A3-4C00-9D24-3978C2BD7D2B}" dt="2021-11-16T18:30:15.833" v="9" actId="20577"/>
        <pc:sldMkLst>
          <pc:docMk/>
          <pc:sldMk cId="2352749048" sldId="268"/>
        </pc:sldMkLst>
        <pc:spChg chg="mod">
          <ac:chgData name="gosha dava" userId="3885a9334b474fa6" providerId="LiveId" clId="{CEBECEB7-F7A3-4C00-9D24-3978C2BD7D2B}" dt="2021-11-16T18:30:15.833" v="9" actId="20577"/>
          <ac:spMkLst>
            <pc:docMk/>
            <pc:sldMk cId="2352749048" sldId="268"/>
            <ac:spMk id="3" creationId="{852A3D91-AB3F-4EDF-B87E-FDDF6C5DC4CF}"/>
          </ac:spMkLst>
        </pc:spChg>
      </pc:sldChg>
      <pc:sldChg chg="addSp delSp modSp mod">
        <pc:chgData name="gosha dava" userId="3885a9334b474fa6" providerId="LiveId" clId="{CEBECEB7-F7A3-4C00-9D24-3978C2BD7D2B}" dt="2021-11-16T18:54:52.134" v="511" actId="20577"/>
        <pc:sldMkLst>
          <pc:docMk/>
          <pc:sldMk cId="1330143715" sldId="276"/>
        </pc:sldMkLst>
        <pc:spChg chg="add del mod">
          <ac:chgData name="gosha dava" userId="3885a9334b474fa6" providerId="LiveId" clId="{CEBECEB7-F7A3-4C00-9D24-3978C2BD7D2B}" dt="2021-11-16T18:54:52.134" v="511" actId="20577"/>
          <ac:spMkLst>
            <pc:docMk/>
            <pc:sldMk cId="1330143715" sldId="276"/>
            <ac:spMk id="3" creationId="{344B0985-002E-41EF-80D7-888D43261784}"/>
          </ac:spMkLst>
        </pc:spChg>
        <pc:spChg chg="mod">
          <ac:chgData name="gosha dava" userId="3885a9334b474fa6" providerId="LiveId" clId="{CEBECEB7-F7A3-4C00-9D24-3978C2BD7D2B}" dt="2021-11-16T18:53:57.936" v="468" actId="27636"/>
          <ac:spMkLst>
            <pc:docMk/>
            <pc:sldMk cId="1330143715" sldId="276"/>
            <ac:spMk id="4" creationId="{2846FF52-309D-45FC-A407-74955F1EF153}"/>
          </ac:spMkLst>
        </pc:spChg>
        <pc:spChg chg="add del mod">
          <ac:chgData name="gosha dava" userId="3885a9334b474fa6" providerId="LiveId" clId="{CEBECEB7-F7A3-4C00-9D24-3978C2BD7D2B}" dt="2021-11-16T18:45:59.668" v="12"/>
          <ac:spMkLst>
            <pc:docMk/>
            <pc:sldMk cId="1330143715" sldId="276"/>
            <ac:spMk id="5" creationId="{01E02092-FE9B-42D7-8AD9-441E83424DA0}"/>
          </ac:spMkLst>
        </pc:spChg>
        <pc:spChg chg="add del">
          <ac:chgData name="gosha dava" userId="3885a9334b474fa6" providerId="LiveId" clId="{CEBECEB7-F7A3-4C00-9D24-3978C2BD7D2B}" dt="2021-11-16T18:47:37.181" v="24"/>
          <ac:spMkLst>
            <pc:docMk/>
            <pc:sldMk cId="1330143715" sldId="276"/>
            <ac:spMk id="6" creationId="{2E41EB2A-7513-4268-92AE-8DE605FDB4E1}"/>
          </ac:spMkLst>
        </pc:spChg>
        <pc:spChg chg="add del mod">
          <ac:chgData name="gosha dava" userId="3885a9334b474fa6" providerId="LiveId" clId="{CEBECEB7-F7A3-4C00-9D24-3978C2BD7D2B}" dt="2021-11-16T18:47:36.981" v="23"/>
          <ac:spMkLst>
            <pc:docMk/>
            <pc:sldMk cId="1330143715" sldId="276"/>
            <ac:spMk id="7" creationId="{0C159F77-52E7-4851-A31E-B92F9E44A0C5}"/>
          </ac:spMkLst>
        </pc:spChg>
      </pc:sldChg>
      <pc:sldChg chg="modSp mod">
        <pc:chgData name="gosha dava" userId="3885a9334b474fa6" providerId="LiveId" clId="{CEBECEB7-F7A3-4C00-9D24-3978C2BD7D2B}" dt="2021-11-17T09:48:03.719" v="518" actId="1076"/>
        <pc:sldMkLst>
          <pc:docMk/>
          <pc:sldMk cId="1112090928" sldId="277"/>
        </pc:sldMkLst>
        <pc:spChg chg="mod">
          <ac:chgData name="gosha dava" userId="3885a9334b474fa6" providerId="LiveId" clId="{CEBECEB7-F7A3-4C00-9D24-3978C2BD7D2B}" dt="2021-11-17T09:47:53.167" v="516" actId="255"/>
          <ac:spMkLst>
            <pc:docMk/>
            <pc:sldMk cId="1112090928" sldId="277"/>
            <ac:spMk id="4" creationId="{89E3F3D3-E33B-4CC0-A31E-7554F6BAEA6C}"/>
          </ac:spMkLst>
        </pc:spChg>
        <pc:spChg chg="mod">
          <ac:chgData name="gosha dava" userId="3885a9334b474fa6" providerId="LiveId" clId="{CEBECEB7-F7A3-4C00-9D24-3978C2BD7D2B}" dt="2021-11-17T09:47:44.146" v="514" actId="21"/>
          <ac:spMkLst>
            <pc:docMk/>
            <pc:sldMk cId="1112090928" sldId="277"/>
            <ac:spMk id="11" creationId="{6E50D25E-8387-4C31-B8AF-FFCF23074918}"/>
          </ac:spMkLst>
        </pc:spChg>
        <pc:picChg chg="mod">
          <ac:chgData name="gosha dava" userId="3885a9334b474fa6" providerId="LiveId" clId="{CEBECEB7-F7A3-4C00-9D24-3978C2BD7D2B}" dt="2021-11-17T09:48:03.719" v="518" actId="1076"/>
          <ac:picMkLst>
            <pc:docMk/>
            <pc:sldMk cId="1112090928" sldId="277"/>
            <ac:picMk id="6" creationId="{31B40624-996F-4417-9BDC-D94A612C48D6}"/>
          </ac:picMkLst>
        </pc:picChg>
      </pc:sldChg>
      <pc:sldChg chg="addSp delSp modSp mod addCm delCm">
        <pc:chgData name="gosha dava" userId="3885a9334b474fa6" providerId="LiveId" clId="{CEBECEB7-F7A3-4C00-9D24-3978C2BD7D2B}" dt="2021-11-17T09:55:20.932" v="528" actId="1592"/>
        <pc:sldMkLst>
          <pc:docMk/>
          <pc:sldMk cId="3248751562" sldId="278"/>
        </pc:sldMkLst>
        <pc:spChg chg="add del mod">
          <ac:chgData name="gosha dava" userId="3885a9334b474fa6" providerId="LiveId" clId="{CEBECEB7-F7A3-4C00-9D24-3978C2BD7D2B}" dt="2021-11-17T09:51:14.938" v="522"/>
          <ac:spMkLst>
            <pc:docMk/>
            <pc:sldMk cId="3248751562" sldId="278"/>
            <ac:spMk id="4" creationId="{405164CF-A8B5-45A3-9D0F-8DC05DA161BE}"/>
          </ac:spMkLst>
        </pc:spChg>
        <pc:picChg chg="add mod">
          <ac:chgData name="gosha dava" userId="3885a9334b474fa6" providerId="LiveId" clId="{CEBECEB7-F7A3-4C00-9D24-3978C2BD7D2B}" dt="2021-11-17T09:54:26.538" v="526" actId="1076"/>
          <ac:picMkLst>
            <pc:docMk/>
            <pc:sldMk cId="3248751562" sldId="278"/>
            <ac:picMk id="8" creationId="{21BDA2FC-5B9A-4B10-B678-04209657DD03}"/>
          </ac:picMkLst>
        </pc:picChg>
        <pc:picChg chg="del">
          <ac:chgData name="gosha dava" userId="3885a9334b474fa6" providerId="LiveId" clId="{CEBECEB7-F7A3-4C00-9D24-3978C2BD7D2B}" dt="2021-11-17T09:50:17.098" v="519" actId="21"/>
          <ac:picMkLst>
            <pc:docMk/>
            <pc:sldMk cId="3248751562" sldId="278"/>
            <ac:picMk id="8194" creationId="{CC82F03A-9DE7-4807-9466-E0BDD26FFD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17.11.2021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17.11.2021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8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5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5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4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4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0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9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1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17.11.2021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Tor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uk.wikipedia.org/wiki/%D0%90%D0%BD%D0%BE%D0%BD%D1%96%D0%BC%D0%BD%D0%B0_%D0%BC%D0%B5%D1%80%D0%B5%D0%B6%D0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k.wikipedia.org/wiki/.onion" TargetMode="External"/><Relationship Id="rId11" Type="http://schemas.microsoft.com/office/2007/relationships/hdphoto" Target="../media/hdphoto2.wdp"/><Relationship Id="rId5" Type="http://schemas.openxmlformats.org/officeDocument/2006/relationships/hyperlink" Target="https://uk.wikipedia.org/wiki/%D0%86%D0%BD%D1%82%D0%B5%D1%80%D0%BD%D0%B5%D1%82-%D0%BC%D0%B0%D0%B3%D0%B0%D0%B7%D0%B8%D0%BD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uk.wikipedia.org/wiki/%D0%90%D0%BD%D0%BE%D0%BD%D1%96%D0%BC" TargetMode="External"/><Relationship Id="rId9" Type="http://schemas.openxmlformats.org/officeDocument/2006/relationships/hyperlink" Target="https://uk.wikipedia.org/wiki/%D0%9D%D0%B0%D1%80%D0%BA%D0%BE%D1%82%D0%B8%D0%B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hyperlink" Target="https://uk.wikipedia.org/wiki/%D0%9A%D1%80%D0%B8%D0%BF%D1%82%D0%BE%D0%B3%D1%80%D0%B0%D1%84%D1%96%D1%8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3%D0%B0%D1%80%D0%BE%D0%BB%D1%8C%D0%B4_%D0%A2%D0%BE%D0%BC%D0%B0%D1%81_%D0%A4%D1%96%D0%BD%D0%BD%D1%96_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hyperlink" Target="https://uk.wikipedia.org/wiki/PGP_Corpor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43200"/>
            <a:ext cx="8683625" cy="2394536"/>
          </a:xfrm>
        </p:spPr>
        <p:txBody>
          <a:bodyPr rtlCol="0">
            <a:normAutofit/>
          </a:bodyPr>
          <a:lstStyle/>
          <a:p>
            <a:pPr rtl="0"/>
            <a:r>
              <a:rPr lang="uk-UA" sz="4500" dirty="0"/>
              <a:t>Історія створення цифрової валюти</a:t>
            </a:r>
            <a:br>
              <a:rPr lang="uk-UA" sz="4500" dirty="0"/>
            </a:b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ru-RU" dirty="0" err="1"/>
              <a:t>неЙМОВІРНА</a:t>
            </a:r>
            <a:r>
              <a:rPr lang="ru-RU" dirty="0"/>
              <a:t> </a:t>
            </a:r>
            <a:r>
              <a:rPr lang="ru-RU" dirty="0" err="1"/>
              <a:t>історія</a:t>
            </a:r>
            <a:r>
              <a:rPr lang="ru-RU" dirty="0"/>
              <a:t> </a:t>
            </a:r>
            <a:r>
              <a:rPr lang="ru-RU" dirty="0" err="1"/>
              <a:t>Біткоїна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про те , як </a:t>
            </a:r>
            <a:r>
              <a:rPr lang="ru-RU" dirty="0" err="1"/>
              <a:t>ідеалісти</a:t>
            </a:r>
            <a:r>
              <a:rPr lang="ru-RU" dirty="0"/>
              <a:t> та </a:t>
            </a:r>
            <a:r>
              <a:rPr lang="ru-RU" dirty="0" err="1"/>
              <a:t>бізнесмени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грощі</a:t>
            </a:r>
            <a:r>
              <a:rPr lang="ru-RU" dirty="0"/>
              <a:t> заново 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B25462-2B53-4AC8-AEEE-E1A187D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855" y="1334255"/>
            <a:ext cx="1799807" cy="18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Silk Road </a:t>
            </a:r>
            <a:endParaRPr lang="ru-RU" dirty="0"/>
          </a:p>
        </p:txBody>
      </p:sp>
      <p:pic>
        <p:nvPicPr>
          <p:cNvPr id="7" name="Рисунок 6" descr="Значок лупы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72" y="894451"/>
            <a:ext cx="685800" cy="685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4" y="1737627"/>
            <a:ext cx="11093081" cy="148634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err="1">
                <a:effectLst/>
                <a:hlinkClick r:id="rId4" tooltip="Аноні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Анонімний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 err="1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Інтернет</a:t>
            </a:r>
            <a:r>
              <a:rPr lang="ru-RU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-магазин</a:t>
            </a:r>
            <a:r>
              <a:rPr lang="ru-RU" b="0" i="0" dirty="0">
                <a:effectLst/>
              </a:rPr>
              <a:t> </a:t>
            </a:r>
            <a:r>
              <a:rPr lang="ru-RU" b="0" i="0" dirty="0" err="1">
                <a:effectLst/>
              </a:rPr>
              <a:t>який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перебував</a:t>
            </a:r>
            <a:r>
              <a:rPr lang="ru-RU" b="0" i="0" dirty="0">
                <a:effectLst/>
              </a:rPr>
              <a:t> у </a:t>
            </a:r>
            <a:r>
              <a:rPr lang="ru-RU" b="0" i="0" dirty="0" err="1">
                <a:effectLst/>
              </a:rPr>
              <a:t>доменній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зоні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  <a:hlinkClick r:id="rId6" tooltip=".o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ru-RU" b="0" i="0" u="none" strike="noStrike" dirty="0" err="1">
                <a:effectLst/>
                <a:hlinkClick r:id="rId6" tooltip=".o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onion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 err="1">
                <a:effectLst/>
                <a:hlinkClick r:id="rId7" tooltip="Анонімна мереж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анонімної</a:t>
            </a:r>
            <a:r>
              <a:rPr lang="ru-RU" b="0" i="0" u="none" strike="noStrike" dirty="0">
                <a:solidFill>
                  <a:srgbClr val="6B9F25"/>
                </a:solidFill>
                <a:effectLst/>
                <a:hlinkClick r:id="rId7" tooltip="Анонімна мереж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hlinkClick r:id="rId7" tooltip="Анонімна мереж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мережі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 err="1">
                <a:effectLst/>
                <a:hlinkClick r:id="rId8" tooltip="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</a:t>
            </a:r>
            <a:r>
              <a:rPr lang="ru-RU" b="0" i="0" dirty="0">
                <a:effectLst/>
              </a:rPr>
              <a:t>. </a:t>
            </a:r>
            <a:r>
              <a:rPr lang="ru-RU" b="0" i="0" dirty="0" err="1">
                <a:effectLst/>
              </a:rPr>
              <a:t>Більшість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товарів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виставлених</a:t>
            </a:r>
            <a:r>
              <a:rPr lang="ru-RU" b="0" i="0" dirty="0">
                <a:effectLst/>
              </a:rPr>
              <a:t> на </a:t>
            </a:r>
            <a:r>
              <a:rPr lang="ru-RU" b="0" i="0" dirty="0" err="1">
                <a:effectLst/>
              </a:rPr>
              <a:t>сайті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були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 err="1">
                <a:effectLst/>
                <a:hlinkClick r:id="rId9" tooltip="Наркоти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наркотичними</a:t>
            </a:r>
            <a:r>
              <a:rPr lang="ru-RU" b="0" i="0" u="none" strike="noStrike" dirty="0">
                <a:solidFill>
                  <a:srgbClr val="6B9F25"/>
                </a:solidFill>
                <a:effectLst/>
                <a:hlinkClick r:id="rId9" tooltip="Наркоти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hlinkClick r:id="rId9" tooltip="Наркоти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речовинами</a:t>
            </a:r>
            <a:r>
              <a:rPr lang="ru-RU" b="0" i="0" dirty="0">
                <a:effectLst/>
              </a:rPr>
              <a:t>.</a:t>
            </a:r>
          </a:p>
          <a:p>
            <a:pPr rtl="0"/>
            <a:r>
              <a:rPr lang="ru-RU" dirty="0"/>
              <a:t>Станом на 2011 </a:t>
            </a:r>
            <a:r>
              <a:rPr lang="ru-RU" dirty="0" err="1"/>
              <a:t>рік</a:t>
            </a:r>
            <a:r>
              <a:rPr lang="ru-RU" dirty="0"/>
              <a:t> 80% </a:t>
            </a:r>
            <a:r>
              <a:rPr lang="ru-RU" dirty="0" err="1"/>
              <a:t>переказів</a:t>
            </a:r>
            <a:r>
              <a:rPr lang="ru-RU" dirty="0"/>
              <a:t> </a:t>
            </a:r>
            <a:r>
              <a:rPr lang="ru-RU" dirty="0" err="1"/>
              <a:t>біткоїн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відбувалися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учасниками</a:t>
            </a:r>
            <a:r>
              <a:rPr lang="ru-RU" dirty="0"/>
              <a:t> </a:t>
            </a:r>
            <a:r>
              <a:rPr lang="ru-RU" dirty="0" err="1"/>
              <a:t>торгівельного</a:t>
            </a:r>
            <a:r>
              <a:rPr lang="ru-RU" dirty="0"/>
              <a:t> </a:t>
            </a:r>
            <a:r>
              <a:rPr lang="ru-RU" dirty="0" err="1"/>
              <a:t>майданчика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наркотики </a:t>
            </a:r>
            <a:r>
              <a:rPr lang="ru-RU" dirty="0" err="1"/>
              <a:t>вплинули</a:t>
            </a:r>
            <a:r>
              <a:rPr lang="ru-RU" dirty="0"/>
              <a:t> на </a:t>
            </a:r>
            <a:r>
              <a:rPr lang="ru-RU" dirty="0" err="1"/>
              <a:t>стрімке</a:t>
            </a:r>
            <a:r>
              <a:rPr lang="ru-RU" dirty="0"/>
              <a:t> </a:t>
            </a:r>
            <a:r>
              <a:rPr lang="ru-RU" dirty="0" err="1"/>
              <a:t>зростяння</a:t>
            </a:r>
            <a:r>
              <a:rPr lang="ru-RU" dirty="0"/>
              <a:t> </a:t>
            </a:r>
            <a:r>
              <a:rPr lang="ru-RU" dirty="0" err="1"/>
              <a:t>популярності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. Разом з </a:t>
            </a:r>
            <a:r>
              <a:rPr lang="ru-RU" dirty="0" err="1"/>
              <a:t>першою</a:t>
            </a:r>
            <a:r>
              <a:rPr lang="ru-RU" dirty="0"/>
              <a:t> криптовалютою </a:t>
            </a:r>
            <a:r>
              <a:rPr lang="ru-RU" dirty="0" err="1"/>
              <a:t>популярність</a:t>
            </a:r>
            <a:r>
              <a:rPr lang="ru-RU" dirty="0"/>
              <a:t> набирав і </a:t>
            </a:r>
            <a:r>
              <a:rPr lang="ru-RU" dirty="0" err="1"/>
              <a:t>Сілк</a:t>
            </a:r>
            <a:r>
              <a:rPr lang="ru-RU" dirty="0"/>
              <a:t> </a:t>
            </a:r>
            <a:r>
              <a:rPr lang="ru-RU" dirty="0" err="1"/>
              <a:t>Роад</a:t>
            </a:r>
            <a:r>
              <a:rPr lang="ru-RU" dirty="0"/>
              <a:t>.</a:t>
            </a:r>
            <a:endParaRPr lang="ru-RU" b="0" i="0" dirty="0">
              <a:effectLst/>
            </a:endParaRPr>
          </a:p>
        </p:txBody>
      </p:sp>
      <p:pic>
        <p:nvPicPr>
          <p:cNvPr id="5" name="Рисунок 4" descr="Изображение выглядит как текст, человек, мужч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AE4CE16-8290-4367-AC3D-0454B85EC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68" b="99512" l="2344" r="99902">
                        <a14:foregroundMark x1="12695" y1="84615" x2="2344" y2="99512"/>
                        <a14:foregroundMark x1="93262" y1="73993" x2="96961" y2="80387"/>
                        <a14:backgroundMark x1="97656" y1="79976" x2="99902" y2="854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34" y="3173741"/>
            <a:ext cx="4537758" cy="362932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65D5D5F1-3C87-45D5-87D9-E7EB73A56769}"/>
              </a:ext>
            </a:extLst>
          </p:cNvPr>
          <p:cNvSpPr txBox="1">
            <a:spLocks/>
          </p:cNvSpPr>
          <p:nvPr/>
        </p:nvSpPr>
        <p:spPr bwMode="white">
          <a:xfrm>
            <a:off x="5475726" y="3223968"/>
            <a:ext cx="6581569" cy="3403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Росс </a:t>
            </a:r>
            <a:r>
              <a:rPr lang="ru-RU" dirty="0" err="1"/>
              <a:t>Ульбріхт</a:t>
            </a:r>
            <a:r>
              <a:rPr lang="ru-RU" dirty="0"/>
              <a:t> 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ховався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псевдонімом</a:t>
            </a:r>
            <a:r>
              <a:rPr lang="en-US" dirty="0"/>
              <a:t> “</a:t>
            </a:r>
            <a:r>
              <a:rPr lang="uk-UA" dirty="0"/>
              <a:t>Жахливий Пірат Робертс</a:t>
            </a:r>
            <a:r>
              <a:rPr lang="en-US" dirty="0"/>
              <a:t>”</a:t>
            </a:r>
            <a:r>
              <a:rPr lang="ru-RU" dirty="0"/>
              <a:t> брав </a:t>
            </a:r>
            <a:r>
              <a:rPr lang="ru-RU" dirty="0" err="1"/>
              <a:t>комісійні</a:t>
            </a:r>
            <a:r>
              <a:rPr lang="ru-RU" dirty="0"/>
              <a:t> з </a:t>
            </a:r>
            <a:r>
              <a:rPr lang="ru-RU" dirty="0" err="1"/>
              <a:t>кожної</a:t>
            </a:r>
            <a:r>
              <a:rPr lang="ru-RU" dirty="0"/>
              <a:t> угоди. Процент становив </a:t>
            </a:r>
            <a:r>
              <a:rPr lang="ru-RU" dirty="0" err="1"/>
              <a:t>від</a:t>
            </a:r>
            <a:r>
              <a:rPr lang="ru-RU" dirty="0"/>
              <a:t> 3 до 10 </a:t>
            </a:r>
            <a:r>
              <a:rPr lang="ru-RU" dirty="0" err="1"/>
              <a:t>процентів</a:t>
            </a:r>
            <a:r>
              <a:rPr lang="ru-RU" dirty="0"/>
              <a:t>. </a:t>
            </a:r>
            <a:r>
              <a:rPr lang="ru-RU" dirty="0" err="1"/>
              <a:t>Вже</a:t>
            </a:r>
            <a:r>
              <a:rPr lang="ru-RU" dirty="0"/>
              <a:t> через </a:t>
            </a:r>
            <a:r>
              <a:rPr lang="ru-RU" dirty="0" err="1"/>
              <a:t>рік</a:t>
            </a:r>
            <a:r>
              <a:rPr lang="ru-RU" dirty="0"/>
              <a:t> </a:t>
            </a:r>
            <a:r>
              <a:rPr lang="ru-RU" dirty="0" err="1"/>
              <a:t>місячний</a:t>
            </a:r>
            <a:r>
              <a:rPr lang="ru-RU" dirty="0"/>
              <a:t> </a:t>
            </a:r>
            <a:r>
              <a:rPr lang="ru-RU" dirty="0" err="1"/>
              <a:t>прибуток</a:t>
            </a:r>
            <a:r>
              <a:rPr lang="ru-RU" dirty="0"/>
              <a:t> Роса становив </a:t>
            </a:r>
            <a:r>
              <a:rPr lang="ru-RU" dirty="0" err="1"/>
              <a:t>близько</a:t>
            </a:r>
            <a:r>
              <a:rPr lang="ru-RU" dirty="0"/>
              <a:t> 50 000 </a:t>
            </a:r>
            <a:r>
              <a:rPr lang="en-US" dirty="0"/>
              <a:t>$.</a:t>
            </a:r>
          </a:p>
          <a:p>
            <a:pPr marL="0" indent="0">
              <a:buNone/>
            </a:pPr>
            <a:r>
              <a:rPr lang="ru-RU" dirty="0"/>
              <a:t>2 </a:t>
            </a:r>
            <a:r>
              <a:rPr lang="ru-RU" dirty="0" err="1"/>
              <a:t>жовтня</a:t>
            </a:r>
            <a:r>
              <a:rPr lang="ru-RU" dirty="0"/>
              <a:t> 2013 року, Росс </a:t>
            </a:r>
            <a:r>
              <a:rPr lang="ru-RU" dirty="0" err="1"/>
              <a:t>Вільям</a:t>
            </a:r>
            <a:r>
              <a:rPr lang="ru-RU" dirty="0"/>
              <a:t> </a:t>
            </a:r>
            <a:r>
              <a:rPr lang="ru-RU" dirty="0" err="1"/>
              <a:t>Ульбріхт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за </a:t>
            </a:r>
            <a:r>
              <a:rPr lang="ru-RU" dirty="0" err="1"/>
              <a:t>твердженням</a:t>
            </a:r>
            <a:r>
              <a:rPr lang="ru-RU" dirty="0"/>
              <a:t> ФБР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власником</a:t>
            </a:r>
            <a:r>
              <a:rPr lang="ru-RU" dirty="0"/>
              <a:t> </a:t>
            </a:r>
            <a:r>
              <a:rPr lang="en-US" dirty="0"/>
              <a:t>Silk Road,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заарештований</a:t>
            </a:r>
            <a:r>
              <a:rPr lang="ru-RU" dirty="0"/>
              <a:t> у Сан-Франциско. 4 </a:t>
            </a:r>
            <a:r>
              <a:rPr lang="ru-RU" dirty="0" err="1"/>
              <a:t>жовтня</a:t>
            </a:r>
            <a:r>
              <a:rPr lang="ru-RU" dirty="0"/>
              <a:t> того ж року </a:t>
            </a:r>
            <a:r>
              <a:rPr lang="ru-RU" dirty="0" err="1"/>
              <a:t>Ульбріхт</a:t>
            </a:r>
            <a:r>
              <a:rPr lang="ru-RU" dirty="0"/>
              <a:t> постав у федеральному </a:t>
            </a:r>
            <a:r>
              <a:rPr lang="ru-RU" dirty="0" err="1"/>
              <a:t>суді</a:t>
            </a:r>
            <a:r>
              <a:rPr lang="ru-RU" dirty="0"/>
              <a:t> Сан-Франциско і </a:t>
            </a:r>
            <a:r>
              <a:rPr lang="ru-RU" dirty="0" err="1"/>
              <a:t>заперечив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звинувачення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закриття</a:t>
            </a:r>
            <a:r>
              <a:rPr lang="ru-RU" dirty="0"/>
              <a:t> ресурсу, ФБР </a:t>
            </a:r>
            <a:r>
              <a:rPr lang="ru-RU" dirty="0" err="1"/>
              <a:t>вилучило</a:t>
            </a:r>
            <a:r>
              <a:rPr lang="ru-RU" dirty="0"/>
              <a:t> 26 </a:t>
            </a:r>
            <a:r>
              <a:rPr lang="ru-RU" dirty="0" err="1"/>
              <a:t>тисяч</a:t>
            </a:r>
            <a:r>
              <a:rPr lang="ru-RU" dirty="0"/>
              <a:t> </a:t>
            </a:r>
            <a:r>
              <a:rPr lang="en-US" dirty="0"/>
              <a:t>BTC </a:t>
            </a:r>
            <a:r>
              <a:rPr lang="ru-RU" dirty="0" err="1"/>
              <a:t>валюти</a:t>
            </a:r>
            <a:r>
              <a:rPr lang="ru-RU" dirty="0"/>
              <a:t> з </a:t>
            </a:r>
            <a:r>
              <a:rPr lang="ru-RU" dirty="0" err="1"/>
              <a:t>рахунків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en-US" dirty="0"/>
              <a:t>Silk Road, </a:t>
            </a:r>
            <a:r>
              <a:rPr lang="ru-RU" dirty="0" err="1"/>
              <a:t>ця</a:t>
            </a:r>
            <a:r>
              <a:rPr lang="ru-RU" dirty="0"/>
              <a:t> сума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еквівалентною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3,6 млн </a:t>
            </a:r>
            <a:r>
              <a:rPr lang="ru-RU" dirty="0" err="1"/>
              <a:t>доларів</a:t>
            </a:r>
            <a:r>
              <a:rPr lang="ru-RU" dirty="0"/>
              <a:t> на той час. </a:t>
            </a:r>
            <a:r>
              <a:rPr lang="ru-RU" dirty="0" err="1"/>
              <a:t>Пізніше</a:t>
            </a:r>
            <a:r>
              <a:rPr lang="ru-RU" dirty="0"/>
              <a:t>, у </a:t>
            </a:r>
            <a:r>
              <a:rPr lang="ru-RU" dirty="0" err="1"/>
              <a:t>жовтні</a:t>
            </a:r>
            <a:r>
              <a:rPr lang="ru-RU" dirty="0"/>
              <a:t> 2013 року, ФБР </a:t>
            </a:r>
            <a:r>
              <a:rPr lang="ru-RU" dirty="0" err="1"/>
              <a:t>повідомило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вони </a:t>
            </a:r>
            <a:r>
              <a:rPr lang="ru-RU" dirty="0" err="1"/>
              <a:t>захопили</a:t>
            </a:r>
            <a:r>
              <a:rPr lang="ru-RU" dirty="0"/>
              <a:t> 144000 </a:t>
            </a:r>
            <a:r>
              <a:rPr lang="en-US" dirty="0"/>
              <a:t>BTC </a:t>
            </a:r>
            <a:r>
              <a:rPr lang="ru-RU" dirty="0" err="1"/>
              <a:t>вартістю</a:t>
            </a:r>
            <a:r>
              <a:rPr lang="ru-RU" dirty="0"/>
              <a:t> 28,5 млн </a:t>
            </a:r>
            <a:r>
              <a:rPr lang="ru-RU" dirty="0" err="1"/>
              <a:t>доларів</a:t>
            </a:r>
            <a:r>
              <a:rPr lang="ru-RU" dirty="0"/>
              <a:t>. Станом на зараз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10 </a:t>
            </a:r>
            <a:r>
              <a:rPr lang="ru-RU" b="1" dirty="0"/>
              <a:t>МІЛЬЯРДІВ</a:t>
            </a:r>
            <a:r>
              <a:rPr lang="ru-RU" dirty="0"/>
              <a:t> </a:t>
            </a:r>
            <a:r>
              <a:rPr lang="ru-RU" dirty="0" err="1"/>
              <a:t>доларів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err="1"/>
              <a:t>Вплив</a:t>
            </a:r>
            <a:r>
              <a:rPr lang="ru-RU" dirty="0"/>
              <a:t> та </a:t>
            </a:r>
            <a:r>
              <a:rPr lang="ru-RU" dirty="0" err="1"/>
              <a:t>висновок</a:t>
            </a:r>
            <a:endParaRPr lang="ru-RU" dirty="0"/>
          </a:p>
        </p:txBody>
      </p:sp>
      <p:pic>
        <p:nvPicPr>
          <p:cNvPr id="10" name="Рисунок 9" descr="Значок молотка судьи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73" y="600024"/>
            <a:ext cx="1171575" cy="117157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u-RU" dirty="0" err="1"/>
              <a:t>Поява</a:t>
            </a:r>
            <a:r>
              <a:rPr lang="ru-RU" dirty="0"/>
              <a:t> нового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активів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порівняти</a:t>
            </a:r>
            <a:r>
              <a:rPr lang="ru-RU" dirty="0"/>
              <a:t> з </a:t>
            </a:r>
            <a:r>
              <a:rPr lang="ru-RU" dirty="0" err="1"/>
              <a:t>появою</a:t>
            </a:r>
            <a:r>
              <a:rPr lang="ru-RU" dirty="0"/>
              <a:t> </a:t>
            </a:r>
            <a:r>
              <a:rPr lang="ru-RU" dirty="0" err="1"/>
              <a:t>інтернету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наступною</a:t>
            </a:r>
            <a:r>
              <a:rPr lang="ru-RU" dirty="0"/>
              <a:t> </a:t>
            </a:r>
            <a:r>
              <a:rPr lang="ru-RU" dirty="0" err="1"/>
              <a:t>роллю</a:t>
            </a:r>
            <a:r>
              <a:rPr lang="ru-RU" dirty="0"/>
              <a:t> в </a:t>
            </a:r>
            <a:r>
              <a:rPr lang="ru-RU" dirty="0" err="1"/>
              <a:t>економіці</a:t>
            </a:r>
            <a:r>
              <a:rPr lang="ru-RU" dirty="0"/>
              <a:t>. </a:t>
            </a:r>
            <a:r>
              <a:rPr lang="ru-RU" dirty="0" err="1"/>
              <a:t>Блокчейн-технології</a:t>
            </a:r>
            <a:r>
              <a:rPr lang="ru-RU" dirty="0"/>
              <a:t> та </a:t>
            </a:r>
            <a:r>
              <a:rPr lang="ru-RU" dirty="0" err="1"/>
              <a:t>ринок</a:t>
            </a:r>
            <a:r>
              <a:rPr lang="ru-RU" dirty="0"/>
              <a:t> криптовалют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величезний</a:t>
            </a:r>
            <a:r>
              <a:rPr lang="ru-RU" dirty="0"/>
              <a:t> </a:t>
            </a:r>
            <a:r>
              <a:rPr lang="ru-RU" dirty="0" err="1"/>
              <a:t>потенціал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на </a:t>
            </a:r>
            <a:r>
              <a:rPr lang="ru-RU" dirty="0" err="1"/>
              <a:t>світову</a:t>
            </a:r>
            <a:r>
              <a:rPr lang="ru-RU" dirty="0"/>
              <a:t> </a:t>
            </a:r>
            <a:r>
              <a:rPr lang="ru-RU" dirty="0" err="1"/>
              <a:t>економіку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абсолютно </a:t>
            </a:r>
            <a:r>
              <a:rPr lang="ru-RU" dirty="0" err="1"/>
              <a:t>несподіваним</a:t>
            </a:r>
            <a:r>
              <a:rPr lang="ru-RU" dirty="0"/>
              <a:t>.</a:t>
            </a:r>
          </a:p>
          <a:p>
            <a:pPr marL="0" indent="0" rtl="0">
              <a:buNone/>
            </a:pPr>
            <a:r>
              <a:rPr lang="ru-RU" dirty="0" err="1"/>
              <a:t>Особисто</a:t>
            </a:r>
            <a:r>
              <a:rPr lang="ru-RU" dirty="0"/>
              <a:t> я не </a:t>
            </a:r>
            <a:r>
              <a:rPr lang="ru-RU" dirty="0" err="1"/>
              <a:t>розповів</a:t>
            </a:r>
            <a:r>
              <a:rPr lang="ru-RU" dirty="0"/>
              <a:t> про </a:t>
            </a:r>
            <a:r>
              <a:rPr lang="ru-RU" dirty="0" err="1"/>
              <a:t>багатьох</a:t>
            </a:r>
            <a:r>
              <a:rPr lang="ru-RU" dirty="0"/>
              <a:t> , </a:t>
            </a:r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вірив</a:t>
            </a:r>
            <a:r>
              <a:rPr lang="ru-RU" dirty="0"/>
              <a:t> та </a:t>
            </a:r>
            <a:r>
              <a:rPr lang="ru-RU" dirty="0" err="1"/>
              <a:t>розвивав</a:t>
            </a:r>
            <a:r>
              <a:rPr lang="ru-RU" dirty="0"/>
              <a:t> </a:t>
            </a:r>
            <a:r>
              <a:rPr lang="ru-RU" dirty="0" err="1"/>
              <a:t>технологію</a:t>
            </a:r>
            <a:r>
              <a:rPr lang="ru-RU" dirty="0"/>
              <a:t>. </a:t>
            </a:r>
            <a:r>
              <a:rPr lang="ru-RU" dirty="0" err="1"/>
              <a:t>Більша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у </a:t>
            </a:r>
            <a:r>
              <a:rPr lang="ru-RU" dirty="0" err="1"/>
              <a:t>Кремневій</a:t>
            </a:r>
            <a:r>
              <a:rPr lang="ru-RU" dirty="0"/>
              <a:t> </a:t>
            </a:r>
            <a:r>
              <a:rPr lang="ru-RU" dirty="0" err="1"/>
              <a:t>долині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програмісти</a:t>
            </a:r>
            <a:r>
              <a:rPr lang="ru-RU" dirty="0"/>
              <a:t>, </a:t>
            </a:r>
            <a:r>
              <a:rPr lang="ru-RU" dirty="0" err="1"/>
              <a:t>лібертаріанці</a:t>
            </a:r>
            <a:r>
              <a:rPr lang="ru-RU" dirty="0"/>
              <a:t> та </a:t>
            </a:r>
            <a:r>
              <a:rPr lang="ru-RU" dirty="0" err="1"/>
              <a:t>бізнесмени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зацікавила</a:t>
            </a:r>
            <a:r>
              <a:rPr lang="ru-RU" dirty="0"/>
              <a:t> та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інша</a:t>
            </a:r>
            <a:r>
              <a:rPr lang="ru-RU" dirty="0"/>
              <a:t> </a:t>
            </a:r>
            <a:r>
              <a:rPr lang="ru-RU" dirty="0" err="1"/>
              <a:t>концепція</a:t>
            </a:r>
            <a:r>
              <a:rPr lang="ru-RU" dirty="0"/>
              <a:t> </a:t>
            </a:r>
            <a:r>
              <a:rPr lang="ru-RU" dirty="0" err="1"/>
              <a:t>Біткоїну</a:t>
            </a:r>
            <a:r>
              <a:rPr lang="ru-RU" dirty="0"/>
              <a:t>. Тому вони </a:t>
            </a:r>
            <a:r>
              <a:rPr lang="ru-RU" dirty="0" err="1"/>
              <a:t>вкладали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час і </a:t>
            </a:r>
            <a:r>
              <a:rPr lang="ru-RU" dirty="0" err="1"/>
              <a:t>зусилля</a:t>
            </a:r>
            <a:r>
              <a:rPr lang="ru-RU" dirty="0"/>
              <a:t> для </a:t>
            </a:r>
            <a:r>
              <a:rPr lang="ru-RU" dirty="0" err="1"/>
              <a:t>розвитку</a:t>
            </a:r>
            <a:r>
              <a:rPr lang="ru-RU" dirty="0"/>
              <a:t> проекту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відставки</a:t>
            </a:r>
            <a:r>
              <a:rPr lang="ru-RU" dirty="0"/>
              <a:t> </a:t>
            </a:r>
            <a:r>
              <a:rPr lang="ru-RU" dirty="0" err="1"/>
              <a:t>Сатоші</a:t>
            </a:r>
            <a:r>
              <a:rPr lang="ru-RU" dirty="0"/>
              <a:t> </a:t>
            </a:r>
            <a:r>
              <a:rPr lang="ru-RU" dirty="0" err="1"/>
              <a:t>Накамото</a:t>
            </a:r>
            <a:r>
              <a:rPr lang="ru-RU" dirty="0"/>
              <a:t>.</a:t>
            </a:r>
            <a:endParaRPr lang="en-US" dirty="0"/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r>
              <a:rPr lang="ru-RU" dirty="0" err="1"/>
              <a:t>Обхід</a:t>
            </a:r>
            <a:r>
              <a:rPr lang="ru-RU" dirty="0"/>
              <a:t> </a:t>
            </a:r>
            <a:r>
              <a:rPr lang="ru-RU" dirty="0" err="1"/>
              <a:t>заборон</a:t>
            </a:r>
            <a:endParaRPr lang="en-US" dirty="0"/>
          </a:p>
          <a:p>
            <a:r>
              <a:rPr lang="ru-RU" dirty="0" err="1"/>
              <a:t>Інтерес</a:t>
            </a:r>
            <a:r>
              <a:rPr lang="ru-RU" dirty="0"/>
              <a:t> </a:t>
            </a:r>
            <a:r>
              <a:rPr lang="ru-RU" dirty="0" err="1"/>
              <a:t>регуляторів</a:t>
            </a:r>
            <a:endParaRPr lang="en-US" dirty="0"/>
          </a:p>
          <a:p>
            <a:r>
              <a:rPr lang="ru-RU" dirty="0" err="1"/>
              <a:t>Транзакції</a:t>
            </a:r>
            <a:r>
              <a:rPr lang="ru-RU" dirty="0"/>
              <a:t> без </a:t>
            </a:r>
            <a:r>
              <a:rPr lang="ru-RU" dirty="0" err="1"/>
              <a:t>посередників</a:t>
            </a:r>
            <a:endParaRPr lang="ru-RU" dirty="0"/>
          </a:p>
          <a:p>
            <a:r>
              <a:rPr lang="ru-RU" dirty="0" err="1"/>
              <a:t>Часткова</a:t>
            </a:r>
            <a:r>
              <a:rPr lang="ru-RU" dirty="0"/>
              <a:t> </a:t>
            </a:r>
            <a:r>
              <a:rPr lang="ru-RU" dirty="0" err="1"/>
              <a:t>анонімність</a:t>
            </a:r>
            <a:endParaRPr lang="ru-RU" dirty="0"/>
          </a:p>
          <a:p>
            <a:r>
              <a:rPr lang="ru-RU" dirty="0" err="1"/>
              <a:t>Автоматизація</a:t>
            </a:r>
            <a:r>
              <a:rPr lang="ru-RU" dirty="0"/>
              <a:t> , смарт </a:t>
            </a:r>
            <a:r>
              <a:rPr lang="ru-RU" dirty="0" err="1"/>
              <a:t>контракти</a:t>
            </a:r>
            <a:endParaRPr lang="ru-RU" dirty="0"/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єдиної</a:t>
            </a:r>
            <a:r>
              <a:rPr lang="ru-RU" dirty="0"/>
              <a:t> точки </a:t>
            </a:r>
            <a:r>
              <a:rPr lang="ru-RU" dirty="0" err="1"/>
              <a:t>відмови</a:t>
            </a:r>
            <a:endParaRPr lang="ru-RU" dirty="0"/>
          </a:p>
          <a:p>
            <a:r>
              <a:rPr lang="ru-RU" dirty="0" err="1"/>
              <a:t>Дефляційність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2400" dirty="0" err="1"/>
              <a:t>Хто</a:t>
            </a:r>
            <a:r>
              <a:rPr lang="ru-RU" sz="2400" dirty="0"/>
              <a:t> </a:t>
            </a:r>
            <a:r>
              <a:rPr lang="ru-RU" sz="2400" dirty="0" err="1"/>
              <a:t>такі</a:t>
            </a:r>
            <a:r>
              <a:rPr lang="ru-RU" sz="2400" dirty="0"/>
              <a:t> </a:t>
            </a:r>
            <a:r>
              <a:rPr lang="ru-RU" sz="2400" dirty="0" err="1"/>
              <a:t>шифропанки</a:t>
            </a:r>
            <a:r>
              <a:rPr lang="ru-RU" sz="2400" dirty="0"/>
              <a:t> та </a:t>
            </a:r>
            <a:r>
              <a:rPr lang="ru-RU" sz="2400" dirty="0" err="1"/>
              <a:t>екстроп</a:t>
            </a:r>
            <a:r>
              <a:rPr lang="uk-UA" sz="2400" dirty="0" err="1"/>
              <a:t>іанці</a:t>
            </a:r>
            <a:r>
              <a:rPr lang="uk-UA" sz="2400" dirty="0"/>
              <a:t>? Як вони вплинули на розвиток технології</a:t>
            </a:r>
            <a:r>
              <a:rPr lang="uk-UA" dirty="0"/>
              <a:t>?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507" y="3560436"/>
            <a:ext cx="3814235" cy="2016600"/>
          </a:xfrm>
        </p:spPr>
        <p:txBody>
          <a:bodyPr rtlCol="0">
            <a:normAutofit/>
          </a:bodyPr>
          <a:lstStyle/>
          <a:p>
            <a:pPr rtl="0"/>
            <a:r>
              <a:rPr lang="ru-RU" b="0" i="0" dirty="0" err="1">
                <a:effectLst/>
              </a:rPr>
              <a:t>Шифропанки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це</a:t>
            </a:r>
            <a:r>
              <a:rPr lang="ru-RU" b="0" i="0" dirty="0">
                <a:effectLst/>
              </a:rPr>
              <a:t> неформальна </a:t>
            </a:r>
            <a:r>
              <a:rPr lang="ru-RU" b="0" i="0" dirty="0" err="1">
                <a:effectLst/>
              </a:rPr>
              <a:t>група</a:t>
            </a:r>
            <a:r>
              <a:rPr lang="ru-RU" b="0" i="0" dirty="0">
                <a:effectLst/>
              </a:rPr>
              <a:t> людей, </a:t>
            </a:r>
            <a:r>
              <a:rPr lang="ru-RU" b="0" i="0" dirty="0" err="1">
                <a:effectLst/>
              </a:rPr>
              <a:t>зацікавлених</a:t>
            </a:r>
            <a:r>
              <a:rPr lang="ru-RU" b="0" i="0" dirty="0">
                <a:effectLst/>
              </a:rPr>
              <a:t> в </a:t>
            </a:r>
            <a:r>
              <a:rPr lang="ru-RU" b="0" i="0" dirty="0" err="1">
                <a:effectLst/>
              </a:rPr>
              <a:t>збереженні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анонімності</a:t>
            </a:r>
            <a:r>
              <a:rPr lang="ru-RU" b="0" i="0" dirty="0">
                <a:effectLst/>
              </a:rPr>
              <a:t> й </a:t>
            </a:r>
            <a:r>
              <a:rPr lang="ru-RU" b="0" i="0" dirty="0" err="1">
                <a:effectLst/>
              </a:rPr>
              <a:t>ті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хто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цікавиться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 err="1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криптографією</a:t>
            </a:r>
            <a:r>
              <a:rPr lang="ru-RU" dirty="0"/>
              <a:t>. </a:t>
            </a:r>
            <a:r>
              <a:rPr lang="ru-RU" dirty="0" err="1"/>
              <a:t>Сповідають</a:t>
            </a:r>
            <a:r>
              <a:rPr lang="ru-RU" dirty="0"/>
              <a:t> </a:t>
            </a:r>
            <a:r>
              <a:rPr lang="ru-RU" dirty="0" err="1"/>
              <a:t>ліберальні</a:t>
            </a:r>
            <a:r>
              <a:rPr lang="ru-RU" dirty="0"/>
              <a:t> </a:t>
            </a:r>
            <a:r>
              <a:rPr lang="ru-RU" dirty="0" err="1"/>
              <a:t>політичні</a:t>
            </a:r>
            <a:r>
              <a:rPr lang="ru-RU" dirty="0"/>
              <a:t> погляди.</a:t>
            </a:r>
          </a:p>
        </p:txBody>
      </p:sp>
      <p:pic>
        <p:nvPicPr>
          <p:cNvPr id="2050" name="Picture 2" descr="Наследие шифропанков: эволюция идей / Хабр">
            <a:extLst>
              <a:ext uri="{FF2B5EF4-FFF2-40B4-BE49-F238E27FC236}">
                <a16:creationId xmlns:a16="http://schemas.microsoft.com/office/drawing/2014/main" id="{655722E7-20EB-4D9C-9274-C21F6B8C5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70" y="1"/>
            <a:ext cx="7765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uk-UA" dirty="0"/>
              <a:t>І</a:t>
            </a:r>
            <a:r>
              <a:rPr lang="ru-RU" dirty="0" err="1"/>
              <a:t>стория</a:t>
            </a:r>
            <a:endParaRPr lang="ru-RU" dirty="0"/>
          </a:p>
        </p:txBody>
      </p:sp>
      <p:pic>
        <p:nvPicPr>
          <p:cNvPr id="24" name="Рисунок 23" descr="Значок календаря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35" y="870426"/>
            <a:ext cx="742950" cy="74295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4" y="1665892"/>
            <a:ext cx="10840914" cy="897226"/>
          </a:xfrm>
        </p:spPr>
        <p:txBody>
          <a:bodyPr rtlCol="0"/>
          <a:lstStyle/>
          <a:p>
            <a:pPr rtl="0"/>
            <a:r>
              <a:rPr lang="en-US" sz="1200" dirty="0" err="1"/>
              <a:t>DigiCash</a:t>
            </a:r>
            <a:r>
              <a:rPr lang="en-US" sz="1200" dirty="0"/>
              <a:t> – </a:t>
            </a:r>
            <a:r>
              <a:rPr lang="ru-RU" sz="1200" dirty="0" err="1"/>
              <a:t>інтернет-гроші</a:t>
            </a:r>
            <a:r>
              <a:rPr lang="ru-RU" sz="1200" dirty="0"/>
              <a:t>, </a:t>
            </a:r>
            <a:r>
              <a:rPr lang="ru-RU" sz="1200" dirty="0" err="1"/>
              <a:t>які</a:t>
            </a:r>
            <a:r>
              <a:rPr lang="ru-RU" sz="1200" dirty="0"/>
              <a:t> </a:t>
            </a:r>
            <a:r>
              <a:rPr lang="ru-RU" sz="1200" dirty="0" err="1"/>
              <a:t>можна</a:t>
            </a:r>
            <a:r>
              <a:rPr lang="ru-RU" sz="1200" dirty="0"/>
              <a:t> </a:t>
            </a:r>
            <a:r>
              <a:rPr lang="ru-RU" sz="1200" dirty="0" err="1"/>
              <a:t>було</a:t>
            </a:r>
            <a:r>
              <a:rPr lang="ru-RU" sz="1200" dirty="0"/>
              <a:t> </a:t>
            </a:r>
            <a:r>
              <a:rPr lang="ru-RU" sz="1200" dirty="0" err="1"/>
              <a:t>витратити</a:t>
            </a:r>
            <a:r>
              <a:rPr lang="ru-RU" sz="1200" dirty="0"/>
              <a:t> без </a:t>
            </a:r>
            <a:r>
              <a:rPr lang="ru-RU" sz="1200" dirty="0" err="1"/>
              <a:t>оприлюднення</a:t>
            </a:r>
            <a:r>
              <a:rPr lang="ru-RU" sz="1200" dirty="0"/>
              <a:t> будь-</a:t>
            </a:r>
            <a:r>
              <a:rPr lang="ru-RU" sz="1200" dirty="0" err="1"/>
              <a:t>яких</a:t>
            </a:r>
            <a:r>
              <a:rPr lang="ru-RU" sz="1200" dirty="0"/>
              <a:t> </a:t>
            </a:r>
            <a:r>
              <a:rPr lang="ru-RU" sz="1200" dirty="0" err="1"/>
              <a:t>особистих</a:t>
            </a:r>
            <a:r>
              <a:rPr lang="ru-RU" sz="1200" dirty="0"/>
              <a:t> </a:t>
            </a:r>
            <a:r>
              <a:rPr lang="ru-RU" sz="1200" dirty="0" err="1"/>
              <a:t>відомостей</a:t>
            </a:r>
            <a:r>
              <a:rPr lang="ru-RU" sz="1200" dirty="0"/>
              <a:t>. Для </a:t>
            </a:r>
            <a:r>
              <a:rPr lang="ru-RU" sz="1200" dirty="0" err="1"/>
              <a:t>збереження</a:t>
            </a:r>
            <a:r>
              <a:rPr lang="ru-RU" sz="1200" dirty="0"/>
              <a:t> </a:t>
            </a:r>
            <a:r>
              <a:rPr lang="ru-RU" sz="1200" dirty="0" err="1"/>
              <a:t>особистості</a:t>
            </a:r>
            <a:r>
              <a:rPr lang="ru-RU" sz="1200" dirty="0"/>
              <a:t> в </a:t>
            </a:r>
            <a:r>
              <a:rPr lang="ru-RU" sz="1200" dirty="0" err="1"/>
              <a:t>секреті</a:t>
            </a:r>
            <a:r>
              <a:rPr lang="ru-RU" sz="1200" dirty="0"/>
              <a:t> в </a:t>
            </a:r>
            <a:r>
              <a:rPr lang="en-US" sz="1200" dirty="0" err="1"/>
              <a:t>DigiCash</a:t>
            </a:r>
            <a:r>
              <a:rPr lang="en-US" sz="1200" dirty="0"/>
              <a:t> </a:t>
            </a:r>
            <a:r>
              <a:rPr lang="ru-RU" sz="1200" dirty="0" err="1"/>
              <a:t>використовувалися</a:t>
            </a:r>
            <a:r>
              <a:rPr lang="ru-RU" sz="1200" dirty="0"/>
              <a:t> </a:t>
            </a:r>
            <a:r>
              <a:rPr lang="ru-RU" sz="1200" dirty="0" err="1"/>
              <a:t>звані</a:t>
            </a:r>
            <a:r>
              <a:rPr lang="ru-RU" sz="1200" dirty="0"/>
              <a:t> </a:t>
            </a:r>
            <a:r>
              <a:rPr lang="ru-RU" sz="1200" dirty="0" err="1"/>
              <a:t>сліпі</a:t>
            </a:r>
            <a:r>
              <a:rPr lang="ru-RU" sz="1200" dirty="0"/>
              <a:t> </a:t>
            </a:r>
            <a:r>
              <a:rPr lang="ru-RU" sz="1200" dirty="0" err="1"/>
              <a:t>підписи</a:t>
            </a:r>
            <a:r>
              <a:rPr lang="ru-RU" sz="1200" dirty="0"/>
              <a:t>, </a:t>
            </a:r>
            <a:r>
              <a:rPr lang="ru-RU" sz="1200" dirty="0" err="1"/>
              <a:t>також</a:t>
            </a:r>
            <a:r>
              <a:rPr lang="ru-RU" sz="1200" dirty="0"/>
              <a:t> </a:t>
            </a:r>
            <a:r>
              <a:rPr lang="ru-RU" sz="1200" dirty="0" err="1"/>
              <a:t>засновані</a:t>
            </a:r>
            <a:r>
              <a:rPr lang="ru-RU" sz="1200" dirty="0"/>
              <a:t> на </a:t>
            </a:r>
            <a:r>
              <a:rPr lang="ru-RU" sz="1200" dirty="0" err="1"/>
              <a:t>криптографії</a:t>
            </a:r>
            <a:r>
              <a:rPr lang="ru-RU" sz="1200" dirty="0"/>
              <a:t> з </a:t>
            </a:r>
            <a:r>
              <a:rPr lang="ru-RU" sz="1200" dirty="0" err="1"/>
              <a:t>відкритим</a:t>
            </a:r>
            <a:r>
              <a:rPr lang="ru-RU" sz="1200" dirty="0"/>
              <a:t> </a:t>
            </a:r>
            <a:r>
              <a:rPr lang="ru-RU" sz="1200" dirty="0" err="1"/>
              <a:t>ключем</a:t>
            </a:r>
            <a:r>
              <a:rPr lang="ru-RU" sz="1200" dirty="0"/>
              <a:t>. Коли один з </a:t>
            </a:r>
            <a:r>
              <a:rPr lang="ru-RU" sz="1200" dirty="0" err="1"/>
              <a:t>американських</a:t>
            </a:r>
            <a:r>
              <a:rPr lang="ru-RU" sz="1200" dirty="0"/>
              <a:t> </a:t>
            </a:r>
            <a:r>
              <a:rPr lang="ru-RU" sz="1200" dirty="0" err="1"/>
              <a:t>банків</a:t>
            </a:r>
            <a:r>
              <a:rPr lang="ru-RU" sz="1200" dirty="0"/>
              <a:t> </a:t>
            </a:r>
            <a:r>
              <a:rPr lang="ru-RU" sz="1200" dirty="0" err="1"/>
              <a:t>вирішив</a:t>
            </a:r>
            <a:r>
              <a:rPr lang="ru-RU" sz="1200" dirty="0"/>
              <a:t> </a:t>
            </a:r>
            <a:r>
              <a:rPr lang="ru-RU" sz="1200" dirty="0" err="1"/>
              <a:t>поекспериментувати</a:t>
            </a:r>
            <a:r>
              <a:rPr lang="ru-RU" sz="1200" dirty="0"/>
              <a:t> з </a:t>
            </a:r>
            <a:r>
              <a:rPr lang="en-US" sz="1200" dirty="0" err="1"/>
              <a:t>DigiCash</a:t>
            </a:r>
            <a:r>
              <a:rPr lang="en-US" sz="1200" dirty="0"/>
              <a:t>, </a:t>
            </a:r>
            <a:r>
              <a:rPr lang="ru-RU" sz="1200" dirty="0" err="1"/>
              <a:t>Хел</a:t>
            </a:r>
            <a:r>
              <a:rPr lang="ru-RU" sz="1200" dirty="0"/>
              <a:t> </a:t>
            </a:r>
            <a:r>
              <a:rPr lang="ru-RU" sz="1200" dirty="0" err="1"/>
              <a:t>відразу</a:t>
            </a:r>
            <a:r>
              <a:rPr lang="ru-RU" sz="1200" dirty="0"/>
              <a:t> </a:t>
            </a:r>
            <a:r>
              <a:rPr lang="ru-RU" sz="1200" dirty="0" err="1"/>
              <a:t>відкрив</a:t>
            </a:r>
            <a:r>
              <a:rPr lang="ru-RU" sz="1200" dirty="0"/>
              <a:t> у </a:t>
            </a:r>
            <a:r>
              <a:rPr lang="ru-RU" sz="1200" dirty="0" err="1"/>
              <a:t>ньому</a:t>
            </a:r>
            <a:r>
              <a:rPr lang="ru-RU" sz="1200" dirty="0"/>
              <a:t> </a:t>
            </a:r>
            <a:r>
              <a:rPr lang="ru-RU" sz="1200" dirty="0" err="1"/>
              <a:t>рахунок</a:t>
            </a:r>
            <a:r>
              <a:rPr lang="ru-RU" sz="1200" dirty="0"/>
              <a:t>.</a:t>
            </a:r>
          </a:p>
          <a:p>
            <a:pPr rtl="0"/>
            <a:endParaRPr lang="ru-RU" sz="1200" dirty="0"/>
          </a:p>
          <a:p>
            <a:pPr rtl="0"/>
            <a:r>
              <a:rPr lang="ru-RU" sz="1200" dirty="0"/>
              <a:t>На жаль, </a:t>
            </a:r>
            <a:r>
              <a:rPr lang="ru-RU" sz="1200" dirty="0" err="1"/>
              <a:t>роботи</a:t>
            </a:r>
            <a:r>
              <a:rPr lang="ru-RU" sz="1200" dirty="0"/>
              <a:t>  </a:t>
            </a:r>
            <a:r>
              <a:rPr lang="ru-RU" sz="1200" dirty="0" err="1"/>
              <a:t>Чома</a:t>
            </a:r>
            <a:r>
              <a:rPr lang="ru-RU" sz="1200" dirty="0"/>
              <a:t> </a:t>
            </a:r>
            <a:r>
              <a:rPr lang="ru-RU" sz="1200" dirty="0" err="1"/>
              <a:t>позначили</a:t>
            </a:r>
            <a:r>
              <a:rPr lang="ru-RU" sz="1200" dirty="0"/>
              <a:t> не </a:t>
            </a:r>
            <a:r>
              <a:rPr lang="ru-RU" sz="1200" dirty="0" err="1"/>
              <a:t>зовсім</a:t>
            </a:r>
            <a:r>
              <a:rPr lang="ru-RU" sz="1200" dirty="0"/>
              <a:t> </a:t>
            </a:r>
            <a:r>
              <a:rPr lang="ru-RU" sz="1200" dirty="0" err="1"/>
              <a:t>правильний</a:t>
            </a:r>
            <a:r>
              <a:rPr lang="ru-RU" sz="1200" dirty="0"/>
              <a:t> шлях </a:t>
            </a:r>
            <a:r>
              <a:rPr lang="ru-RU" sz="1200" dirty="0" err="1"/>
              <a:t>вирішення</a:t>
            </a:r>
            <a:r>
              <a:rPr lang="ru-RU" sz="1200" dirty="0"/>
              <a:t> </a:t>
            </a:r>
            <a:r>
              <a:rPr lang="ru-RU" sz="1200" dirty="0" err="1"/>
              <a:t>проблеми</a:t>
            </a:r>
            <a:r>
              <a:rPr lang="ru-RU" sz="1200" dirty="0"/>
              <a:t>. У </a:t>
            </a:r>
            <a:r>
              <a:rPr lang="en-US" sz="1200" dirty="0" err="1"/>
              <a:t>DigiCash</a:t>
            </a:r>
            <a:r>
              <a:rPr lang="en-US" sz="1200" dirty="0"/>
              <a:t> </a:t>
            </a:r>
            <a:r>
              <a:rPr lang="ru-RU" sz="1200" dirty="0" err="1"/>
              <a:t>кожен</a:t>
            </a:r>
            <a:r>
              <a:rPr lang="ru-RU" sz="1200" dirty="0"/>
              <a:t> </a:t>
            </a:r>
            <a:r>
              <a:rPr lang="ru-RU" sz="1200" dirty="0" err="1"/>
              <a:t>цифровий</a:t>
            </a:r>
            <a:r>
              <a:rPr lang="ru-RU" sz="1200" dirty="0"/>
              <a:t> </a:t>
            </a:r>
            <a:r>
              <a:rPr lang="ru-RU" sz="1200" dirty="0" err="1"/>
              <a:t>підпис</a:t>
            </a:r>
            <a:r>
              <a:rPr lang="ru-RU" sz="1200" dirty="0"/>
              <a:t> мала </a:t>
            </a:r>
            <a:r>
              <a:rPr lang="ru-RU" sz="1200" dirty="0" err="1"/>
              <a:t>перевіряти</a:t>
            </a:r>
            <a:r>
              <a:rPr lang="ru-RU" sz="1200" dirty="0"/>
              <a:t> центральна </a:t>
            </a:r>
            <a:r>
              <a:rPr lang="ru-RU" sz="1200" dirty="0" err="1"/>
              <a:t>організація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належала </a:t>
            </a:r>
            <a:r>
              <a:rPr lang="ru-RU" sz="1200" dirty="0" err="1"/>
              <a:t>Чому</a:t>
            </a:r>
            <a:r>
              <a:rPr lang="ru-RU" sz="1200" dirty="0"/>
              <a:t>, а </a:t>
            </a:r>
            <a:r>
              <a:rPr lang="ru-RU" sz="1200" dirty="0" err="1"/>
              <a:t>це</a:t>
            </a:r>
            <a:r>
              <a:rPr lang="ru-RU" sz="1200" dirty="0"/>
              <a:t> означало, </a:t>
            </a:r>
            <a:r>
              <a:rPr lang="ru-RU" sz="1200" dirty="0" err="1"/>
              <a:t>що</a:t>
            </a:r>
            <a:r>
              <a:rPr lang="ru-RU" sz="1200" dirty="0"/>
              <a:t> вона </a:t>
            </a:r>
            <a:r>
              <a:rPr lang="ru-RU" sz="1200" dirty="0" err="1"/>
              <a:t>вимагала</a:t>
            </a:r>
            <a:r>
              <a:rPr lang="ru-RU" sz="1200" dirty="0"/>
              <a:t> </a:t>
            </a:r>
            <a:r>
              <a:rPr lang="ru-RU" sz="1200" dirty="0" err="1"/>
              <a:t>довіри</a:t>
            </a:r>
            <a:r>
              <a:rPr lang="ru-RU" sz="1200" dirty="0"/>
              <a:t> з боку </a:t>
            </a:r>
            <a:r>
              <a:rPr lang="ru-RU" sz="1200" dirty="0" err="1"/>
              <a:t>клієнтів</a:t>
            </a:r>
            <a:r>
              <a:rPr lang="ru-RU" sz="1200" dirty="0"/>
              <a:t>. Коли </a:t>
            </a:r>
            <a:r>
              <a:rPr lang="ru-RU" sz="1200" dirty="0" err="1"/>
              <a:t>компанія</a:t>
            </a:r>
            <a:r>
              <a:rPr lang="ru-RU" sz="1200" dirty="0"/>
              <a:t> </a:t>
            </a:r>
            <a:r>
              <a:rPr lang="ru-RU" sz="1200" dirty="0" err="1"/>
              <a:t>Чома</a:t>
            </a:r>
            <a:r>
              <a:rPr lang="ru-RU" sz="1200" dirty="0"/>
              <a:t> </a:t>
            </a:r>
            <a:r>
              <a:rPr lang="ru-RU" sz="1200" dirty="0" err="1"/>
              <a:t>збанкрутувала</a:t>
            </a:r>
            <a:r>
              <a:rPr lang="ru-RU" sz="1200" dirty="0"/>
              <a:t> у 1998 </a:t>
            </a:r>
            <a:r>
              <a:rPr lang="ru-RU" sz="1200" dirty="0" err="1"/>
              <a:t>році</a:t>
            </a:r>
            <a:r>
              <a:rPr lang="ru-RU" sz="1200" dirty="0"/>
              <a:t>, з нею </a:t>
            </a:r>
            <a:r>
              <a:rPr lang="ru-RU" sz="1200" dirty="0" err="1"/>
              <a:t>прийшов</a:t>
            </a:r>
            <a:r>
              <a:rPr lang="ru-RU" sz="1200" dirty="0"/>
              <a:t> </a:t>
            </a:r>
            <a:r>
              <a:rPr lang="ru-RU" sz="1200" dirty="0" err="1"/>
              <a:t>кінець</a:t>
            </a:r>
            <a:r>
              <a:rPr lang="ru-RU" sz="1200" dirty="0"/>
              <a:t> і </a:t>
            </a:r>
            <a:r>
              <a:rPr lang="ru-RU" sz="1200" dirty="0" err="1"/>
              <a:t>всьому</a:t>
            </a:r>
            <a:r>
              <a:rPr lang="ru-RU" sz="1200" dirty="0"/>
              <a:t> проекту </a:t>
            </a:r>
            <a:r>
              <a:rPr lang="en-US" sz="1200" dirty="0" err="1"/>
              <a:t>DigiCash</a:t>
            </a:r>
            <a:endParaRPr lang="ru-RU" sz="12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8245" y="3462642"/>
            <a:ext cx="10840914" cy="502126"/>
          </a:xfrm>
        </p:spPr>
        <p:txBody>
          <a:bodyPr rtlCol="0"/>
          <a:lstStyle/>
          <a:p>
            <a:pPr rtl="0"/>
            <a:r>
              <a:rPr lang="ru-RU" dirty="0"/>
              <a:t>Часова шкала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бралися</a:t>
            </a:r>
            <a:r>
              <a:rPr lang="ru-RU" dirty="0"/>
              <a:t> за основу </a:t>
            </a:r>
            <a:r>
              <a:rPr lang="ru-RU" dirty="0" err="1"/>
              <a:t>від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Bitcoin Protocol</a:t>
            </a:r>
            <a:endParaRPr lang="ru-RU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ru-RU" dirty="0"/>
              <a:t>1989</a:t>
            </a:r>
          </a:p>
          <a:p>
            <a:pPr rtl="0">
              <a:spcAft>
                <a:spcPts val="0"/>
              </a:spcAft>
            </a:pPr>
            <a:r>
              <a:rPr lang="en-US" b="0" i="0" dirty="0" err="1">
                <a:effectLst/>
                <a:latin typeface="Verdana" panose="020B0604030504040204" pitchFamily="34" charset="0"/>
              </a:rPr>
              <a:t>DigiCash</a:t>
            </a:r>
            <a:endParaRPr lang="uk-UA" b="0" i="0" dirty="0">
              <a:effectLst/>
              <a:latin typeface="Verdana" panose="020B0604030504040204" pitchFamily="34" charset="0"/>
            </a:endParaRPr>
          </a:p>
          <a:p>
            <a:pPr rtl="0">
              <a:spcAft>
                <a:spcPts val="0"/>
              </a:spcAft>
            </a:pPr>
            <a:r>
              <a:rPr lang="ru-RU" b="0" i="0" dirty="0">
                <a:effectLst/>
              </a:rPr>
              <a:t>Дэвид </a:t>
            </a:r>
            <a:r>
              <a:rPr lang="ru-RU" b="0" i="0" dirty="0" err="1">
                <a:effectLst/>
              </a:rPr>
              <a:t>Чом</a:t>
            </a:r>
            <a:endParaRPr lang="ru-RU" dirty="0"/>
          </a:p>
        </p:txBody>
      </p:sp>
      <p:sp>
        <p:nvSpPr>
          <p:cNvPr id="11" name="Овал 9" descr="Декоративный элемент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ru-RU" dirty="0"/>
              <a:t>1997</a:t>
            </a:r>
          </a:p>
          <a:p>
            <a:pPr rtl="0">
              <a:spcAft>
                <a:spcPts val="0"/>
              </a:spcAft>
            </a:pPr>
            <a:r>
              <a:rPr lang="en-US" b="0" i="0" dirty="0" err="1">
                <a:effectLst/>
              </a:rPr>
              <a:t>Hashcash</a:t>
            </a:r>
            <a:endParaRPr lang="uk-UA" b="0" i="0" dirty="0">
              <a:effectLst/>
            </a:endParaRPr>
          </a:p>
          <a:p>
            <a:pPr rtl="0">
              <a:spcAft>
                <a:spcPts val="0"/>
              </a:spcAft>
            </a:pPr>
            <a:r>
              <a:rPr lang="ru-RU" i="0" dirty="0">
                <a:effectLst/>
              </a:rPr>
              <a:t>Адам Бек</a:t>
            </a:r>
            <a:endParaRPr lang="ru-RU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ru-RU" dirty="0"/>
              <a:t>1998</a:t>
            </a:r>
          </a:p>
          <a:p>
            <a:pPr rtl="0">
              <a:spcAft>
                <a:spcPts val="0"/>
              </a:spcAft>
            </a:pPr>
            <a:r>
              <a:rPr lang="en-US" b="0" i="0" dirty="0">
                <a:effectLst/>
              </a:rPr>
              <a:t>bit gold</a:t>
            </a:r>
            <a:endParaRPr lang="uk-UA" b="0" i="0" dirty="0">
              <a:effectLst/>
            </a:endParaRPr>
          </a:p>
          <a:p>
            <a:pPr rtl="0">
              <a:spcAft>
                <a:spcPts val="0"/>
              </a:spcAft>
            </a:pPr>
            <a:r>
              <a:rPr lang="uk-UA" dirty="0" err="1"/>
              <a:t>Ник</a:t>
            </a:r>
            <a:r>
              <a:rPr lang="uk-UA" dirty="0"/>
              <a:t> Сабо</a:t>
            </a:r>
            <a:endParaRPr lang="ru-RU" dirty="0"/>
          </a:p>
        </p:txBody>
      </p:sp>
      <p:sp>
        <p:nvSpPr>
          <p:cNvPr id="16" name="Овал 19" descr="Декоративный элемент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ru-RU" dirty="0"/>
              <a:t>1998</a:t>
            </a:r>
          </a:p>
          <a:p>
            <a:pPr rtl="0">
              <a:spcAft>
                <a:spcPts val="0"/>
              </a:spcAft>
            </a:pPr>
            <a:r>
              <a:rPr lang="en-US" b="0" i="0" dirty="0">
                <a:effectLst/>
              </a:rPr>
              <a:t>b-money</a:t>
            </a:r>
            <a:endParaRPr lang="uk-UA" b="0" i="0" dirty="0">
              <a:effectLst/>
            </a:endParaRPr>
          </a:p>
          <a:p>
            <a:pPr rtl="0">
              <a:spcAft>
                <a:spcPts val="0"/>
              </a:spcAft>
            </a:pPr>
            <a:r>
              <a:rPr lang="uk-UA" dirty="0" err="1"/>
              <a:t>Вей</a:t>
            </a:r>
            <a:r>
              <a:rPr lang="uk-UA" dirty="0"/>
              <a:t> </a:t>
            </a:r>
            <a:r>
              <a:rPr lang="uk-UA" dirty="0" err="1"/>
              <a:t>Дей</a:t>
            </a:r>
            <a:endParaRPr lang="ru-RU" dirty="0"/>
          </a:p>
        </p:txBody>
      </p:sp>
      <p:sp>
        <p:nvSpPr>
          <p:cNvPr id="17" name="Овал 270" descr="Декоративный элемент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18059" y="3837470"/>
            <a:ext cx="1559683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ru-RU" dirty="0"/>
              <a:t>1999</a:t>
            </a:r>
          </a:p>
          <a:p>
            <a:pPr rtl="0">
              <a:spcAft>
                <a:spcPts val="0"/>
              </a:spcAft>
            </a:pPr>
            <a:r>
              <a:rPr lang="ru-RU" dirty="0" err="1"/>
              <a:t>Кріптономіка</a:t>
            </a:r>
            <a:endParaRPr lang="ru-RU" dirty="0"/>
          </a:p>
          <a:p>
            <a:pPr rtl="0">
              <a:spcAft>
                <a:spcPts val="0"/>
              </a:spcAft>
            </a:pPr>
            <a:r>
              <a:rPr lang="ru-RU" dirty="0" err="1"/>
              <a:t>Ніл</a:t>
            </a:r>
            <a:r>
              <a:rPr lang="ru-RU" dirty="0"/>
              <a:t> </a:t>
            </a:r>
            <a:r>
              <a:rPr lang="ru-RU" dirty="0" err="1"/>
              <a:t>Стівенсон</a:t>
            </a:r>
            <a:endParaRPr lang="ru-RU" dirty="0"/>
          </a:p>
        </p:txBody>
      </p:sp>
      <p:sp>
        <p:nvSpPr>
          <p:cNvPr id="13" name="Овал 11" descr="Декоративный элемент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  <p:sp>
        <p:nvSpPr>
          <p:cNvPr id="10" name="Прямоугольник 7" descr="временная шкала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6" y="0"/>
            <a:ext cx="4848225" cy="145089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Адам бек та </a:t>
            </a:r>
            <a:r>
              <a:rPr lang="en-US" dirty="0"/>
              <a:t>HASHCASH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2276" y="1286435"/>
            <a:ext cx="4848225" cy="4285129"/>
          </a:xfrm>
        </p:spPr>
        <p:txBody>
          <a:bodyPr rtlCol="0">
            <a:noAutofit/>
          </a:bodyPr>
          <a:lstStyle/>
          <a:p>
            <a:pPr rtl="0"/>
            <a:r>
              <a:rPr lang="ru-RU" sz="1400" dirty="0"/>
              <a:t>Адам Бек (нар. липень 1970)— </a:t>
            </a:r>
            <a:r>
              <a:rPr lang="ru-RU" sz="1400" dirty="0" err="1"/>
              <a:t>британський</a:t>
            </a:r>
            <a:r>
              <a:rPr lang="ru-RU" sz="1400" dirty="0"/>
              <a:t> </a:t>
            </a:r>
            <a:r>
              <a:rPr lang="ru-RU" sz="1400" dirty="0" err="1"/>
              <a:t>бізнесмен</a:t>
            </a:r>
            <a:r>
              <a:rPr lang="ru-RU" sz="1400" dirty="0"/>
              <a:t>, </a:t>
            </a:r>
            <a:r>
              <a:rPr lang="ru-RU" sz="1400" dirty="0" err="1"/>
              <a:t>фахівець</a:t>
            </a:r>
            <a:r>
              <a:rPr lang="ru-RU" sz="1400" dirty="0"/>
              <a:t> у </a:t>
            </a:r>
            <a:r>
              <a:rPr lang="ru-RU" sz="1400" dirty="0" err="1"/>
              <a:t>галузі</a:t>
            </a:r>
            <a:r>
              <a:rPr lang="ru-RU" sz="1400" dirty="0"/>
              <a:t> </a:t>
            </a:r>
            <a:r>
              <a:rPr lang="ru-RU" sz="1400" dirty="0" err="1"/>
              <a:t>криптографії</a:t>
            </a:r>
            <a:r>
              <a:rPr lang="ru-RU" sz="1400" dirty="0"/>
              <a:t> та </a:t>
            </a:r>
            <a:r>
              <a:rPr lang="ru-RU" sz="1400" dirty="0" err="1"/>
              <a:t>шифропанк</a:t>
            </a:r>
            <a:r>
              <a:rPr lang="ru-RU" sz="1400" dirty="0"/>
              <a:t>. </a:t>
            </a:r>
            <a:r>
              <a:rPr lang="ru-RU" sz="1400" dirty="0" err="1"/>
              <a:t>Відомо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Бек </a:t>
            </a:r>
            <a:r>
              <a:rPr lang="ru-RU" sz="1400" dirty="0" err="1"/>
              <a:t>листувався</a:t>
            </a:r>
            <a:r>
              <a:rPr lang="ru-RU" sz="1400" dirty="0"/>
              <a:t> з </a:t>
            </a:r>
            <a:r>
              <a:rPr lang="ru-RU" sz="1400" dirty="0" err="1"/>
              <a:t>Сатосі</a:t>
            </a:r>
            <a:r>
              <a:rPr lang="ru-RU" sz="1400" dirty="0"/>
              <a:t> </a:t>
            </a:r>
            <a:r>
              <a:rPr lang="ru-RU" sz="1400" dirty="0" err="1"/>
              <a:t>Накамото</a:t>
            </a:r>
            <a:r>
              <a:rPr lang="ru-RU" sz="1400" dirty="0"/>
              <a:t>, і </a:t>
            </a:r>
            <a:r>
              <a:rPr lang="ru-RU" sz="1400" dirty="0" err="1"/>
              <a:t>посилання</a:t>
            </a:r>
            <a:r>
              <a:rPr lang="ru-RU" sz="1400" dirty="0"/>
              <a:t> на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публікацію</a:t>
            </a:r>
            <a:r>
              <a:rPr lang="ru-RU" sz="1400" dirty="0"/>
              <a:t> </a:t>
            </a:r>
            <a:r>
              <a:rPr lang="ru-RU" sz="1400" dirty="0" err="1"/>
              <a:t>міститься</a:t>
            </a:r>
            <a:r>
              <a:rPr lang="ru-RU" sz="1400" dirty="0"/>
              <a:t> у </a:t>
            </a:r>
            <a:r>
              <a:rPr lang="ru-RU" sz="1400" dirty="0" err="1"/>
              <a:t>описі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  <a:r>
              <a:rPr lang="ru-RU" sz="1400" dirty="0" err="1"/>
              <a:t>Біткойн</a:t>
            </a:r>
            <a:r>
              <a:rPr lang="ru-RU" sz="1400" dirty="0"/>
              <a:t>.</a:t>
            </a:r>
          </a:p>
          <a:p>
            <a:pPr rtl="0"/>
            <a:r>
              <a:rPr lang="ru-RU" sz="1400" dirty="0"/>
              <a:t>1997 року </a:t>
            </a:r>
            <a:r>
              <a:rPr lang="ru-RU" sz="1400" dirty="0" err="1"/>
              <a:t>британський</a:t>
            </a:r>
            <a:r>
              <a:rPr lang="ru-RU" sz="1400" dirty="0"/>
              <a:t> </a:t>
            </a:r>
            <a:r>
              <a:rPr lang="ru-RU" sz="1400" dirty="0" err="1"/>
              <a:t>дослідник</a:t>
            </a:r>
            <a:r>
              <a:rPr lang="ru-RU" sz="1400" dirty="0"/>
              <a:t> Адам Бек </a:t>
            </a:r>
            <a:r>
              <a:rPr lang="ru-RU" sz="1400" dirty="0" err="1"/>
              <a:t>опублікував</a:t>
            </a:r>
            <a:r>
              <a:rPr lang="ru-RU" sz="1400" dirty="0"/>
              <a:t> у </a:t>
            </a:r>
            <a:r>
              <a:rPr lang="ru-RU" sz="1400" dirty="0" err="1"/>
              <a:t>поштовій</a:t>
            </a:r>
            <a:r>
              <a:rPr lang="ru-RU" sz="1400" dirty="0"/>
              <a:t> </a:t>
            </a:r>
            <a:r>
              <a:rPr lang="ru-RU" sz="1400" dirty="0" err="1"/>
              <a:t>розсилці</a:t>
            </a:r>
            <a:r>
              <a:rPr lang="ru-RU" sz="1400" dirty="0"/>
              <a:t> для </a:t>
            </a:r>
            <a:r>
              <a:rPr lang="ru-RU" sz="1400" dirty="0" err="1"/>
              <a:t>шифропанків</a:t>
            </a:r>
            <a:r>
              <a:rPr lang="ru-RU" sz="1400" dirty="0"/>
              <a:t> </a:t>
            </a:r>
            <a:r>
              <a:rPr lang="ru-RU" sz="1400" dirty="0" err="1"/>
              <a:t>опис</a:t>
            </a:r>
            <a:r>
              <a:rPr lang="ru-RU" sz="1400" dirty="0"/>
              <a:t> проекту </a:t>
            </a:r>
            <a:r>
              <a:rPr lang="en-US" sz="1400" dirty="0" err="1"/>
              <a:t>Hashcash</a:t>
            </a:r>
            <a:r>
              <a:rPr lang="en-US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вирішив</a:t>
            </a:r>
            <a:r>
              <a:rPr lang="ru-RU" sz="1400" dirty="0"/>
              <a:t> проблему </a:t>
            </a:r>
            <a:r>
              <a:rPr lang="ru-RU" sz="1400" dirty="0" err="1"/>
              <a:t>необмеженого</a:t>
            </a:r>
            <a:r>
              <a:rPr lang="ru-RU" sz="1400" dirty="0"/>
              <a:t> </a:t>
            </a:r>
            <a:r>
              <a:rPr lang="ru-RU" sz="1400" dirty="0" err="1"/>
              <a:t>копіювання</a:t>
            </a:r>
            <a:r>
              <a:rPr lang="ru-RU" sz="1400" dirty="0"/>
              <a:t> </a:t>
            </a:r>
            <a:r>
              <a:rPr lang="ru-RU" sz="1400" dirty="0" err="1"/>
              <a:t>цифрових</a:t>
            </a:r>
            <a:r>
              <a:rPr lang="ru-RU" sz="1400" dirty="0"/>
              <a:t> грошей. </a:t>
            </a:r>
            <a:r>
              <a:rPr lang="ru-RU" sz="1400" dirty="0" err="1"/>
              <a:t>Пізніше</a:t>
            </a:r>
            <a:r>
              <a:rPr lang="ru-RU" sz="1400" dirty="0"/>
              <a:t> </a:t>
            </a:r>
            <a:r>
              <a:rPr lang="ru-RU" sz="1400" dirty="0" err="1"/>
              <a:t>ідея</a:t>
            </a:r>
            <a:r>
              <a:rPr lang="ru-RU" sz="1400" dirty="0"/>
              <a:t> Бека стала </a:t>
            </a:r>
            <a:r>
              <a:rPr lang="ru-RU" sz="1400" dirty="0" err="1"/>
              <a:t>важливим</a:t>
            </a:r>
            <a:r>
              <a:rPr lang="ru-RU" sz="1400" dirty="0"/>
              <a:t> </a:t>
            </a:r>
            <a:r>
              <a:rPr lang="ru-RU" sz="1400" dirty="0" err="1"/>
              <a:t>елементом</a:t>
            </a:r>
            <a:r>
              <a:rPr lang="ru-RU" sz="1400" dirty="0"/>
              <a:t> </a:t>
            </a:r>
            <a:r>
              <a:rPr lang="ru-RU" sz="1400" dirty="0" err="1"/>
              <a:t>Біткойна</a:t>
            </a:r>
            <a:r>
              <a:rPr lang="ru-RU" sz="1400" dirty="0"/>
              <a:t>.</a:t>
            </a:r>
          </a:p>
          <a:p>
            <a:pPr rtl="0"/>
            <a:r>
              <a:rPr lang="ru-RU" sz="1400" dirty="0"/>
              <a:t>Проект Бека </a:t>
            </a:r>
            <a:r>
              <a:rPr lang="ru-RU" sz="1400" dirty="0" err="1"/>
              <a:t>був</a:t>
            </a:r>
            <a:r>
              <a:rPr lang="ru-RU" sz="1400" dirty="0"/>
              <a:t> </a:t>
            </a:r>
            <a:r>
              <a:rPr lang="ru-RU" sz="1400" dirty="0" err="1"/>
              <a:t>заснований</a:t>
            </a:r>
            <a:r>
              <a:rPr lang="ru-RU" sz="1400" dirty="0"/>
              <a:t> на </a:t>
            </a:r>
            <a:r>
              <a:rPr lang="ru-RU" sz="1400" dirty="0" err="1"/>
              <a:t>ще</a:t>
            </a:r>
            <a:r>
              <a:rPr lang="ru-RU" sz="1400" dirty="0"/>
              <a:t> </a:t>
            </a:r>
            <a:r>
              <a:rPr lang="ru-RU" sz="1400" dirty="0" err="1"/>
              <a:t>одній</a:t>
            </a:r>
            <a:r>
              <a:rPr lang="ru-RU" sz="1400" dirty="0"/>
              <a:t> </a:t>
            </a:r>
            <a:r>
              <a:rPr lang="ru-RU" sz="1400" dirty="0" err="1"/>
              <a:t>концепції</a:t>
            </a:r>
            <a:r>
              <a:rPr lang="ru-RU" sz="1400" dirty="0"/>
              <a:t> </a:t>
            </a:r>
            <a:r>
              <a:rPr lang="ru-RU" sz="1400" dirty="0" err="1"/>
              <a:t>світу</a:t>
            </a:r>
            <a:r>
              <a:rPr lang="ru-RU" sz="1400" dirty="0"/>
              <a:t> </a:t>
            </a:r>
            <a:r>
              <a:rPr lang="ru-RU" sz="1400" dirty="0" err="1"/>
              <a:t>криптографії</a:t>
            </a:r>
            <a:r>
              <a:rPr lang="ru-RU" sz="1400" dirty="0"/>
              <a:t>, а </a:t>
            </a:r>
            <a:r>
              <a:rPr lang="ru-RU" sz="1400" dirty="0" err="1"/>
              <a:t>саме</a:t>
            </a:r>
            <a:r>
              <a:rPr lang="ru-RU" sz="1400" dirty="0"/>
              <a:t> – на </a:t>
            </a:r>
            <a:r>
              <a:rPr lang="ru-RU" sz="1400" dirty="0" err="1"/>
              <a:t>криптографічних</a:t>
            </a:r>
            <a:r>
              <a:rPr lang="ru-RU" sz="1400" dirty="0"/>
              <a:t> хеш-</a:t>
            </a:r>
            <a:r>
              <a:rPr lang="ru-RU" sz="1400" dirty="0" err="1"/>
              <a:t>функціях</a:t>
            </a:r>
            <a:r>
              <a:rPr lang="ru-RU" sz="1400" dirty="0"/>
              <a:t>. Так </a:t>
            </a:r>
            <a:r>
              <a:rPr lang="ru-RU" sz="1400" dirty="0" err="1"/>
              <a:t>називають</a:t>
            </a:r>
            <a:r>
              <a:rPr lang="ru-RU" sz="1400" dirty="0"/>
              <a:t> </a:t>
            </a:r>
            <a:r>
              <a:rPr lang="ru-RU" sz="1400" dirty="0" err="1"/>
              <a:t>математичні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легко </a:t>
            </a:r>
            <a:r>
              <a:rPr lang="ru-RU" sz="1400" dirty="0" err="1"/>
              <a:t>вирішити</a:t>
            </a:r>
            <a:r>
              <a:rPr lang="ru-RU" sz="1400" dirty="0"/>
              <a:t>, але </a:t>
            </a:r>
            <a:r>
              <a:rPr lang="ru-RU" sz="1400" dirty="0" err="1"/>
              <a:t>майже</a:t>
            </a:r>
            <a:r>
              <a:rPr lang="ru-RU" sz="1400" dirty="0"/>
              <a:t> </a:t>
            </a:r>
            <a:r>
              <a:rPr lang="ru-RU" sz="1400" dirty="0" err="1"/>
              <a:t>неможливо</a:t>
            </a:r>
            <a:r>
              <a:rPr lang="ru-RU" sz="1400" dirty="0"/>
              <a:t> </a:t>
            </a:r>
            <a:r>
              <a:rPr lang="ru-RU" sz="1400" dirty="0" err="1"/>
              <a:t>відновити</a:t>
            </a:r>
            <a:r>
              <a:rPr lang="ru-RU" sz="1400" dirty="0"/>
              <a:t>, </a:t>
            </a:r>
            <a:r>
              <a:rPr lang="ru-RU" sz="1400" dirty="0" err="1"/>
              <a:t>знаючи</a:t>
            </a:r>
            <a:r>
              <a:rPr lang="ru-RU" sz="1400" dirty="0"/>
              <a:t> </a:t>
            </a:r>
            <a:r>
              <a:rPr lang="ru-RU" sz="1400" dirty="0" err="1"/>
              <a:t>відповідь</a:t>
            </a:r>
            <a:r>
              <a:rPr lang="ru-RU" sz="1400" dirty="0"/>
              <a:t>. </a:t>
            </a:r>
            <a:r>
              <a:rPr lang="ru-RU" sz="1400" dirty="0" err="1"/>
              <a:t>Наприклад</a:t>
            </a:r>
            <a:r>
              <a:rPr lang="ru-RU" sz="1400" dirty="0"/>
              <a:t>, числа 2903 і 3571 </a:t>
            </a:r>
            <a:r>
              <a:rPr lang="ru-RU" sz="1400" dirty="0" err="1"/>
              <a:t>можна</a:t>
            </a:r>
            <a:r>
              <a:rPr lang="ru-RU" sz="1400" dirty="0"/>
              <a:t> легко </a:t>
            </a:r>
            <a:r>
              <a:rPr lang="ru-RU" sz="1400" dirty="0" err="1"/>
              <a:t>перемножити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</a:t>
            </a:r>
            <a:r>
              <a:rPr lang="ru-RU" sz="1400" dirty="0" err="1"/>
              <a:t>олівця</a:t>
            </a:r>
            <a:r>
              <a:rPr lang="ru-RU" sz="1400" dirty="0"/>
              <a:t> та </a:t>
            </a:r>
            <a:r>
              <a:rPr lang="ru-RU" sz="1400" dirty="0" err="1"/>
              <a:t>паперу</a:t>
            </a:r>
            <a:r>
              <a:rPr lang="ru-RU" sz="1400" dirty="0"/>
              <a:t>, але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вручну</a:t>
            </a:r>
            <a:r>
              <a:rPr lang="ru-RU" sz="1400" dirty="0"/>
              <a:t> </a:t>
            </a:r>
            <a:r>
              <a:rPr lang="ru-RU" sz="1400" dirty="0" err="1"/>
              <a:t>розкласти</a:t>
            </a:r>
            <a:r>
              <a:rPr lang="ru-RU" sz="1400" dirty="0"/>
              <a:t> число 10366613 на </a:t>
            </a:r>
            <a:r>
              <a:rPr lang="ru-RU" sz="1400" dirty="0" err="1"/>
              <a:t>ці</a:t>
            </a:r>
            <a:r>
              <a:rPr lang="ru-RU" sz="1400" dirty="0"/>
              <a:t> </a:t>
            </a:r>
            <a:r>
              <a:rPr lang="ru-RU" sz="1400" dirty="0" err="1"/>
              <a:t>множники</a:t>
            </a:r>
            <a:r>
              <a:rPr lang="ru-RU" sz="1400" dirty="0"/>
              <a:t>, </a:t>
            </a:r>
            <a:r>
              <a:rPr lang="ru-RU" sz="1400" dirty="0" err="1"/>
              <a:t>потрібно</a:t>
            </a:r>
            <a:r>
              <a:rPr lang="ru-RU" sz="1400" dirty="0"/>
              <a:t> </a:t>
            </a:r>
            <a:r>
              <a:rPr lang="ru-RU" sz="1400" dirty="0" err="1"/>
              <a:t>по-справжньому</a:t>
            </a:r>
            <a:r>
              <a:rPr lang="ru-RU" sz="1400" dirty="0"/>
              <a:t> </a:t>
            </a:r>
            <a:r>
              <a:rPr lang="ru-RU" sz="1400" dirty="0" err="1"/>
              <a:t>постаратися</a:t>
            </a:r>
            <a:r>
              <a:rPr lang="ru-RU" sz="1400" dirty="0"/>
              <a:t>. </a:t>
            </a:r>
            <a:r>
              <a:rPr lang="ru-RU" sz="1400" dirty="0" err="1"/>
              <a:t>Саме</a:t>
            </a:r>
            <a:r>
              <a:rPr lang="ru-RU" sz="1400" dirty="0"/>
              <a:t> </a:t>
            </a:r>
            <a:r>
              <a:rPr lang="ru-RU" sz="1400" dirty="0" err="1"/>
              <a:t>цей</a:t>
            </a:r>
            <a:r>
              <a:rPr lang="ru-RU" sz="1400" dirty="0"/>
              <a:t> принцип </a:t>
            </a:r>
            <a:r>
              <a:rPr lang="ru-RU" sz="1400" dirty="0" err="1"/>
              <a:t>ліг</a:t>
            </a:r>
            <a:r>
              <a:rPr lang="ru-RU" sz="1400" dirty="0"/>
              <a:t> в основу </a:t>
            </a:r>
            <a:r>
              <a:rPr lang="en-US" sz="1400" dirty="0" err="1"/>
              <a:t>Hashcash</a:t>
            </a:r>
            <a:r>
              <a:rPr lang="en-US" sz="1400" dirty="0"/>
              <a:t>, </a:t>
            </a:r>
            <a:r>
              <a:rPr lang="ru-RU" sz="1400" dirty="0" err="1"/>
              <a:t>хоча</a:t>
            </a:r>
            <a:r>
              <a:rPr lang="ru-RU" sz="1400" dirty="0"/>
              <a:t> </a:t>
            </a:r>
            <a:r>
              <a:rPr lang="ru-RU" sz="1400" dirty="0" err="1"/>
              <a:t>завдання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призначаються</a:t>
            </a:r>
            <a:r>
              <a:rPr lang="ru-RU" sz="1400" dirty="0"/>
              <a:t> </a:t>
            </a:r>
            <a:r>
              <a:rPr lang="ru-RU" sz="1400" dirty="0" err="1"/>
              <a:t>вузлами</a:t>
            </a:r>
            <a:r>
              <a:rPr lang="ru-RU" sz="1400" dirty="0"/>
              <a:t> </a:t>
            </a:r>
            <a:r>
              <a:rPr lang="en-US" sz="1400" dirty="0" err="1"/>
              <a:t>Hashcash</a:t>
            </a:r>
            <a:r>
              <a:rPr lang="en-US" sz="1400" dirty="0"/>
              <a:t>, </a:t>
            </a:r>
            <a:r>
              <a:rPr lang="ru-RU" sz="1400" dirty="0" err="1"/>
              <a:t>були</a:t>
            </a:r>
            <a:r>
              <a:rPr lang="ru-RU" sz="1400" dirty="0"/>
              <a:t> </a:t>
            </a:r>
            <a:r>
              <a:rPr lang="ru-RU" sz="1400" dirty="0" err="1"/>
              <a:t>набагато</a:t>
            </a:r>
            <a:r>
              <a:rPr lang="ru-RU" sz="1400" dirty="0"/>
              <a:t> </a:t>
            </a:r>
            <a:r>
              <a:rPr lang="ru-RU" sz="1400" dirty="0" err="1"/>
              <a:t>складнішими</a:t>
            </a:r>
            <a:r>
              <a:rPr lang="ru-RU" sz="1400" dirty="0"/>
              <a:t>, </a:t>
            </a:r>
            <a:r>
              <a:rPr lang="ru-RU" sz="1400" dirty="0" err="1"/>
              <a:t>ніж</a:t>
            </a:r>
            <a:r>
              <a:rPr lang="ru-RU" sz="1400" dirty="0"/>
              <a:t> </a:t>
            </a:r>
            <a:r>
              <a:rPr lang="ru-RU" sz="1400" dirty="0" err="1"/>
              <a:t>знаходження</a:t>
            </a:r>
            <a:r>
              <a:rPr lang="ru-RU" sz="1400" dirty="0"/>
              <a:t> </a:t>
            </a:r>
            <a:r>
              <a:rPr lang="ru-RU" sz="1400" dirty="0" err="1"/>
              <a:t>множників</a:t>
            </a:r>
            <a:r>
              <a:rPr lang="ru-RU" sz="1400" dirty="0"/>
              <a:t> числа 10 366 613. Коли </a:t>
            </a:r>
            <a:r>
              <a:rPr lang="ru-RU" sz="1400" dirty="0" err="1"/>
              <a:t>комп'ютер</a:t>
            </a:r>
            <a:r>
              <a:rPr lang="ru-RU" sz="1400" dirty="0"/>
              <a:t>, </a:t>
            </a:r>
            <a:r>
              <a:rPr lang="ru-RU" sz="1400" dirty="0" err="1"/>
              <a:t>перепробувавши</a:t>
            </a:r>
            <a:r>
              <a:rPr lang="ru-RU" sz="1400" dirty="0"/>
              <a:t> </a:t>
            </a:r>
            <a:r>
              <a:rPr lang="ru-RU" sz="1400" dirty="0" err="1"/>
              <a:t>безліч</a:t>
            </a:r>
            <a:r>
              <a:rPr lang="ru-RU" sz="1400" dirty="0"/>
              <a:t> </a:t>
            </a:r>
            <a:r>
              <a:rPr lang="ru-RU" sz="1400" dirty="0" err="1"/>
              <a:t>здогадів</a:t>
            </a:r>
            <a:r>
              <a:rPr lang="ru-RU" sz="1400" dirty="0"/>
              <a:t>, </a:t>
            </a:r>
            <a:r>
              <a:rPr lang="ru-RU" sz="1400" dirty="0" err="1"/>
              <a:t>знаходив</a:t>
            </a:r>
            <a:r>
              <a:rPr lang="ru-RU" sz="1400" dirty="0"/>
              <a:t> у </a:t>
            </a:r>
            <a:r>
              <a:rPr lang="ru-RU" sz="1400" dirty="0" err="1"/>
              <a:t>результаті</a:t>
            </a:r>
            <a:r>
              <a:rPr lang="ru-RU" sz="1400" dirty="0"/>
              <a:t> </a:t>
            </a:r>
            <a:r>
              <a:rPr lang="ru-RU" sz="1400" dirty="0" err="1"/>
              <a:t>правильну</a:t>
            </a:r>
            <a:r>
              <a:rPr lang="ru-RU" sz="1400" dirty="0"/>
              <a:t> </a:t>
            </a:r>
            <a:r>
              <a:rPr lang="ru-RU" sz="1400" dirty="0" err="1"/>
              <a:t>відповідь</a:t>
            </a:r>
            <a:r>
              <a:rPr lang="ru-RU" sz="1400" dirty="0"/>
              <a:t> до </a:t>
            </a:r>
            <a:r>
              <a:rPr lang="ru-RU" sz="1400" dirty="0" err="1"/>
              <a:t>завдання</a:t>
            </a:r>
            <a:r>
              <a:rPr lang="ru-RU" sz="1400" dirty="0"/>
              <a:t> </a:t>
            </a:r>
            <a:r>
              <a:rPr lang="en-US" sz="1400" dirty="0" err="1"/>
              <a:t>Hashcash</a:t>
            </a:r>
            <a:r>
              <a:rPr lang="en-US" sz="1400" dirty="0"/>
              <a:t>,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заробляв</a:t>
            </a:r>
            <a:r>
              <a:rPr lang="ru-RU" sz="1400" dirty="0"/>
              <a:t> </a:t>
            </a:r>
            <a:r>
              <a:rPr lang="ru-RU" sz="1400" dirty="0" err="1"/>
              <a:t>кілька</a:t>
            </a:r>
            <a:r>
              <a:rPr lang="ru-RU" sz="1400" dirty="0"/>
              <a:t> монет.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6354212F-BBF8-44F6-A683-4CDB506479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 descr="Адам Бэк: Ethereum напоминает Bitconnect и Onecoin | ForkLog">
            <a:extLst>
              <a:ext uri="{FF2B5EF4-FFF2-40B4-BE49-F238E27FC236}">
                <a16:creationId xmlns:a16="http://schemas.microsoft.com/office/drawing/2014/main" id="{DE903058-89BA-4F38-897D-E6EABEA1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" y="914400"/>
            <a:ext cx="5905500" cy="48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/>
              <a:t>Нік</a:t>
            </a:r>
            <a:r>
              <a:rPr lang="ru-RU" dirty="0"/>
              <a:t> Сабо та</a:t>
            </a:r>
            <a:r>
              <a:rPr lang="en-US" dirty="0"/>
              <a:t> Bit Gold</a:t>
            </a:r>
            <a:r>
              <a:rPr lang="ru-RU" dirty="0"/>
              <a:t> 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 err="1"/>
              <a:t>Нік</a:t>
            </a:r>
            <a:r>
              <a:rPr lang="ru-RU" dirty="0"/>
              <a:t> Сабо (англ. </a:t>
            </a:r>
            <a:r>
              <a:rPr lang="en-US" dirty="0"/>
              <a:t>Nick Szabo) — </a:t>
            </a:r>
            <a:r>
              <a:rPr lang="ru-RU" dirty="0" err="1"/>
              <a:t>вчений</a:t>
            </a:r>
            <a:r>
              <a:rPr lang="ru-RU" dirty="0"/>
              <a:t> у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інформатики</a:t>
            </a:r>
            <a:r>
              <a:rPr lang="ru-RU" dirty="0"/>
              <a:t>, </a:t>
            </a:r>
            <a:r>
              <a:rPr lang="ru-RU" dirty="0" err="1"/>
              <a:t>криптографії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права, </a:t>
            </a:r>
            <a:r>
              <a:rPr lang="ru-RU" dirty="0" err="1"/>
              <a:t>відомий</a:t>
            </a:r>
            <a:r>
              <a:rPr lang="ru-RU" dirty="0"/>
              <a:t> у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дослідженнями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 </a:t>
            </a:r>
            <a:r>
              <a:rPr lang="ru-RU" dirty="0" err="1"/>
              <a:t>розумних</a:t>
            </a:r>
            <a:r>
              <a:rPr lang="ru-RU" dirty="0"/>
              <a:t> </a:t>
            </a:r>
            <a:r>
              <a:rPr lang="ru-RU" dirty="0" err="1"/>
              <a:t>контрактів</a:t>
            </a:r>
            <a:r>
              <a:rPr lang="ru-RU" dirty="0"/>
              <a:t> і </a:t>
            </a:r>
            <a:r>
              <a:rPr lang="ru-RU" dirty="0" err="1"/>
              <a:t>кріптовалюти</a:t>
            </a:r>
            <a:r>
              <a:rPr lang="en-US" dirty="0"/>
              <a:t>.</a:t>
            </a:r>
          </a:p>
          <a:p>
            <a:pPr rtl="0"/>
            <a:r>
              <a:rPr lang="ru-RU" dirty="0"/>
              <a:t>У 1998 </a:t>
            </a:r>
            <a:r>
              <a:rPr lang="ru-RU" dirty="0" err="1"/>
              <a:t>році</a:t>
            </a:r>
            <a:r>
              <a:rPr lang="ru-RU" dirty="0"/>
              <a:t> Сабо </a:t>
            </a:r>
            <a:r>
              <a:rPr lang="ru-RU" dirty="0" err="1"/>
              <a:t>розробив</a:t>
            </a:r>
            <a:r>
              <a:rPr lang="ru-RU" dirty="0"/>
              <a:t> алгоритм </a:t>
            </a:r>
            <a:r>
              <a:rPr lang="ru-RU" dirty="0" err="1"/>
              <a:t>децентралізованої</a:t>
            </a:r>
            <a:r>
              <a:rPr lang="ru-RU" dirty="0"/>
              <a:t> </a:t>
            </a:r>
            <a:r>
              <a:rPr lang="ru-RU" dirty="0" err="1"/>
              <a:t>цифрової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, яку </a:t>
            </a:r>
            <a:r>
              <a:rPr lang="ru-RU" dirty="0" err="1"/>
              <a:t>він</a:t>
            </a:r>
            <a:r>
              <a:rPr lang="ru-RU" dirty="0"/>
              <a:t> назвав </a:t>
            </a:r>
            <a:r>
              <a:rPr lang="ru-RU" dirty="0" err="1"/>
              <a:t>цифровим</a:t>
            </a:r>
            <a:r>
              <a:rPr lang="ru-RU" dirty="0"/>
              <a:t> золотом (</a:t>
            </a:r>
            <a:r>
              <a:rPr lang="en-US" dirty="0"/>
              <a:t>bit gold).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на </a:t>
            </a:r>
            <a:r>
              <a:rPr lang="ru-RU" dirty="0" err="1"/>
              <a:t>практиці</a:t>
            </a:r>
            <a:r>
              <a:rPr lang="ru-RU" dirty="0"/>
              <a:t>, але </a:t>
            </a:r>
            <a:r>
              <a:rPr lang="ru-RU" dirty="0" err="1"/>
              <a:t>була</a:t>
            </a:r>
            <a:r>
              <a:rPr lang="ru-RU" dirty="0"/>
              <a:t> названа «попередником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Біткоїн</a:t>
            </a:r>
            <a:r>
              <a:rPr lang="ru-RU" dirty="0"/>
              <a:t>.»</a:t>
            </a:r>
          </a:p>
          <a:p>
            <a:pPr rtl="0"/>
            <a:endParaRPr lang="ru-RU" dirty="0"/>
          </a:p>
        </p:txBody>
      </p:sp>
      <p:pic>
        <p:nvPicPr>
          <p:cNvPr id="12" name="Рисунок 11" descr="Изображение выглядит как человек, мужчина, в позе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FACE15C0-B3FC-4105-B795-BB67F4865A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7381" r="33824"/>
          <a:stretch/>
        </p:blipFill>
        <p:spPr>
          <a:xfrm>
            <a:off x="7996518" y="995968"/>
            <a:ext cx="3563159" cy="486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599"/>
            <a:ext cx="8637103" cy="1260000"/>
          </a:xfrm>
        </p:spPr>
        <p:txBody>
          <a:bodyPr rtlCol="0">
            <a:normAutofit/>
          </a:bodyPr>
          <a:lstStyle/>
          <a:p>
            <a:r>
              <a:rPr lang="ru-RU" dirty="0"/>
              <a:t>Вей Дей та </a:t>
            </a:r>
            <a:r>
              <a:rPr lang="en-US" b="0" i="0" dirty="0">
                <a:effectLst/>
              </a:rPr>
              <a:t>b-money</a:t>
            </a:r>
            <a:br>
              <a:rPr lang="uk-UA" b="0" i="0" dirty="0">
                <a:effectLst/>
              </a:rPr>
            </a:br>
            <a:endParaRPr lang="ru-RU" dirty="0"/>
          </a:p>
        </p:txBody>
      </p:sp>
      <p:pic>
        <p:nvPicPr>
          <p:cNvPr id="13" name="Рисунок 12" descr="Значок в виде ручки и бумаги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10" y="778138"/>
            <a:ext cx="814387" cy="81438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dirty="0"/>
              <a:t>Вей Дей </a:t>
            </a:r>
            <a:r>
              <a:rPr lang="ru-RU" sz="1200" dirty="0" err="1"/>
              <a:t>ще</a:t>
            </a:r>
            <a:r>
              <a:rPr lang="ru-RU" sz="1200" dirty="0"/>
              <a:t> один </a:t>
            </a:r>
            <a:r>
              <a:rPr lang="ru-RU" sz="1200" dirty="0" err="1"/>
              <a:t>ранній</a:t>
            </a:r>
            <a:r>
              <a:rPr lang="ru-RU" sz="1200" dirty="0"/>
              <a:t> </a:t>
            </a:r>
            <a:r>
              <a:rPr lang="ru-RU" sz="1200" dirty="0" err="1"/>
              <a:t>розробник</a:t>
            </a:r>
            <a:r>
              <a:rPr lang="ru-RU" sz="1200" dirty="0"/>
              <a:t>, </a:t>
            </a:r>
            <a:r>
              <a:rPr lang="ru-RU" sz="1200" dirty="0" err="1"/>
              <a:t>який</a:t>
            </a:r>
            <a:r>
              <a:rPr lang="ru-RU" sz="1200" dirty="0"/>
              <a:t> створив </a:t>
            </a:r>
            <a:r>
              <a:rPr lang="ru-RU" sz="1200" dirty="0" err="1"/>
              <a:t>альтернативну</a:t>
            </a:r>
            <a:r>
              <a:rPr lang="ru-RU" sz="1200" dirty="0"/>
              <a:t> </a:t>
            </a:r>
            <a:r>
              <a:rPr lang="ru-RU" sz="1200" dirty="0" err="1"/>
              <a:t>валютну</a:t>
            </a:r>
            <a:r>
              <a:rPr lang="ru-RU" sz="1200" dirty="0"/>
              <a:t> систему – </a:t>
            </a:r>
            <a:r>
              <a:rPr lang="en-US" sz="1200" dirty="0"/>
              <a:t>b-money, </a:t>
            </a:r>
            <a:r>
              <a:rPr lang="ru-RU" sz="1200" dirty="0"/>
              <a:t>яка сильно </a:t>
            </a:r>
            <a:r>
              <a:rPr lang="ru-RU" sz="1200" dirty="0" err="1"/>
              <a:t>нагадувала</a:t>
            </a:r>
            <a:r>
              <a:rPr lang="ru-RU" sz="1200" dirty="0"/>
              <a:t> </a:t>
            </a:r>
            <a:r>
              <a:rPr lang="ru-RU" sz="1200" dirty="0" err="1"/>
              <a:t>біткоїн</a:t>
            </a:r>
            <a:r>
              <a:rPr lang="ru-RU" sz="1200" dirty="0"/>
              <a:t>. Вей Дей - </a:t>
            </a:r>
            <a:r>
              <a:rPr lang="ru-RU" sz="1200" dirty="0" err="1"/>
              <a:t>комп'ютерний</a:t>
            </a:r>
            <a:r>
              <a:rPr lang="ru-RU" sz="1200" dirty="0"/>
              <a:t> </a:t>
            </a:r>
            <a:r>
              <a:rPr lang="ru-RU" sz="1200" dirty="0" err="1"/>
              <a:t>інженер</a:t>
            </a:r>
            <a:r>
              <a:rPr lang="ru-RU" sz="1200" dirty="0"/>
              <a:t>, </a:t>
            </a:r>
            <a:r>
              <a:rPr lang="ru-RU" sz="1200" dirty="0" err="1"/>
              <a:t>який</a:t>
            </a:r>
            <a:r>
              <a:rPr lang="ru-RU" sz="1200" dirty="0"/>
              <a:t> </a:t>
            </a:r>
            <a:r>
              <a:rPr lang="ru-RU" sz="1200" dirty="0" err="1"/>
              <a:t>працював</a:t>
            </a:r>
            <a:r>
              <a:rPr lang="ru-RU" sz="1200" dirty="0"/>
              <a:t> у </a:t>
            </a:r>
            <a:r>
              <a:rPr lang="en-US" sz="1200" dirty="0"/>
              <a:t>Microsoft </a:t>
            </a:r>
            <a:r>
              <a:rPr lang="ru-RU" sz="1200" dirty="0"/>
              <a:t>і проводив </a:t>
            </a:r>
            <a:r>
              <a:rPr lang="ru-RU" sz="1200" dirty="0" err="1"/>
              <a:t>криптографічні</a:t>
            </a:r>
            <a:r>
              <a:rPr lang="ru-RU" sz="1200" dirty="0"/>
              <a:t> </a:t>
            </a:r>
            <a:r>
              <a:rPr lang="ru-RU" sz="1200" dirty="0" err="1"/>
              <a:t>дослідження</a:t>
            </a:r>
            <a:r>
              <a:rPr lang="ru-RU" sz="1200" dirty="0"/>
              <a:t>. Досягнув </a:t>
            </a:r>
            <a:r>
              <a:rPr lang="ru-RU" sz="1200" dirty="0" err="1"/>
              <a:t>кількох</a:t>
            </a:r>
            <a:r>
              <a:rPr lang="ru-RU" sz="1200" dirty="0"/>
              <a:t> </a:t>
            </a:r>
            <a:r>
              <a:rPr lang="ru-RU" sz="1200" dirty="0" err="1"/>
              <a:t>важливих</a:t>
            </a:r>
            <a:r>
              <a:rPr lang="ru-RU" sz="1200" dirty="0"/>
              <a:t> </a:t>
            </a:r>
            <a:r>
              <a:rPr lang="ru-RU" sz="1200" dirty="0" err="1"/>
              <a:t>відкриттів</a:t>
            </a:r>
            <a:r>
              <a:rPr lang="ru-RU" sz="1200" dirty="0"/>
              <a:t> у </a:t>
            </a:r>
            <a:r>
              <a:rPr lang="ru-RU" sz="1200" dirty="0" err="1"/>
              <a:t>цій</a:t>
            </a:r>
            <a:r>
              <a:rPr lang="ru-RU" sz="1200" dirty="0"/>
              <a:t> </a:t>
            </a:r>
            <a:r>
              <a:rPr lang="ru-RU" sz="1200" dirty="0" err="1"/>
              <a:t>галузі</a:t>
            </a:r>
            <a:r>
              <a:rPr lang="ru-RU" sz="1200" dirty="0"/>
              <a:t>. На </a:t>
            </a:r>
            <a:r>
              <a:rPr lang="ru-RU" sz="1200" dirty="0" err="1"/>
              <a:t>його</a:t>
            </a:r>
            <a:r>
              <a:rPr lang="ru-RU" sz="1200" dirty="0"/>
              <a:t> </a:t>
            </a:r>
            <a:r>
              <a:rPr lang="ru-RU" sz="1200" dirty="0" err="1"/>
              <a:t>користь</a:t>
            </a:r>
            <a:r>
              <a:rPr lang="ru-RU" sz="1200" dirty="0"/>
              <a:t> говорить той факт,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він</a:t>
            </a:r>
            <a:r>
              <a:rPr lang="ru-RU" sz="1200" dirty="0"/>
              <a:t> створив прототип </a:t>
            </a:r>
            <a:r>
              <a:rPr lang="ru-RU" sz="1200" dirty="0" err="1"/>
              <a:t>біткоїну</a:t>
            </a:r>
            <a:r>
              <a:rPr lang="ru-RU" sz="1200" dirty="0"/>
              <a:t> – </a:t>
            </a:r>
            <a:r>
              <a:rPr lang="ru-RU" sz="1200" dirty="0" err="1"/>
              <a:t>валютної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 </a:t>
            </a:r>
            <a:r>
              <a:rPr lang="en-US" sz="1200" dirty="0"/>
              <a:t>b-money.</a:t>
            </a:r>
            <a:endParaRPr lang="ru-RU" sz="1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sz="1500" dirty="0" err="1"/>
              <a:t>Протоколи</a:t>
            </a:r>
            <a:r>
              <a:rPr lang="ru-RU" sz="1500" dirty="0"/>
              <a:t> </a:t>
            </a:r>
            <a:r>
              <a:rPr lang="en-US" sz="1500" dirty="0"/>
              <a:t>b-money </a:t>
            </a:r>
            <a:r>
              <a:rPr lang="ru-RU" sz="1500" dirty="0" err="1"/>
              <a:t>описують</a:t>
            </a:r>
            <a:r>
              <a:rPr lang="ru-RU" sz="1500" dirty="0"/>
              <a:t> </a:t>
            </a:r>
            <a:r>
              <a:rPr lang="ru-RU" sz="1500" dirty="0" err="1"/>
              <a:t>аспекти</a:t>
            </a:r>
            <a:r>
              <a:rPr lang="ru-RU" sz="1500" dirty="0"/>
              <a:t>, на </a:t>
            </a:r>
            <a:r>
              <a:rPr lang="ru-RU" sz="1500" dirty="0" err="1"/>
              <a:t>яких</a:t>
            </a:r>
            <a:r>
              <a:rPr lang="ru-RU" sz="1500" dirty="0"/>
              <a:t> </a:t>
            </a:r>
            <a:r>
              <a:rPr lang="ru-RU" sz="1500" dirty="0" err="1"/>
              <a:t>базується</a:t>
            </a:r>
            <a:r>
              <a:rPr lang="ru-RU" sz="1500" dirty="0"/>
              <a:t> </a:t>
            </a:r>
            <a:r>
              <a:rPr lang="ru-RU" sz="1500" dirty="0" err="1"/>
              <a:t>Біткойн</a:t>
            </a:r>
            <a:r>
              <a:rPr lang="ru-RU" sz="1500" dirty="0"/>
              <a:t>. </a:t>
            </a:r>
            <a:r>
              <a:rPr lang="ru-RU" sz="1500" dirty="0" err="1"/>
              <a:t>Концепція</a:t>
            </a:r>
            <a:r>
              <a:rPr lang="ru-RU" sz="1500" dirty="0"/>
              <a:t> </a:t>
            </a:r>
            <a:r>
              <a:rPr lang="ru-RU" sz="1500" dirty="0" err="1"/>
              <a:t>доказу</a:t>
            </a:r>
            <a:r>
              <a:rPr lang="ru-RU" sz="1500" dirty="0"/>
              <a:t> </a:t>
            </a:r>
            <a:r>
              <a:rPr lang="ru-RU" sz="1500" dirty="0" err="1"/>
              <a:t>роботи</a:t>
            </a:r>
            <a:r>
              <a:rPr lang="ru-RU" sz="1500" dirty="0"/>
              <a:t> (</a:t>
            </a:r>
            <a:r>
              <a:rPr lang="en-US" sz="1500" dirty="0"/>
              <a:t>PROOF OR WORK</a:t>
            </a:r>
            <a:r>
              <a:rPr lang="ru-RU" sz="1500" dirty="0"/>
              <a:t>), </a:t>
            </a:r>
            <a:r>
              <a:rPr lang="ru-RU" sz="1500" dirty="0" err="1"/>
              <a:t>трансляція</a:t>
            </a:r>
            <a:r>
              <a:rPr lang="ru-RU" sz="1500" dirty="0"/>
              <a:t> та </a:t>
            </a:r>
            <a:r>
              <a:rPr lang="ru-RU" sz="1500" dirty="0" err="1"/>
              <a:t>підписання</a:t>
            </a:r>
            <a:r>
              <a:rPr lang="ru-RU" sz="1500" dirty="0"/>
              <a:t> </a:t>
            </a:r>
            <a:r>
              <a:rPr lang="ru-RU" sz="1500" dirty="0" err="1"/>
              <a:t>транзакцій</a:t>
            </a:r>
            <a:r>
              <a:rPr lang="ru-RU" sz="1500" dirty="0"/>
              <a:t>, а </a:t>
            </a:r>
            <a:r>
              <a:rPr lang="ru-RU" sz="1500" dirty="0" err="1"/>
              <a:t>також</a:t>
            </a:r>
            <a:r>
              <a:rPr lang="ru-RU" sz="1500" dirty="0"/>
              <a:t> </a:t>
            </a:r>
            <a:r>
              <a:rPr lang="ru-RU" sz="1500" dirty="0" err="1"/>
              <a:t>децентралізован</a:t>
            </a:r>
            <a:r>
              <a:rPr lang="uk-UA" sz="1500" dirty="0" err="1"/>
              <a:t>ий</a:t>
            </a:r>
            <a:r>
              <a:rPr lang="uk-UA" sz="1500" dirty="0"/>
              <a:t> </a:t>
            </a:r>
            <a:r>
              <a:rPr lang="uk-UA" sz="1500" dirty="0" err="1"/>
              <a:t>блокчейн</a:t>
            </a:r>
            <a:r>
              <a:rPr lang="uk-UA" sz="1500" dirty="0"/>
              <a:t> </a:t>
            </a:r>
            <a:r>
              <a:rPr lang="ru-RU" sz="1500" dirty="0" err="1"/>
              <a:t>походять</a:t>
            </a:r>
            <a:r>
              <a:rPr lang="ru-RU" sz="1500" dirty="0"/>
              <a:t> </a:t>
            </a:r>
            <a:r>
              <a:rPr lang="ru-RU" sz="1500" dirty="0" err="1"/>
              <a:t>від</a:t>
            </a:r>
            <a:r>
              <a:rPr lang="ru-RU" sz="1500" dirty="0"/>
              <a:t> </a:t>
            </a:r>
            <a:r>
              <a:rPr lang="en-US" sz="1500" dirty="0"/>
              <a:t>B-money.</a:t>
            </a:r>
            <a:endParaRPr lang="ru-RU" sz="15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E36904-3F44-4718-8CF0-D00A5A37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788" y="3697941"/>
            <a:ext cx="2133600" cy="1550377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pPr lvl="2"/>
            <a:endParaRPr lang="LID4096" dirty="0"/>
          </a:p>
        </p:txBody>
      </p:sp>
      <p:pic>
        <p:nvPicPr>
          <p:cNvPr id="7170" name="Picture 2" descr="А что было до Bitcoin?. Из-за постоянного хайпа вокруг биткоина… | by Smart  Valley | Medium">
            <a:extLst>
              <a:ext uri="{FF2B5EF4-FFF2-40B4-BE49-F238E27FC236}">
                <a16:creationId xmlns:a16="http://schemas.microsoft.com/office/drawing/2014/main" id="{D6814B00-BCE2-4BE3-A12D-4E1EC72C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42" y="2941062"/>
            <a:ext cx="4649349" cy="341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5" y="-225125"/>
            <a:ext cx="4848225" cy="1450898"/>
          </a:xfrm>
        </p:spPr>
        <p:txBody>
          <a:bodyPr rtlCol="0">
            <a:noAutofit/>
          </a:bodyPr>
          <a:lstStyle/>
          <a:p>
            <a:pPr algn="l"/>
            <a:r>
              <a:rPr lang="ru-RU" b="0" i="0" u="none" strike="noStrike" dirty="0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Гарольд Томас </a:t>
            </a:r>
            <a:r>
              <a:rPr lang="ru-RU" b="0" i="0" u="none" strike="noStrike" dirty="0" err="1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Фінні</a:t>
            </a:r>
            <a:r>
              <a:rPr lang="ru-RU" b="0" i="0" u="none" strike="noStrike" dirty="0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none" strike="noStrike" dirty="0"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2276" y="997186"/>
            <a:ext cx="4848225" cy="5501268"/>
          </a:xfrm>
        </p:spPr>
        <p:txBody>
          <a:bodyPr rtlCol="0">
            <a:noAutofit/>
          </a:bodyPr>
          <a:lstStyle/>
          <a:p>
            <a:pPr rtl="0"/>
            <a:r>
              <a:rPr lang="ru-RU" sz="1400" b="1" i="0" dirty="0" err="1">
                <a:effectLst/>
              </a:rPr>
              <a:t>Хел</a:t>
            </a:r>
            <a:r>
              <a:rPr lang="ru-RU" sz="1400" b="1" i="0" dirty="0">
                <a:effectLst/>
              </a:rPr>
              <a:t> </a:t>
            </a:r>
            <a:r>
              <a:rPr lang="ru-RU" sz="1400" b="1" i="0" dirty="0" err="1">
                <a:effectLst/>
              </a:rPr>
              <a:t>Фінні</a:t>
            </a:r>
            <a:r>
              <a:rPr lang="ru-RU" sz="1400" b="0" i="0" dirty="0">
                <a:effectLst/>
              </a:rPr>
              <a:t> (4 </a:t>
            </a:r>
            <a:r>
              <a:rPr lang="ru-RU" sz="1400" b="0" i="0" dirty="0" err="1">
                <a:effectLst/>
              </a:rPr>
              <a:t>травня</a:t>
            </a:r>
            <a:r>
              <a:rPr lang="ru-RU" sz="1400" b="0" i="0" dirty="0">
                <a:effectLst/>
              </a:rPr>
              <a:t> 1956 — 28 </a:t>
            </a:r>
            <a:r>
              <a:rPr lang="ru-RU" sz="1400" b="0" i="0" dirty="0" err="1">
                <a:effectLst/>
              </a:rPr>
              <a:t>серпня</a:t>
            </a:r>
            <a:r>
              <a:rPr lang="ru-RU" sz="1400" b="0" i="0" dirty="0">
                <a:effectLst/>
              </a:rPr>
              <a:t> 2014) — </a:t>
            </a:r>
            <a:r>
              <a:rPr lang="ru-RU" sz="1400" b="0" i="0" dirty="0" err="1">
                <a:effectLst/>
              </a:rPr>
              <a:t>американський</a:t>
            </a:r>
            <a:r>
              <a:rPr lang="ru-RU" sz="1400" b="0" i="0" dirty="0">
                <a:effectLst/>
              </a:rPr>
              <a:t> </a:t>
            </a:r>
            <a:r>
              <a:rPr lang="ru-RU" sz="1400" b="0" i="0" dirty="0" err="1">
                <a:effectLst/>
              </a:rPr>
              <a:t>програміст</a:t>
            </a:r>
            <a:r>
              <a:rPr lang="ru-RU" sz="1400" b="0" i="0" dirty="0">
                <a:effectLst/>
              </a:rPr>
              <a:t>. </a:t>
            </a:r>
            <a:r>
              <a:rPr lang="ru-RU" sz="1400" b="0" i="0" dirty="0" err="1">
                <a:effectLst/>
              </a:rPr>
              <a:t>Був</a:t>
            </a:r>
            <a:r>
              <a:rPr lang="ru-RU" sz="1400" b="0" i="0" dirty="0">
                <a:effectLst/>
              </a:rPr>
              <a:t> другим </a:t>
            </a:r>
            <a:r>
              <a:rPr lang="ru-RU" sz="1400" b="0" i="0" dirty="0" err="1">
                <a:effectLst/>
              </a:rPr>
              <a:t>розробником</a:t>
            </a:r>
            <a:r>
              <a:rPr lang="ru-RU" sz="1400" b="0" i="0" dirty="0">
                <a:effectLst/>
              </a:rPr>
              <a:t> для </a:t>
            </a:r>
            <a:r>
              <a:rPr lang="ru-RU" sz="1400" b="0" i="0" u="none" strike="noStrike" dirty="0">
                <a:effectLst/>
                <a:hlinkClick r:id="rId4" tooltip="PGP Corpo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PGP</a:t>
            </a:r>
            <a:r>
              <a:rPr lang="ru-RU" sz="1400" dirty="0"/>
              <a:t>. </a:t>
            </a:r>
            <a:r>
              <a:rPr lang="ru-RU" sz="1400" dirty="0" err="1"/>
              <a:t>Відомий</a:t>
            </a:r>
            <a:r>
              <a:rPr lang="ru-RU" sz="1400" dirty="0"/>
              <a:t> як перший </a:t>
            </a:r>
            <a:r>
              <a:rPr lang="ru-RU" sz="1400" dirty="0" err="1"/>
              <a:t>отримувач</a:t>
            </a:r>
            <a:r>
              <a:rPr lang="ru-RU" sz="1400" dirty="0"/>
              <a:t> </a:t>
            </a:r>
            <a:r>
              <a:rPr lang="ru-RU" sz="1400" dirty="0" err="1"/>
              <a:t>Біткоїнів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Сатосі</a:t>
            </a:r>
            <a:r>
              <a:rPr lang="ru-RU" sz="1400" dirty="0"/>
              <a:t>.</a:t>
            </a:r>
          </a:p>
          <a:p>
            <a:pPr rtl="0"/>
            <a:r>
              <a:rPr lang="ru-RU" sz="1400" dirty="0" err="1"/>
              <a:t>Хел</a:t>
            </a:r>
            <a:r>
              <a:rPr lang="ru-RU" sz="1400" dirty="0"/>
              <a:t> </a:t>
            </a:r>
            <a:r>
              <a:rPr lang="ru-RU" sz="1400" dirty="0" err="1"/>
              <a:t>дізнався</a:t>
            </a:r>
            <a:r>
              <a:rPr lang="ru-RU" sz="1400" dirty="0"/>
              <a:t> про </a:t>
            </a:r>
            <a:r>
              <a:rPr lang="ru-RU" sz="1400" dirty="0" err="1"/>
              <a:t>Біткойна</a:t>
            </a:r>
            <a:r>
              <a:rPr lang="ru-RU" sz="1400" dirty="0"/>
              <a:t>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місяців</a:t>
            </a:r>
            <a:r>
              <a:rPr lang="ru-RU" sz="1400" dirty="0"/>
              <a:t> тому з </a:t>
            </a:r>
            <a:r>
              <a:rPr lang="ru-RU" sz="1400" dirty="0" err="1"/>
              <a:t>повідомлення</a:t>
            </a:r>
            <a:r>
              <a:rPr lang="ru-RU" sz="1400" dirty="0"/>
              <a:t>, </a:t>
            </a:r>
            <a:r>
              <a:rPr lang="ru-RU" sz="1400" dirty="0" err="1"/>
              <a:t>відправленого</a:t>
            </a:r>
            <a:r>
              <a:rPr lang="ru-RU" sz="1400" dirty="0"/>
              <a:t> в одну з </a:t>
            </a:r>
            <a:r>
              <a:rPr lang="ru-RU" sz="1400" dirty="0" err="1"/>
              <a:t>численних</a:t>
            </a:r>
            <a:r>
              <a:rPr lang="ru-RU" sz="1400" dirty="0"/>
              <a:t> </a:t>
            </a:r>
            <a:r>
              <a:rPr lang="ru-RU" sz="1400" dirty="0" err="1"/>
              <a:t>поштових</a:t>
            </a:r>
            <a:r>
              <a:rPr lang="ru-RU" sz="1400" dirty="0"/>
              <a:t> </a:t>
            </a:r>
            <a:r>
              <a:rPr lang="ru-RU" sz="1400" dirty="0" err="1"/>
              <a:t>розсилок</a:t>
            </a:r>
            <a:r>
              <a:rPr lang="ru-RU" sz="1400" dirty="0"/>
              <a:t>, на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був</a:t>
            </a:r>
            <a:r>
              <a:rPr lang="ru-RU" sz="1400" dirty="0"/>
              <a:t> </a:t>
            </a:r>
            <a:r>
              <a:rPr lang="ru-RU" sz="1400" dirty="0" err="1"/>
              <a:t>підписаний</a:t>
            </a:r>
            <a:r>
              <a:rPr lang="ru-RU" sz="1400" dirty="0"/>
              <a:t>. </a:t>
            </a:r>
            <a:r>
              <a:rPr lang="ru-RU" sz="1400" dirty="0" err="1"/>
              <a:t>Хел</a:t>
            </a:r>
            <a:r>
              <a:rPr lang="ru-RU" sz="1400" dirty="0"/>
              <a:t> </a:t>
            </a:r>
            <a:r>
              <a:rPr lang="ru-RU" sz="1400" dirty="0" err="1"/>
              <a:t>багато</a:t>
            </a:r>
            <a:r>
              <a:rPr lang="ru-RU" sz="1400" dirty="0"/>
              <a:t> </a:t>
            </a:r>
            <a:r>
              <a:rPr lang="ru-RU" sz="1400" dirty="0" err="1"/>
              <a:t>років</a:t>
            </a:r>
            <a:r>
              <a:rPr lang="ru-RU" sz="1400" dirty="0"/>
              <a:t> знав </a:t>
            </a:r>
            <a:r>
              <a:rPr lang="ru-RU" sz="1400" dirty="0" err="1"/>
              <a:t>більшість</a:t>
            </a:r>
            <a:r>
              <a:rPr lang="ru-RU" sz="1400" dirty="0"/>
              <a:t> </a:t>
            </a:r>
            <a:r>
              <a:rPr lang="ru-RU" sz="1400" dirty="0" err="1"/>
              <a:t>учасників</a:t>
            </a:r>
            <a:r>
              <a:rPr lang="ru-RU" sz="1400" dirty="0"/>
              <a:t> </a:t>
            </a:r>
            <a:r>
              <a:rPr lang="ru-RU" sz="1400" dirty="0" err="1"/>
              <a:t>цієї</a:t>
            </a:r>
            <a:r>
              <a:rPr lang="ru-RU" sz="1400" dirty="0"/>
              <a:t> </a:t>
            </a:r>
            <a:r>
              <a:rPr lang="ru-RU" sz="1400" dirty="0" err="1"/>
              <a:t>спеціалізованої</a:t>
            </a:r>
            <a:r>
              <a:rPr lang="ru-RU" sz="1400" dirty="0"/>
              <a:t> </a:t>
            </a:r>
            <a:r>
              <a:rPr lang="ru-RU" sz="1400" dirty="0" err="1"/>
              <a:t>групи</a:t>
            </a:r>
            <a:r>
              <a:rPr lang="ru-RU" sz="1400" dirty="0"/>
              <a:t> для </a:t>
            </a:r>
            <a:r>
              <a:rPr lang="ru-RU" sz="1400" dirty="0" err="1"/>
              <a:t>програмістів</a:t>
            </a:r>
            <a:r>
              <a:rPr lang="ru-RU" sz="1400" dirty="0"/>
              <a:t>, але лист </a:t>
            </a:r>
            <a:r>
              <a:rPr lang="ru-RU" sz="1400" dirty="0" err="1"/>
              <a:t>був</a:t>
            </a:r>
            <a:r>
              <a:rPr lang="ru-RU" sz="1400" dirty="0"/>
              <a:t> </a:t>
            </a:r>
            <a:r>
              <a:rPr lang="ru-RU" sz="1400" dirty="0" err="1"/>
              <a:t>відправлений</a:t>
            </a:r>
            <a:r>
              <a:rPr lang="ru-RU" sz="1400" dirty="0"/>
              <a:t> </a:t>
            </a:r>
            <a:r>
              <a:rPr lang="ru-RU" sz="1400" dirty="0" err="1"/>
              <a:t>незнайомцем</a:t>
            </a:r>
            <a:r>
              <a:rPr lang="ru-RU" sz="1400" dirty="0"/>
              <a:t>. </a:t>
            </a:r>
            <a:r>
              <a:rPr lang="ru-RU" sz="1400" dirty="0" err="1"/>
              <a:t>Хтось</a:t>
            </a:r>
            <a:r>
              <a:rPr lang="ru-RU" sz="1400" dirty="0"/>
              <a:t> на </a:t>
            </a:r>
            <a:r>
              <a:rPr lang="ru-RU" sz="1400" dirty="0" err="1"/>
              <a:t>ім'я</a:t>
            </a:r>
            <a:r>
              <a:rPr lang="ru-RU" sz="1400" dirty="0"/>
              <a:t> </a:t>
            </a:r>
            <a:r>
              <a:rPr lang="ru-RU" sz="1400" dirty="0" err="1"/>
              <a:t>Сатоші</a:t>
            </a:r>
            <a:r>
              <a:rPr lang="ru-RU" sz="1400" dirty="0"/>
              <a:t> </a:t>
            </a:r>
            <a:r>
              <a:rPr lang="ru-RU" sz="1400" dirty="0" err="1"/>
              <a:t>Накамото</a:t>
            </a:r>
            <a:r>
              <a:rPr lang="ru-RU" sz="1400" dirty="0"/>
              <a:t> </a:t>
            </a:r>
            <a:r>
              <a:rPr lang="ru-RU" sz="1400" dirty="0" err="1"/>
              <a:t>описував</a:t>
            </a:r>
            <a:r>
              <a:rPr lang="ru-RU" sz="1400" dirty="0"/>
              <a:t> "</a:t>
            </a:r>
            <a:r>
              <a:rPr lang="ru-RU" sz="1400" dirty="0" err="1"/>
              <a:t>електронну</a:t>
            </a:r>
            <a:r>
              <a:rPr lang="ru-RU" sz="1400" dirty="0"/>
              <a:t> </a:t>
            </a:r>
            <a:r>
              <a:rPr lang="ru-RU" sz="1400" dirty="0" err="1"/>
              <a:t>готівку</a:t>
            </a:r>
            <a:r>
              <a:rPr lang="ru-RU" sz="1400" dirty="0"/>
              <a:t>" з </a:t>
            </a:r>
            <a:r>
              <a:rPr lang="ru-RU" sz="1400" dirty="0" err="1"/>
              <a:t>гучною</a:t>
            </a:r>
            <a:r>
              <a:rPr lang="ru-RU" sz="1400" dirty="0"/>
              <a:t> </a:t>
            </a:r>
            <a:r>
              <a:rPr lang="ru-RU" sz="1400" dirty="0" err="1"/>
              <a:t>назвою</a:t>
            </a:r>
            <a:r>
              <a:rPr lang="ru-RU" sz="1400" dirty="0"/>
              <a:t> "</a:t>
            </a:r>
            <a:r>
              <a:rPr lang="ru-RU" sz="1400" dirty="0" err="1"/>
              <a:t>Біткойн</a:t>
            </a:r>
            <a:r>
              <a:rPr lang="ru-RU" sz="1400" dirty="0"/>
              <a:t>".</a:t>
            </a:r>
            <a:r>
              <a:rPr lang="ru-RU" sz="1400" dirty="0" err="1"/>
              <a:t>Хел</a:t>
            </a:r>
            <a:r>
              <a:rPr lang="ru-RU" sz="1400" dirty="0"/>
              <a:t> давно </a:t>
            </a:r>
            <a:r>
              <a:rPr lang="ru-RU" sz="1400" dirty="0" err="1"/>
              <a:t>експериментував</a:t>
            </a:r>
            <a:r>
              <a:rPr lang="ru-RU" sz="1400" dirty="0"/>
              <a:t> з </a:t>
            </a:r>
            <a:r>
              <a:rPr lang="ru-RU" sz="1400" dirty="0" err="1"/>
              <a:t>цифровими</a:t>
            </a:r>
            <a:r>
              <a:rPr lang="ru-RU" sz="1400" dirty="0"/>
              <a:t> </a:t>
            </a:r>
            <a:r>
              <a:rPr lang="ru-RU" sz="1400" dirty="0" err="1"/>
              <a:t>грошима</a:t>
            </a:r>
            <a:r>
              <a:rPr lang="ru-RU" sz="1400" dirty="0"/>
              <a:t> – </a:t>
            </a:r>
            <a:r>
              <a:rPr lang="ru-RU" sz="1400" dirty="0" err="1"/>
              <a:t>достатньо</a:t>
            </a:r>
            <a:r>
              <a:rPr lang="ru-RU" sz="1400" dirty="0"/>
              <a:t> для того, </a:t>
            </a:r>
            <a:r>
              <a:rPr lang="ru-RU" sz="1400" dirty="0" err="1"/>
              <a:t>щоб</a:t>
            </a:r>
            <a:r>
              <a:rPr lang="ru-RU" sz="1400" dirty="0"/>
              <a:t> скептично </a:t>
            </a:r>
            <a:r>
              <a:rPr lang="ru-RU" sz="1400" dirty="0" err="1"/>
              <a:t>поставитися</a:t>
            </a:r>
            <a:r>
              <a:rPr lang="ru-RU" sz="1400" dirty="0"/>
              <a:t> до </a:t>
            </a:r>
            <a:r>
              <a:rPr lang="ru-RU" sz="1400" dirty="0" err="1"/>
              <a:t>чергової</a:t>
            </a:r>
            <a:r>
              <a:rPr lang="ru-RU" sz="1400" dirty="0"/>
              <a:t> </a:t>
            </a:r>
            <a:r>
              <a:rPr lang="ru-RU" sz="1400" dirty="0" err="1"/>
              <a:t>подібної</a:t>
            </a:r>
            <a:r>
              <a:rPr lang="ru-RU" sz="1400" dirty="0"/>
              <a:t> </a:t>
            </a:r>
            <a:r>
              <a:rPr lang="ru-RU" sz="1400" dirty="0" err="1"/>
              <a:t>ідеї</a:t>
            </a:r>
            <a:r>
              <a:rPr lang="ru-RU" sz="1400" dirty="0"/>
              <a:t>, – але все ж таки </a:t>
            </a:r>
            <a:r>
              <a:rPr lang="ru-RU" sz="1400" dirty="0" err="1"/>
              <a:t>щось</a:t>
            </a:r>
            <a:r>
              <a:rPr lang="ru-RU" sz="1400" dirty="0"/>
              <a:t> у </a:t>
            </a:r>
            <a:r>
              <a:rPr lang="ru-RU" sz="1400" dirty="0" err="1"/>
              <a:t>цьому</a:t>
            </a:r>
            <a:r>
              <a:rPr lang="ru-RU" sz="1400" dirty="0"/>
              <a:t> </a:t>
            </a:r>
            <a:r>
              <a:rPr lang="ru-RU" sz="1400" dirty="0" err="1"/>
              <a:t>листі</a:t>
            </a:r>
            <a:r>
              <a:rPr lang="ru-RU" sz="1400" dirty="0"/>
              <a:t> привернуло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увагу</a:t>
            </a:r>
            <a:r>
              <a:rPr lang="ru-RU" sz="1400" dirty="0"/>
              <a:t>. </a:t>
            </a:r>
            <a:r>
              <a:rPr lang="ru-RU" sz="1400" dirty="0" err="1"/>
              <a:t>Сатоші</a:t>
            </a:r>
            <a:r>
              <a:rPr lang="ru-RU" sz="1400" dirty="0"/>
              <a:t> </a:t>
            </a:r>
            <a:r>
              <a:rPr lang="ru-RU" sz="1400" dirty="0" err="1"/>
              <a:t>описував</a:t>
            </a:r>
            <a:r>
              <a:rPr lang="ru-RU" sz="1400" dirty="0"/>
              <a:t> </a:t>
            </a:r>
            <a:r>
              <a:rPr lang="ru-RU" sz="1400" dirty="0" err="1"/>
              <a:t>цифрову</a:t>
            </a:r>
            <a:r>
              <a:rPr lang="ru-RU" sz="1400" dirty="0"/>
              <a:t> </a:t>
            </a:r>
            <a:r>
              <a:rPr lang="ru-RU" sz="1400" dirty="0" err="1"/>
              <a:t>готівку</a:t>
            </a:r>
            <a:r>
              <a:rPr lang="ru-RU" sz="1400" dirty="0"/>
              <a:t>, для </a:t>
            </a:r>
            <a:r>
              <a:rPr lang="ru-RU" sz="1400" dirty="0" err="1"/>
              <a:t>роботи</a:t>
            </a:r>
            <a:r>
              <a:rPr lang="ru-RU" sz="1400" dirty="0"/>
              <a:t> </a:t>
            </a:r>
            <a:r>
              <a:rPr lang="ru-RU" sz="1400" dirty="0" err="1"/>
              <a:t>якої</a:t>
            </a:r>
            <a:r>
              <a:rPr lang="ru-RU" sz="1400" dirty="0"/>
              <a:t> не </a:t>
            </a:r>
            <a:r>
              <a:rPr lang="ru-RU" sz="1400" dirty="0" err="1"/>
              <a:t>потрібно</a:t>
            </a:r>
            <a:r>
              <a:rPr lang="ru-RU" sz="1400" dirty="0"/>
              <a:t> </a:t>
            </a:r>
            <a:r>
              <a:rPr lang="ru-RU" sz="1400" dirty="0" err="1"/>
              <a:t>ні</a:t>
            </a:r>
            <a:r>
              <a:rPr lang="ru-RU" sz="1400" dirty="0"/>
              <a:t> банку, </a:t>
            </a:r>
            <a:r>
              <a:rPr lang="ru-RU" sz="1400" dirty="0" err="1"/>
              <a:t>ні</a:t>
            </a:r>
            <a:r>
              <a:rPr lang="ru-RU" sz="1400" dirty="0"/>
              <a:t> </a:t>
            </a:r>
            <a:r>
              <a:rPr lang="ru-RU" sz="1400" dirty="0" err="1"/>
              <a:t>якогось</a:t>
            </a:r>
            <a:r>
              <a:rPr lang="ru-RU" sz="1400" dirty="0"/>
              <a:t> </a:t>
            </a:r>
            <a:r>
              <a:rPr lang="ru-RU" sz="1400" dirty="0" err="1"/>
              <a:t>іншого</a:t>
            </a:r>
            <a:r>
              <a:rPr lang="ru-RU" sz="1400" dirty="0"/>
              <a:t> </a:t>
            </a:r>
            <a:r>
              <a:rPr lang="ru-RU" sz="1400" dirty="0" err="1"/>
              <a:t>посередника</a:t>
            </a:r>
            <a:r>
              <a:rPr lang="ru-RU" sz="1400" dirty="0"/>
              <a:t>. </a:t>
            </a:r>
            <a:r>
              <a:rPr lang="ru-RU" sz="1400" dirty="0" err="1"/>
              <a:t>Пропонована</a:t>
            </a:r>
            <a:r>
              <a:rPr lang="ru-RU" sz="1400" dirty="0"/>
              <a:t> </a:t>
            </a:r>
            <a:r>
              <a:rPr lang="ru-RU" sz="1400" dirty="0" err="1"/>
              <a:t>їм</a:t>
            </a:r>
            <a:r>
              <a:rPr lang="ru-RU" sz="1400" dirty="0"/>
              <a:t> система могла </a:t>
            </a:r>
            <a:r>
              <a:rPr lang="ru-RU" sz="1400" dirty="0" err="1"/>
              <a:t>функціонувати</a:t>
            </a:r>
            <a:r>
              <a:rPr lang="ru-RU" sz="1400" dirty="0"/>
              <a:t> з </a:t>
            </a:r>
            <a:r>
              <a:rPr lang="ru-RU" sz="1400" dirty="0" err="1"/>
              <a:t>допомогою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</a:t>
            </a:r>
            <a:r>
              <a:rPr lang="ru-RU" sz="1400" dirty="0" err="1"/>
              <a:t>комп'ютерів</a:t>
            </a:r>
            <a:r>
              <a:rPr lang="ru-RU" sz="1400" dirty="0"/>
              <a:t> </a:t>
            </a:r>
            <a:r>
              <a:rPr lang="ru-RU" sz="1400" dirty="0" err="1"/>
              <a:t>рядових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. </a:t>
            </a:r>
            <a:r>
              <a:rPr lang="ru-RU" sz="1400" dirty="0" err="1"/>
              <a:t>Хела</a:t>
            </a:r>
            <a:r>
              <a:rPr lang="ru-RU" sz="1400" dirty="0"/>
              <a:t> особливо </a:t>
            </a:r>
            <a:r>
              <a:rPr lang="ru-RU" sz="1400" dirty="0" err="1"/>
              <a:t>зацікавила</a:t>
            </a:r>
            <a:r>
              <a:rPr lang="ru-RU" sz="1400" dirty="0"/>
              <a:t> </a:t>
            </a:r>
            <a:r>
              <a:rPr lang="ru-RU" sz="1400" dirty="0" err="1"/>
              <a:t>заяву</a:t>
            </a:r>
            <a:endParaRPr lang="ru-RU" sz="1400" dirty="0"/>
          </a:p>
          <a:p>
            <a:pPr rtl="0"/>
            <a:r>
              <a:rPr lang="ru-RU" sz="1400" dirty="0" err="1"/>
              <a:t>Сатоші</a:t>
            </a:r>
            <a:r>
              <a:rPr lang="ru-RU" sz="1400" dirty="0"/>
              <a:t> про те,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користувачі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</a:t>
            </a:r>
            <a:r>
              <a:rPr lang="ru-RU" sz="1400" dirty="0" err="1"/>
              <a:t>володіти</a:t>
            </a:r>
            <a:r>
              <a:rPr lang="ru-RU" sz="1400" dirty="0"/>
              <a:t> </a:t>
            </a:r>
            <a:r>
              <a:rPr lang="ru-RU" sz="1400" dirty="0" err="1"/>
              <a:t>біткойнами</a:t>
            </a:r>
            <a:r>
              <a:rPr lang="ru-RU" sz="1400" dirty="0"/>
              <a:t> та </a:t>
            </a:r>
            <a:r>
              <a:rPr lang="ru-RU" sz="1400" dirty="0" err="1"/>
              <a:t>відправляти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один одному, не </a:t>
            </a:r>
            <a:r>
              <a:rPr lang="ru-RU" sz="1400" dirty="0" err="1"/>
              <a:t>надаючи</a:t>
            </a:r>
            <a:r>
              <a:rPr lang="ru-RU" sz="1400" dirty="0"/>
              <a:t> </a:t>
            </a:r>
            <a:r>
              <a:rPr lang="ru-RU" sz="1400" dirty="0" err="1"/>
              <a:t>своїх</a:t>
            </a:r>
            <a:r>
              <a:rPr lang="ru-RU" sz="1400" dirty="0"/>
              <a:t> </a:t>
            </a:r>
            <a:r>
              <a:rPr lang="ru-RU" sz="1400" dirty="0" err="1"/>
              <a:t>персональних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жодним</a:t>
            </a:r>
            <a:r>
              <a:rPr lang="ru-RU" sz="1400" dirty="0"/>
              <a:t> </a:t>
            </a:r>
            <a:r>
              <a:rPr lang="ru-RU" sz="1400" dirty="0" err="1"/>
              <a:t>центральним</a:t>
            </a:r>
            <a:r>
              <a:rPr lang="ru-RU" sz="1400" dirty="0"/>
              <a:t> </a:t>
            </a:r>
            <a:r>
              <a:rPr lang="ru-RU" sz="1400" dirty="0" err="1"/>
              <a:t>організаціям</a:t>
            </a:r>
            <a:r>
              <a:rPr lang="ru-RU" sz="1400" dirty="0"/>
              <a:t>. </a:t>
            </a:r>
            <a:r>
              <a:rPr lang="ru-RU" sz="1400" dirty="0" err="1"/>
              <a:t>Хел</a:t>
            </a:r>
            <a:r>
              <a:rPr lang="ru-RU" sz="1400" dirty="0"/>
              <a:t> і сам </a:t>
            </a:r>
            <a:r>
              <a:rPr lang="ru-RU" sz="1400" dirty="0" err="1"/>
              <a:t>більшу</a:t>
            </a:r>
            <a:r>
              <a:rPr lang="ru-RU" sz="1400" dirty="0"/>
              <a:t> </a:t>
            </a:r>
            <a:r>
              <a:rPr lang="ru-RU" sz="1400" dirty="0" err="1"/>
              <a:t>частину</a:t>
            </a:r>
            <a:r>
              <a:rPr lang="ru-RU" sz="1400" dirty="0"/>
              <a:t> </a:t>
            </a:r>
            <a:r>
              <a:rPr lang="ru-RU" sz="1400" dirty="0" err="1"/>
              <a:t>професійного</a:t>
            </a:r>
            <a:r>
              <a:rPr lang="ru-RU" sz="1400" dirty="0"/>
              <a:t> </a:t>
            </a:r>
            <a:r>
              <a:rPr lang="ru-RU" sz="1400" dirty="0" err="1"/>
              <a:t>життя</a:t>
            </a:r>
            <a:r>
              <a:rPr lang="ru-RU" sz="1400" dirty="0"/>
              <a:t> </a:t>
            </a:r>
            <a:r>
              <a:rPr lang="ru-RU" sz="1400" dirty="0" err="1"/>
              <a:t>присвятив</a:t>
            </a:r>
            <a:r>
              <a:rPr lang="ru-RU" sz="1400" dirty="0"/>
              <a:t> </a:t>
            </a:r>
            <a:r>
              <a:rPr lang="ru-RU" sz="1400" dirty="0" err="1"/>
              <a:t>розробці</a:t>
            </a:r>
            <a:r>
              <a:rPr lang="ru-RU" sz="1400" dirty="0"/>
              <a:t> </a:t>
            </a:r>
            <a:r>
              <a:rPr lang="ru-RU" sz="1400" dirty="0" err="1"/>
              <a:t>програм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допомагали</a:t>
            </a:r>
            <a:r>
              <a:rPr lang="ru-RU" sz="1400" dirty="0"/>
              <a:t> людям </a:t>
            </a:r>
            <a:r>
              <a:rPr lang="ru-RU" sz="1400" dirty="0" err="1"/>
              <a:t>захиститися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всевидячого</a:t>
            </a:r>
            <a:r>
              <a:rPr lang="ru-RU" sz="1400" dirty="0"/>
              <a:t> та </a:t>
            </a:r>
            <a:r>
              <a:rPr lang="ru-RU" sz="1400" dirty="0" err="1"/>
              <a:t>всепроникного</a:t>
            </a:r>
            <a:r>
              <a:rPr lang="ru-RU" sz="1400" dirty="0"/>
              <a:t> ока “Великого брата”.</a:t>
            </a:r>
          </a:p>
        </p:txBody>
      </p:sp>
      <p:pic>
        <p:nvPicPr>
          <p:cNvPr id="6" name="Рисунок 5" descr="Изображение выглядит как текст, мужчина, человек, улыбается&#10;&#10;Автоматически созданное описание">
            <a:extLst>
              <a:ext uri="{FF2B5EF4-FFF2-40B4-BE49-F238E27FC236}">
                <a16:creationId xmlns:a16="http://schemas.microsoft.com/office/drawing/2014/main" id="{31B40624-996F-4417-9BDC-D94A612C48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546" r="-725"/>
          <a:stretch/>
        </p:blipFill>
        <p:spPr>
          <a:xfrm>
            <a:off x="279272" y="997186"/>
            <a:ext cx="6426796" cy="3976697"/>
          </a:xfrm>
        </p:spPr>
      </p:pic>
      <p:sp>
        <p:nvSpPr>
          <p:cNvPr id="11" name="Текст 3">
            <a:extLst>
              <a:ext uri="{FF2B5EF4-FFF2-40B4-BE49-F238E27FC236}">
                <a16:creationId xmlns:a16="http://schemas.microsoft.com/office/drawing/2014/main" id="{6E50D25E-8387-4C31-B8AF-FFCF23074918}"/>
              </a:ext>
            </a:extLst>
          </p:cNvPr>
          <p:cNvSpPr txBox="1">
            <a:spLocks/>
          </p:cNvSpPr>
          <p:nvPr/>
        </p:nvSpPr>
        <p:spPr bwMode="white">
          <a:xfrm>
            <a:off x="0" y="4180114"/>
            <a:ext cx="11452194" cy="1298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sz="1200" b="1" dirty="0"/>
          </a:p>
          <a:p>
            <a:endParaRPr lang="ru-RU" sz="1200" b="1" dirty="0"/>
          </a:p>
          <a:p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11209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181852"/>
            <a:ext cx="8637103" cy="126000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Лен </a:t>
            </a:r>
            <a:r>
              <a:rPr lang="ru-RU" dirty="0" err="1"/>
              <a:t>Сассаман</a:t>
            </a:r>
            <a:r>
              <a:rPr lang="ru-RU" dirty="0"/>
              <a:t> та </a:t>
            </a:r>
            <a:r>
              <a:rPr lang="ru-RU" dirty="0" err="1"/>
              <a:t>теорія</a:t>
            </a:r>
            <a:r>
              <a:rPr lang="ru-RU" dirty="0"/>
              <a:t> про </a:t>
            </a:r>
            <a:r>
              <a:rPr lang="ru-RU" dirty="0" err="1"/>
              <a:t>сатосі</a:t>
            </a:r>
            <a:endParaRPr lang="ru-RU" dirty="0"/>
          </a:p>
        </p:txBody>
      </p:sp>
      <p:pic>
        <p:nvPicPr>
          <p:cNvPr id="13" name="Рисунок 12" descr="Значок в виде ручки и бумаги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10" y="778138"/>
            <a:ext cx="814387" cy="81438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21" y="3213574"/>
            <a:ext cx="5202071" cy="916228"/>
          </a:xfrm>
        </p:spPr>
        <p:txBody>
          <a:bodyPr rtlCol="0"/>
          <a:lstStyle/>
          <a:p>
            <a:pPr rtl="0"/>
            <a:r>
              <a:rPr lang="ru-RU" sz="1500" dirty="0"/>
              <a:t>Лен </a:t>
            </a:r>
            <a:r>
              <a:rPr lang="ru-RU" sz="1500" dirty="0" err="1"/>
              <a:t>був</a:t>
            </a:r>
            <a:r>
              <a:rPr lang="ru-RU" sz="1500" dirty="0"/>
              <a:t> </a:t>
            </a:r>
            <a:r>
              <a:rPr lang="ru-RU" sz="1500" dirty="0" err="1"/>
              <a:t>справжнім</a:t>
            </a:r>
            <a:r>
              <a:rPr lang="ru-RU" sz="1500" dirty="0"/>
              <a:t> </a:t>
            </a:r>
            <a:r>
              <a:rPr lang="ru-RU" sz="1500" dirty="0" err="1"/>
              <a:t>шифропанком</a:t>
            </a:r>
            <a:r>
              <a:rPr lang="ru-RU" sz="1500" dirty="0"/>
              <a:t>. </a:t>
            </a:r>
            <a:r>
              <a:rPr lang="ru-RU" sz="1500" dirty="0" err="1"/>
              <a:t>Він</a:t>
            </a:r>
            <a:r>
              <a:rPr lang="ru-RU" sz="1500" dirty="0"/>
              <a:t> </a:t>
            </a:r>
            <a:r>
              <a:rPr lang="ru-RU" sz="1500" dirty="0" err="1"/>
              <a:t>був</a:t>
            </a:r>
            <a:r>
              <a:rPr lang="ru-RU" sz="1500" dirty="0"/>
              <a:t> </a:t>
            </a:r>
            <a:r>
              <a:rPr lang="ru-RU" sz="1500" dirty="0" err="1"/>
              <a:t>прихильником</a:t>
            </a:r>
            <a:r>
              <a:rPr lang="ru-RU" sz="1500" dirty="0"/>
              <a:t> </a:t>
            </a:r>
            <a:r>
              <a:rPr lang="ru-RU" sz="1500" dirty="0" err="1"/>
              <a:t>анонімності</a:t>
            </a:r>
            <a:r>
              <a:rPr lang="ru-RU" sz="1500" dirty="0"/>
              <a:t> та </a:t>
            </a:r>
            <a:r>
              <a:rPr lang="ru-RU" sz="1500" dirty="0" err="1"/>
              <a:t>криптографії</a:t>
            </a:r>
            <a:r>
              <a:rPr lang="ru-RU" sz="1500" dirty="0"/>
              <a:t>. </a:t>
            </a:r>
            <a:r>
              <a:rPr lang="ru-RU" sz="1500" dirty="0" err="1"/>
              <a:t>Він</a:t>
            </a:r>
            <a:r>
              <a:rPr lang="ru-RU" sz="1500" dirty="0"/>
              <a:t> </a:t>
            </a:r>
            <a:r>
              <a:rPr lang="ru-RU" sz="1500" dirty="0" err="1"/>
              <a:t>присвятив</a:t>
            </a:r>
            <a:r>
              <a:rPr lang="ru-RU" sz="1500" dirty="0"/>
              <a:t> </a:t>
            </a:r>
            <a:r>
              <a:rPr lang="ru-RU" sz="1500" dirty="0" err="1"/>
              <a:t>своє</a:t>
            </a:r>
            <a:r>
              <a:rPr lang="ru-RU" sz="1500" dirty="0"/>
              <a:t> </a:t>
            </a:r>
            <a:r>
              <a:rPr lang="ru-RU" sz="1500" dirty="0" err="1"/>
              <a:t>життя</a:t>
            </a:r>
            <a:r>
              <a:rPr lang="ru-RU" sz="1500" dirty="0"/>
              <a:t> </a:t>
            </a:r>
            <a:r>
              <a:rPr lang="ru-RU" sz="1500" dirty="0" err="1"/>
              <a:t>захисту</a:t>
            </a:r>
            <a:r>
              <a:rPr lang="ru-RU" sz="1500" dirty="0"/>
              <a:t> </a:t>
            </a:r>
            <a:r>
              <a:rPr lang="ru-RU" sz="1500" dirty="0" err="1"/>
              <a:t>особистих</a:t>
            </a:r>
            <a:r>
              <a:rPr lang="ru-RU" sz="1500" dirty="0"/>
              <a:t> свобод за </a:t>
            </a:r>
            <a:r>
              <a:rPr lang="ru-RU" sz="1500" dirty="0" err="1"/>
              <a:t>допомогою</a:t>
            </a:r>
            <a:r>
              <a:rPr lang="ru-RU" sz="1500" dirty="0"/>
              <a:t> </a:t>
            </a:r>
            <a:r>
              <a:rPr lang="ru-RU" sz="1500" dirty="0" err="1"/>
              <a:t>криптографії</a:t>
            </a:r>
            <a:r>
              <a:rPr lang="ru-RU" sz="1500" dirty="0"/>
              <a:t>, будучи </a:t>
            </a:r>
            <a:r>
              <a:rPr lang="ru-RU" sz="1500" dirty="0" err="1"/>
              <a:t>розробником</a:t>
            </a:r>
            <a:r>
              <a:rPr lang="ru-RU" sz="1500" dirty="0"/>
              <a:t> </a:t>
            </a:r>
            <a:r>
              <a:rPr lang="en-US" sz="1500" dirty="0"/>
              <a:t>PGP-</a:t>
            </a:r>
            <a:r>
              <a:rPr lang="ru-RU" sz="1500" dirty="0" err="1"/>
              <a:t>шифрування</a:t>
            </a:r>
            <a:r>
              <a:rPr lang="ru-RU" sz="1500" dirty="0"/>
              <a:t> та </a:t>
            </a:r>
            <a:r>
              <a:rPr lang="ru-RU" sz="1500" dirty="0" err="1"/>
              <a:t>технологій</a:t>
            </a:r>
            <a:r>
              <a:rPr lang="ru-RU" sz="1500" dirty="0"/>
              <a:t> </a:t>
            </a:r>
            <a:r>
              <a:rPr lang="ru-RU" sz="1500" dirty="0" err="1"/>
              <a:t>конфіденційності</a:t>
            </a:r>
            <a:r>
              <a:rPr lang="ru-RU" sz="1500" dirty="0"/>
              <a:t> з </a:t>
            </a:r>
            <a:r>
              <a:rPr lang="ru-RU" sz="1500" dirty="0" err="1"/>
              <a:t>відкритим</a:t>
            </a:r>
            <a:r>
              <a:rPr lang="ru-RU" sz="1500" dirty="0"/>
              <a:t> кодом, а </a:t>
            </a:r>
            <a:r>
              <a:rPr lang="ru-RU" sz="1500" dirty="0" err="1"/>
              <a:t>також</a:t>
            </a:r>
            <a:r>
              <a:rPr lang="ru-RU" sz="1500" dirty="0"/>
              <a:t> </a:t>
            </a:r>
            <a:r>
              <a:rPr lang="ru-RU" sz="1500" dirty="0" err="1"/>
              <a:t>академічним</a:t>
            </a:r>
            <a:r>
              <a:rPr lang="ru-RU" sz="1500" dirty="0"/>
              <a:t> криптографом, </a:t>
            </a:r>
            <a:r>
              <a:rPr lang="ru-RU" sz="1500" dirty="0" err="1"/>
              <a:t>який</a:t>
            </a:r>
            <a:r>
              <a:rPr lang="ru-RU" sz="1500" dirty="0"/>
              <a:t> </a:t>
            </a:r>
            <a:r>
              <a:rPr lang="ru-RU" sz="1500" dirty="0" err="1"/>
              <a:t>досліджував</a:t>
            </a:r>
            <a:r>
              <a:rPr lang="ru-RU" sz="1500" dirty="0"/>
              <a:t> </a:t>
            </a:r>
            <a:r>
              <a:rPr lang="ru-RU" sz="1500" dirty="0" err="1"/>
              <a:t>пірингові</a:t>
            </a:r>
            <a:r>
              <a:rPr lang="ru-RU" sz="1500" dirty="0"/>
              <a:t> </a:t>
            </a:r>
            <a:r>
              <a:rPr lang="ru-RU" sz="1500" dirty="0" err="1"/>
              <a:t>мережі</a:t>
            </a:r>
            <a:r>
              <a:rPr lang="ru-RU" sz="1500" dirty="0"/>
              <a:t> </a:t>
            </a:r>
            <a:r>
              <a:rPr lang="ru-RU" sz="1500" dirty="0" err="1"/>
              <a:t>під</a:t>
            </a:r>
            <a:r>
              <a:rPr lang="ru-RU" sz="1500" dirty="0"/>
              <a:t> </a:t>
            </a:r>
            <a:r>
              <a:rPr lang="ru-RU" sz="1500" dirty="0" err="1"/>
              <a:t>керівництвом</a:t>
            </a:r>
            <a:r>
              <a:rPr lang="ru-RU" sz="1500" dirty="0"/>
              <a:t> </a:t>
            </a:r>
            <a:r>
              <a:rPr lang="ru-RU" sz="1500" dirty="0" err="1"/>
              <a:t>винахідника</a:t>
            </a:r>
            <a:r>
              <a:rPr lang="ru-RU" sz="1500" dirty="0"/>
              <a:t> </a:t>
            </a:r>
            <a:r>
              <a:rPr lang="ru-RU" sz="1500" dirty="0" err="1"/>
              <a:t>блокчейну</a:t>
            </a:r>
            <a:r>
              <a:rPr lang="ru-RU" sz="1500" dirty="0"/>
              <a:t> </a:t>
            </a:r>
            <a:r>
              <a:rPr lang="ru-RU" sz="1500" dirty="0" err="1"/>
              <a:t>Девіда</a:t>
            </a:r>
            <a:r>
              <a:rPr lang="ru-RU" sz="1500" dirty="0"/>
              <a:t> </a:t>
            </a:r>
            <a:r>
              <a:rPr lang="ru-RU" sz="1500" dirty="0" err="1"/>
              <a:t>Чаума</a:t>
            </a:r>
            <a:r>
              <a:rPr lang="ru-RU" sz="1500" dirty="0"/>
              <a:t>.</a:t>
            </a:r>
          </a:p>
          <a:p>
            <a:pPr rtl="0"/>
            <a:endParaRPr lang="ru-RU" sz="1500" dirty="0"/>
          </a:p>
          <a:p>
            <a:pPr rtl="0"/>
            <a:r>
              <a:rPr lang="ru-RU" sz="1500" dirty="0" err="1"/>
              <a:t>Він</a:t>
            </a:r>
            <a:r>
              <a:rPr lang="ru-RU" sz="1500" dirty="0"/>
              <a:t> </a:t>
            </a:r>
            <a:r>
              <a:rPr lang="ru-RU" sz="1500" dirty="0" err="1"/>
              <a:t>також</a:t>
            </a:r>
            <a:r>
              <a:rPr lang="ru-RU" sz="1500" dirty="0"/>
              <a:t> </a:t>
            </a:r>
            <a:r>
              <a:rPr lang="ru-RU" sz="1500" dirty="0" err="1"/>
              <a:t>був</a:t>
            </a:r>
            <a:r>
              <a:rPr lang="ru-RU" sz="1500" dirty="0"/>
              <a:t> </a:t>
            </a:r>
            <a:r>
              <a:rPr lang="ru-RU" sz="1500" dirty="0" err="1"/>
              <a:t>стовпом</a:t>
            </a:r>
            <a:r>
              <a:rPr lang="ru-RU" sz="1500" dirty="0"/>
              <a:t> </a:t>
            </a:r>
            <a:r>
              <a:rPr lang="ru-RU" sz="1500" dirty="0" err="1"/>
              <a:t>хакерської</a:t>
            </a:r>
            <a:r>
              <a:rPr lang="ru-RU" sz="1500" dirty="0"/>
              <a:t> </a:t>
            </a:r>
            <a:r>
              <a:rPr lang="ru-RU" sz="1500" dirty="0" err="1"/>
              <a:t>спільноти</a:t>
            </a:r>
            <a:r>
              <a:rPr lang="ru-RU" sz="1500" dirty="0"/>
              <a:t> – другом та </a:t>
            </a:r>
            <a:r>
              <a:rPr lang="ru-RU" sz="1500" dirty="0" err="1"/>
              <a:t>натхненником</a:t>
            </a:r>
            <a:r>
              <a:rPr lang="ru-RU" sz="1500" dirty="0"/>
              <a:t> для </a:t>
            </a:r>
            <a:r>
              <a:rPr lang="ru-RU" sz="1500" dirty="0" err="1"/>
              <a:t>багатьох</a:t>
            </a:r>
            <a:r>
              <a:rPr lang="ru-RU" sz="1500" dirty="0"/>
              <a:t> </a:t>
            </a:r>
            <a:r>
              <a:rPr lang="ru-RU" sz="1500" dirty="0" err="1"/>
              <a:t>важливих</a:t>
            </a:r>
            <a:r>
              <a:rPr lang="ru-RU" sz="1500" dirty="0"/>
              <a:t> </a:t>
            </a:r>
            <a:r>
              <a:rPr lang="ru-RU" sz="1500" dirty="0" err="1"/>
              <a:t>постатей</a:t>
            </a:r>
            <a:r>
              <a:rPr lang="ru-RU" sz="1500" dirty="0"/>
              <a:t> в </a:t>
            </a:r>
            <a:r>
              <a:rPr lang="ru-RU" sz="1500" dirty="0" err="1"/>
              <a:t>історії</a:t>
            </a:r>
            <a:r>
              <a:rPr lang="ru-RU" sz="1500" dirty="0"/>
              <a:t> </a:t>
            </a:r>
            <a:r>
              <a:rPr lang="ru-RU" sz="1500" dirty="0" err="1"/>
              <a:t>інформаційної</a:t>
            </a:r>
            <a:r>
              <a:rPr lang="ru-RU" sz="1500" dirty="0"/>
              <a:t> </a:t>
            </a:r>
            <a:r>
              <a:rPr lang="ru-RU" sz="1500" dirty="0" err="1"/>
              <a:t>безпеки</a:t>
            </a:r>
            <a:r>
              <a:rPr lang="ru-RU" sz="1500" dirty="0"/>
              <a:t> та </a:t>
            </a:r>
            <a:r>
              <a:rPr lang="ru-RU" sz="1500" dirty="0" err="1"/>
              <a:t>криптовалюти</a:t>
            </a:r>
            <a:r>
              <a:rPr lang="ru-RU" sz="1500" dirty="0"/>
              <a:t>. </a:t>
            </a:r>
          </a:p>
          <a:p>
            <a:pPr rtl="0"/>
            <a:r>
              <a:rPr lang="ru-RU" sz="1500" dirty="0" err="1"/>
              <a:t>Його</a:t>
            </a:r>
            <a:r>
              <a:rPr lang="ru-RU" sz="1500" dirty="0"/>
              <a:t> смерть </a:t>
            </a:r>
            <a:r>
              <a:rPr lang="ru-RU" sz="1500" dirty="0" err="1"/>
              <a:t>збіглася</a:t>
            </a:r>
            <a:r>
              <a:rPr lang="ru-RU" sz="1500" dirty="0"/>
              <a:t> </a:t>
            </a:r>
            <a:r>
              <a:rPr lang="ru-RU" sz="1500" dirty="0" err="1"/>
              <a:t>зі</a:t>
            </a:r>
            <a:r>
              <a:rPr lang="ru-RU" sz="1500" dirty="0"/>
              <a:t> </a:t>
            </a:r>
            <a:r>
              <a:rPr lang="ru-RU" sz="1500" dirty="0" err="1"/>
              <a:t>зникненням</a:t>
            </a:r>
            <a:r>
              <a:rPr lang="ru-RU" sz="1500" dirty="0"/>
              <a:t> </a:t>
            </a:r>
            <a:r>
              <a:rPr lang="ru-RU" sz="1500" dirty="0" err="1"/>
              <a:t>найвідомішого</a:t>
            </a:r>
            <a:r>
              <a:rPr lang="ru-RU" sz="1500" dirty="0"/>
              <a:t> у </a:t>
            </a:r>
            <a:r>
              <a:rPr lang="ru-RU" sz="1500" dirty="0" err="1"/>
              <a:t>світі</a:t>
            </a:r>
            <a:r>
              <a:rPr lang="ru-RU" sz="1500" dirty="0"/>
              <a:t> </a:t>
            </a:r>
            <a:r>
              <a:rPr lang="ru-RU" sz="1500" dirty="0" err="1"/>
              <a:t>шифропанку</a:t>
            </a:r>
            <a:r>
              <a:rPr lang="ru-RU" sz="1500" dirty="0"/>
              <a:t> – </a:t>
            </a:r>
            <a:r>
              <a:rPr lang="ru-RU" sz="1500" dirty="0" err="1"/>
              <a:t>Сатоші</a:t>
            </a:r>
            <a:r>
              <a:rPr lang="ru-RU" sz="1500" dirty="0"/>
              <a:t> </a:t>
            </a:r>
            <a:r>
              <a:rPr lang="ru-RU" sz="1500" dirty="0" err="1"/>
              <a:t>Накамото</a:t>
            </a:r>
            <a:r>
              <a:rPr lang="ru-RU" sz="1500" dirty="0"/>
              <a:t>. </a:t>
            </a:r>
            <a:r>
              <a:rPr lang="ru-RU" sz="1500" dirty="0" err="1"/>
              <a:t>Всього</a:t>
            </a:r>
            <a:r>
              <a:rPr lang="ru-RU" sz="1500" dirty="0"/>
              <a:t> за два </a:t>
            </a:r>
            <a:r>
              <a:rPr lang="ru-RU" sz="1500" dirty="0" err="1"/>
              <a:t>місяці</a:t>
            </a:r>
            <a:r>
              <a:rPr lang="ru-RU" sz="1500" dirty="0"/>
              <a:t> до </a:t>
            </a:r>
            <a:r>
              <a:rPr lang="ru-RU" sz="1500" dirty="0" err="1"/>
              <a:t>смерті</a:t>
            </a:r>
            <a:r>
              <a:rPr lang="ru-RU" sz="1500" dirty="0"/>
              <a:t> </a:t>
            </a:r>
            <a:r>
              <a:rPr lang="ru-RU" sz="1500" dirty="0" err="1"/>
              <a:t>Олена</a:t>
            </a:r>
            <a:r>
              <a:rPr lang="ru-RU" sz="1500" dirty="0"/>
              <a:t> </a:t>
            </a:r>
            <a:r>
              <a:rPr lang="ru-RU" sz="1500" dirty="0" err="1"/>
              <a:t>Сатоші</a:t>
            </a:r>
            <a:r>
              <a:rPr lang="ru-RU" sz="1500" dirty="0"/>
              <a:t> написав </a:t>
            </a:r>
            <a:r>
              <a:rPr lang="ru-RU" sz="1500" dirty="0" err="1"/>
              <a:t>своє</a:t>
            </a:r>
            <a:r>
              <a:rPr lang="ru-RU" sz="1500" dirty="0"/>
              <a:t> </a:t>
            </a:r>
            <a:r>
              <a:rPr lang="ru-RU" sz="1500" dirty="0" err="1"/>
              <a:t>останнє</a:t>
            </a:r>
            <a:r>
              <a:rPr lang="ru-RU" sz="1500" dirty="0"/>
              <a:t> </a:t>
            </a:r>
            <a:r>
              <a:rPr lang="ru-RU" sz="1500" dirty="0" err="1"/>
              <a:t>повідомлення</a:t>
            </a:r>
            <a:r>
              <a:rPr lang="ru-RU" sz="1500" dirty="0"/>
              <a:t>:</a:t>
            </a:r>
          </a:p>
          <a:p>
            <a:pPr rtl="0"/>
            <a:r>
              <a:rPr lang="ru-RU" sz="1500" dirty="0"/>
              <a:t>«</a:t>
            </a:r>
            <a:r>
              <a:rPr lang="ru-RU" sz="1500" u="sng" dirty="0"/>
              <a:t>Я </a:t>
            </a:r>
            <a:r>
              <a:rPr lang="ru-RU" sz="1500" u="sng" dirty="0" err="1"/>
              <a:t>переключився</a:t>
            </a:r>
            <a:r>
              <a:rPr lang="ru-RU" sz="1500" u="sng" dirty="0"/>
              <a:t> на </a:t>
            </a:r>
            <a:r>
              <a:rPr lang="ru-RU" sz="1500" u="sng" dirty="0" err="1"/>
              <a:t>інші</a:t>
            </a:r>
            <a:r>
              <a:rPr lang="ru-RU" sz="1500" u="sng" dirty="0"/>
              <a:t> </a:t>
            </a:r>
            <a:r>
              <a:rPr lang="ru-RU" sz="1500" u="sng" dirty="0" err="1"/>
              <a:t>речі</a:t>
            </a:r>
            <a:r>
              <a:rPr lang="ru-RU" sz="1500" u="sng" dirty="0"/>
              <a:t> і, </a:t>
            </a:r>
            <a:r>
              <a:rPr lang="ru-RU" sz="1500" u="sng" dirty="0" err="1"/>
              <a:t>ймовірно</a:t>
            </a:r>
            <a:r>
              <a:rPr lang="ru-RU" sz="1500" u="sng" dirty="0"/>
              <a:t>, не </a:t>
            </a:r>
            <a:r>
              <a:rPr lang="ru-RU" sz="1500" u="sng" dirty="0" err="1"/>
              <a:t>зявлятимусь</a:t>
            </a:r>
            <a:r>
              <a:rPr lang="ru-RU" sz="1500" u="sng" dirty="0"/>
              <a:t> у </a:t>
            </a:r>
            <a:r>
              <a:rPr lang="ru-RU" sz="1500" u="sng" dirty="0" err="1"/>
              <a:t>майбутньому</a:t>
            </a:r>
            <a:r>
              <a:rPr lang="ru-RU" sz="1500" dirty="0"/>
              <a:t>».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sz="1500" dirty="0"/>
              <a:t>Лен </a:t>
            </a:r>
            <a:r>
              <a:rPr lang="ru-RU" sz="1500" dirty="0" err="1"/>
              <a:t>був</a:t>
            </a:r>
            <a:r>
              <a:rPr lang="ru-RU" sz="1500" dirty="0"/>
              <a:t> </a:t>
            </a:r>
            <a:r>
              <a:rPr lang="ru-RU" sz="1500" dirty="0" err="1"/>
              <a:t>товаришем</a:t>
            </a:r>
            <a:r>
              <a:rPr lang="ru-RU" sz="1500" dirty="0"/>
              <a:t> </a:t>
            </a:r>
            <a:r>
              <a:rPr lang="ru-RU" sz="1500" dirty="0" err="1"/>
              <a:t>Хела</a:t>
            </a:r>
            <a:r>
              <a:rPr lang="ru-RU" sz="1500" dirty="0"/>
              <a:t>. Вони </a:t>
            </a:r>
            <a:r>
              <a:rPr lang="ru-RU" sz="1500" dirty="0" err="1"/>
              <a:t>познайомились</a:t>
            </a:r>
            <a:r>
              <a:rPr lang="ru-RU" sz="1500" dirty="0"/>
              <a:t> </a:t>
            </a:r>
            <a:r>
              <a:rPr lang="ru-RU" sz="1500" dirty="0" err="1"/>
              <a:t>під</a:t>
            </a:r>
            <a:r>
              <a:rPr lang="ru-RU" sz="1500" dirty="0"/>
              <a:t> час </a:t>
            </a:r>
            <a:r>
              <a:rPr lang="ru-RU" sz="1500" dirty="0" err="1"/>
              <a:t>розробки</a:t>
            </a:r>
            <a:r>
              <a:rPr lang="ru-RU" sz="1500" dirty="0"/>
              <a:t> </a:t>
            </a:r>
            <a:r>
              <a:rPr lang="en-US" sz="1500" dirty="0"/>
              <a:t>PGP </a:t>
            </a:r>
            <a:r>
              <a:rPr lang="uk-UA" sz="1500" dirty="0"/>
              <a:t>та </a:t>
            </a:r>
            <a:r>
              <a:rPr lang="uk-UA" sz="1500" dirty="0" err="1"/>
              <a:t>допомогав</a:t>
            </a:r>
            <a:r>
              <a:rPr lang="uk-UA" sz="1500" dirty="0"/>
              <a:t> створити йому </a:t>
            </a:r>
            <a:r>
              <a:rPr lang="ru-RU" sz="1500" dirty="0"/>
              <a:t>RFC 4880 для </a:t>
            </a:r>
            <a:r>
              <a:rPr lang="ru-RU" sz="1500" dirty="0" err="1"/>
              <a:t>інтероперабельності</a:t>
            </a:r>
            <a:r>
              <a:rPr lang="ru-RU" sz="1500" dirty="0"/>
              <a:t> </a:t>
            </a:r>
            <a:r>
              <a:rPr lang="ru-RU" sz="1500" dirty="0" err="1"/>
              <a:t>OpenPGP</a:t>
            </a:r>
            <a:r>
              <a:rPr lang="ru-RU" sz="1500" dirty="0"/>
              <a:t>. </a:t>
            </a:r>
            <a:r>
              <a:rPr lang="ru-RU" sz="1500" dirty="0" err="1"/>
              <a:t>Також</a:t>
            </a:r>
            <a:r>
              <a:rPr lang="ru-RU" sz="1500" dirty="0"/>
              <a:t> вони </a:t>
            </a:r>
            <a:r>
              <a:rPr lang="ru-RU" sz="1500" dirty="0" err="1"/>
              <a:t>були</a:t>
            </a:r>
            <a:r>
              <a:rPr lang="ru-RU" sz="1500" dirty="0"/>
              <a:t> </a:t>
            </a:r>
            <a:r>
              <a:rPr lang="ru-RU" sz="1500" dirty="0" err="1"/>
              <a:t>знайомі</a:t>
            </a:r>
            <a:r>
              <a:rPr lang="ru-RU" sz="1500" dirty="0"/>
              <a:t> з Адамом Беком</a:t>
            </a:r>
          </a:p>
          <a:p>
            <a:pPr rtl="0"/>
            <a:endParaRPr lang="ru-RU" sz="1500" dirty="0"/>
          </a:p>
        </p:txBody>
      </p:sp>
      <p:pic>
        <p:nvPicPr>
          <p:cNvPr id="8" name="Picture 2" descr="The Many Facts Pointing to Cypherpunk Len Sassaman Being Satoshi Nakamoto –  Featured Bitcoin News - newsbinding">
            <a:extLst>
              <a:ext uri="{FF2B5EF4-FFF2-40B4-BE49-F238E27FC236}">
                <a16:creationId xmlns:a16="http://schemas.microsoft.com/office/drawing/2014/main" id="{21BDA2FC-5B9A-4B10-B678-04209657DD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6"/>
          <a:stretch/>
        </p:blipFill>
        <p:spPr bwMode="auto">
          <a:xfrm>
            <a:off x="6096000" y="3170231"/>
            <a:ext cx="5202238" cy="27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5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/>
              <a:t>Головна мета того, </a:t>
            </a:r>
            <a:r>
              <a:rPr lang="ru-RU" sz="2800" dirty="0" err="1"/>
              <a:t>чим</a:t>
            </a:r>
            <a:r>
              <a:rPr lang="ru-RU" sz="2800" dirty="0"/>
              <a:t> ми </a:t>
            </a:r>
            <a:r>
              <a:rPr lang="ru-RU" sz="2800" dirty="0" err="1"/>
              <a:t>займаємося</a:t>
            </a:r>
            <a:r>
              <a:rPr lang="ru-RU" sz="2800" dirty="0"/>
              <a:t> –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відправити</a:t>
            </a:r>
            <a:r>
              <a:rPr lang="ru-RU" sz="2800" dirty="0"/>
              <a:t> Великого брата на </a:t>
            </a:r>
            <a:r>
              <a:rPr lang="ru-RU" sz="2800" dirty="0" err="1"/>
              <a:t>звалище</a:t>
            </a:r>
            <a:r>
              <a:rPr lang="ru-RU" sz="2800" dirty="0"/>
              <a:t> </a:t>
            </a:r>
            <a:r>
              <a:rPr lang="ru-RU" sz="2800" dirty="0" err="1"/>
              <a:t>історії</a:t>
            </a:r>
            <a:r>
              <a:rPr lang="ru-RU" sz="2800" dirty="0"/>
              <a:t>. Не </a:t>
            </a:r>
            <a:r>
              <a:rPr lang="ru-RU" sz="2800" dirty="0" err="1"/>
              <a:t>варто</a:t>
            </a:r>
            <a:r>
              <a:rPr lang="ru-RU" sz="2800" dirty="0"/>
              <a:t> </a:t>
            </a:r>
            <a:r>
              <a:rPr lang="ru-RU" sz="2800" dirty="0" err="1"/>
              <a:t>недооцінювати</a:t>
            </a:r>
            <a:r>
              <a:rPr lang="ru-RU" sz="2800" dirty="0"/>
              <a:t>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завдання</a:t>
            </a:r>
            <a:r>
              <a:rPr lang="ru-RU" sz="2800" dirty="0"/>
              <a:t>. </a:t>
            </a:r>
            <a:r>
              <a:rPr lang="ru-RU" sz="2800" dirty="0" err="1"/>
              <a:t>Можливо</a:t>
            </a:r>
            <a:r>
              <a:rPr lang="ru-RU" sz="2800" dirty="0"/>
              <a:t>, колись ми </a:t>
            </a:r>
            <a:r>
              <a:rPr lang="ru-RU" sz="2800" dirty="0" err="1"/>
              <a:t>оглянемося</a:t>
            </a:r>
            <a:r>
              <a:rPr lang="ru-RU" sz="2800" dirty="0"/>
              <a:t> і </a:t>
            </a:r>
            <a:r>
              <a:rPr lang="ru-RU" sz="2800" dirty="0" err="1"/>
              <a:t>побачимо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було</a:t>
            </a:r>
            <a:r>
              <a:rPr lang="ru-RU" sz="2800" dirty="0"/>
              <a:t> </a:t>
            </a:r>
            <a:r>
              <a:rPr lang="ru-RU" sz="2800" dirty="0" err="1"/>
              <a:t>найважливіше</a:t>
            </a:r>
            <a:r>
              <a:rPr lang="ru-RU" sz="2800" dirty="0"/>
              <a:t> з </a:t>
            </a:r>
            <a:r>
              <a:rPr lang="ru-RU" sz="2800" dirty="0" err="1"/>
              <a:t>усього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ми </a:t>
            </a:r>
            <a:r>
              <a:rPr lang="ru-RU" sz="2800" dirty="0" err="1"/>
              <a:t>зробили</a:t>
            </a:r>
            <a:r>
              <a:rPr lang="ru-RU" sz="2800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err="1"/>
              <a:t>Хел</a:t>
            </a:r>
            <a:r>
              <a:rPr lang="ru-RU" dirty="0"/>
              <a:t> </a:t>
            </a:r>
            <a:r>
              <a:rPr lang="ru-RU" dirty="0" err="1"/>
              <a:t>фінні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 rtlCol="0">
            <a:normAutofit fontScale="92500" lnSpcReduction="10000"/>
          </a:bodyPr>
          <a:lstStyle/>
          <a:p>
            <a:pPr rtl="0"/>
            <a:r>
              <a:rPr lang="ru-RU" dirty="0" err="1"/>
              <a:t>Біткоїн</a:t>
            </a:r>
            <a:r>
              <a:rPr lang="ru-RU" dirty="0"/>
              <a:t> </a:t>
            </a:r>
            <a:r>
              <a:rPr lang="ru-RU" dirty="0" err="1"/>
              <a:t>привабив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лібертаріанців.Завдяки</a:t>
            </a:r>
            <a:r>
              <a:rPr lang="ru-RU" dirty="0"/>
              <a:t> набрав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популярність</a:t>
            </a:r>
            <a:r>
              <a:rPr lang="ru-RU" dirty="0"/>
              <a:t> в </a:t>
            </a:r>
            <a:r>
              <a:rPr lang="ru-RU" dirty="0" err="1"/>
              <a:t>тісному</a:t>
            </a:r>
            <a:r>
              <a:rPr lang="ru-RU" dirty="0"/>
              <a:t> </a:t>
            </a:r>
            <a:r>
              <a:rPr lang="ru-RU" dirty="0" err="1"/>
              <a:t>колі</a:t>
            </a:r>
            <a:r>
              <a:rPr lang="ru-RU" dirty="0"/>
              <a:t> </a:t>
            </a:r>
            <a:r>
              <a:rPr lang="ru-RU" dirty="0" err="1"/>
              <a:t>однодумців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перша </a:t>
            </a:r>
            <a:r>
              <a:rPr lang="ru-RU" dirty="0" err="1"/>
              <a:t>хвиля</a:t>
            </a:r>
            <a:r>
              <a:rPr lang="ru-RU" dirty="0"/>
              <a:t> росту. </a:t>
            </a:r>
            <a:r>
              <a:rPr lang="ru-RU" dirty="0" err="1"/>
              <a:t>Акц</a:t>
            </a:r>
            <a:r>
              <a:rPr lang="uk-UA" dirty="0"/>
              <a:t>і</a:t>
            </a:r>
            <a:r>
              <a:rPr lang="ru-RU" dirty="0"/>
              <a:t>я протесту </a:t>
            </a:r>
            <a:r>
              <a:rPr lang="ru-RU" dirty="0" err="1"/>
              <a:t>оккупай</a:t>
            </a:r>
            <a:r>
              <a:rPr lang="ru-RU" dirty="0"/>
              <a:t> </a:t>
            </a:r>
            <a:r>
              <a:rPr lang="ru-RU" dirty="0" err="1"/>
              <a:t>уол</a:t>
            </a:r>
            <a:r>
              <a:rPr lang="ru-RU" dirty="0"/>
              <a:t> </a:t>
            </a:r>
            <a:r>
              <a:rPr lang="ru-RU" dirty="0" err="1"/>
              <a:t>стріт</a:t>
            </a:r>
            <a:r>
              <a:rPr lang="ru-RU" dirty="0"/>
              <a:t> </a:t>
            </a:r>
            <a:r>
              <a:rPr lang="ru-RU" dirty="0" err="1"/>
              <a:t>надала</a:t>
            </a:r>
            <a:r>
              <a:rPr lang="ru-RU" dirty="0"/>
              <a:t> </a:t>
            </a:r>
            <a:r>
              <a:rPr lang="ru-RU" dirty="0" err="1"/>
              <a:t>спалаху</a:t>
            </a:r>
            <a:r>
              <a:rPr lang="ru-RU" dirty="0"/>
              <a:t> </a:t>
            </a:r>
            <a:r>
              <a:rPr lang="uk-UA" dirty="0"/>
              <a:t>популярності </a:t>
            </a:r>
            <a:r>
              <a:rPr lang="ru-RU" dirty="0" err="1"/>
              <a:t>валюти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 Але </a:t>
            </a:r>
            <a:r>
              <a:rPr lang="ru-RU" dirty="0" err="1"/>
              <a:t>увага</a:t>
            </a:r>
            <a:r>
              <a:rPr lang="ru-RU" dirty="0"/>
              <a:t> до молодого проекту могла </a:t>
            </a:r>
            <a:r>
              <a:rPr lang="ru-RU" dirty="0" err="1"/>
              <a:t>закінчитися</a:t>
            </a:r>
            <a:r>
              <a:rPr lang="ru-RU" dirty="0"/>
              <a:t> </a:t>
            </a:r>
            <a:r>
              <a:rPr lang="ru-RU" dirty="0" err="1"/>
              <a:t>трагічно</a:t>
            </a:r>
            <a:r>
              <a:rPr lang="ru-RU" dirty="0"/>
              <a:t> через </a:t>
            </a:r>
            <a:r>
              <a:rPr lang="ru-RU" dirty="0" err="1"/>
              <a:t>інцендент</a:t>
            </a:r>
            <a:r>
              <a:rPr lang="ru-RU" dirty="0"/>
              <a:t> з </a:t>
            </a:r>
            <a:r>
              <a:rPr lang="en-US" dirty="0" err="1"/>
              <a:t>wikileaks</a:t>
            </a:r>
            <a:r>
              <a:rPr lang="uk-UA" dirty="0"/>
              <a:t>. Коли один з учасників </a:t>
            </a:r>
            <a:r>
              <a:rPr lang="uk-UA" dirty="0" err="1"/>
              <a:t>запропунував</a:t>
            </a:r>
            <a:r>
              <a:rPr lang="uk-UA" dirty="0"/>
              <a:t> підтримувати </a:t>
            </a:r>
            <a:r>
              <a:rPr lang="uk-UA" dirty="0" err="1"/>
              <a:t>вікілікс</a:t>
            </a:r>
            <a:r>
              <a:rPr lang="uk-UA" dirty="0"/>
              <a:t> біткоїнами , втрутився </a:t>
            </a:r>
            <a:r>
              <a:rPr lang="uk-UA" dirty="0" err="1"/>
              <a:t>сатоші</a:t>
            </a:r>
            <a:r>
              <a:rPr lang="uk-UA" dirty="0"/>
              <a:t> та пояснив що їм не потрібно на стільки багато уваги від уряду, тому що проект тільки почав свій розвиток та був дуже вразливий. Хто б </a:t>
            </a:r>
            <a:r>
              <a:rPr lang="uk-UA" dirty="0" err="1"/>
              <a:t>знв</a:t>
            </a:r>
            <a:r>
              <a:rPr lang="uk-UA" dirty="0"/>
              <a:t> що сталося з біткоїном тоді, якщо б </a:t>
            </a:r>
            <a:r>
              <a:rPr lang="uk-UA" dirty="0" err="1"/>
              <a:t>Сатосі</a:t>
            </a:r>
            <a:r>
              <a:rPr lang="uk-UA" dirty="0"/>
              <a:t> не дав заборону.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586</TotalTime>
  <Words>1360</Words>
  <Application>Microsoft Office PowerPoint</Application>
  <PresentationFormat>Широкоэкранный</PresentationFormat>
  <Paragraphs>77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Verdana</vt:lpstr>
      <vt:lpstr>Небеса</vt:lpstr>
      <vt:lpstr>Історія створення цифрової валюти </vt:lpstr>
      <vt:lpstr>Хто такі шифропанки та екстропіанці? Як вони вплинули на розвиток технології?</vt:lpstr>
      <vt:lpstr>Істория</vt:lpstr>
      <vt:lpstr>Адам бек та HASHCASH</vt:lpstr>
      <vt:lpstr>Нік Сабо та Bit Gold </vt:lpstr>
      <vt:lpstr>Вей Дей та b-money </vt:lpstr>
      <vt:lpstr>Гарольд Томас Фінні II</vt:lpstr>
      <vt:lpstr>Лен Сассаман та теорія про сатосі</vt:lpstr>
      <vt:lpstr>Головна мета того, чим ми займаємося – це відправити Великого брата на звалище історії. Не варто недооцінювати це завдання. Можливо, колись ми оглянемося і побачимо, що це було найважливіше з усього, що ми зробили.</vt:lpstr>
      <vt:lpstr>Silk Road </vt:lpstr>
      <vt:lpstr>Вплив та 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Історія створення цифрової валюти </dc:title>
  <dc:creator>gosha dava</dc:creator>
  <cp:lastModifiedBy>gosha dava</cp:lastModifiedBy>
  <cp:revision>1</cp:revision>
  <dcterms:created xsi:type="dcterms:W3CDTF">2021-11-16T09:08:50Z</dcterms:created>
  <dcterms:modified xsi:type="dcterms:W3CDTF">2021-11-17T09:55:21Z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