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6" r:id="rId7"/>
    <p:sldId id="267" r:id="rId8"/>
    <p:sldId id="263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16/7/layout/HexagonTimeline" loCatId="process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79D5E37C-6EE5-46B4-B136-E5E388C14C15}">
      <dgm:prSet/>
      <dgm:spPr>
        <a:solidFill>
          <a:schemeClr val="accent1">
            <a:lumMod val="50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ru-RU" dirty="0" err="1"/>
            <a:t>Янв</a:t>
          </a:r>
          <a:r>
            <a:rPr lang="ru-RU" dirty="0"/>
            <a:t> 2021</a:t>
          </a:r>
        </a:p>
      </dgm:t>
    </dgm:pt>
    <dgm:pt modelId="{BE57F84A-B207-4C0D-8E09-A4D38A4F8E76}" type="parTrans" cxnId="{BCE39BB1-C22E-497B-987C-BCBDA5A4375D}">
      <dgm:prSet/>
      <dgm:spPr/>
      <dgm:t>
        <a:bodyPr rtlCol="0"/>
        <a:lstStyle/>
        <a:p>
          <a:pPr rtl="0"/>
          <a:endParaRPr lang="ru-RU" dirty="0"/>
        </a:p>
      </dgm:t>
    </dgm:pt>
    <dgm:pt modelId="{5D7642E4-C295-4232-A0B9-FFB60ECA314A}" type="sibTrans" cxnId="{BCE39BB1-C22E-497B-987C-BCBDA5A4375D}">
      <dgm:prSet/>
      <dgm:spPr/>
      <dgm:t>
        <a:bodyPr rtlCol="0"/>
        <a:lstStyle/>
        <a:p>
          <a:pPr rtl="0"/>
          <a:endParaRPr lang="ru-RU" dirty="0"/>
        </a:p>
      </dgm:t>
    </dgm:pt>
    <dgm:pt modelId="{3E75349A-CDC7-4946-94A4-E34887B449BA}">
      <dgm:prSet/>
      <dgm:spPr/>
      <dgm:t>
        <a:bodyPr rtlCol="0"/>
        <a:lstStyle/>
        <a:p>
          <a:pPr rtl="0"/>
          <a:r>
            <a:rPr lang="ru-RU" dirty="0"/>
            <a:t>Бум</a:t>
          </a:r>
          <a:r>
            <a:rPr lang="en-US" dirty="0"/>
            <a:t> NFT</a:t>
          </a:r>
          <a:r>
            <a:rPr lang="uk-UA" dirty="0"/>
            <a:t>, с</a:t>
          </a:r>
          <a:r>
            <a:rPr lang="ru-RU" dirty="0" err="1"/>
            <a:t>оздание</a:t>
          </a:r>
          <a:r>
            <a:rPr lang="ru-RU" dirty="0"/>
            <a:t> токенов и </a:t>
          </a:r>
          <a:r>
            <a:rPr lang="ru-RU" dirty="0" err="1"/>
            <a:t>иновационных</a:t>
          </a:r>
          <a:r>
            <a:rPr lang="ru-RU" dirty="0"/>
            <a:t> </a:t>
          </a:r>
          <a:r>
            <a:rPr lang="ru-RU" dirty="0" err="1"/>
            <a:t>блокчейнов</a:t>
          </a:r>
          <a:r>
            <a:rPr lang="en-US" dirty="0"/>
            <a:t> </a:t>
          </a:r>
          <a:r>
            <a:rPr lang="ru-RU" dirty="0"/>
            <a:t> </a:t>
          </a:r>
        </a:p>
      </dgm:t>
    </dgm:pt>
    <dgm:pt modelId="{6A082C22-5B54-4131-AEF5-F8B4CD621D35}" type="parTrans" cxnId="{87C2CCCD-2503-438C-8922-672436A9A51E}">
      <dgm:prSet/>
      <dgm:spPr/>
      <dgm:t>
        <a:bodyPr rtlCol="0"/>
        <a:lstStyle/>
        <a:p>
          <a:pPr rtl="0"/>
          <a:endParaRPr lang="ru-RU" dirty="0"/>
        </a:p>
      </dgm:t>
    </dgm:pt>
    <dgm:pt modelId="{18BA5848-4D28-4878-98D0-6627678AB161}" type="sibTrans" cxnId="{87C2CCCD-2503-438C-8922-672436A9A51E}">
      <dgm:prSet/>
      <dgm:spPr/>
      <dgm:t>
        <a:bodyPr rtlCol="0"/>
        <a:lstStyle/>
        <a:p>
          <a:pPr rtl="0"/>
          <a:endParaRPr lang="ru-RU" dirty="0"/>
        </a:p>
      </dgm:t>
    </dgm:pt>
    <dgm:pt modelId="{5A7CD7F9-CA4B-4E8F-A1BF-F25860D96E9D}">
      <dgm:prSet/>
      <dgm:spPr>
        <a:solidFill>
          <a:schemeClr val="tx1">
            <a:lumMod val="85000"/>
            <a:lumOff val="1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ru-RU" dirty="0"/>
            <a:t> Мар 2021</a:t>
          </a:r>
        </a:p>
      </dgm:t>
    </dgm:pt>
    <dgm:pt modelId="{D4EECE8E-3013-448B-9DF7-8C096854C02A}" type="parTrans" cxnId="{8668B309-818E-4D64-A43A-A3D51BDFF9E4}">
      <dgm:prSet/>
      <dgm:spPr/>
      <dgm:t>
        <a:bodyPr rtlCol="0"/>
        <a:lstStyle/>
        <a:p>
          <a:pPr rtl="0"/>
          <a:endParaRPr lang="ru-RU" dirty="0"/>
        </a:p>
      </dgm:t>
    </dgm:pt>
    <dgm:pt modelId="{22778933-56E6-4E89-B68E-F8578CFE0734}" type="sibTrans" cxnId="{8668B309-818E-4D64-A43A-A3D51BDFF9E4}">
      <dgm:prSet/>
      <dgm:spPr/>
      <dgm:t>
        <a:bodyPr rtlCol="0"/>
        <a:lstStyle/>
        <a:p>
          <a:pPr rtl="0"/>
          <a:endParaRPr lang="ru-RU" dirty="0"/>
        </a:p>
      </dgm:t>
    </dgm:pt>
    <dgm:pt modelId="{721865A7-48DF-48AF-B013-2706AB04AECB}">
      <dgm:prSet/>
      <dgm:spPr/>
      <dgm:t>
        <a:bodyPr rtlCol="0"/>
        <a:lstStyle/>
        <a:p>
          <a:pPr rtl="0"/>
          <a:r>
            <a:rPr lang="en-US" b="0" i="0" dirty="0" err="1"/>
            <a:t>Everydays</a:t>
          </a:r>
          <a:r>
            <a:rPr lang="en-US" b="0" i="0" dirty="0"/>
            <a:t>: The First 5000 Days</a:t>
          </a:r>
          <a:endParaRPr lang="ru-RU" b="0" noProof="0" dirty="0"/>
        </a:p>
      </dgm:t>
    </dgm:pt>
    <dgm:pt modelId="{9867F13E-F6DE-45B4-9F66-F9748662E707}" type="parTrans" cxnId="{CD5F7384-F42E-47EB-A5DD-AC4847277DA6}">
      <dgm:prSet/>
      <dgm:spPr/>
      <dgm:t>
        <a:bodyPr rtlCol="0"/>
        <a:lstStyle/>
        <a:p>
          <a:pPr rtl="0"/>
          <a:endParaRPr lang="ru-RU" dirty="0"/>
        </a:p>
      </dgm:t>
    </dgm:pt>
    <dgm:pt modelId="{C10D6369-C1DA-4ABD-A9C2-1793F41241FC}" type="sibTrans" cxnId="{CD5F7384-F42E-47EB-A5DD-AC4847277DA6}">
      <dgm:prSet/>
      <dgm:spPr/>
      <dgm:t>
        <a:bodyPr rtlCol="0"/>
        <a:lstStyle/>
        <a:p>
          <a:pPr rtl="0"/>
          <a:endParaRPr lang="ru-RU" dirty="0"/>
        </a:p>
      </dgm:t>
    </dgm:pt>
    <dgm:pt modelId="{6EC236B8-3DCD-4D3B-BA1A-4DDB2D1D0501}">
      <dgm:prSet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uk-UA" dirty="0" err="1">
              <a:solidFill>
                <a:schemeClr val="tx1"/>
              </a:solidFill>
            </a:rPr>
            <a:t>Нояб</a:t>
          </a:r>
          <a:r>
            <a:rPr lang="ru-RU" dirty="0">
              <a:solidFill>
                <a:schemeClr val="tx1"/>
              </a:solidFill>
            </a:rPr>
            <a:t> 2021</a:t>
          </a:r>
        </a:p>
      </dgm:t>
    </dgm:pt>
    <dgm:pt modelId="{A089C88B-5621-431F-9218-EEAA3DB4532B}" type="parTrans" cxnId="{DEBF011F-DBF0-41C7-AD96-98CB1261F1E6}">
      <dgm:prSet/>
      <dgm:spPr/>
      <dgm:t>
        <a:bodyPr rtlCol="0"/>
        <a:lstStyle/>
        <a:p>
          <a:pPr rtl="0"/>
          <a:endParaRPr lang="ru-RU" dirty="0"/>
        </a:p>
      </dgm:t>
    </dgm:pt>
    <dgm:pt modelId="{0392B523-7A12-4227-AFCC-1ECAFEDF80F5}" type="sibTrans" cxnId="{DEBF011F-DBF0-41C7-AD96-98CB1261F1E6}">
      <dgm:prSet/>
      <dgm:spPr/>
      <dgm:t>
        <a:bodyPr rtlCol="0"/>
        <a:lstStyle/>
        <a:p>
          <a:pPr rtl="0"/>
          <a:endParaRPr lang="ru-RU" dirty="0"/>
        </a:p>
      </dgm:t>
    </dgm:pt>
    <dgm:pt modelId="{77CFE12A-47BC-4C5B-8B19-9A3624B335DE}">
      <dgm:prSet/>
      <dgm:spPr/>
      <dgm:t>
        <a:bodyPr rtlCol="0"/>
        <a:lstStyle/>
        <a:p>
          <a:pPr rtl="0"/>
          <a:r>
            <a:rPr lang="ru-RU" b="0" i="0" dirty="0"/>
            <a:t>Эрмитаж продает </a:t>
          </a:r>
          <a:r>
            <a:rPr lang="en-US" b="0" i="0" dirty="0"/>
            <a:t>NFT</a:t>
          </a:r>
          <a:endParaRPr lang="ru-RU" dirty="0"/>
        </a:p>
      </dgm:t>
    </dgm:pt>
    <dgm:pt modelId="{EA77DA41-DCDA-4F52-8093-032D4584C46B}" type="parTrans" cxnId="{E619F6D2-AB4E-4568-AA0D-DD5B723984E4}">
      <dgm:prSet/>
      <dgm:spPr/>
      <dgm:t>
        <a:bodyPr rtlCol="0"/>
        <a:lstStyle/>
        <a:p>
          <a:pPr rtl="0"/>
          <a:endParaRPr lang="ru-RU" dirty="0"/>
        </a:p>
      </dgm:t>
    </dgm:pt>
    <dgm:pt modelId="{2063576C-C2E8-4611-9778-BA81802BB256}" type="sibTrans" cxnId="{E619F6D2-AB4E-4568-AA0D-DD5B723984E4}">
      <dgm:prSet/>
      <dgm:spPr/>
      <dgm:t>
        <a:bodyPr rtlCol="0"/>
        <a:lstStyle/>
        <a:p>
          <a:pPr rtl="0"/>
          <a:endParaRPr lang="ru-RU" dirty="0"/>
        </a:p>
      </dgm:t>
    </dgm:pt>
    <dgm:pt modelId="{5B663993-C978-4555-9DD2-7E1B2D50E369}">
      <dgm:prSet/>
      <dgm:spPr/>
      <dgm:t>
        <a:bodyPr/>
        <a:lstStyle/>
        <a:p>
          <a:r>
            <a:rPr lang="ru-RU" b="0" i="0" dirty="0"/>
            <a:t>Стоимость на момент продажи – $69 млн</a:t>
          </a:r>
        </a:p>
      </dgm:t>
    </dgm:pt>
    <dgm:pt modelId="{285E0FB1-2289-498A-B4A2-A88BACF71FB9}" type="parTrans" cxnId="{E03CDE73-C43E-4A81-90C4-31D6EF9B6DF6}">
      <dgm:prSet/>
      <dgm:spPr/>
      <dgm:t>
        <a:bodyPr/>
        <a:lstStyle/>
        <a:p>
          <a:endParaRPr lang="LID4096"/>
        </a:p>
      </dgm:t>
    </dgm:pt>
    <dgm:pt modelId="{CED16BBF-2315-4FD8-AA89-BF615774CDE8}" type="sibTrans" cxnId="{E03CDE73-C43E-4A81-90C4-31D6EF9B6DF6}">
      <dgm:prSet/>
      <dgm:spPr/>
      <dgm:t>
        <a:bodyPr/>
        <a:lstStyle/>
        <a:p>
          <a:endParaRPr lang="LID4096"/>
        </a:p>
      </dgm:t>
    </dgm:pt>
    <dgm:pt modelId="{BA270F43-0C36-4246-8BB8-6065D927DFD3}" type="pres">
      <dgm:prSet presAssocID="{AB08BA36-A16A-4C16-8F63-9AEE3FB76278}" presName="Name0" presStyleCnt="0">
        <dgm:presLayoutVars>
          <dgm:chMax/>
          <dgm:chPref/>
          <dgm:animLvl val="lvl"/>
        </dgm:presLayoutVars>
      </dgm:prSet>
      <dgm:spPr/>
    </dgm:pt>
    <dgm:pt modelId="{DB77968F-28AC-402A-ADE0-64611B01B33F}" type="pres">
      <dgm:prSet presAssocID="{79D5E37C-6EE5-46B4-B136-E5E388C14C15}" presName="composite" presStyleCnt="0"/>
      <dgm:spPr/>
    </dgm:pt>
    <dgm:pt modelId="{87197975-52CC-4703-B090-3C0D7101D171}" type="pres">
      <dgm:prSet presAssocID="{79D5E37C-6EE5-46B4-B136-E5E388C14C15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95FCF055-303A-4445-9813-7E8E825042F7}" type="pres">
      <dgm:prSet presAssocID="{79D5E37C-6EE5-46B4-B136-E5E388C14C15}" presName="Childtext1" presStyleLbl="revTx" presStyleIdx="0" presStyleCnt="3">
        <dgm:presLayoutVars>
          <dgm:chMax val="0"/>
          <dgm:chPref val="0"/>
          <dgm:bulletEnabled/>
        </dgm:presLayoutVars>
      </dgm:prSet>
      <dgm:spPr/>
    </dgm:pt>
    <dgm:pt modelId="{D01E2BCD-A874-4A1C-89AC-5538E4157620}" type="pres">
      <dgm:prSet presAssocID="{79D5E37C-6EE5-46B4-B136-E5E388C14C15}" presName="ConnectLine" presStyleLbl="sibTrans1D1" presStyleIdx="0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FDB9A9-E4A8-41C4-8D31-90A173B96E5C}" type="pres">
      <dgm:prSet presAssocID="{79D5E37C-6EE5-46B4-B136-E5E388C14C15}" presName="ConnectLineEnd" presStyleLbl="node1" presStyleIdx="0" presStyleCnt="3"/>
      <dgm:spPr>
        <a:solidFill>
          <a:schemeClr val="accent1">
            <a:lumMod val="50000"/>
          </a:schemeClr>
        </a:solidFill>
        <a:effectLst/>
      </dgm:spPr>
    </dgm:pt>
    <dgm:pt modelId="{3D54F6D0-2057-4B25-8365-ED10A3FE5FAC}" type="pres">
      <dgm:prSet presAssocID="{79D5E37C-6EE5-46B4-B136-E5E388C14C15}" presName="EmptyPane" presStyleCnt="0"/>
      <dgm:spPr/>
    </dgm:pt>
    <dgm:pt modelId="{9B8552CD-49EF-4C0D-A1E0-14E2B93937C6}" type="pres">
      <dgm:prSet presAssocID="{5D7642E4-C295-4232-A0B9-FFB60ECA314A}" presName="spaceBetweenRectangles" presStyleLbl="fgAcc1" presStyleIdx="0" presStyleCnt="2"/>
      <dgm:spPr/>
    </dgm:pt>
    <dgm:pt modelId="{B9613699-D389-47DE-94A2-9874595052A1}" type="pres">
      <dgm:prSet presAssocID="{5A7CD7F9-CA4B-4E8F-A1BF-F25860D96E9D}" presName="composite" presStyleCnt="0"/>
      <dgm:spPr/>
    </dgm:pt>
    <dgm:pt modelId="{26B4BD2F-FDF2-43F2-B16B-BEB2D2725732}" type="pres">
      <dgm:prSet presAssocID="{5A7CD7F9-CA4B-4E8F-A1BF-F25860D96E9D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C70F55F-492B-43E5-837C-20655AECEE3D}" type="pres">
      <dgm:prSet presAssocID="{5A7CD7F9-CA4B-4E8F-A1BF-F25860D96E9D}" presName="Childtext1" presStyleLbl="revTx" presStyleIdx="1" presStyleCnt="3">
        <dgm:presLayoutVars>
          <dgm:chMax val="0"/>
          <dgm:chPref val="0"/>
          <dgm:bulletEnabled/>
        </dgm:presLayoutVars>
      </dgm:prSet>
      <dgm:spPr/>
    </dgm:pt>
    <dgm:pt modelId="{EFE2D3E2-1871-4306-945A-082E4C6DFF62}" type="pres">
      <dgm:prSet presAssocID="{5A7CD7F9-CA4B-4E8F-A1BF-F25860D96E9D}" presName="ConnectLine" presStyleLbl="sibTrans1D1" presStyleIdx="1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FA22CC1-F421-42D7-B327-A0748A5CA8CA}" type="pres">
      <dgm:prSet presAssocID="{5A7CD7F9-CA4B-4E8F-A1BF-F25860D96E9D}" presName="ConnectLineEnd" presStyleLbl="node1" presStyleIdx="1" presStyleCnt="3"/>
      <dgm:spPr>
        <a:solidFill>
          <a:schemeClr val="tx1">
            <a:lumMod val="85000"/>
            <a:lumOff val="15000"/>
          </a:schemeClr>
        </a:solidFill>
        <a:effectLst/>
      </dgm:spPr>
    </dgm:pt>
    <dgm:pt modelId="{B9AAF34C-316B-4600-BE86-CE8E2DB2A167}" type="pres">
      <dgm:prSet presAssocID="{5A7CD7F9-CA4B-4E8F-A1BF-F25860D96E9D}" presName="EmptyPane" presStyleCnt="0"/>
      <dgm:spPr/>
    </dgm:pt>
    <dgm:pt modelId="{237EB574-03EA-4B5E-A071-20BFF7A94025}" type="pres">
      <dgm:prSet presAssocID="{22778933-56E6-4E89-B68E-F8578CFE0734}" presName="spaceBetweenRectangles" presStyleLbl="fgAcc1" presStyleIdx="1" presStyleCnt="2"/>
      <dgm:spPr/>
    </dgm:pt>
    <dgm:pt modelId="{8713FAAE-A94E-4C45-80CC-D0CADC2C45F5}" type="pres">
      <dgm:prSet presAssocID="{6EC236B8-3DCD-4D3B-BA1A-4DDB2D1D0501}" presName="composite" presStyleCnt="0"/>
      <dgm:spPr/>
    </dgm:pt>
    <dgm:pt modelId="{42647E7A-7F8D-43C5-B7AA-DB1A84D62562}" type="pres">
      <dgm:prSet presAssocID="{6EC236B8-3DCD-4D3B-BA1A-4DDB2D1D0501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6459495F-68A2-4439-A9B3-5DDACF24ECD9}" type="pres">
      <dgm:prSet presAssocID="{6EC236B8-3DCD-4D3B-BA1A-4DDB2D1D0501}" presName="Childtext1" presStyleLbl="revTx" presStyleIdx="2" presStyleCnt="3">
        <dgm:presLayoutVars>
          <dgm:chMax val="0"/>
          <dgm:chPref val="0"/>
          <dgm:bulletEnabled/>
        </dgm:presLayoutVars>
      </dgm:prSet>
      <dgm:spPr/>
    </dgm:pt>
    <dgm:pt modelId="{DA9415BC-5F5D-427A-8E4A-15DE1DCD00EC}" type="pres">
      <dgm:prSet presAssocID="{6EC236B8-3DCD-4D3B-BA1A-4DDB2D1D0501}" presName="ConnectLine" presStyleLbl="sibTrans1D1" presStyleIdx="2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6283014-8366-4F80-A66F-FA0C7794F36F}" type="pres">
      <dgm:prSet presAssocID="{6EC236B8-3DCD-4D3B-BA1A-4DDB2D1D0501}" presName="ConnectLineEnd" presStyleLbl="node1" presStyleIdx="2" presStyleCnt="3"/>
      <dgm:spPr>
        <a:solidFill>
          <a:schemeClr val="bg1">
            <a:lumMod val="75000"/>
          </a:schemeClr>
        </a:solidFill>
        <a:effectLst/>
      </dgm:spPr>
    </dgm:pt>
    <dgm:pt modelId="{AF0F2ED6-BC80-4E40-B2CD-6C12B31151D5}" type="pres">
      <dgm:prSet presAssocID="{6EC236B8-3DCD-4D3B-BA1A-4DDB2D1D0501}" presName="EmptyPane" presStyleCnt="0"/>
      <dgm:spPr/>
    </dgm:pt>
  </dgm:ptLst>
  <dgm:cxnLst>
    <dgm:cxn modelId="{8668B309-818E-4D64-A43A-A3D51BDFF9E4}" srcId="{AB08BA36-A16A-4C16-8F63-9AEE3FB76278}" destId="{5A7CD7F9-CA4B-4E8F-A1BF-F25860D96E9D}" srcOrd="1" destOrd="0" parTransId="{D4EECE8E-3013-448B-9DF7-8C096854C02A}" sibTransId="{22778933-56E6-4E89-B68E-F8578CFE0734}"/>
    <dgm:cxn modelId="{DEBF011F-DBF0-41C7-AD96-98CB1261F1E6}" srcId="{AB08BA36-A16A-4C16-8F63-9AEE3FB76278}" destId="{6EC236B8-3DCD-4D3B-BA1A-4DDB2D1D0501}" srcOrd="2" destOrd="0" parTransId="{A089C88B-5621-431F-9218-EEAA3DB4532B}" sibTransId="{0392B523-7A12-4227-AFCC-1ECAFEDF80F5}"/>
    <dgm:cxn modelId="{56BFC82A-B3C7-4D8B-B364-019866A43DF2}" type="presOf" srcId="{79D5E37C-6EE5-46B4-B136-E5E388C14C15}" destId="{87197975-52CC-4703-B090-3C0D7101D171}" srcOrd="0" destOrd="0" presId="urn:microsoft.com/office/officeart/2016/7/layout/HexagonTimeline"/>
    <dgm:cxn modelId="{37D9742D-B407-42C5-B0AF-29F531C5FE4B}" type="presOf" srcId="{77CFE12A-47BC-4C5B-8B19-9A3624B335DE}" destId="{6459495F-68A2-4439-A9B3-5DDACF24ECD9}" srcOrd="0" destOrd="0" presId="urn:microsoft.com/office/officeart/2016/7/layout/HexagonTimeline"/>
    <dgm:cxn modelId="{BFDCAC69-4F0A-4008-9BF3-D03CEEFF363B}" type="presOf" srcId="{5B663993-C978-4555-9DD2-7E1B2D50E369}" destId="{6C70F55F-492B-43E5-837C-20655AECEE3D}" srcOrd="0" destOrd="1" presId="urn:microsoft.com/office/officeart/2016/7/layout/HexagonTimeline"/>
    <dgm:cxn modelId="{EBDB614A-5533-4D48-BD82-CD12634648C8}" type="presOf" srcId="{3E75349A-CDC7-4946-94A4-E34887B449BA}" destId="{95FCF055-303A-4445-9813-7E8E825042F7}" srcOrd="0" destOrd="0" presId="urn:microsoft.com/office/officeart/2016/7/layout/HexagonTimeline"/>
    <dgm:cxn modelId="{F8DCE64F-0CDA-4F47-A51D-A37BFD6B9D59}" type="presOf" srcId="{AB08BA36-A16A-4C16-8F63-9AEE3FB76278}" destId="{BA270F43-0C36-4246-8BB8-6065D927DFD3}" srcOrd="0" destOrd="0" presId="urn:microsoft.com/office/officeart/2016/7/layout/HexagonTimeline"/>
    <dgm:cxn modelId="{E03CDE73-C43E-4A81-90C4-31D6EF9B6DF6}" srcId="{5A7CD7F9-CA4B-4E8F-A1BF-F25860D96E9D}" destId="{5B663993-C978-4555-9DD2-7E1B2D50E369}" srcOrd="1" destOrd="0" parTransId="{285E0FB1-2289-498A-B4A2-A88BACF71FB9}" sibTransId="{CED16BBF-2315-4FD8-AA89-BF615774CDE8}"/>
    <dgm:cxn modelId="{CD5F7384-F42E-47EB-A5DD-AC4847277DA6}" srcId="{5A7CD7F9-CA4B-4E8F-A1BF-F25860D96E9D}" destId="{721865A7-48DF-48AF-B013-2706AB04AECB}" srcOrd="0" destOrd="0" parTransId="{9867F13E-F6DE-45B4-9F66-F9748662E707}" sibTransId="{C10D6369-C1DA-4ABD-A9C2-1793F41241FC}"/>
    <dgm:cxn modelId="{BBC024AB-6643-4926-91A5-93900D44CDD9}" type="presOf" srcId="{721865A7-48DF-48AF-B013-2706AB04AECB}" destId="{6C70F55F-492B-43E5-837C-20655AECEE3D}" srcOrd="0" destOrd="0" presId="urn:microsoft.com/office/officeart/2016/7/layout/HexagonTimeline"/>
    <dgm:cxn modelId="{BCE39BB1-C22E-497B-987C-BCBDA5A4375D}" srcId="{AB08BA36-A16A-4C16-8F63-9AEE3FB76278}" destId="{79D5E37C-6EE5-46B4-B136-E5E388C14C15}" srcOrd="0" destOrd="0" parTransId="{BE57F84A-B207-4C0D-8E09-A4D38A4F8E76}" sibTransId="{5D7642E4-C295-4232-A0B9-FFB60ECA314A}"/>
    <dgm:cxn modelId="{87C2CCCD-2503-438C-8922-672436A9A51E}" srcId="{79D5E37C-6EE5-46B4-B136-E5E388C14C15}" destId="{3E75349A-CDC7-4946-94A4-E34887B449BA}" srcOrd="0" destOrd="0" parTransId="{6A082C22-5B54-4131-AEF5-F8B4CD621D35}" sibTransId="{18BA5848-4D28-4878-98D0-6627678AB161}"/>
    <dgm:cxn modelId="{E619F6D2-AB4E-4568-AA0D-DD5B723984E4}" srcId="{6EC236B8-3DCD-4D3B-BA1A-4DDB2D1D0501}" destId="{77CFE12A-47BC-4C5B-8B19-9A3624B335DE}" srcOrd="0" destOrd="0" parTransId="{EA77DA41-DCDA-4F52-8093-032D4584C46B}" sibTransId="{2063576C-C2E8-4611-9778-BA81802BB256}"/>
    <dgm:cxn modelId="{5F68CEE0-D8AC-420D-A3D8-E0DBA8791EB8}" type="presOf" srcId="{5A7CD7F9-CA4B-4E8F-A1BF-F25860D96E9D}" destId="{26B4BD2F-FDF2-43F2-B16B-BEB2D2725732}" srcOrd="0" destOrd="0" presId="urn:microsoft.com/office/officeart/2016/7/layout/HexagonTimeline"/>
    <dgm:cxn modelId="{AD80E6F2-38FF-45B8-94E2-E6E589FE6739}" type="presOf" srcId="{6EC236B8-3DCD-4D3B-BA1A-4DDB2D1D0501}" destId="{42647E7A-7F8D-43C5-B7AA-DB1A84D62562}" srcOrd="0" destOrd="0" presId="urn:microsoft.com/office/officeart/2016/7/layout/HexagonTimeline"/>
    <dgm:cxn modelId="{B88E1EBD-801F-4C31-BE75-DBBD8A06DC99}" type="presParOf" srcId="{BA270F43-0C36-4246-8BB8-6065D927DFD3}" destId="{DB77968F-28AC-402A-ADE0-64611B01B33F}" srcOrd="0" destOrd="0" presId="urn:microsoft.com/office/officeart/2016/7/layout/HexagonTimeline"/>
    <dgm:cxn modelId="{D2B6F50D-D050-47D7-87AB-B741677EF213}" type="presParOf" srcId="{DB77968F-28AC-402A-ADE0-64611B01B33F}" destId="{87197975-52CC-4703-B090-3C0D7101D171}" srcOrd="0" destOrd="0" presId="urn:microsoft.com/office/officeart/2016/7/layout/HexagonTimeline"/>
    <dgm:cxn modelId="{E7B89C9F-BC39-4F7E-B9F4-FCD18352F6D1}" type="presParOf" srcId="{DB77968F-28AC-402A-ADE0-64611B01B33F}" destId="{95FCF055-303A-4445-9813-7E8E825042F7}" srcOrd="1" destOrd="0" presId="urn:microsoft.com/office/officeart/2016/7/layout/HexagonTimeline"/>
    <dgm:cxn modelId="{B66F869E-BCF8-434A-977B-F92DEBD2D74E}" type="presParOf" srcId="{DB77968F-28AC-402A-ADE0-64611B01B33F}" destId="{D01E2BCD-A874-4A1C-89AC-5538E4157620}" srcOrd="2" destOrd="0" presId="urn:microsoft.com/office/officeart/2016/7/layout/HexagonTimeline"/>
    <dgm:cxn modelId="{DEA4149D-1D31-4367-AAA4-C3A793C12B52}" type="presParOf" srcId="{DB77968F-28AC-402A-ADE0-64611B01B33F}" destId="{42FDB9A9-E4A8-41C4-8D31-90A173B96E5C}" srcOrd="3" destOrd="0" presId="urn:microsoft.com/office/officeart/2016/7/layout/HexagonTimeline"/>
    <dgm:cxn modelId="{02E1726A-92D2-42E5-B2C8-D25A44469517}" type="presParOf" srcId="{DB77968F-28AC-402A-ADE0-64611B01B33F}" destId="{3D54F6D0-2057-4B25-8365-ED10A3FE5FAC}" srcOrd="4" destOrd="0" presId="urn:microsoft.com/office/officeart/2016/7/layout/HexagonTimeline"/>
    <dgm:cxn modelId="{49F734AF-39AD-4CCA-B2FA-9633454D1D8D}" type="presParOf" srcId="{BA270F43-0C36-4246-8BB8-6065D927DFD3}" destId="{9B8552CD-49EF-4C0D-A1E0-14E2B93937C6}" srcOrd="1" destOrd="0" presId="urn:microsoft.com/office/officeart/2016/7/layout/HexagonTimeline"/>
    <dgm:cxn modelId="{E0AE7E7D-B690-4553-A347-052F2D67E1C7}" type="presParOf" srcId="{BA270F43-0C36-4246-8BB8-6065D927DFD3}" destId="{B9613699-D389-47DE-94A2-9874595052A1}" srcOrd="2" destOrd="0" presId="urn:microsoft.com/office/officeart/2016/7/layout/HexagonTimeline"/>
    <dgm:cxn modelId="{549A0D3D-F32A-4EB0-B8A9-B6A9E9177C3A}" type="presParOf" srcId="{B9613699-D389-47DE-94A2-9874595052A1}" destId="{26B4BD2F-FDF2-43F2-B16B-BEB2D2725732}" srcOrd="0" destOrd="0" presId="urn:microsoft.com/office/officeart/2016/7/layout/HexagonTimeline"/>
    <dgm:cxn modelId="{2BF5E4F5-C1B7-457A-AAE7-8385CAD99FC1}" type="presParOf" srcId="{B9613699-D389-47DE-94A2-9874595052A1}" destId="{6C70F55F-492B-43E5-837C-20655AECEE3D}" srcOrd="1" destOrd="0" presId="urn:microsoft.com/office/officeart/2016/7/layout/HexagonTimeline"/>
    <dgm:cxn modelId="{63C06404-3690-4964-B886-10BBA95BCCEC}" type="presParOf" srcId="{B9613699-D389-47DE-94A2-9874595052A1}" destId="{EFE2D3E2-1871-4306-945A-082E4C6DFF62}" srcOrd="2" destOrd="0" presId="urn:microsoft.com/office/officeart/2016/7/layout/HexagonTimeline"/>
    <dgm:cxn modelId="{2F2DDBDE-F1FC-41A5-905E-531E19AA631B}" type="presParOf" srcId="{B9613699-D389-47DE-94A2-9874595052A1}" destId="{1FA22CC1-F421-42D7-B327-A0748A5CA8CA}" srcOrd="3" destOrd="0" presId="urn:microsoft.com/office/officeart/2016/7/layout/HexagonTimeline"/>
    <dgm:cxn modelId="{D20EFF5F-B5DA-452C-A36F-6CA0A783032E}" type="presParOf" srcId="{B9613699-D389-47DE-94A2-9874595052A1}" destId="{B9AAF34C-316B-4600-BE86-CE8E2DB2A167}" srcOrd="4" destOrd="0" presId="urn:microsoft.com/office/officeart/2016/7/layout/HexagonTimeline"/>
    <dgm:cxn modelId="{58A13DBD-6EE7-46A3-93A2-57A7073EC670}" type="presParOf" srcId="{BA270F43-0C36-4246-8BB8-6065D927DFD3}" destId="{237EB574-03EA-4B5E-A071-20BFF7A94025}" srcOrd="3" destOrd="0" presId="urn:microsoft.com/office/officeart/2016/7/layout/HexagonTimeline"/>
    <dgm:cxn modelId="{5CFE21CE-9216-4262-88DE-8E74347B84A1}" type="presParOf" srcId="{BA270F43-0C36-4246-8BB8-6065D927DFD3}" destId="{8713FAAE-A94E-4C45-80CC-D0CADC2C45F5}" srcOrd="4" destOrd="0" presId="urn:microsoft.com/office/officeart/2016/7/layout/HexagonTimeline"/>
    <dgm:cxn modelId="{9767D93C-1927-4E18-9B06-9C9922515002}" type="presParOf" srcId="{8713FAAE-A94E-4C45-80CC-D0CADC2C45F5}" destId="{42647E7A-7F8D-43C5-B7AA-DB1A84D62562}" srcOrd="0" destOrd="0" presId="urn:microsoft.com/office/officeart/2016/7/layout/HexagonTimeline"/>
    <dgm:cxn modelId="{A0BC8C4E-9631-4C4D-B1B5-67F3D8039D9D}" type="presParOf" srcId="{8713FAAE-A94E-4C45-80CC-D0CADC2C45F5}" destId="{6459495F-68A2-4439-A9B3-5DDACF24ECD9}" srcOrd="1" destOrd="0" presId="urn:microsoft.com/office/officeart/2016/7/layout/HexagonTimeline"/>
    <dgm:cxn modelId="{2AC3F135-61F4-4121-93E8-68BCF3AE7F1F}" type="presParOf" srcId="{8713FAAE-A94E-4C45-80CC-D0CADC2C45F5}" destId="{DA9415BC-5F5D-427A-8E4A-15DE1DCD00EC}" srcOrd="2" destOrd="0" presId="urn:microsoft.com/office/officeart/2016/7/layout/HexagonTimeline"/>
    <dgm:cxn modelId="{2B07FAA7-1259-4427-830E-DC787E62C767}" type="presParOf" srcId="{8713FAAE-A94E-4C45-80CC-D0CADC2C45F5}" destId="{66283014-8366-4F80-A66F-FA0C7794F36F}" srcOrd="3" destOrd="0" presId="urn:microsoft.com/office/officeart/2016/7/layout/HexagonTimeline"/>
    <dgm:cxn modelId="{3CACEA81-F876-4956-86AA-EB1B446D4EE8}" type="presParOf" srcId="{8713FAAE-A94E-4C45-80CC-D0CADC2C45F5}" destId="{AF0F2ED6-BC80-4E40-B2CD-6C12B31151D5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7975-52CC-4703-B090-3C0D7101D171}">
      <dsp:nvSpPr>
        <dsp:cNvPr id="0" name=""/>
        <dsp:cNvSpPr/>
      </dsp:nvSpPr>
      <dsp:spPr>
        <a:xfrm>
          <a:off x="294358" y="2488755"/>
          <a:ext cx="1498151" cy="678751"/>
        </a:xfrm>
        <a:prstGeom prst="homePlate">
          <a:avLst>
            <a:gd name="adj" fmla="val 40000"/>
          </a:avLst>
        </a:prstGeom>
        <a:solidFill>
          <a:schemeClr val="accent1">
            <a:lumMod val="50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Янв</a:t>
          </a:r>
          <a:r>
            <a:rPr lang="ru-RU" sz="1500" kern="1200" dirty="0"/>
            <a:t> 2021</a:t>
          </a:r>
        </a:p>
      </dsp:txBody>
      <dsp:txXfrm>
        <a:off x="294358" y="2488755"/>
        <a:ext cx="1362401" cy="678751"/>
      </dsp:txXfrm>
    </dsp:sp>
    <dsp:sp modelId="{95FCF055-303A-4445-9813-7E8E825042F7}">
      <dsp:nvSpPr>
        <dsp:cNvPr id="0" name=""/>
        <dsp:cNvSpPr/>
      </dsp:nvSpPr>
      <dsp:spPr>
        <a:xfrm>
          <a:off x="3050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Бум</a:t>
          </a:r>
          <a:r>
            <a:rPr lang="en-US" sz="1500" kern="1200" dirty="0"/>
            <a:t> NFT</a:t>
          </a:r>
          <a:r>
            <a:rPr lang="uk-UA" sz="1500" kern="1200" dirty="0"/>
            <a:t>, с</a:t>
          </a:r>
          <a:r>
            <a:rPr lang="ru-RU" sz="1500" kern="1200" dirty="0" err="1"/>
            <a:t>оздание</a:t>
          </a:r>
          <a:r>
            <a:rPr lang="ru-RU" sz="1500" kern="1200" dirty="0"/>
            <a:t> токенов и </a:t>
          </a:r>
          <a:r>
            <a:rPr lang="ru-RU" sz="1500" kern="1200" dirty="0" err="1"/>
            <a:t>иновационных</a:t>
          </a:r>
          <a:r>
            <a:rPr lang="ru-RU" sz="1500" kern="1200" dirty="0"/>
            <a:t> </a:t>
          </a:r>
          <a:r>
            <a:rPr lang="ru-RU" sz="1500" kern="1200" dirty="0" err="1"/>
            <a:t>блокчейнов</a:t>
          </a:r>
          <a:r>
            <a:rPr lang="en-US" sz="1500" kern="1200" dirty="0"/>
            <a:t> </a:t>
          </a:r>
          <a:r>
            <a:rPr lang="ru-RU" sz="1500" kern="1200" dirty="0"/>
            <a:t> </a:t>
          </a:r>
        </a:p>
      </dsp:txBody>
      <dsp:txXfrm>
        <a:off x="3050" y="0"/>
        <a:ext cx="2080766" cy="1810004"/>
      </dsp:txXfrm>
    </dsp:sp>
    <dsp:sp modelId="{9B8552CD-49EF-4C0D-A1E0-14E2B93937C6}">
      <dsp:nvSpPr>
        <dsp:cNvPr id="0" name=""/>
        <dsp:cNvSpPr/>
      </dsp:nvSpPr>
      <dsp:spPr>
        <a:xfrm>
          <a:off x="1792509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E2BCD-A874-4A1C-89AC-5538E4157620}">
      <dsp:nvSpPr>
        <dsp:cNvPr id="0" name=""/>
        <dsp:cNvSpPr/>
      </dsp:nvSpPr>
      <dsp:spPr>
        <a:xfrm>
          <a:off x="1043433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DB9A9-E4A8-41C4-8D31-90A173B96E5C}">
      <dsp:nvSpPr>
        <dsp:cNvPr id="0" name=""/>
        <dsp:cNvSpPr/>
      </dsp:nvSpPr>
      <dsp:spPr>
        <a:xfrm>
          <a:off x="986871" y="1810004"/>
          <a:ext cx="113125" cy="11312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B4BD2F-FDF2-43F2-B16B-BEB2D2725732}">
      <dsp:nvSpPr>
        <dsp:cNvPr id="0" name=""/>
        <dsp:cNvSpPr/>
      </dsp:nvSpPr>
      <dsp:spPr>
        <a:xfrm>
          <a:off x="2375124" y="2488755"/>
          <a:ext cx="1498151" cy="678751"/>
        </a:xfrm>
        <a:prstGeom prst="hexagon">
          <a:avLst>
            <a:gd name="adj" fmla="val 40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 Мар 2021</a:t>
          </a:r>
        </a:p>
      </dsp:txBody>
      <dsp:txXfrm>
        <a:off x="2590470" y="2586319"/>
        <a:ext cx="1067459" cy="483623"/>
      </dsp:txXfrm>
    </dsp:sp>
    <dsp:sp modelId="{6C70F55F-492B-43E5-837C-20655AECEE3D}">
      <dsp:nvSpPr>
        <dsp:cNvPr id="0" name=""/>
        <dsp:cNvSpPr/>
      </dsp:nvSpPr>
      <dsp:spPr>
        <a:xfrm>
          <a:off x="2083816" y="3846258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t" anchorCtr="1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/>
            <a:t>Everydays</a:t>
          </a:r>
          <a:r>
            <a:rPr lang="en-US" sz="1500" b="0" i="0" kern="1200" dirty="0"/>
            <a:t>: The First 5000 Days</a:t>
          </a:r>
          <a:endParaRPr lang="ru-RU" sz="1500" b="0" kern="1200" noProof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/>
            <a:t>Стоимость на момент продажи – $69 млн</a:t>
          </a:r>
        </a:p>
      </dsp:txBody>
      <dsp:txXfrm>
        <a:off x="2083816" y="3846258"/>
        <a:ext cx="2080766" cy="1810004"/>
      </dsp:txXfrm>
    </dsp:sp>
    <dsp:sp modelId="{237EB574-03EA-4B5E-A071-20BFF7A94025}">
      <dsp:nvSpPr>
        <dsp:cNvPr id="0" name=""/>
        <dsp:cNvSpPr/>
      </dsp:nvSpPr>
      <dsp:spPr>
        <a:xfrm>
          <a:off x="3873275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E2D3E2-1871-4306-945A-082E4C6DFF62}">
      <dsp:nvSpPr>
        <dsp:cNvPr id="0" name=""/>
        <dsp:cNvSpPr/>
      </dsp:nvSpPr>
      <dsp:spPr>
        <a:xfrm>
          <a:off x="3124200" y="3167507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2CC1-F421-42D7-B327-A0748A5CA8CA}">
      <dsp:nvSpPr>
        <dsp:cNvPr id="0" name=""/>
        <dsp:cNvSpPr/>
      </dsp:nvSpPr>
      <dsp:spPr>
        <a:xfrm>
          <a:off x="3067637" y="3733133"/>
          <a:ext cx="113125" cy="1131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647E7A-7F8D-43C5-B7AA-DB1A84D62562}">
      <dsp:nvSpPr>
        <dsp:cNvPr id="0" name=""/>
        <dsp:cNvSpPr/>
      </dsp:nvSpPr>
      <dsp:spPr>
        <a:xfrm rot="10800000">
          <a:off x="4455890" y="2488755"/>
          <a:ext cx="1498151" cy="678751"/>
        </a:xfrm>
        <a:prstGeom prst="homePlate">
          <a:avLst>
            <a:gd name="adj" fmla="val 40000"/>
          </a:avLst>
        </a:prstGeom>
        <a:solidFill>
          <a:schemeClr val="bg1">
            <a:lumMod val="8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 err="1">
              <a:solidFill>
                <a:schemeClr val="tx1"/>
              </a:solidFill>
            </a:rPr>
            <a:t>Нояб</a:t>
          </a:r>
          <a:r>
            <a:rPr lang="ru-RU" sz="1500" kern="1200" dirty="0">
              <a:solidFill>
                <a:schemeClr val="tx1"/>
              </a:solidFill>
            </a:rPr>
            <a:t> 2021</a:t>
          </a:r>
        </a:p>
      </dsp:txBody>
      <dsp:txXfrm rot="10800000">
        <a:off x="4591640" y="2488755"/>
        <a:ext cx="1362401" cy="678751"/>
      </dsp:txXfrm>
    </dsp:sp>
    <dsp:sp modelId="{6459495F-68A2-4439-A9B3-5DDACF24ECD9}">
      <dsp:nvSpPr>
        <dsp:cNvPr id="0" name=""/>
        <dsp:cNvSpPr/>
      </dsp:nvSpPr>
      <dsp:spPr>
        <a:xfrm>
          <a:off x="4164583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/>
            <a:t>Эрмитаж продает </a:t>
          </a:r>
          <a:r>
            <a:rPr lang="en-US" sz="1500" b="0" i="0" kern="1200" dirty="0"/>
            <a:t>NFT</a:t>
          </a:r>
          <a:endParaRPr lang="ru-RU" sz="1500" kern="1200" dirty="0"/>
        </a:p>
      </dsp:txBody>
      <dsp:txXfrm>
        <a:off x="4164583" y="0"/>
        <a:ext cx="2080766" cy="1810004"/>
      </dsp:txXfrm>
    </dsp:sp>
    <dsp:sp modelId="{DA9415BC-5F5D-427A-8E4A-15DE1DCD00EC}">
      <dsp:nvSpPr>
        <dsp:cNvPr id="0" name=""/>
        <dsp:cNvSpPr/>
      </dsp:nvSpPr>
      <dsp:spPr>
        <a:xfrm>
          <a:off x="5204966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83014-8366-4F80-A66F-FA0C7794F36F}">
      <dsp:nvSpPr>
        <dsp:cNvPr id="0" name=""/>
        <dsp:cNvSpPr/>
      </dsp:nvSpPr>
      <dsp:spPr>
        <a:xfrm>
          <a:off x="5148403" y="1810004"/>
          <a:ext cx="113125" cy="113125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Временная шкала с шестиугольниками"/>
  <dgm:desc val="Используется для отображения списка событий в хронологическом порядке. Невидимое поле содержит описание, а дата отображается в шестиугольниках, кроме первого и последнего узла, в которых дата отображается в фигуре дома. В ней может содержаться большое количество текста с форматом даты средней длины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03.12.2021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6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648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347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46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03.12.2021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E%D0%BA%D0%B5%D0%BD_(%D0%BA%D1%80%D0%B8%D0%BF%D1%82%D0%BE%D0%B2%D0%B0%D0%BB%D1%8E%D1%82%D0%B0)" TargetMode="External"/><Relationship Id="rId7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ru.wikipedia.org/wiki/%D0%92%D0%B7%D0%B0%D0%B8%D0%BC%D0%BE%D0%B7%D0%B0%D0%BC%D0%B5%D0%BD%D1%8F%D0%B5%D0%BC%D0%BE%D1%81%D1%82%D1%8C_(%D1%8D%D0%BA%D0%BE%D0%BD%D0%BE%D0%BC%D0%B8%D0%BA%D0%B0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ru.wikipedia.org/wiki/%D0%A1%D0%B0%D0%B9%D1%82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hyperlink" Target="https://ru.wikipedia.org/wiki/The_Million_Dollar_Homepage" TargetMode="External"/><Relationship Id="rId4" Type="http://schemas.openxmlformats.org/officeDocument/2006/relationships/hyperlink" Target="https://ru.wikipedia.org/wiki/Bitco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hyperlink" Target="https://ru.wikipedia.org/wiki/%D0%9A%D0%BE%D0%BC%D0%BF%D1%8C%D1%8E%D1%82%D0%B5%D1%80%D0%BD%D0%BE%D0%B5_%D0%B8%D1%81%D0%BA%D1%83%D1%81%D1%81%D1%82%D0%B2%D0%BE" TargetMode="External"/><Relationship Id="rId7" Type="http://schemas.openxmlformats.org/officeDocument/2006/relationships/hyperlink" Target="https://ru.wikipedia.org/wiki/Everydays:_The_First_5000_Days" TargetMode="Externa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u.wikipedia.org/wiki/%D0%92%D0%B8%D0%BD%D0%BA%D0%B5%D0%BB%D1%8C%D0%BC%D0%B0%D0%BD%D0%BD,_%D0%9C%D0%B0%D0%B9%D0%BA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ru.wikipedia.org/wiki/%D0%9E%D0%BD%D0%BB%D0%B0%D0%B9%D0%BD-%D0%B8%D0%B3%D1%80%D0%B0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ru.wikipedia.org/w/index.php?title=%D0%9A%D0%BE%D0%BB%D0%BB%D0%B5%D0%BA%D1%86%D0%B8%D0%BE%D0%BD%D0%BD%D1%8B%D0%B5_%D1%86%D0%B8%D1%84%D1%80%D0%BE%D0%B2%D1%8B%D0%B5_%D0%BF%D1%80%D0%B5%D0%B4%D0%BC%D0%B5%D1%82%D1%8B&amp;action=edit&amp;redlink=1" TargetMode="External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bullishart.com/2021/08/13/matches-box-series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err="1"/>
              <a:t>Ци</a:t>
            </a:r>
            <a:r>
              <a:rPr lang="uk-UA" dirty="0" err="1"/>
              <a:t>фровое</a:t>
            </a:r>
            <a:r>
              <a:rPr lang="uk-UA" dirty="0"/>
              <a:t> </a:t>
            </a:r>
            <a:r>
              <a:rPr lang="uk-UA" dirty="0" err="1"/>
              <a:t>искусство</a:t>
            </a:r>
            <a:r>
              <a:rPr lang="uk-UA" dirty="0"/>
              <a:t>. </a:t>
            </a:r>
            <a:r>
              <a:rPr lang="uk-UA" dirty="0" err="1"/>
              <a:t>Почему</a:t>
            </a:r>
            <a:r>
              <a:rPr lang="uk-UA" dirty="0"/>
              <a:t> </a:t>
            </a:r>
            <a:r>
              <a:rPr lang="en-US" dirty="0"/>
              <a:t>NFT</a:t>
            </a:r>
            <a:r>
              <a:rPr lang="uk-UA" dirty="0"/>
              <a:t> </a:t>
            </a:r>
            <a:r>
              <a:rPr lang="uk-UA" dirty="0" err="1"/>
              <a:t>стоят</a:t>
            </a:r>
            <a:r>
              <a:rPr lang="uk-UA" dirty="0"/>
              <a:t> </a:t>
            </a:r>
            <a:r>
              <a:rPr lang="uk-UA" dirty="0" err="1"/>
              <a:t>миллион</a:t>
            </a:r>
            <a:r>
              <a:rPr lang="ru-RU" dirty="0"/>
              <a:t>ы?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0" y="4151085"/>
            <a:ext cx="4993562" cy="1591181"/>
          </a:xfrm>
        </p:spPr>
        <p:txBody>
          <a:bodyPr rtlCol="0"/>
          <a:lstStyle/>
          <a:p>
            <a:pPr rtl="0"/>
            <a:r>
              <a:rPr lang="uk-UA" sz="2000" dirty="0" err="1"/>
              <a:t>Как</a:t>
            </a:r>
            <a:r>
              <a:rPr lang="uk-UA" sz="2000" dirty="0"/>
              <a:t> </a:t>
            </a:r>
            <a:r>
              <a:rPr lang="uk-UA" sz="2000" dirty="0" err="1"/>
              <a:t>метамодернист</a:t>
            </a:r>
            <a:r>
              <a:rPr lang="ru-RU" sz="2000" dirty="0"/>
              <a:t>ы изобретали новый вид искусства. Решение проблемы глобальной доступности и невозможности определения изначального автора.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D132A6-4961-4611-9364-ED6B8649BD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27" r="16727"/>
          <a:stretch>
            <a:fillRect/>
          </a:stretch>
        </p:blipFill>
        <p:spPr>
          <a:xfrm>
            <a:off x="2759242" y="1367500"/>
            <a:ext cx="2382168" cy="2397795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NFT?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  <a:latin typeface="+mj-lt"/>
              </a:rPr>
              <a:t>Википедия гласит что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 NFT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э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то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Невзаимозаменя́емый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то́кен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 (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non-fungible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token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), также уникальный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то́кен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 — вид 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+mj-lt"/>
                <a:hlinkClick r:id="rId3" tooltip="Токен (криптовалют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криптографических токенов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, каждый экземпляр которых уникален (специфичен) и не может быть </a:t>
            </a:r>
            <a:r>
              <a:rPr lang="ru-RU" i="0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обменен или замещён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79000"/>
            <a:ext cx="1944000" cy="2700000"/>
          </a:xfrm>
        </p:spPr>
        <p:txBody>
          <a:bodyPr lIns="72000" rIns="72000" rtlCol="0">
            <a:noAutofit/>
          </a:bodyPr>
          <a:lstStyle/>
          <a:p>
            <a:pPr rtl="0"/>
            <a:r>
              <a:rPr lang="ru-RU" sz="1100" b="0" i="0" dirty="0" err="1">
                <a:solidFill>
                  <a:srgbClr val="000000"/>
                </a:solidFill>
                <a:effectLst/>
              </a:rPr>
              <a:t>CryptoPunk</a:t>
            </a:r>
            <a:r>
              <a:rPr lang="ru-RU" sz="1100" b="0" i="0" dirty="0">
                <a:solidFill>
                  <a:srgbClr val="000000"/>
                </a:solidFill>
                <a:effectLst/>
              </a:rPr>
              <a:t> — это 10 тыс. одноименных уникальных картинок, созданных в июне 2017 года дизайнерами Мэттом Холлом и Джоном </a:t>
            </a:r>
            <a:r>
              <a:rPr lang="ru-RU" sz="1100" b="0" i="0" dirty="0" err="1">
                <a:solidFill>
                  <a:srgbClr val="000000"/>
                </a:solidFill>
                <a:effectLst/>
              </a:rPr>
              <a:t>Уоткинсоном</a:t>
            </a:r>
            <a:r>
              <a:rPr lang="ru-RU" sz="1100" b="0" i="0" dirty="0">
                <a:solidFill>
                  <a:srgbClr val="000000"/>
                </a:solidFill>
                <a:effectLst/>
              </a:rPr>
              <a:t> из игровой студии </a:t>
            </a:r>
            <a:r>
              <a:rPr lang="ru-RU" sz="1100" b="0" i="0" dirty="0" err="1">
                <a:solidFill>
                  <a:srgbClr val="000000"/>
                </a:solidFill>
                <a:effectLst/>
              </a:rPr>
              <a:t>Larva</a:t>
            </a:r>
            <a:r>
              <a:rPr lang="ru-RU" sz="1100" b="0" i="0" dirty="0">
                <a:solidFill>
                  <a:srgbClr val="000000"/>
                </a:solidFill>
                <a:effectLst/>
              </a:rPr>
              <a:t> Labs. </a:t>
            </a:r>
            <a:endParaRPr lang="ru-RU" sz="11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</p:spPr>
        <p:txBody>
          <a:bodyPr lIns="72000" rIns="72000" rtlCol="0">
            <a:normAutofit/>
          </a:bodyPr>
          <a:lstStyle/>
          <a:p>
            <a:pPr rtl="0"/>
            <a:r>
              <a:rPr lang="ru-RU" sz="1400" b="0" i="0" dirty="0">
                <a:solidFill>
                  <a:srgbClr val="000000"/>
                </a:solidFill>
                <a:effectLst/>
              </a:rPr>
              <a:t>В феврале 2021 года культовой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гифке</a:t>
            </a:r>
            <a:r>
              <a:rPr lang="ru-RU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Nyan</a:t>
            </a:r>
            <a:r>
              <a:rPr lang="ru-RU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Cat</a:t>
            </a:r>
            <a:r>
              <a:rPr lang="ru-RU" sz="1400" b="0" i="0" dirty="0">
                <a:solidFill>
                  <a:srgbClr val="000000"/>
                </a:solidFill>
                <a:effectLst/>
              </a:rPr>
              <a:t> исполнилось 10 лет</a:t>
            </a:r>
            <a:endParaRPr lang="ru-RU" sz="1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</p:spPr>
        <p:txBody>
          <a:bodyPr lIns="72000" rIns="72000" rtlCol="0">
            <a:normAutofit/>
          </a:bodyPr>
          <a:lstStyle/>
          <a:p>
            <a:pPr rtl="0"/>
            <a:r>
              <a:rPr lang="ru-RU" sz="1400" b="0" i="1" dirty="0">
                <a:solidFill>
                  <a:schemeClr val="tx1"/>
                </a:solidFill>
                <a:effectLst/>
              </a:rPr>
              <a:t>Знаменитый интернет-мем </a:t>
            </a:r>
            <a:r>
              <a:rPr lang="ru-RU" sz="1400" b="0" i="1" dirty="0" err="1">
                <a:solidFill>
                  <a:schemeClr val="tx1"/>
                </a:solidFill>
                <a:effectLst/>
              </a:rPr>
              <a:t>Doge</a:t>
            </a:r>
            <a:r>
              <a:rPr lang="ru-RU" sz="1400" b="0" i="1" dirty="0">
                <a:solidFill>
                  <a:schemeClr val="tx1"/>
                </a:solidFill>
                <a:effectLst/>
              </a:rPr>
              <a:t> был продан на аукционе за рекордные $4 млн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pic>
        <p:nvPicPr>
          <p:cNvPr id="13" name="Рисунок 12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43FA718C-CB53-41DD-9AF0-6840347C2BB6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l="20275" r="20275"/>
          <a:stretch>
            <a:fillRect/>
          </a:stretch>
        </p:blipFill>
        <p:spPr>
          <a:xfrm>
            <a:off x="5648550" y="2247900"/>
            <a:ext cx="972000" cy="97200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274048-9041-4E3D-871F-AD1453F2455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l="25000" r="25000"/>
          <a:stretch>
            <a:fillRect/>
          </a:stretch>
        </p:blipFill>
        <p:spPr>
          <a:xfrm>
            <a:off x="7781581" y="2295300"/>
            <a:ext cx="972000" cy="972000"/>
          </a:xfrm>
        </p:spPr>
      </p:pic>
      <p:pic>
        <p:nvPicPr>
          <p:cNvPr id="24" name="Рисунок 23" descr="Изображение выглядит как собака, млекопитающее, дикая собака&#10;&#10;Автоматически созданное описание">
            <a:extLst>
              <a:ext uri="{FF2B5EF4-FFF2-40B4-BE49-F238E27FC236}">
                <a16:creationId xmlns:a16="http://schemas.microsoft.com/office/drawing/2014/main" id="{D009539C-A3DE-42D2-84FB-EB25FFD0C66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/>
          <a:srcRect t="82" b="82"/>
          <a:stretch>
            <a:fillRect/>
          </a:stretch>
        </p:blipFill>
        <p:spPr>
          <a:xfrm>
            <a:off x="9914613" y="2295300"/>
            <a:ext cx="972000" cy="972000"/>
          </a:xfr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32" y="102478"/>
            <a:ext cx="4453666" cy="2221622"/>
          </a:xfrm>
        </p:spPr>
        <p:txBody>
          <a:bodyPr rtlCol="0">
            <a:normAutofit/>
          </a:bodyPr>
          <a:lstStyle/>
          <a:p>
            <a:pPr algn="l"/>
            <a:r>
              <a:rPr lang="ru-RU" sz="4000" i="0" dirty="0">
                <a:solidFill>
                  <a:schemeClr val="tx1"/>
                </a:solidFill>
                <a:effectLst/>
              </a:rPr>
              <a:t>Ранняя история</a:t>
            </a: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100" y="2019300"/>
            <a:ext cx="1943100" cy="3274060"/>
          </a:xfrm>
        </p:spPr>
        <p:txBody>
          <a:bodyPr rtlCol="0"/>
          <a:lstStyle/>
          <a:p>
            <a:pPr rtl="0"/>
            <a:r>
              <a:rPr lang="ru-RU" sz="1200" b="0" i="0" dirty="0">
                <a:solidFill>
                  <a:srgbClr val="2A2A2A"/>
                </a:solidFill>
                <a:effectLst/>
              </a:rPr>
              <a:t>Протокол </a:t>
            </a:r>
            <a:r>
              <a:rPr lang="ru-RU" sz="1200" b="0" i="0" dirty="0" err="1">
                <a:solidFill>
                  <a:srgbClr val="2A2A2A"/>
                </a:solidFill>
                <a:effectLst/>
              </a:rPr>
              <a:t>Colored</a:t>
            </a:r>
            <a:r>
              <a:rPr lang="ru-RU" sz="1200" b="0" i="0" dirty="0">
                <a:solidFill>
                  <a:srgbClr val="2A2A2A"/>
                </a:solidFill>
                <a:effectLst/>
              </a:rPr>
              <a:t> </a:t>
            </a:r>
            <a:r>
              <a:rPr lang="ru-RU" sz="1200" b="0" i="0" dirty="0" err="1">
                <a:solidFill>
                  <a:srgbClr val="2A2A2A"/>
                </a:solidFill>
                <a:effectLst/>
              </a:rPr>
              <a:t>coins</a:t>
            </a:r>
            <a:r>
              <a:rPr lang="ru-RU" sz="1200" b="0" i="0" dirty="0">
                <a:solidFill>
                  <a:srgbClr val="2A2A2A"/>
                </a:solidFill>
                <a:effectLst/>
              </a:rPr>
              <a:t> позволит очень легко продавать и покупать цифровые объекты: такие, как музыкальные композиции, электронные книги, произведения искусства и программное обеспечение.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806" y="2019300"/>
            <a:ext cx="1943100" cy="3060700"/>
          </a:xfrm>
        </p:spPr>
        <p:txBody>
          <a:bodyPr rtlCol="0"/>
          <a:lstStyle/>
          <a:p>
            <a:pPr rtl="0"/>
            <a:r>
              <a:rPr lang="ru-RU" sz="1200" b="0" i="0" dirty="0" err="1">
                <a:solidFill>
                  <a:srgbClr val="676767"/>
                </a:solidFill>
                <a:effectLst/>
              </a:rPr>
              <a:t>Counterparty</a:t>
            </a:r>
            <a:r>
              <a:rPr lang="ru-RU" sz="1200" b="0" i="0" dirty="0">
                <a:solidFill>
                  <a:srgbClr val="676767"/>
                </a:solidFill>
                <a:effectLst/>
              </a:rPr>
              <a:t> позволяет любому пользователю написать особые цифровые соглашения или программы, известные как “</a:t>
            </a:r>
            <a:r>
              <a:rPr lang="en-US" sz="1200" b="0" i="0" dirty="0">
                <a:solidFill>
                  <a:srgbClr val="676767"/>
                </a:solidFill>
                <a:effectLst/>
              </a:rPr>
              <a:t>Smart contracts</a:t>
            </a:r>
            <a:r>
              <a:rPr lang="ru-RU" sz="1200" b="0" i="0" dirty="0">
                <a:solidFill>
                  <a:srgbClr val="676767"/>
                </a:solidFill>
                <a:effectLst/>
              </a:rPr>
              <a:t>", и выполнять их на </a:t>
            </a:r>
            <a:r>
              <a:rPr lang="ru-RU" sz="1200" b="0" i="0" dirty="0" err="1">
                <a:solidFill>
                  <a:srgbClr val="676767"/>
                </a:solidFill>
                <a:effectLst/>
              </a:rPr>
              <a:t>блокчейне</a:t>
            </a:r>
            <a:r>
              <a:rPr lang="ru-RU" sz="1200" b="0" i="0" dirty="0">
                <a:solidFill>
                  <a:srgbClr val="676767"/>
                </a:solidFill>
                <a:effectLst/>
              </a:rPr>
              <a:t> Биткойна</a:t>
            </a:r>
            <a:endParaRPr lang="ru-RU" sz="1200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/>
            <a:r>
              <a:rPr lang="en-US" sz="1200" i="0" dirty="0">
                <a:solidFill>
                  <a:schemeClr val="tx1"/>
                </a:solidFill>
                <a:effectLst/>
              </a:rPr>
              <a:t>H</a:t>
            </a:r>
            <a:r>
              <a:rPr lang="ru-RU" sz="1200" i="0" dirty="0" err="1">
                <a:solidFill>
                  <a:schemeClr val="tx1"/>
                </a:solidFill>
                <a:effectLst/>
              </a:rPr>
              <a:t>omepage</a:t>
            </a:r>
            <a:r>
              <a:rPr lang="ru-RU" sz="1200" i="0" dirty="0">
                <a:solidFill>
                  <a:schemeClr val="tx1"/>
                </a:solidFill>
                <a:effectLst/>
              </a:rPr>
              <a:t> — </a:t>
            </a:r>
            <a:r>
              <a:rPr lang="ru-RU" sz="1200" i="0" u="none" strike="noStrike" dirty="0">
                <a:solidFill>
                  <a:schemeClr val="tx1"/>
                </a:solidFill>
                <a:effectLst/>
                <a:hlinkClick r:id="rId3" tooltip="Сай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веб-сайт</a:t>
            </a:r>
            <a:r>
              <a:rPr lang="ru-RU" sz="1200" i="0" dirty="0">
                <a:solidFill>
                  <a:schemeClr val="tx1"/>
                </a:solidFill>
                <a:effectLst/>
              </a:rPr>
              <a:t>, созданный Алексом </a:t>
            </a:r>
            <a:r>
              <a:rPr lang="ru-RU" sz="1200" i="0" dirty="0" err="1">
                <a:solidFill>
                  <a:schemeClr val="tx1"/>
                </a:solidFill>
                <a:effectLst/>
              </a:rPr>
              <a:t>Тью</a:t>
            </a:r>
            <a:r>
              <a:rPr lang="ru-RU" sz="1200" i="0" dirty="0">
                <a:solidFill>
                  <a:schemeClr val="tx1"/>
                </a:solidFill>
                <a:effectLst/>
              </a:rPr>
              <a:t>, На сайте располагалась сетка размером 1000 на 1000 пикселей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2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3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324100"/>
            <a:ext cx="3842550" cy="3771900"/>
          </a:xfrm>
        </p:spPr>
        <p:txBody>
          <a:bodyPr rtlCol="0">
            <a:noAutofit/>
          </a:bodyPr>
          <a:lstStyle/>
          <a:p>
            <a:pPr rtl="0"/>
            <a:r>
              <a:rPr lang="ru-RU" sz="1700" i="0" dirty="0">
                <a:solidFill>
                  <a:schemeClr val="tx1"/>
                </a:solidFill>
                <a:effectLst/>
              </a:rPr>
              <a:t>В 2013—2014 годах начались эксперименты с NFT на скриптовом языке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блокчейна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 </a:t>
            </a:r>
            <a:r>
              <a:rPr lang="ru-RU" sz="1700" i="0" u="none" strike="noStrike" dirty="0" err="1">
                <a:solidFill>
                  <a:schemeClr val="tx1"/>
                </a:solidFill>
                <a:effectLst/>
                <a:hlinkClick r:id="rId4" tooltip="Bitc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Bitcoin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 (проекты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Colored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Coins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 и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Counterparty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).</a:t>
            </a:r>
            <a:r>
              <a:rPr lang="ru-RU" sz="1700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В ноябре 2016 года был запущен первый NFT проект, который хранит изображения непосредственно в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блокчейне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,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PixelMap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. Вдохновленный </a:t>
            </a:r>
            <a:r>
              <a:rPr lang="ru-RU" sz="1700" i="0" strike="noStrike" dirty="0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ru-RU" sz="1700" i="0" strike="noStrike" dirty="0" err="1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Million</a:t>
            </a:r>
            <a:r>
              <a:rPr lang="ru-RU" sz="1700" i="0" strike="noStrike" dirty="0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700" i="0" strike="noStrike" dirty="0" err="1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Dollar</a:t>
            </a:r>
            <a:r>
              <a:rPr lang="ru-RU" sz="1700" i="0" strike="noStrike" dirty="0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700" i="0" strike="noStrike" dirty="0" err="1">
                <a:solidFill>
                  <a:schemeClr val="tx1"/>
                </a:solidFill>
                <a:effectLst/>
                <a:hlinkClick r:id="rId5" tooltip="The Million Dollar Home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, </a:t>
            </a:r>
            <a:r>
              <a:rPr lang="ru-RU" sz="1700" i="0" dirty="0" err="1">
                <a:solidFill>
                  <a:schemeClr val="tx1"/>
                </a:solidFill>
                <a:effectLst/>
              </a:rPr>
              <a:t>PixelMap</a:t>
            </a:r>
            <a:r>
              <a:rPr lang="ru-RU" sz="1700" i="0" dirty="0">
                <a:solidFill>
                  <a:schemeClr val="tx1"/>
                </a:solidFill>
                <a:effectLst/>
              </a:rPr>
              <a:t> был заново открыт в августе 2021 года, продав первые 3000 плиток за 3,3 миллиона долларов</a:t>
            </a:r>
            <a:r>
              <a:rPr lang="ru-RU" sz="1700" b="0" i="0" dirty="0">
                <a:solidFill>
                  <a:srgbClr val="202122"/>
                </a:solidFill>
                <a:effectLst/>
              </a:rPr>
              <a:t>.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9DE8F9-BF55-4DCD-BA39-7F41AD8FFB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 flipV="1">
            <a:off x="10153332" y="2530679"/>
            <a:ext cx="492762" cy="414842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C2219BF-7AE5-4FE5-9546-D6AF9BE7434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651180" y="23241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C9F1FB0-8D9D-43F4-AA28-7ACDDF96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81356" y="23241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599CBEA-DE86-475B-A386-996566600B6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0275" r="20275"/>
          <a:stretch/>
        </p:blipFill>
        <p:spPr>
          <a:xfrm>
            <a:off x="9913713" y="23241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Современная история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 b="0" i="0" dirty="0">
                <a:effectLst/>
              </a:rPr>
              <a:t>Невзаимозаменяемые токены используются на нескольких платформах для подтверждения факта владения цифровыми активами и права их использования. Чаще всего речь идёт о цифровых предметах, таких как экземпляры произведений </a:t>
            </a:r>
            <a:r>
              <a:rPr lang="ru-RU" b="0" i="0" u="none" strike="noStrike" dirty="0">
                <a:effectLst/>
                <a:hlinkClick r:id="rId3" tooltip="Компьютерное искус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компьютерного искусства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  <a:hlinkClick r:id="rId4" tooltip="Коллекционные цифровые предметы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коллекционные цифровые предметы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  <a:hlinkClick r:id="rId5" tooltip="Онлайн-иг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онлайн-игры</a:t>
            </a:r>
            <a:r>
              <a:rPr lang="ru-RU" b="0" i="0" dirty="0">
                <a:effectLst/>
              </a:rPr>
              <a:t>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b="0" i="0" dirty="0">
                <a:solidFill>
                  <a:srgbClr val="202122"/>
                </a:solidFill>
                <a:effectLst/>
              </a:rPr>
              <a:t>В 2017 году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блокчейн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Ethereum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начал набирать популярность по сравнению с платформами токенов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500" b="0" i="0" dirty="0">
                <a:solidFill>
                  <a:srgbClr val="202122"/>
                </a:solidFill>
                <a:effectLst/>
              </a:rPr>
              <a:t>Также в 2017 году американская студия </a:t>
            </a:r>
            <a:r>
              <a:rPr lang="ru-RU" sz="1500" b="0" i="0" dirty="0" err="1">
                <a:solidFill>
                  <a:srgbClr val="202122"/>
                </a:solidFill>
                <a:effectLst/>
              </a:rPr>
              <a:t>Larva</a:t>
            </a:r>
            <a:r>
              <a:rPr lang="ru-RU" sz="1500" b="0" i="0" dirty="0">
                <a:solidFill>
                  <a:srgbClr val="202122"/>
                </a:solidFill>
                <a:effectLst/>
              </a:rPr>
              <a:t> Labs выпустила </a:t>
            </a:r>
            <a:r>
              <a:rPr lang="ru-RU" sz="1500" b="0" i="0" dirty="0" err="1">
                <a:solidFill>
                  <a:srgbClr val="202122"/>
                </a:solidFill>
                <a:effectLst/>
              </a:rPr>
              <a:t>CryptoPunks</a:t>
            </a:r>
            <a:endParaRPr lang="ru-RU" sz="15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b="0" i="0" dirty="0">
                <a:solidFill>
                  <a:srgbClr val="202122"/>
                </a:solidFill>
                <a:effectLst/>
              </a:rPr>
              <a:t>В 2018 году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Decentraland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виртуальный мир, основанный на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блокчейне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привлек 26 миллионов долларов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500" b="0" i="0" dirty="0">
                <a:solidFill>
                  <a:srgbClr val="202122"/>
                </a:solidFill>
                <a:effectLst/>
              </a:rPr>
              <a:t>В 2019 году Nike запатентовала систему под названием </a:t>
            </a:r>
            <a:r>
              <a:rPr lang="ru-RU" sz="1500" b="0" i="0" dirty="0" err="1">
                <a:solidFill>
                  <a:srgbClr val="202122"/>
                </a:solidFill>
                <a:effectLst/>
              </a:rPr>
              <a:t>CryptoKicks</a:t>
            </a:r>
            <a:endParaRPr lang="ru-RU" sz="15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b="0" i="0" dirty="0">
                <a:solidFill>
                  <a:srgbClr val="202122"/>
                </a:solidFill>
                <a:effectLst/>
              </a:rPr>
              <a:t>В начале 2020 года разработчик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CryptoKitties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компания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Dapper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Labs, выпустила бета-версию NBA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TopShot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феврале 2021 года работа американского художника 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Винкельманн, Май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Майка </a:t>
            </a:r>
            <a:r>
              <a:rPr lang="ru-RU" sz="10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Винкельманн, Май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Винкельмана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Beeple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«</a:t>
            </a:r>
            <a:r>
              <a:rPr lang="ru-RU" sz="1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Everydays: The First 5000 Day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Каждый день. Первые 5000 дней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стала первым произведением цифрового искусства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4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55E1E3-6A1D-4E73-94A1-A70AE0F5ECE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8"/>
          <a:srcRect/>
          <a:stretch>
            <a:fillRect/>
          </a:stretch>
        </p:blipFill>
        <p:spPr/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C8E48D0-372F-46FB-B3B9-7832D213A76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82DA752-0D3D-4D7A-8C42-1D8B2493086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/>
          <a:srcRect t="82" b="82"/>
          <a:stretch>
            <a:fillRect/>
          </a:stretch>
        </p:blipFill>
        <p:spPr/>
      </p:pic>
      <p:pic>
        <p:nvPicPr>
          <p:cNvPr id="32" name="Рисунок 31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A4B2E262-AE68-4E8F-A654-71F1388D5E21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1"/>
          <a:srcRect/>
          <a:stretch>
            <a:fillRect/>
          </a:stretch>
        </p:blipFill>
        <p:spPr/>
      </p:pic>
      <p:pic>
        <p:nvPicPr>
          <p:cNvPr id="36" name="Рисунок 3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71EAF88-8514-4235-943E-31AF1DD8B98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2"/>
          <a:srcRect l="22000" r="22000"/>
          <a:stretch>
            <a:fillRect/>
          </a:stretch>
        </p:blipFill>
        <p:spPr/>
      </p:pic>
      <p:pic>
        <p:nvPicPr>
          <p:cNvPr id="40" name="Рисунок 39" descr="Изображение выглядит как текст, человек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5F4FA061-A663-44BB-98C8-DD2E824B3A1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3"/>
          <a:srcRect l="18699" r="18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Влияние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 i="0" dirty="0">
                <a:effectLst/>
              </a:rPr>
              <a:t>«</a:t>
            </a:r>
            <a:r>
              <a:rPr lang="ru-RU" i="0" dirty="0" err="1">
                <a:effectLst/>
              </a:rPr>
              <a:t>Криптоискусство</a:t>
            </a:r>
            <a:r>
              <a:rPr lang="ru-RU" i="0" dirty="0">
                <a:effectLst/>
              </a:rPr>
              <a:t> — это больше, чем просто хайп. Это определенно волна, которая прямо сейчас меняет устоявшийся уровень мирового искусства, и эти изменения останутся с нами надолго», — говорит Рома </a:t>
            </a:r>
            <a:r>
              <a:rPr lang="ru-RU" i="0" dirty="0" err="1">
                <a:effectLst/>
              </a:rPr>
              <a:t>Сойда</a:t>
            </a:r>
            <a:r>
              <a:rPr lang="ru-RU" i="0" dirty="0">
                <a:effectLst/>
              </a:rPr>
              <a:t>, российский художник и создатель </a:t>
            </a:r>
            <a:r>
              <a:rPr lang="ru-RU" i="1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«Спичечных коробков»</a:t>
            </a:r>
            <a:r>
              <a:rPr lang="ru-RU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 серии</a:t>
            </a:r>
            <a:r>
              <a:rPr lang="ru-RU" i="0" dirty="0">
                <a:effectLst/>
              </a:rPr>
              <a:t> предметов NFT-искусства на платформе </a:t>
            </a:r>
            <a:r>
              <a:rPr lang="ru-RU" i="0" dirty="0" err="1">
                <a:effectLst/>
              </a:rPr>
              <a:t>Bullish</a:t>
            </a:r>
            <a:r>
              <a:rPr lang="ru-RU" i="0" dirty="0">
                <a:effectLst/>
              </a:rPr>
              <a:t> Art.</a:t>
            </a:r>
            <a:endParaRPr lang="ru-RU" dirty="0"/>
          </a:p>
        </p:txBody>
      </p:sp>
      <p:graphicFrame>
        <p:nvGraphicFramePr>
          <p:cNvPr id="5" name="Объект 2" descr="Элемент SmartArt временной шкалы">
            <a:extLst>
              <a:ext uri="{FF2B5EF4-FFF2-40B4-BE49-F238E27FC236}">
                <a16:creationId xmlns:a16="http://schemas.microsoft.com/office/drawing/2014/main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9421958"/>
              </p:ext>
            </p:extLst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831932"/>
            <a:ext cx="4209826" cy="1562638"/>
          </a:xfrm>
        </p:spPr>
        <p:txBody>
          <a:bodyPr rtlCol="0"/>
          <a:lstStyle/>
          <a:p>
            <a:pPr rtl="0"/>
            <a:r>
              <a:rPr lang="ru-RU" dirty="0" err="1"/>
              <a:t>Перспетивы</a:t>
            </a:r>
            <a:r>
              <a:rPr lang="ru-RU" dirty="0"/>
              <a:t> и 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876" y="4573117"/>
            <a:ext cx="4209826" cy="1399600"/>
          </a:xfrm>
        </p:spPr>
        <p:txBody>
          <a:bodyPr rtlCol="0">
            <a:noAutofit/>
          </a:bodyPr>
          <a:lstStyle/>
          <a:p>
            <a:pPr rtl="0"/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 последние 12 месяцев сфера NFT эволюционировала от небольшой экосистемы с объемом продаж в несколько сотен миллионов до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мультиблокчейн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экосистемы, в которой объем торгов отдельных проектов, таких как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Axie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Infinity, превысил $1 млрд.</a:t>
            </a:r>
            <a:endParaRPr lang="ru-RU" sz="12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85B3B5D-2D70-464D-97D7-2F81F133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Права токена </a:t>
            </a:r>
            <a:r>
              <a:rPr lang="ru-RU" dirty="0" err="1"/>
              <a:t>пренадлежат</a:t>
            </a:r>
            <a:r>
              <a:rPr lang="ru-RU" dirty="0"/>
              <a:t> </a:t>
            </a:r>
            <a:r>
              <a:rPr lang="ru-RU" dirty="0" err="1"/>
              <a:t>конкетному</a:t>
            </a:r>
            <a:r>
              <a:rPr lang="ru-RU" dirty="0"/>
              <a:t> лицу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E06AD1-C7AD-4761-9E4E-0F0DDD088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400" dirty="0" err="1">
                <a:solidFill>
                  <a:schemeClr val="tx1"/>
                </a:solidFill>
              </a:rPr>
              <a:t>Н</a:t>
            </a:r>
            <a:r>
              <a:rPr lang="ru-RU" sz="1400" b="0" i="0" dirty="0" err="1">
                <a:solidFill>
                  <a:schemeClr val="tx1"/>
                </a:solidFill>
                <a:effectLst/>
              </a:rPr>
              <a:t>евзаимозаменяемость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F730BB3-A959-4EF9-B77F-FBF43DB5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200" dirty="0"/>
              <a:t>Технология открывающая перспективы в других </a:t>
            </a:r>
            <a:r>
              <a:rPr lang="ru-RU" sz="1200" dirty="0" err="1"/>
              <a:t>отрослях</a:t>
            </a:r>
            <a:endParaRPr lang="ru-RU" sz="12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0BBAFCA-88C5-4965-BDEC-02CBA7481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>
                <a:solidFill>
                  <a:srgbClr val="222222"/>
                </a:solidFill>
              </a:rPr>
              <a:t>Т</a:t>
            </a:r>
            <a:r>
              <a:rPr lang="ru-RU" b="0" i="0" dirty="0">
                <a:solidFill>
                  <a:srgbClr val="222222"/>
                </a:solidFill>
                <a:effectLst/>
              </a:rPr>
              <a:t>рудно определить художественную ценность объекта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8FE4DC2-8CCB-442B-B83B-CB17CB8293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ru-RU" dirty="0">
                <a:solidFill>
                  <a:srgbClr val="000000"/>
                </a:solidFill>
              </a:rPr>
              <a:t>М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ожем прикрепить NFT к любому цифровому товару, например — изображению, видео, аудио и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т.д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CBD5911-3682-4285-879A-C6AC261D8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400" i="0" dirty="0">
                <a:solidFill>
                  <a:schemeClr val="tx1"/>
                </a:solidFill>
                <a:effectLst/>
              </a:rPr>
              <a:t>Программируемость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8" name="Рисунок 27" descr="Различные календарные даты, распечатанные на бумаге и сложенные в кучу">
            <a:extLst>
              <a:ext uri="{FF2B5EF4-FFF2-40B4-BE49-F238E27FC236}">
                <a16:creationId xmlns:a16="http://schemas.microsoft.com/office/drawing/2014/main" id="{7E7712B6-62E7-468F-AE58-5306EA579A7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6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05AB3A-8837-4D25-BA0B-4997A06D7BA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1411" t="-1915" r="37005" b="1915"/>
          <a:stretch/>
        </p:blipFill>
        <p:spPr>
          <a:xfrm>
            <a:off x="2424736" y="482857"/>
            <a:ext cx="2179814" cy="2179814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8AD396E-935D-4678-A766-4EDD232CF13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7" name="Рисунок 26" descr="Изображение выглядит как оружие, кастет, ножницы&#10;&#10;Автоматически созданное описание">
            <a:extLst>
              <a:ext uri="{FF2B5EF4-FFF2-40B4-BE49-F238E27FC236}">
                <a16:creationId xmlns:a16="http://schemas.microsoft.com/office/drawing/2014/main" id="{2E800393-200C-45E2-B3EF-D5194817C7F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E371E21-6C4D-45FC-813D-711D5136106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/>
          <a:srcRect l="44" r="44"/>
          <a:stretch>
            <a:fillRect/>
          </a:stretch>
        </p:blipFill>
        <p:spPr/>
      </p:pic>
      <p:pic>
        <p:nvPicPr>
          <p:cNvPr id="45" name="Рисунок 44" descr="Изображение выглядит как текст, аккумулятор, табли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72A2680-9607-4DE7-A8F6-06BC3CEB34F7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8"/>
          <a:srcRect l="23025" r="23025"/>
          <a:stretch>
            <a:fillRect/>
          </a:stretch>
        </p:blipFill>
        <p:spPr/>
      </p:pic>
      <p:pic>
        <p:nvPicPr>
          <p:cNvPr id="43" name="Рисунок 42" descr="Изображение выглядит как текст, человек, женщ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6068DA6-BDB9-46EF-8391-2F5D21BC841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/>
          <a:srcRect t="6305" b="26671"/>
          <a:stretch/>
        </p:blipFill>
        <p:spPr>
          <a:xfrm>
            <a:off x="5234550" y="3516711"/>
            <a:ext cx="1800000" cy="1800000"/>
          </a:xfrm>
        </p:spPr>
      </p:pic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276</TotalTime>
  <Words>555</Words>
  <Application>Microsoft Office PowerPoint</Application>
  <PresentationFormat>Широкоэкранный</PresentationFormat>
  <Paragraphs>50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Roboto</vt:lpstr>
      <vt:lpstr>Заголовки</vt:lpstr>
      <vt:lpstr>Цифровое искусство. Почему NFT стоят миллионы?</vt:lpstr>
      <vt:lpstr>Что такое NFT?</vt:lpstr>
      <vt:lpstr>Ранняя история</vt:lpstr>
      <vt:lpstr>Современная история</vt:lpstr>
      <vt:lpstr>Влияние</vt:lpstr>
      <vt:lpstr>Перспетивы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искусство. Почему NFT стоят миллионы?</dc:title>
  <dc:creator>gosha dava</dc:creator>
  <cp:lastModifiedBy>gosha dava</cp:lastModifiedBy>
  <cp:revision>1</cp:revision>
  <dcterms:created xsi:type="dcterms:W3CDTF">2021-12-03T09:40:03Z</dcterms:created>
  <dcterms:modified xsi:type="dcterms:W3CDTF">2021-12-03T14:16:41Z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