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1" r:id="rId2"/>
    <p:sldId id="272" r:id="rId3"/>
    <p:sldId id="273" r:id="rId4"/>
    <p:sldId id="268" r:id="rId5"/>
    <p:sldId id="258" r:id="rId6"/>
    <p:sldId id="266" r:id="rId7"/>
    <p:sldId id="263" r:id="rId8"/>
    <p:sldId id="259" r:id="rId9"/>
    <p:sldId id="260" r:id="rId10"/>
    <p:sldId id="261" r:id="rId11"/>
    <p:sldId id="275" r:id="rId12"/>
    <p:sldId id="276" r:id="rId13"/>
    <p:sldId id="274" r:id="rId14"/>
    <p:sldId id="270" r:id="rId15"/>
    <p:sldId id="265" r:id="rId16"/>
    <p:sldId id="269" r:id="rId17"/>
  </p:sldIdLst>
  <p:sldSz cx="12192000" cy="6858000"/>
  <p:notesSz cx="6858000" cy="9144000"/>
  <p:embeddedFontLst>
    <p:embeddedFont>
      <p:font typeface="나눔고딕" panose="020D0604000000000000" pitchFamily="50" charset="-127"/>
      <p:regular r:id="rId18"/>
      <p:bold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나눔바른펜" panose="020B0503000000000000" pitchFamily="50" charset="-127"/>
      <p:regular r:id="rId22"/>
      <p:bold r:id="rId23"/>
    </p:embeddedFont>
    <p:embeddedFont>
      <p:font typeface="나눔스퀘어라운드 ExtraBold" panose="020B0600000101010101" pitchFamily="50" charset="-127"/>
      <p:bold r:id="rId24"/>
    </p:embeddedFont>
    <p:embeddedFont>
      <p:font typeface="나눔스퀘어 Bold" panose="020B0600000101010101" pitchFamily="50" charset="-127"/>
      <p:bold r:id="rId25"/>
    </p:embeddedFont>
    <p:embeddedFont>
      <p:font typeface="나눔스퀘어 ExtraBold" panose="020B0600000101010101" pitchFamily="50" charset="-127"/>
      <p:bold r:id="rId26"/>
    </p:embeddedFont>
    <p:embeddedFont>
      <p:font typeface="나눔고딕 ExtraBold" panose="020D0904000000000000" pitchFamily="50" charset="-127"/>
      <p:bold r:id="rId27"/>
    </p:embeddedFont>
    <p:embeddedFont>
      <p:font typeface="나눔스퀘어 Light" panose="020B0600000101010101" pitchFamily="50" charset="-127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C257"/>
    <a:srgbClr val="00188F"/>
    <a:srgbClr val="1CB3B4"/>
    <a:srgbClr val="C1D6E1"/>
    <a:srgbClr val="8BBAC4"/>
    <a:srgbClr val="81C7C5"/>
    <a:srgbClr val="90B7CA"/>
    <a:srgbClr val="DBF1D5"/>
    <a:srgbClr val="2D97DF"/>
    <a:srgbClr val="1B7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2082" y="-1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520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2" descr="C:\Users\MS_House\Downloads\Document-master\DreamTree_ico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0000"/>
                    </a14:imgEffect>
                    <a14:imgEffect>
                      <a14:brightnessContrast brigh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848" y="6197302"/>
            <a:ext cx="569834" cy="56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7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2" descr="C:\Users\MS_House\Downloads\Document-master\DreamTree_ico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0000"/>
                    </a14:imgEffect>
                    <a14:imgEffect>
                      <a14:brightnessContrast brigh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848" y="6197302"/>
            <a:ext cx="569834" cy="56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705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C:\Users\MS_House\Downloads\Document-master\DreamTree_ico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0000"/>
                    </a14:imgEffect>
                    <a14:imgEffect>
                      <a14:brightnessContrast brigh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848" y="6197302"/>
            <a:ext cx="569834" cy="56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471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2" descr="C:\Users\MS_House\Downloads\Document-master\DreamTree_ico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0000"/>
                    </a14:imgEffect>
                    <a14:imgEffect>
                      <a14:brightnessContrast brigh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848" y="6197302"/>
            <a:ext cx="569834" cy="56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343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2" descr="C:\Users\MS_House\Downloads\Document-master\DreamTree_ico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0000"/>
                    </a14:imgEffect>
                    <a14:imgEffect>
                      <a14:brightnessContrast brigh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848" y="6197302"/>
            <a:ext cx="569834" cy="56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081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Picture 2" descr="C:\Users\MS_House\Downloads\Document-master\DreamTree_ico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0000"/>
                    </a14:imgEffect>
                    <a14:imgEffect>
                      <a14:brightnessContrast brigh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848" y="6197302"/>
            <a:ext cx="569834" cy="56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38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1" name="Picture 2" descr="C:\Users\MS_House\Downloads\Document-master\DreamTree_ico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0000"/>
                    </a14:imgEffect>
                    <a14:imgEffect>
                      <a14:brightnessContrast brigh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848" y="6197302"/>
            <a:ext cx="569834" cy="56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278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577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83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Picture 2" descr="C:\Users\MS_House\Downloads\Document-master\DreamTree_ico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0000"/>
                    </a14:imgEffect>
                    <a14:imgEffect>
                      <a14:brightnessContrast brigh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848" y="6197302"/>
            <a:ext cx="569834" cy="56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322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Picture 2" descr="C:\Users\MS_House\Downloads\Document-master\DreamTree_ico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0000"/>
                    </a14:imgEffect>
                    <a14:imgEffect>
                      <a14:brightnessContrast brigh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848" y="6197302"/>
            <a:ext cx="569834" cy="56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598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BD327-8EDF-4A3A-80D5-1C0CCFBF0AF3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63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54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08ABB84-6CDD-4C9C-9863-365D7B5C2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582922"/>
            <a:ext cx="41101130" cy="112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4612917" y="2562800"/>
            <a:ext cx="6718471" cy="4038411"/>
            <a:chOff x="498117" y="1684252"/>
            <a:chExt cx="6718471" cy="4038411"/>
          </a:xfrm>
        </p:grpSpPr>
        <p:pic>
          <p:nvPicPr>
            <p:cNvPr id="2049" name="_x204844856" descr="EMB00004fa44b6b">
              <a:extLst>
                <a:ext uri="{FF2B5EF4-FFF2-40B4-BE49-F238E27FC236}">
                  <a16:creationId xmlns:a16="http://schemas.microsoft.com/office/drawing/2014/main" id="{7A416B3A-A987-4476-8168-E01B2A7060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4" b="2708"/>
            <a:stretch/>
          </p:blipFill>
          <p:spPr bwMode="auto">
            <a:xfrm>
              <a:off x="498117" y="1684252"/>
              <a:ext cx="6718471" cy="3489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2784622" y="5353331"/>
              <a:ext cx="2145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 </a:t>
              </a:r>
              <a:r>
                <a:rPr lang="ko-KR" altLang="en-US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트리 그래프 </a:t>
              </a:r>
              <a:r>
                <a:rPr lang="en-US" altLang="ko-KR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Tab</a:t>
              </a:r>
              <a:r>
                <a:rPr lang="ko-KR" altLang="en-US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98117" y="969626"/>
            <a:ext cx="3267023" cy="5631585"/>
            <a:chOff x="7759565" y="879976"/>
            <a:chExt cx="3267023" cy="5631585"/>
          </a:xfrm>
        </p:grpSpPr>
        <p:pic>
          <p:nvPicPr>
            <p:cNvPr id="8" name="_x204844136" descr="EMB00004fa44b78">
              <a:extLst>
                <a:ext uri="{FF2B5EF4-FFF2-40B4-BE49-F238E27FC236}">
                  <a16:creationId xmlns:a16="http://schemas.microsoft.com/office/drawing/2014/main" id="{75F27950-DD6D-481C-BF13-61A8A8DB73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20" b="1014"/>
            <a:stretch/>
          </p:blipFill>
          <p:spPr bwMode="auto">
            <a:xfrm>
              <a:off x="7759565" y="879976"/>
              <a:ext cx="3267023" cy="5098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8677014" y="6142229"/>
              <a:ext cx="143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 </a:t>
              </a:r>
              <a:r>
                <a:rPr lang="ko-KR" altLang="en-US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명언 </a:t>
              </a:r>
              <a:r>
                <a:rPr lang="en-US" altLang="ko-KR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Tab &gt;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" name="모서리가 둥근 사각형 설명선 5"/>
          <p:cNvSpPr/>
          <p:nvPr/>
        </p:nvSpPr>
        <p:spPr>
          <a:xfrm>
            <a:off x="8756537" y="769570"/>
            <a:ext cx="2935420" cy="1613647"/>
          </a:xfrm>
          <a:prstGeom prst="wedgeRoundRectCallout">
            <a:avLst>
              <a:gd name="adj1" fmla="val -26096"/>
              <a:gd name="adj2" fmla="val 87500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56537" y="935205"/>
            <a:ext cx="293541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sz="1600" i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“ </a:t>
            </a:r>
            <a:r>
              <a:rPr lang="ko-KR" altLang="en-US" sz="1600" i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티끌 모아 태산 </a:t>
            </a:r>
            <a:r>
              <a:rPr lang="en-US" altLang="ko-KR" sz="1600" i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“</a:t>
            </a:r>
          </a:p>
          <a:p>
            <a:pPr algn="ctr"/>
            <a:r>
              <a:rPr lang="ko-KR" altLang="en-US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작은 목표로 시작하는 큰 목표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5111637" y="769569"/>
            <a:ext cx="2935420" cy="1613647"/>
          </a:xfrm>
          <a:prstGeom prst="wedgeRoundRectCallout">
            <a:avLst>
              <a:gd name="adj1" fmla="val -95319"/>
              <a:gd name="adj2" fmla="val 61134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50485" y="1053185"/>
            <a:ext cx="2457724" cy="964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i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 </a:t>
            </a:r>
            <a:r>
              <a:rPr lang="ko-KR" altLang="en-US" sz="1600" b="1" i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게으름은 피곤하기</a:t>
            </a:r>
            <a:endParaRPr lang="en-US" altLang="ko-KR" sz="1600" b="1" i="1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1600" b="1" i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전에 </a:t>
            </a:r>
            <a:r>
              <a:rPr lang="ko-KR" altLang="en-US" sz="1600" b="1" i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쉬는 습관일 </a:t>
            </a:r>
            <a:r>
              <a:rPr lang="ko-KR" altLang="en-US" sz="1600" b="1" i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뿐</a:t>
            </a:r>
            <a:r>
              <a:rPr lang="en-US" altLang="ko-KR" sz="1600" b="1" i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b="1" i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</a:p>
          <a:p>
            <a:pPr algn="ctr">
              <a:lnSpc>
                <a:spcPts val="800"/>
              </a:lnSpc>
            </a:pPr>
            <a:endParaRPr lang="en-US" altLang="ko-KR" sz="1600" b="1" i="1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동기를 만들어 내는 명언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7743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7145" y="2967335"/>
            <a:ext cx="2877711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5400" b="1" dirty="0" smtClean="0">
                <a:ln w="19050">
                  <a:noFill/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기술 설명</a:t>
            </a:r>
            <a:endParaRPr lang="ko-KR" altLang="en-US" sz="5400" b="1" dirty="0">
              <a:ln w="19050">
                <a:noFill/>
              </a:ln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950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214814" y="114294"/>
            <a:ext cx="3633820" cy="735001"/>
            <a:chOff x="3490914" y="104775"/>
            <a:chExt cx="3633820" cy="735001"/>
          </a:xfrm>
        </p:grpSpPr>
        <p:grpSp>
          <p:nvGrpSpPr>
            <p:cNvPr id="6" name="그룹 5"/>
            <p:cNvGrpSpPr/>
            <p:nvPr/>
          </p:nvGrpSpPr>
          <p:grpSpPr>
            <a:xfrm>
              <a:off x="3490914" y="104775"/>
              <a:ext cx="2614612" cy="735001"/>
              <a:chOff x="3157538" y="85725"/>
              <a:chExt cx="4235399" cy="1190625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57538" y="85725"/>
                <a:ext cx="787349" cy="1190625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4887" y="314681"/>
                <a:ext cx="3448050" cy="732711"/>
              </a:xfrm>
              <a:prstGeom prst="rect">
                <a:avLst/>
              </a:prstGeom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6058416" y="368996"/>
              <a:ext cx="1066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78C257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SDK 27</a:t>
              </a:r>
              <a:endParaRPr lang="ko-KR" altLang="en-US" sz="2000" dirty="0">
                <a:solidFill>
                  <a:srgbClr val="78C2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53" y="1559554"/>
            <a:ext cx="4578210" cy="27511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4055" y="4456342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킷캣부터</a:t>
            </a:r>
            <a:r>
              <a:rPr lang="ko-KR" altLang="en-US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사용 가능한 높은 접근성</a:t>
            </a:r>
            <a:endParaRPr lang="ko-KR" altLang="en-US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/>
          <a:srcRect l="28914" t="38926" r="28792" b="33447"/>
          <a:stretch/>
        </p:blipFill>
        <p:spPr>
          <a:xfrm>
            <a:off x="4802526" y="901506"/>
            <a:ext cx="4053799" cy="14481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/>
          <a:srcRect l="28456" t="21166" r="41728" b="9801"/>
          <a:stretch/>
        </p:blipFill>
        <p:spPr>
          <a:xfrm>
            <a:off x="4946253" y="2880192"/>
            <a:ext cx="3073059" cy="389096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7"/>
          <a:srcRect l="32033" t="19815" r="45536" b="54957"/>
          <a:stretch/>
        </p:blipFill>
        <p:spPr>
          <a:xfrm>
            <a:off x="9112525" y="901506"/>
            <a:ext cx="2867204" cy="176345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019312" y="4271676"/>
            <a:ext cx="389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서버에서 추출된 명언을 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파싱</a:t>
            </a:r>
            <a:r>
              <a:rPr lang="en-US" altLang="ko-KR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(Parsing)</a:t>
            </a:r>
            <a:endParaRPr lang="ko-KR" altLang="en-US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44407" y="2358556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트리 </a:t>
            </a:r>
            <a:r>
              <a:rPr lang="ko-KR" altLang="en-US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그래프 구현</a:t>
            </a:r>
            <a:endParaRPr lang="ko-KR" altLang="en-US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56112" y="266793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자라나는 나무 구현</a:t>
            </a:r>
            <a:endParaRPr lang="ko-KR" altLang="en-US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087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-1" r="34948" b="34483"/>
          <a:stretch/>
        </p:blipFill>
        <p:spPr>
          <a:xfrm>
            <a:off x="221877" y="1749722"/>
            <a:ext cx="6857999" cy="3458994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483035" y="481657"/>
            <a:ext cx="8159380" cy="923330"/>
            <a:chOff x="3907113" y="97362"/>
            <a:chExt cx="8159380" cy="923330"/>
          </a:xfrm>
        </p:grpSpPr>
        <p:pic>
          <p:nvPicPr>
            <p:cNvPr id="1028" name="Picture 4" descr="windows server 2016 logo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7113" y="259977"/>
              <a:ext cx="5388294" cy="598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9412940" y="97362"/>
              <a:ext cx="26535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00188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                PHP 7.2.7</a:t>
              </a:r>
            </a:p>
            <a:p>
              <a:r>
                <a:rPr lang="en-US" altLang="ko-KR" dirty="0" smtClean="0">
                  <a:solidFill>
                    <a:srgbClr val="00188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           MySQL 5.5.45</a:t>
              </a:r>
            </a:p>
            <a:p>
              <a:r>
                <a:rPr lang="en-US" altLang="ko-KR" dirty="0" err="1" smtClean="0">
                  <a:solidFill>
                    <a:srgbClr val="00188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phpMyAdmin</a:t>
              </a:r>
              <a:r>
                <a:rPr lang="en-US" altLang="ko-KR" dirty="0" smtClean="0">
                  <a:solidFill>
                    <a:srgbClr val="00188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4.8.3 </a:t>
              </a:r>
              <a:endParaRPr lang="ko-KR" altLang="en-US" dirty="0">
                <a:solidFill>
                  <a:srgbClr val="00188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7372911" y="1749722"/>
            <a:ext cx="4231517" cy="3486228"/>
            <a:chOff x="7077636" y="3111797"/>
            <a:chExt cx="4231517" cy="348622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7636" y="3111797"/>
              <a:ext cx="4231517" cy="3486228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8208169" y="3645694"/>
              <a:ext cx="400050" cy="8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208169" y="3562350"/>
              <a:ext cx="197644" cy="8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755662" y="5400515"/>
            <a:ext cx="346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랜덤으로 </a:t>
            </a:r>
            <a:r>
              <a:rPr lang="en-US" altLang="ko-KR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DB</a:t>
            </a:r>
            <a:r>
              <a:rPr lang="ko-KR" altLang="en-US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에서 명언 검색 </a:t>
            </a:r>
            <a:r>
              <a:rPr lang="en-US" altLang="ko-KR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&amp; </a:t>
            </a:r>
            <a:r>
              <a:rPr lang="ko-KR" altLang="en-US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출력</a:t>
            </a:r>
            <a:endParaRPr lang="ko-KR" altLang="en-US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8202" y="5400515"/>
            <a:ext cx="524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안드로이드와의 호환성을 위한 명언의 데이터베이스화</a:t>
            </a:r>
            <a:endParaRPr lang="ko-KR" altLang="en-US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825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42154" y="2967335"/>
            <a:ext cx="3507692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5400" b="1" smtClean="0">
                <a:ln w="19050">
                  <a:noFill/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시연 동영상</a:t>
            </a:r>
            <a:endParaRPr lang="ko-KR" altLang="en-US" sz="5400" b="1" dirty="0">
              <a:ln w="19050">
                <a:noFill/>
              </a:ln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0527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>
                <a:ln w="28575">
                  <a:noFill/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소감 발표</a:t>
            </a:r>
          </a:p>
        </p:txBody>
      </p:sp>
    </p:spTree>
    <p:extLst>
      <p:ext uri="{BB962C8B-B14F-4D97-AF65-F5344CB8AC3E}">
        <p14:creationId xmlns:p14="http://schemas.microsoft.com/office/powerpoint/2010/main" val="163221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CDA9BF-F5E1-458A-A7B5-27021FC8A0B6}"/>
              </a:ext>
            </a:extLst>
          </p:cNvPr>
          <p:cNvSpPr txBox="1"/>
          <p:nvPr/>
        </p:nvSpPr>
        <p:spPr>
          <a:xfrm>
            <a:off x="2105099" y="5056539"/>
            <a:ext cx="79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With Dream Tree</a:t>
            </a:r>
            <a:endParaRPr lang="ko-KR" altLang="en-US" sz="54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50" y="1569325"/>
            <a:ext cx="11534632" cy="348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20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325" y="3013502"/>
            <a:ext cx="7633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꿈</a:t>
            </a:r>
            <a:endParaRPr lang="ko-KR" altLang="en-US" sz="4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00214" y="1355463"/>
            <a:ext cx="80342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endParaRPr lang="ko-KR" altLang="en-US" sz="13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 rot="10800000">
            <a:off x="8188362" y="3571454"/>
            <a:ext cx="80342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endParaRPr lang="ko-KR" altLang="en-US" sz="13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198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2287" y="3167390"/>
            <a:ext cx="4647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나는 지금 무엇을 해야 하나요</a:t>
            </a:r>
            <a:endParaRPr lang="ko-KR" altLang="en-US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00214" y="1355463"/>
            <a:ext cx="80342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endParaRPr lang="ko-KR" altLang="en-US" sz="13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 rot="10800000">
            <a:off x="8188362" y="3571454"/>
            <a:ext cx="80342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endParaRPr lang="ko-KR" altLang="en-US" sz="13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095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3933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1596260" y="3577590"/>
            <a:ext cx="9144000" cy="1433374"/>
          </a:xfrm>
        </p:spPr>
        <p:txBody>
          <a:bodyPr>
            <a:normAutofit/>
          </a:bodyPr>
          <a:lstStyle/>
          <a:p>
            <a:pPr>
              <a:tabLst>
                <a:tab pos="6011863" algn="l"/>
              </a:tabLst>
            </a:pPr>
            <a:r>
              <a:rPr lang="en-US" altLang="ko-KR" sz="8000" dirty="0" err="1" smtClean="0">
                <a:ln w="28575">
                  <a:noFill/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DreamTree</a:t>
            </a:r>
            <a:endParaRPr lang="ko-KR" altLang="en-US" sz="7200" dirty="0">
              <a:ln w="28575">
                <a:noFill/>
              </a:ln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596260" y="5453698"/>
            <a:ext cx="9144000" cy="992822"/>
          </a:xfrm>
        </p:spPr>
        <p:txBody>
          <a:bodyPr>
            <a:norm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선린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SW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학급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학년 </a:t>
            </a: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  <a:endParaRPr lang="en-US" altLang="ko-KR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선민수</a:t>
            </a: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정찬효</a:t>
            </a: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한윤호</a:t>
            </a:r>
            <a:endParaRPr lang="ko-KR" altLang="en-US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Picture 2" descr="C:\Users\MS_House\Downloads\Document-master\DreamTree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635" y="965383"/>
            <a:ext cx="2175250" cy="215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부제목 2"/>
          <p:cNvSpPr txBox="1">
            <a:spLocks/>
          </p:cNvSpPr>
          <p:nvPr/>
        </p:nvSpPr>
        <p:spPr>
          <a:xfrm>
            <a:off x="4284215" y="3446782"/>
            <a:ext cx="3768090" cy="496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더 나은 내일을 위해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364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7145" y="2967335"/>
            <a:ext cx="2877711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5400" b="1" dirty="0" smtClean="0">
                <a:ln w="19050">
                  <a:noFill/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제작 동기</a:t>
            </a:r>
            <a:endParaRPr lang="ko-KR" altLang="en-US" sz="5400" b="1" dirty="0">
              <a:ln w="19050">
                <a:noFill/>
              </a:ln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478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ko-KR" altLang="en-US" sz="5400" dirty="0" smtClean="0">
                <a:ln w="28575">
                  <a:noFill/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앱 레이아웃 및 구성</a:t>
            </a:r>
            <a:endParaRPr lang="ko-KR" altLang="en-US" sz="5400" dirty="0">
              <a:ln w="28575">
                <a:noFill/>
              </a:ln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2875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351576" y="328188"/>
            <a:ext cx="11488848" cy="62016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2E4A9FF-563C-41B2-A0F8-D06C296F4B7E}"/>
              </a:ext>
            </a:extLst>
          </p:cNvPr>
          <p:cNvSpPr/>
          <p:nvPr/>
        </p:nvSpPr>
        <p:spPr>
          <a:xfrm>
            <a:off x="5390234" y="2957472"/>
            <a:ext cx="1411533" cy="943056"/>
          </a:xfrm>
          <a:prstGeom prst="rightArrow">
            <a:avLst>
              <a:gd name="adj1" fmla="val 50000"/>
              <a:gd name="adj2" fmla="val 6632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CB3B4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340250" y="823865"/>
            <a:ext cx="3259248" cy="5321578"/>
            <a:chOff x="941918" y="823865"/>
            <a:chExt cx="3259248" cy="5321578"/>
          </a:xfrm>
        </p:grpSpPr>
        <p:sp>
          <p:nvSpPr>
            <p:cNvPr id="2" name="TextBox 1"/>
            <p:cNvSpPr txBox="1"/>
            <p:nvPr/>
          </p:nvSpPr>
          <p:spPr>
            <a:xfrm>
              <a:off x="1231272" y="5776111"/>
              <a:ext cx="2680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 </a:t>
              </a:r>
              <a:r>
                <a:rPr lang="ko-KR" altLang="en-US" b="1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인트로</a:t>
              </a:r>
              <a:r>
                <a:rPr lang="ko-KR" altLang="en-US" b="1" spc="-3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(Intro) Layout &gt;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941918" y="823865"/>
              <a:ext cx="3259248" cy="4707802"/>
            </a:xfrm>
            <a:prstGeom prst="roundRect">
              <a:avLst/>
            </a:prstGeom>
            <a:solidFill>
              <a:srgbClr val="C1D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7574163" y="823865"/>
            <a:ext cx="3259248" cy="5321578"/>
            <a:chOff x="7691852" y="823865"/>
            <a:chExt cx="3259248" cy="5321578"/>
          </a:xfrm>
        </p:grpSpPr>
        <p:sp>
          <p:nvSpPr>
            <p:cNvPr id="5" name="TextBox 4"/>
            <p:cNvSpPr txBox="1"/>
            <p:nvPr/>
          </p:nvSpPr>
          <p:spPr>
            <a:xfrm>
              <a:off x="8048531" y="5776111"/>
              <a:ext cx="2545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 </a:t>
              </a:r>
              <a:r>
                <a:rPr lang="ko-KR" altLang="en-US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메인 </a:t>
              </a:r>
              <a:r>
                <a:rPr lang="en-US" altLang="ko-KR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(Main) Layout &gt;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7691852" y="823865"/>
              <a:ext cx="3259248" cy="4707802"/>
            </a:xfrm>
            <a:prstGeom prst="roundRect">
              <a:avLst/>
            </a:prstGeom>
            <a:solidFill>
              <a:srgbClr val="C1D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943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223157B-97CF-4A9E-972A-114BDE986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39" y="1014295"/>
            <a:ext cx="2664649" cy="4261987"/>
          </a:xfrm>
        </p:spPr>
      </p:pic>
      <p:sp>
        <p:nvSpPr>
          <p:cNvPr id="14" name="모서리가 둥근 사각형 설명선 13"/>
          <p:cNvSpPr/>
          <p:nvPr/>
        </p:nvSpPr>
        <p:spPr>
          <a:xfrm>
            <a:off x="4661646" y="1591235"/>
            <a:ext cx="7214979" cy="3792071"/>
          </a:xfrm>
          <a:prstGeom prst="wedgeRoundRectCallout">
            <a:avLst>
              <a:gd name="adj1" fmla="val -62758"/>
              <a:gd name="adj2" fmla="val 762"/>
              <a:gd name="adj3" fmla="val 16667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62301" y="5555626"/>
            <a:ext cx="2128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나무 성장 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Tab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2360" y="2061651"/>
            <a:ext cx="6633547" cy="882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b="1" i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우리는 </a:t>
            </a:r>
            <a:r>
              <a:rPr lang="ko-KR" altLang="en-US" b="1" i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나이가 들면서 변하는 게 아니다</a:t>
            </a:r>
            <a:r>
              <a:rPr lang="en-US" altLang="ko-KR" b="1" i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b="1" i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보다 자기다워지는 것이다</a:t>
            </a:r>
            <a:r>
              <a:rPr lang="en-US" altLang="ko-KR" b="1" i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.”</a:t>
            </a:r>
          </a:p>
          <a:p>
            <a:pPr algn="ctr">
              <a:lnSpc>
                <a:spcPts val="800"/>
              </a:lnSpc>
            </a:pPr>
            <a:endParaRPr lang="en-US" altLang="ko-KR" b="1" i="1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ts val="800"/>
              </a:lnSpc>
            </a:pPr>
            <a:endParaRPr lang="en-US" altLang="ko-KR" b="1" i="1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목표가 채워짐에 따라 자라나는 나무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5668420" y="3309550"/>
            <a:ext cx="5201429" cy="1711116"/>
            <a:chOff x="5668420" y="3309550"/>
            <a:chExt cx="5201429" cy="171111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8420" y="3309550"/>
              <a:ext cx="5201429" cy="1711116"/>
            </a:xfrm>
            <a:prstGeom prst="rect">
              <a:avLst/>
            </a:prstGeom>
          </p:spPr>
        </p:pic>
        <p:sp>
          <p:nvSpPr>
            <p:cNvPr id="19" name="오른쪽 화살표 18"/>
            <p:cNvSpPr/>
            <p:nvPr/>
          </p:nvSpPr>
          <p:spPr>
            <a:xfrm>
              <a:off x="5668420" y="3565525"/>
              <a:ext cx="5201429" cy="285750"/>
            </a:xfrm>
            <a:prstGeom prst="rightArrow">
              <a:avLst>
                <a:gd name="adj1" fmla="val 50000"/>
                <a:gd name="adj2" fmla="val 57143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0976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</TotalTime>
  <Words>150</Words>
  <Application>Microsoft Office PowerPoint</Application>
  <PresentationFormat>와이드스크린</PresentationFormat>
  <Paragraphs>41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나눔고딕</vt:lpstr>
      <vt:lpstr>맑은 고딕</vt:lpstr>
      <vt:lpstr>나눔바른펜</vt:lpstr>
      <vt:lpstr>나눔스퀘어라운드 ExtraBold</vt:lpstr>
      <vt:lpstr>나눔스퀘어 Bold</vt:lpstr>
      <vt:lpstr>나눔스퀘어 ExtraBold</vt:lpstr>
      <vt:lpstr>나눔고딕 ExtraBold</vt:lpstr>
      <vt:lpstr>Arial</vt:lpstr>
      <vt:lpstr>나눔스퀘어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DreamTree</vt:lpstr>
      <vt:lpstr>PowerPoint 프레젠테이션</vt:lpstr>
      <vt:lpstr>앱 레이아웃 및 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소감 발표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 Tree</dc:title>
  <dc:creator>Windows 사용자</dc:creator>
  <cp:lastModifiedBy>minxwater</cp:lastModifiedBy>
  <cp:revision>45</cp:revision>
  <dcterms:created xsi:type="dcterms:W3CDTF">2018-10-13T01:30:19Z</dcterms:created>
  <dcterms:modified xsi:type="dcterms:W3CDTF">2018-10-19T16:56:25Z</dcterms:modified>
</cp:coreProperties>
</file>