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7" r:id="rId3"/>
    <p:sldId id="259" r:id="rId4"/>
    <p:sldId id="260" r:id="rId5"/>
    <p:sldId id="261" r:id="rId6"/>
    <p:sldId id="262" r:id="rId7"/>
    <p:sldId id="263" r:id="rId8"/>
    <p:sldId id="264" r:id="rId9"/>
    <p:sldId id="265" r:id="rId10"/>
    <p:sldId id="268" r:id="rId11"/>
    <p:sldId id="266" r:id="rId12"/>
    <p:sldId id="269" r:id="rId13"/>
    <p:sldId id="270" r:id="rId14"/>
    <p:sldId id="271" r:id="rId15"/>
    <p:sldId id="272" r:id="rId16"/>
    <p:sldId id="274" r:id="rId17"/>
    <p:sldId id="273" r:id="rId18"/>
    <p:sldId id="275" r:id="rId19"/>
    <p:sldId id="277" r:id="rId20"/>
    <p:sldId id="276" r:id="rId21"/>
    <p:sldId id="278" r:id="rId22"/>
    <p:sldId id="280" r:id="rId23"/>
    <p:sldId id="279" r:id="rId24"/>
    <p:sldId id="257" r:id="rId25"/>
    <p:sldId id="258"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EACB7A-7A9B-4336-A549-2E1A458B5CD8}" type="datetimeFigureOut">
              <a:rPr lang="zh-TW" altLang="en-US" smtClean="0"/>
              <a:t>2018/8/6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4783F6-7CA4-403A-9502-62BF04AD420A}" type="slidenum">
              <a:rPr lang="zh-TW" altLang="en-US" smtClean="0"/>
              <a:t>‹#›</a:t>
            </a:fld>
            <a:endParaRPr lang="zh-TW" altLang="en-US"/>
          </a:p>
        </p:txBody>
      </p:sp>
    </p:spTree>
    <p:extLst>
      <p:ext uri="{BB962C8B-B14F-4D97-AF65-F5344CB8AC3E}">
        <p14:creationId xmlns:p14="http://schemas.microsoft.com/office/powerpoint/2010/main" val="1159228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4783F6-7CA4-403A-9502-62BF04AD420A}" type="slidenum">
              <a:rPr lang="zh-TW" altLang="en-US" smtClean="0"/>
              <a:t>23</a:t>
            </a:fld>
            <a:endParaRPr lang="zh-TW" altLang="en-US"/>
          </a:p>
        </p:txBody>
      </p:sp>
    </p:spTree>
    <p:extLst>
      <p:ext uri="{BB962C8B-B14F-4D97-AF65-F5344CB8AC3E}">
        <p14:creationId xmlns:p14="http://schemas.microsoft.com/office/powerpoint/2010/main" val="45575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2018/8/3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2018/8/3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5854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[Day 02] </a:t>
            </a:r>
            <a:r>
              <a:rPr lang="zh-TW" altLang="en-US" dirty="0"/>
              <a:t>當</a:t>
            </a:r>
            <a:r>
              <a:rPr lang="en-US" altLang="zh-TW" dirty="0"/>
              <a:t>ASP.NET</a:t>
            </a:r>
            <a:r>
              <a:rPr lang="zh-TW" altLang="en-US" dirty="0"/>
              <a:t>長了腳，變成</a:t>
            </a:r>
            <a:r>
              <a:rPr lang="en-US" altLang="zh-TW" dirty="0"/>
              <a:t>ASP.NET </a:t>
            </a:r>
            <a:r>
              <a:rPr lang="en-US" altLang="zh-TW" dirty="0" smtClean="0"/>
              <a:t>MVC</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https://ithelp.ithome.com.tw/articles/10191342</a:t>
            </a:r>
            <a:endParaRPr lang="zh-TW" altLang="en-US" dirty="0"/>
          </a:p>
        </p:txBody>
      </p:sp>
    </p:spTree>
    <p:extLst>
      <p:ext uri="{BB962C8B-B14F-4D97-AF65-F5344CB8AC3E}">
        <p14:creationId xmlns:p14="http://schemas.microsoft.com/office/powerpoint/2010/main" val="412833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ASP.NET</a:t>
            </a:r>
            <a:r>
              <a:rPr lang="zh-TW" altLang="en-US" dirty="0"/>
              <a:t>跟</a:t>
            </a:r>
            <a:r>
              <a:rPr lang="en-US" altLang="zh-TW" dirty="0"/>
              <a:t>ASP.NET MVC</a:t>
            </a:r>
            <a:r>
              <a:rPr lang="zh-TW" altLang="en-US" dirty="0"/>
              <a:t>的差別</a:t>
            </a:r>
            <a:endParaRPr lang="zh-TW" altLang="en-US" dirty="0"/>
          </a:p>
        </p:txBody>
      </p:sp>
      <p:sp>
        <p:nvSpPr>
          <p:cNvPr id="3" name="內容版面配置區 2"/>
          <p:cNvSpPr>
            <a:spLocks noGrp="1"/>
          </p:cNvSpPr>
          <p:nvPr>
            <p:ph idx="1"/>
          </p:nvPr>
        </p:nvSpPr>
        <p:spPr/>
        <p:txBody>
          <a:bodyPr>
            <a:normAutofit/>
          </a:bodyPr>
          <a:lstStyle/>
          <a:p>
            <a:r>
              <a:rPr lang="zh-TW" altLang="en-US" sz="2000" dirty="0"/>
              <a:t>我是先學</a:t>
            </a:r>
            <a:r>
              <a:rPr lang="en-US" altLang="zh-TW" sz="2000" dirty="0"/>
              <a:t>ASP.NET(</a:t>
            </a:r>
            <a:r>
              <a:rPr lang="zh-TW" altLang="en-US" sz="2000" dirty="0"/>
              <a:t>以下簡稱</a:t>
            </a:r>
            <a:r>
              <a:rPr lang="en-US" altLang="zh-TW" sz="2000" dirty="0" err="1"/>
              <a:t>WebForm</a:t>
            </a:r>
            <a:r>
              <a:rPr lang="en-US" altLang="zh-TW" sz="2000" dirty="0"/>
              <a:t>)</a:t>
            </a:r>
            <a:r>
              <a:rPr lang="zh-TW" altLang="en-US" sz="2000" dirty="0" smtClean="0"/>
              <a:t>，然後</a:t>
            </a:r>
            <a:r>
              <a:rPr lang="zh-TW" altLang="en-US" sz="2000" dirty="0"/>
              <a:t>才學</a:t>
            </a:r>
            <a:r>
              <a:rPr lang="en-US" altLang="zh-TW" sz="2000" dirty="0"/>
              <a:t>ASP.NET MVC(</a:t>
            </a:r>
            <a:r>
              <a:rPr lang="zh-TW" altLang="en-US" sz="2000" dirty="0"/>
              <a:t>以下簡稱</a:t>
            </a:r>
            <a:r>
              <a:rPr lang="en-US" altLang="zh-TW" sz="2000" dirty="0"/>
              <a:t>MVC)</a:t>
            </a:r>
            <a:r>
              <a:rPr lang="zh-TW" altLang="en-US" sz="2000" dirty="0"/>
              <a:t>的</a:t>
            </a:r>
            <a:r>
              <a:rPr lang="zh-TW" altLang="en-US" sz="2000" dirty="0" smtClean="0"/>
              <a:t>，如果</a:t>
            </a:r>
            <a:r>
              <a:rPr lang="zh-TW" altLang="en-US" sz="2000" dirty="0"/>
              <a:t>用習慣</a:t>
            </a:r>
            <a:r>
              <a:rPr lang="en-US" altLang="zh-TW" sz="2000" dirty="0" err="1"/>
              <a:t>WebForm</a:t>
            </a:r>
            <a:r>
              <a:rPr lang="zh-TW" altLang="en-US" sz="2000" dirty="0"/>
              <a:t>的控制項</a:t>
            </a:r>
            <a:r>
              <a:rPr lang="zh-TW" altLang="en-US" sz="2000" dirty="0" smtClean="0"/>
              <a:t>，在</a:t>
            </a:r>
            <a:r>
              <a:rPr lang="zh-TW" altLang="en-US" sz="2000" dirty="0"/>
              <a:t>進入</a:t>
            </a:r>
            <a:r>
              <a:rPr lang="en-US" altLang="zh-TW" sz="2000" dirty="0"/>
              <a:t>MVC</a:t>
            </a:r>
            <a:r>
              <a:rPr lang="zh-TW" altLang="en-US" sz="2000" dirty="0"/>
              <a:t>的時候會需要一點時間適應一下</a:t>
            </a:r>
            <a:r>
              <a:rPr lang="zh-TW" altLang="en-US" sz="2000" dirty="0" smtClean="0"/>
              <a:t>，因為</a:t>
            </a:r>
            <a:r>
              <a:rPr lang="en-US" altLang="zh-TW" sz="2000" dirty="0">
                <a:solidFill>
                  <a:srgbClr val="FF0000"/>
                </a:solidFill>
              </a:rPr>
              <a:t>MVC</a:t>
            </a:r>
            <a:r>
              <a:rPr lang="zh-TW" altLang="en-US" sz="2000" dirty="0">
                <a:solidFill>
                  <a:srgbClr val="FF0000"/>
                </a:solidFill>
              </a:rPr>
              <a:t>的控制項是用</a:t>
            </a:r>
            <a:r>
              <a:rPr lang="en-US" altLang="zh-TW" sz="2000" dirty="0">
                <a:solidFill>
                  <a:srgbClr val="FF0000"/>
                </a:solidFill>
              </a:rPr>
              <a:t>Html</a:t>
            </a:r>
            <a:r>
              <a:rPr lang="zh-TW" altLang="en-US" sz="2000" dirty="0">
                <a:solidFill>
                  <a:srgbClr val="FF0000"/>
                </a:solidFill>
              </a:rPr>
              <a:t>的控制項</a:t>
            </a:r>
            <a:r>
              <a:rPr lang="zh-TW" altLang="en-US" sz="2000" dirty="0" smtClean="0"/>
              <a:t>，我</a:t>
            </a:r>
            <a:r>
              <a:rPr lang="zh-TW" altLang="en-US" sz="2000" dirty="0"/>
              <a:t>是大概花了幾天的時間適應</a:t>
            </a:r>
            <a:r>
              <a:rPr lang="zh-TW" altLang="en-US" sz="2000" dirty="0" smtClean="0"/>
              <a:t>，還好</a:t>
            </a:r>
            <a:r>
              <a:rPr lang="zh-TW" altLang="en-US" sz="2000" dirty="0"/>
              <a:t>之前有學過一些</a:t>
            </a:r>
            <a:r>
              <a:rPr lang="en-US" altLang="zh-TW" sz="2000" dirty="0"/>
              <a:t>Html</a:t>
            </a:r>
            <a:r>
              <a:rPr lang="zh-TW" altLang="en-US" sz="2000" dirty="0"/>
              <a:t>的語法</a:t>
            </a:r>
            <a:r>
              <a:rPr lang="zh-TW" altLang="en-US" sz="2000" dirty="0" smtClean="0"/>
              <a:t>，加上</a:t>
            </a:r>
            <a:r>
              <a:rPr lang="zh-TW" altLang="en-US" sz="2000" dirty="0"/>
              <a:t>現在網路上的參考資料還蠻多的</a:t>
            </a:r>
            <a:r>
              <a:rPr lang="zh-TW" altLang="en-US" sz="2000" dirty="0" smtClean="0"/>
              <a:t>，所以</a:t>
            </a:r>
            <a:r>
              <a:rPr lang="zh-TW" altLang="en-US" sz="2000" dirty="0"/>
              <a:t>沒有花很多時間適應</a:t>
            </a:r>
            <a:r>
              <a:rPr lang="zh-TW" altLang="en-US" sz="2000" dirty="0" smtClean="0"/>
              <a:t>。</a:t>
            </a:r>
            <a:endParaRPr lang="en-US" altLang="zh-TW" sz="2000" dirty="0" smtClean="0"/>
          </a:p>
          <a:p>
            <a:endParaRPr lang="en-US" altLang="zh-TW" sz="2000" dirty="0"/>
          </a:p>
          <a:p>
            <a:r>
              <a:rPr lang="zh-TW" altLang="en-US" sz="2000" dirty="0"/>
              <a:t>雖然</a:t>
            </a:r>
            <a:r>
              <a:rPr lang="en-US" altLang="zh-TW" sz="2000" dirty="0" err="1"/>
              <a:t>WebForm</a:t>
            </a:r>
            <a:r>
              <a:rPr lang="zh-TW" altLang="en-US" sz="2000" dirty="0"/>
              <a:t>有控制項可以拉</a:t>
            </a:r>
            <a:r>
              <a:rPr lang="zh-TW" altLang="en-US" sz="2000" dirty="0" smtClean="0"/>
              <a:t>，但</a:t>
            </a:r>
            <a:r>
              <a:rPr lang="zh-TW" altLang="en-US" sz="2000" dirty="0"/>
              <a:t>其實最後到網頁上還是要轉成</a:t>
            </a:r>
            <a:r>
              <a:rPr lang="en-US" altLang="zh-TW" sz="2000" dirty="0"/>
              <a:t>Html</a:t>
            </a:r>
            <a:r>
              <a:rPr lang="zh-TW" altLang="en-US" sz="2000" dirty="0"/>
              <a:t>的語法</a:t>
            </a:r>
            <a:r>
              <a:rPr lang="zh-TW" altLang="en-US" sz="2000" dirty="0" smtClean="0"/>
              <a:t>，只是</a:t>
            </a:r>
            <a:r>
              <a:rPr lang="en-US" altLang="zh-TW" sz="2000" dirty="0" err="1"/>
              <a:t>WebForm</a:t>
            </a:r>
            <a:r>
              <a:rPr lang="zh-TW" altLang="en-US" sz="2000" dirty="0"/>
              <a:t>會自動幫忙轉</a:t>
            </a:r>
            <a:r>
              <a:rPr lang="zh-TW" altLang="en-US" sz="2000" dirty="0" smtClean="0"/>
              <a:t>，不用</a:t>
            </a:r>
            <a:r>
              <a:rPr lang="zh-TW" altLang="en-US" sz="2000" dirty="0"/>
              <a:t>自己去記那些</a:t>
            </a:r>
            <a:r>
              <a:rPr lang="en-US" altLang="zh-TW" sz="2000" dirty="0"/>
              <a:t>Html</a:t>
            </a:r>
            <a:r>
              <a:rPr lang="zh-TW" altLang="en-US" sz="2000" dirty="0"/>
              <a:t>的語法，</a:t>
            </a:r>
            <a:r>
              <a:rPr lang="zh-TW" altLang="en-US" sz="2000" dirty="0"/>
              <a:t/>
            </a:r>
            <a:br>
              <a:rPr lang="zh-TW" altLang="en-US" sz="2000" dirty="0"/>
            </a:br>
            <a:r>
              <a:rPr lang="zh-TW" altLang="en-US" sz="2000" dirty="0"/>
              <a:t>但是如果要加上</a:t>
            </a:r>
            <a:r>
              <a:rPr lang="en-US" altLang="zh-TW" sz="2000" dirty="0"/>
              <a:t>CSS</a:t>
            </a:r>
            <a:r>
              <a:rPr lang="zh-TW" altLang="en-US" sz="2000" dirty="0" smtClean="0"/>
              <a:t>，還是</a:t>
            </a:r>
            <a:r>
              <a:rPr lang="zh-TW" altLang="en-US" sz="2000" dirty="0"/>
              <a:t>要去瞭解他最後轉成</a:t>
            </a:r>
            <a:r>
              <a:rPr lang="en-US" altLang="zh-TW" sz="2000" dirty="0"/>
              <a:t>Html</a:t>
            </a:r>
            <a:r>
              <a:rPr lang="zh-TW" altLang="en-US" sz="2000" dirty="0"/>
              <a:t>用的是什麼標籤，</a:t>
            </a:r>
            <a:r>
              <a:rPr lang="zh-TW" altLang="en-US" sz="2000" dirty="0"/>
              <a:t/>
            </a:r>
            <a:br>
              <a:rPr lang="zh-TW" altLang="en-US" sz="2000" dirty="0"/>
            </a:br>
            <a:r>
              <a:rPr lang="zh-TW" altLang="en-US" sz="2000" dirty="0"/>
              <a:t>才有辦法套用</a:t>
            </a:r>
            <a:r>
              <a:rPr lang="en-US" altLang="zh-TW" sz="2000" dirty="0"/>
              <a:t>CSS</a:t>
            </a:r>
            <a:r>
              <a:rPr lang="zh-TW" altLang="en-US" sz="2000" dirty="0"/>
              <a:t>的部分</a:t>
            </a:r>
            <a:r>
              <a:rPr lang="zh-TW" altLang="en-US" sz="2000" dirty="0" smtClean="0"/>
              <a:t>，這</a:t>
            </a:r>
            <a:r>
              <a:rPr lang="zh-TW" altLang="en-US" sz="2000" dirty="0"/>
              <a:t>部分其實瀏覽器都幫我們做好了</a:t>
            </a:r>
            <a:r>
              <a:rPr lang="zh-TW" altLang="en-US" sz="2000" dirty="0" smtClean="0"/>
              <a:t>，像</a:t>
            </a:r>
            <a:r>
              <a:rPr lang="zh-TW" altLang="en-US" sz="2000" dirty="0"/>
              <a:t>我習慣用</a:t>
            </a:r>
            <a:r>
              <a:rPr lang="en-US" altLang="zh-TW" sz="2000" dirty="0"/>
              <a:t>Google Chrome</a:t>
            </a:r>
            <a:r>
              <a:rPr lang="zh-TW" altLang="en-US" sz="2000" dirty="0" smtClean="0"/>
              <a:t>，就</a:t>
            </a:r>
            <a:r>
              <a:rPr lang="zh-TW" altLang="en-US" sz="2000" dirty="0"/>
              <a:t>可以用</a:t>
            </a:r>
            <a:r>
              <a:rPr lang="en-US" altLang="zh-TW" sz="2000" dirty="0"/>
              <a:t>F12</a:t>
            </a:r>
            <a:r>
              <a:rPr lang="zh-TW" altLang="en-US" sz="2000" dirty="0"/>
              <a:t>開發人員工具去看網頁的</a:t>
            </a:r>
            <a:r>
              <a:rPr lang="en-US" altLang="zh-TW" sz="2000" dirty="0"/>
              <a:t>Html</a:t>
            </a:r>
            <a:r>
              <a:rPr lang="zh-TW" altLang="en-US" sz="2000" dirty="0"/>
              <a:t>結構</a:t>
            </a:r>
            <a:r>
              <a:rPr lang="zh-TW" altLang="en-US" sz="2000" dirty="0" smtClean="0"/>
              <a:t>，再</a:t>
            </a:r>
            <a:r>
              <a:rPr lang="zh-TW" altLang="en-US" sz="2000" dirty="0"/>
              <a:t>套用到</a:t>
            </a:r>
            <a:r>
              <a:rPr lang="en-US" altLang="zh-TW" sz="2000" dirty="0"/>
              <a:t>CSS</a:t>
            </a:r>
            <a:r>
              <a:rPr lang="zh-TW" altLang="en-US" sz="2000" dirty="0"/>
              <a:t>就可以了。</a:t>
            </a:r>
            <a:endParaRPr lang="zh-TW" altLang="en-US" sz="2000" dirty="0"/>
          </a:p>
        </p:txBody>
      </p:sp>
    </p:spTree>
    <p:extLst>
      <p:ext uri="{BB962C8B-B14F-4D97-AF65-F5344CB8AC3E}">
        <p14:creationId xmlns:p14="http://schemas.microsoft.com/office/powerpoint/2010/main" val="176446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ASP.NET</a:t>
            </a:r>
            <a:r>
              <a:rPr lang="zh-TW" altLang="en-US" dirty="0"/>
              <a:t>跟</a:t>
            </a:r>
            <a:r>
              <a:rPr lang="en-US" altLang="zh-TW" dirty="0"/>
              <a:t>ASP.NET MVC</a:t>
            </a:r>
            <a:r>
              <a:rPr lang="zh-TW" altLang="en-US" dirty="0"/>
              <a:t>的差別</a:t>
            </a:r>
          </a:p>
        </p:txBody>
      </p:sp>
      <p:sp>
        <p:nvSpPr>
          <p:cNvPr id="3" name="內容版面配置區 2"/>
          <p:cNvSpPr>
            <a:spLocks noGrp="1"/>
          </p:cNvSpPr>
          <p:nvPr>
            <p:ph idx="1"/>
          </p:nvPr>
        </p:nvSpPr>
        <p:spPr/>
        <p:txBody>
          <a:bodyPr>
            <a:normAutofit fontScale="92500" lnSpcReduction="10000"/>
          </a:bodyPr>
          <a:lstStyle/>
          <a:p>
            <a:r>
              <a:rPr lang="zh-TW" altLang="en-US" sz="2000" dirty="0"/>
              <a:t>不過這裡主要是介紹</a:t>
            </a:r>
            <a:r>
              <a:rPr lang="en-US" altLang="zh-TW" sz="2000" dirty="0"/>
              <a:t>MVC</a:t>
            </a:r>
            <a:r>
              <a:rPr lang="zh-TW" altLang="en-US" sz="2000" dirty="0" smtClean="0"/>
              <a:t>，</a:t>
            </a:r>
            <a:r>
              <a:rPr lang="en-US" altLang="zh-TW" sz="2000" dirty="0" err="1" smtClean="0"/>
              <a:t>WebForm</a:t>
            </a:r>
            <a:r>
              <a:rPr lang="zh-TW" altLang="en-US" sz="2000" dirty="0"/>
              <a:t>的部分就此打住吧</a:t>
            </a:r>
            <a:r>
              <a:rPr lang="zh-TW" altLang="en-US" sz="2000" dirty="0" smtClean="0"/>
              <a:t>，</a:t>
            </a:r>
            <a:r>
              <a:rPr lang="en-US" altLang="zh-TW" sz="2000" dirty="0" smtClean="0"/>
              <a:t>MVC</a:t>
            </a:r>
            <a:r>
              <a:rPr lang="zh-TW" altLang="en-US" sz="2000" dirty="0"/>
              <a:t>跟</a:t>
            </a:r>
            <a:r>
              <a:rPr lang="en-US" altLang="zh-TW" sz="2000" dirty="0" err="1"/>
              <a:t>WebForm</a:t>
            </a:r>
            <a:r>
              <a:rPr lang="zh-TW" altLang="en-US" sz="2000" dirty="0"/>
              <a:t>的差別不只在控制項的部分</a:t>
            </a:r>
            <a:r>
              <a:rPr lang="zh-TW" altLang="en-US" sz="2000" dirty="0" smtClean="0"/>
              <a:t>，其實</a:t>
            </a:r>
            <a:r>
              <a:rPr lang="en-US" altLang="zh-TW" sz="2000" dirty="0" err="1"/>
              <a:t>WebForm</a:t>
            </a:r>
            <a:r>
              <a:rPr lang="zh-TW" altLang="en-US" sz="2000" dirty="0"/>
              <a:t>也可以用</a:t>
            </a:r>
            <a:r>
              <a:rPr lang="en-US" altLang="zh-TW" sz="2000" dirty="0"/>
              <a:t>Html</a:t>
            </a:r>
            <a:r>
              <a:rPr lang="zh-TW" altLang="en-US" sz="2000" dirty="0"/>
              <a:t>的控制項</a:t>
            </a:r>
            <a:r>
              <a:rPr lang="zh-TW" altLang="en-US" sz="2000" dirty="0" smtClean="0"/>
              <a:t>，只需</a:t>
            </a:r>
            <a:r>
              <a:rPr lang="zh-TW" altLang="en-US" sz="2000" dirty="0"/>
              <a:t>要加上</a:t>
            </a:r>
            <a:r>
              <a:rPr lang="en-US" altLang="zh-TW" sz="2000" dirty="0" err="1"/>
              <a:t>runat</a:t>
            </a:r>
            <a:r>
              <a:rPr lang="en-US" altLang="zh-TW" sz="2000" dirty="0"/>
              <a:t>="server"</a:t>
            </a:r>
            <a:r>
              <a:rPr lang="zh-TW" altLang="en-US" sz="2000" dirty="0"/>
              <a:t>就可以做到了</a:t>
            </a:r>
            <a:r>
              <a:rPr lang="zh-TW" altLang="en-US" sz="2000" dirty="0" smtClean="0"/>
              <a:t>，有人</a:t>
            </a:r>
            <a:r>
              <a:rPr lang="zh-TW" altLang="en-US" sz="2000" dirty="0"/>
              <a:t>說反而</a:t>
            </a:r>
            <a:r>
              <a:rPr lang="en-US" altLang="zh-TW" sz="2000" dirty="0"/>
              <a:t>MVC</a:t>
            </a:r>
            <a:r>
              <a:rPr lang="zh-TW" altLang="en-US" sz="2000" dirty="0"/>
              <a:t>解放了</a:t>
            </a:r>
            <a:r>
              <a:rPr lang="en-US" altLang="zh-TW" sz="2000" dirty="0" err="1"/>
              <a:t>WebForm</a:t>
            </a:r>
            <a:r>
              <a:rPr lang="zh-TW" altLang="en-US" sz="2000" dirty="0" smtClean="0"/>
              <a:t>，因為</a:t>
            </a:r>
            <a:r>
              <a:rPr lang="zh-TW" altLang="en-US" sz="2000" dirty="0"/>
              <a:t>強迫使用</a:t>
            </a:r>
            <a:r>
              <a:rPr lang="en-US" altLang="zh-TW" sz="2000" dirty="0"/>
              <a:t>Html</a:t>
            </a:r>
            <a:r>
              <a:rPr lang="zh-TW" altLang="en-US" sz="2000" dirty="0"/>
              <a:t>語法反而可以相容其他網頁的</a:t>
            </a:r>
            <a:r>
              <a:rPr lang="zh-TW" altLang="en-US" sz="2000" dirty="0" smtClean="0"/>
              <a:t>語言如</a:t>
            </a:r>
            <a:r>
              <a:rPr lang="en-US" altLang="zh-TW" sz="2000" dirty="0"/>
              <a:t>PHP</a:t>
            </a:r>
            <a:r>
              <a:rPr lang="zh-TW" altLang="en-US" sz="2000" dirty="0"/>
              <a:t>、</a:t>
            </a:r>
            <a:r>
              <a:rPr lang="en-US" altLang="zh-TW" sz="2000" dirty="0"/>
              <a:t>JAVA</a:t>
            </a:r>
            <a:r>
              <a:rPr lang="zh-TW" altLang="en-US" sz="2000" dirty="0"/>
              <a:t>等等</a:t>
            </a:r>
            <a:r>
              <a:rPr lang="zh-TW" altLang="en-US" sz="2000" dirty="0" smtClean="0"/>
              <a:t>，要</a:t>
            </a:r>
            <a:r>
              <a:rPr lang="zh-TW" altLang="en-US" sz="2000" dirty="0"/>
              <a:t>換成其他語言前端的部分可以很快就搞定</a:t>
            </a:r>
            <a:r>
              <a:rPr lang="zh-TW" altLang="en-US" sz="2000" dirty="0" smtClean="0"/>
              <a:t>。</a:t>
            </a:r>
            <a:endParaRPr lang="en-US" altLang="zh-TW" sz="2000" dirty="0" smtClean="0"/>
          </a:p>
          <a:p>
            <a:endParaRPr lang="en-US" altLang="zh-TW" sz="2000" dirty="0"/>
          </a:p>
          <a:p>
            <a:r>
              <a:rPr lang="zh-TW" altLang="en-US" sz="2000" dirty="0"/>
              <a:t>其實</a:t>
            </a:r>
            <a:r>
              <a:rPr lang="en-US" altLang="zh-TW" sz="2000" dirty="0"/>
              <a:t>MVC</a:t>
            </a:r>
            <a:r>
              <a:rPr lang="zh-TW" altLang="en-US" sz="2000" dirty="0"/>
              <a:t>這個詞可以用在各種語言</a:t>
            </a:r>
            <a:r>
              <a:rPr lang="zh-TW" altLang="en-US" sz="2000" dirty="0" smtClean="0"/>
              <a:t>，只是</a:t>
            </a:r>
            <a:r>
              <a:rPr lang="en-US" altLang="zh-TW" sz="2000" dirty="0"/>
              <a:t>ASP.NET MVC</a:t>
            </a:r>
            <a:r>
              <a:rPr lang="zh-TW" altLang="en-US" sz="2000" dirty="0"/>
              <a:t>強制將</a:t>
            </a:r>
            <a:r>
              <a:rPr lang="en-US" altLang="zh-TW" sz="2000" dirty="0"/>
              <a:t>M(Model)</a:t>
            </a:r>
            <a:r>
              <a:rPr lang="zh-TW" altLang="en-US" sz="2000" dirty="0"/>
              <a:t>、</a:t>
            </a:r>
            <a:r>
              <a:rPr lang="en-US" altLang="zh-TW" sz="2000" dirty="0"/>
              <a:t>V(View)</a:t>
            </a:r>
            <a:r>
              <a:rPr lang="zh-TW" altLang="en-US" sz="2000" dirty="0"/>
              <a:t>、</a:t>
            </a:r>
            <a:r>
              <a:rPr lang="en-US" altLang="zh-TW" sz="2000" dirty="0"/>
              <a:t>C(Control)</a:t>
            </a:r>
            <a:r>
              <a:rPr lang="zh-TW" altLang="en-US" sz="2000" dirty="0"/>
              <a:t>分開</a:t>
            </a:r>
            <a:r>
              <a:rPr lang="zh-TW" altLang="en-US" sz="2000" dirty="0" smtClean="0"/>
              <a:t>，讓</a:t>
            </a:r>
            <a:r>
              <a:rPr lang="zh-TW" altLang="en-US" sz="2000" dirty="0"/>
              <a:t>你一定要用這個架構去寫網頁</a:t>
            </a:r>
            <a:r>
              <a:rPr lang="zh-TW" altLang="en-US" sz="2000" dirty="0" smtClean="0"/>
              <a:t>，不過</a:t>
            </a:r>
            <a:r>
              <a:rPr lang="zh-TW" altLang="en-US" sz="2000" dirty="0"/>
              <a:t>我認為</a:t>
            </a:r>
            <a:r>
              <a:rPr lang="en-US" altLang="zh-TW" sz="2000" dirty="0"/>
              <a:t>MVC</a:t>
            </a:r>
            <a:r>
              <a:rPr lang="zh-TW" altLang="en-US" sz="2000" dirty="0"/>
              <a:t>跟</a:t>
            </a:r>
            <a:r>
              <a:rPr lang="en-US" altLang="zh-TW" sz="2000" dirty="0" err="1"/>
              <a:t>WebForm</a:t>
            </a:r>
            <a:r>
              <a:rPr lang="zh-TW" altLang="en-US" sz="2000" dirty="0"/>
              <a:t>之間最大的差別</a:t>
            </a:r>
            <a:r>
              <a:rPr lang="zh-TW" altLang="en-US" sz="2000" dirty="0" smtClean="0"/>
              <a:t>，還是</a:t>
            </a:r>
            <a:r>
              <a:rPr lang="zh-TW" altLang="en-US" sz="2000" dirty="0"/>
              <a:t>在於</a:t>
            </a:r>
            <a:r>
              <a:rPr lang="en-US" altLang="zh-TW" sz="2000" dirty="0" err="1"/>
              <a:t>WebForm</a:t>
            </a:r>
            <a:r>
              <a:rPr lang="zh-TW" altLang="en-US" sz="2000" dirty="0"/>
              <a:t>是先將控制項做出來</a:t>
            </a:r>
            <a:r>
              <a:rPr lang="zh-TW" altLang="en-US" sz="2000" dirty="0" smtClean="0"/>
              <a:t>，然後</a:t>
            </a:r>
            <a:r>
              <a:rPr lang="zh-TW" altLang="en-US" sz="2000" dirty="0"/>
              <a:t>產生</a:t>
            </a:r>
            <a:r>
              <a:rPr lang="en-US" altLang="zh-TW" sz="2000" dirty="0" err="1"/>
              <a:t>PostBack</a:t>
            </a:r>
            <a:r>
              <a:rPr lang="zh-TW" altLang="en-US" sz="2000" dirty="0"/>
              <a:t>事件來改變控制項內容</a:t>
            </a:r>
            <a:r>
              <a:rPr lang="zh-TW" altLang="en-US" sz="2000" dirty="0" smtClean="0"/>
              <a:t>，所以</a:t>
            </a:r>
            <a:r>
              <a:rPr lang="zh-TW" altLang="en-US" sz="2000" dirty="0"/>
              <a:t>會有</a:t>
            </a:r>
            <a:r>
              <a:rPr lang="en-US" altLang="zh-TW" sz="2000" dirty="0" err="1"/>
              <a:t>Page.IsPostBack</a:t>
            </a:r>
            <a:r>
              <a:rPr lang="zh-TW" altLang="en-US" sz="2000" dirty="0"/>
              <a:t>等語法</a:t>
            </a:r>
            <a:r>
              <a:rPr lang="zh-TW" altLang="en-US" sz="2000" dirty="0" smtClean="0"/>
              <a:t>，但是</a:t>
            </a:r>
            <a:r>
              <a:rPr lang="en-US" altLang="zh-TW" sz="2000" dirty="0">
                <a:solidFill>
                  <a:srgbClr val="FF0000"/>
                </a:solidFill>
              </a:rPr>
              <a:t>MVC</a:t>
            </a:r>
            <a:r>
              <a:rPr lang="zh-TW" altLang="en-US" sz="2000" dirty="0">
                <a:solidFill>
                  <a:srgbClr val="FF0000"/>
                </a:solidFill>
              </a:rPr>
              <a:t>是先在後端將所有變數都準備好</a:t>
            </a:r>
            <a:r>
              <a:rPr lang="zh-TW" altLang="en-US" sz="2000" dirty="0" smtClean="0">
                <a:solidFill>
                  <a:srgbClr val="FF0000"/>
                </a:solidFill>
              </a:rPr>
              <a:t>，然後</a:t>
            </a:r>
            <a:r>
              <a:rPr lang="zh-TW" altLang="en-US" sz="2000" dirty="0">
                <a:solidFill>
                  <a:srgbClr val="FF0000"/>
                </a:solidFill>
              </a:rPr>
              <a:t>將變數傳到前端再</a:t>
            </a:r>
            <a:r>
              <a:rPr lang="en-US" altLang="zh-TW" sz="2000" dirty="0">
                <a:solidFill>
                  <a:srgbClr val="FF0000"/>
                </a:solidFill>
              </a:rPr>
              <a:t>Show</a:t>
            </a:r>
            <a:r>
              <a:rPr lang="zh-TW" altLang="en-US" sz="2000" dirty="0">
                <a:solidFill>
                  <a:srgbClr val="FF0000"/>
                </a:solidFill>
              </a:rPr>
              <a:t>出來</a:t>
            </a:r>
            <a:r>
              <a:rPr lang="zh-TW" altLang="en-US" sz="2000" dirty="0" smtClean="0">
                <a:solidFill>
                  <a:srgbClr val="FF0000"/>
                </a:solidFill>
              </a:rPr>
              <a:t>，每一</a:t>
            </a:r>
            <a:r>
              <a:rPr lang="zh-TW" altLang="en-US" sz="2000" dirty="0">
                <a:solidFill>
                  <a:srgbClr val="FF0000"/>
                </a:solidFill>
              </a:rPr>
              <a:t>次都要先經過</a:t>
            </a:r>
            <a:r>
              <a:rPr lang="en-US" altLang="zh-TW" sz="2000" dirty="0">
                <a:solidFill>
                  <a:srgbClr val="FF0000"/>
                </a:solidFill>
              </a:rPr>
              <a:t>Controller</a:t>
            </a:r>
            <a:r>
              <a:rPr lang="zh-TW" altLang="en-US" sz="2000" dirty="0" smtClean="0">
                <a:solidFill>
                  <a:srgbClr val="FF0000"/>
                </a:solidFill>
              </a:rPr>
              <a:t>，然後</a:t>
            </a:r>
            <a:r>
              <a:rPr lang="zh-TW" altLang="en-US" sz="2000" dirty="0">
                <a:solidFill>
                  <a:srgbClr val="FF0000"/>
                </a:solidFill>
              </a:rPr>
              <a:t>才透過</a:t>
            </a:r>
            <a:r>
              <a:rPr lang="en-US" altLang="zh-TW" sz="2000" dirty="0">
                <a:solidFill>
                  <a:srgbClr val="FF0000"/>
                </a:solidFill>
              </a:rPr>
              <a:t>View</a:t>
            </a:r>
            <a:r>
              <a:rPr lang="zh-TW" altLang="en-US" sz="2000" dirty="0">
                <a:solidFill>
                  <a:srgbClr val="FF0000"/>
                </a:solidFill>
              </a:rPr>
              <a:t>將網頁結果</a:t>
            </a:r>
            <a:r>
              <a:rPr lang="en-US" altLang="zh-TW" sz="2000" dirty="0">
                <a:solidFill>
                  <a:srgbClr val="FF0000"/>
                </a:solidFill>
              </a:rPr>
              <a:t>Show</a:t>
            </a:r>
            <a:r>
              <a:rPr lang="zh-TW" altLang="en-US" sz="2000" dirty="0">
                <a:solidFill>
                  <a:srgbClr val="FF0000"/>
                </a:solidFill>
              </a:rPr>
              <a:t>出來</a:t>
            </a:r>
            <a:r>
              <a:rPr lang="zh-TW" altLang="en-US" sz="2000" dirty="0"/>
              <a:t>。</a:t>
            </a:r>
          </a:p>
          <a:p>
            <a:endParaRPr lang="zh-TW" altLang="en-US" sz="2000" dirty="0"/>
          </a:p>
          <a:p>
            <a:r>
              <a:rPr lang="zh-TW" altLang="en-US" sz="2000" dirty="0"/>
              <a:t>今天大概分享到這裡</a:t>
            </a:r>
            <a:r>
              <a:rPr lang="zh-TW" altLang="en-US" sz="2000" dirty="0" smtClean="0"/>
              <a:t>，明天</a:t>
            </a:r>
            <a:r>
              <a:rPr lang="zh-TW" altLang="en-US" sz="2000" dirty="0"/>
              <a:t>會開始最簡單的</a:t>
            </a:r>
            <a:r>
              <a:rPr lang="en-US" altLang="zh-TW" sz="2000" dirty="0"/>
              <a:t>ASP.NET MVC</a:t>
            </a:r>
            <a:r>
              <a:rPr lang="zh-TW" altLang="en-US" sz="2000" dirty="0"/>
              <a:t>的專案</a:t>
            </a:r>
            <a:r>
              <a:rPr lang="zh-TW" altLang="en-US" sz="2000" dirty="0" smtClean="0"/>
              <a:t>，並</a:t>
            </a:r>
            <a:r>
              <a:rPr lang="zh-TW" altLang="en-US" sz="2000" dirty="0"/>
              <a:t>對</a:t>
            </a:r>
            <a:r>
              <a:rPr lang="en-US" altLang="zh-TW" sz="2000" dirty="0"/>
              <a:t>ASP.NET MVC</a:t>
            </a:r>
            <a:r>
              <a:rPr lang="zh-TW" altLang="en-US" sz="2000" dirty="0"/>
              <a:t>的架構做簡單的說明。</a:t>
            </a:r>
          </a:p>
        </p:txBody>
      </p:sp>
    </p:spTree>
    <p:extLst>
      <p:ext uri="{BB962C8B-B14F-4D97-AF65-F5344CB8AC3E}">
        <p14:creationId xmlns:p14="http://schemas.microsoft.com/office/powerpoint/2010/main" val="350066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[Day 03] </a:t>
            </a:r>
            <a:r>
              <a:rPr lang="zh-TW" altLang="en-US" dirty="0"/>
              <a:t>我的第一個</a:t>
            </a:r>
            <a:r>
              <a:rPr lang="en-US" altLang="zh-TW" dirty="0"/>
              <a:t>MVC</a:t>
            </a:r>
            <a:r>
              <a:rPr lang="zh-TW" altLang="en-US" dirty="0"/>
              <a:t>專案</a:t>
            </a:r>
            <a:r>
              <a:rPr lang="en-US" altLang="zh-TW" dirty="0"/>
              <a:t>(</a:t>
            </a:r>
            <a:r>
              <a:rPr lang="zh-TW" altLang="en-US" dirty="0"/>
              <a:t>一</a:t>
            </a:r>
            <a:r>
              <a:rPr lang="en-US" altLang="zh-TW" dirty="0" smtClean="0"/>
              <a:t>)</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https://ithelp.ithome.com.tw/articles/10191458</a:t>
            </a:r>
            <a:endParaRPr lang="zh-TW" altLang="en-US" dirty="0"/>
          </a:p>
        </p:txBody>
      </p:sp>
    </p:spTree>
    <p:extLst>
      <p:ext uri="{BB962C8B-B14F-4D97-AF65-F5344CB8AC3E}">
        <p14:creationId xmlns:p14="http://schemas.microsoft.com/office/powerpoint/2010/main" val="222536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建立</a:t>
            </a:r>
            <a:r>
              <a:rPr lang="en-US" altLang="zh-TW" dirty="0" smtClean="0"/>
              <a:t>MVC</a:t>
            </a:r>
            <a:r>
              <a:rPr lang="zh-TW" altLang="en-US" dirty="0" smtClean="0"/>
              <a:t>專案</a:t>
            </a:r>
            <a:endParaRPr lang="zh-TW" altLang="en-US" dirty="0"/>
          </a:p>
        </p:txBody>
      </p:sp>
      <p:sp>
        <p:nvSpPr>
          <p:cNvPr id="3" name="內容版面配置區 2"/>
          <p:cNvSpPr>
            <a:spLocks noGrp="1"/>
          </p:cNvSpPr>
          <p:nvPr>
            <p:ph idx="1"/>
          </p:nvPr>
        </p:nvSpPr>
        <p:spPr/>
        <p:txBody>
          <a:bodyPr>
            <a:normAutofit/>
          </a:bodyPr>
          <a:lstStyle/>
          <a:p>
            <a:r>
              <a:rPr lang="zh-TW" altLang="en-US" sz="1800" dirty="0"/>
              <a:t>今天分享一下基本的</a:t>
            </a:r>
            <a:r>
              <a:rPr lang="en-US" altLang="zh-TW" sz="1800" dirty="0"/>
              <a:t>ASP.NET MVC</a:t>
            </a:r>
            <a:r>
              <a:rPr lang="zh-TW" altLang="en-US" sz="1800" dirty="0"/>
              <a:t>專案如何建，以及</a:t>
            </a:r>
            <a:r>
              <a:rPr lang="en-US" altLang="zh-TW" sz="1800" dirty="0"/>
              <a:t>ASP.NET MVC</a:t>
            </a:r>
            <a:r>
              <a:rPr lang="zh-TW" altLang="en-US" sz="1800" dirty="0"/>
              <a:t>大約的架構，我是習慣用</a:t>
            </a:r>
            <a:r>
              <a:rPr lang="en-US" altLang="zh-TW" sz="1800" dirty="0"/>
              <a:t>C#</a:t>
            </a:r>
            <a:r>
              <a:rPr lang="zh-TW" altLang="en-US" sz="1800" dirty="0"/>
              <a:t>，所以就以</a:t>
            </a:r>
            <a:r>
              <a:rPr lang="en-US" altLang="zh-TW" sz="1800" dirty="0"/>
              <a:t>C#</a:t>
            </a:r>
            <a:r>
              <a:rPr lang="zh-TW" altLang="en-US" sz="1800" dirty="0"/>
              <a:t>來介紹，不曉得</a:t>
            </a:r>
            <a:r>
              <a:rPr lang="en-US" altLang="zh-TW" sz="1800" dirty="0"/>
              <a:t>VB</a:t>
            </a:r>
            <a:r>
              <a:rPr lang="zh-TW" altLang="en-US" sz="1800" dirty="0"/>
              <a:t>能不能用</a:t>
            </a:r>
            <a:r>
              <a:rPr lang="en-US" altLang="zh-TW" sz="1800" dirty="0"/>
              <a:t>ASP.NET MVC</a:t>
            </a:r>
            <a:r>
              <a:rPr lang="zh-TW" altLang="en-US" sz="1800" dirty="0" smtClean="0"/>
              <a:t>。</a:t>
            </a:r>
            <a:endParaRPr lang="en-US" altLang="zh-TW" sz="1800" dirty="0" smtClean="0"/>
          </a:p>
          <a:p>
            <a:r>
              <a:rPr lang="zh-TW" altLang="en-US" sz="1800" dirty="0"/>
              <a:t>首先打開</a:t>
            </a:r>
            <a:r>
              <a:rPr lang="en-US" altLang="zh-TW" sz="1800" dirty="0"/>
              <a:t>Visual Studio</a:t>
            </a:r>
            <a:r>
              <a:rPr lang="zh-TW" altLang="en-US" sz="1800" dirty="0"/>
              <a:t>，點選工具列的 檔案 → 新增 → 專案，然後選擇</a:t>
            </a:r>
            <a:r>
              <a:rPr lang="en-US" altLang="zh-TW" sz="1800" dirty="0"/>
              <a:t>Visual C# → Web → ASP.NET Web</a:t>
            </a:r>
            <a:r>
              <a:rPr lang="zh-TW" altLang="en-US" sz="1800" dirty="0"/>
              <a:t>應用程式 → 選擇位置並輸入名稱 → 然後按確定</a:t>
            </a:r>
            <a:endParaRPr lang="zh-TW" altLang="en-US" sz="1800" dirty="0"/>
          </a:p>
        </p:txBody>
      </p:sp>
      <p:pic>
        <p:nvPicPr>
          <p:cNvPr id="3074" name="Picture 2" descr="https://ithelp.ithome.com.tw/upload/images/20171212/20105694cDEGgxftC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24944"/>
            <a:ext cx="5422344" cy="3717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thelp.ithome.com.tw/upload/images/20171212/20105694r1xOqHlER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929488"/>
            <a:ext cx="4082083" cy="315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30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r>
              <a:rPr lang="zh-TW" altLang="en-US" dirty="0" smtClean="0"/>
              <a:t>專案預設畫面</a:t>
            </a:r>
            <a:endParaRPr lang="zh-TW" altLang="en-US" dirty="0"/>
          </a:p>
        </p:txBody>
      </p:sp>
      <p:sp>
        <p:nvSpPr>
          <p:cNvPr id="3" name="內容版面配置區 2"/>
          <p:cNvSpPr>
            <a:spLocks noGrp="1"/>
          </p:cNvSpPr>
          <p:nvPr>
            <p:ph idx="1"/>
          </p:nvPr>
        </p:nvSpPr>
        <p:spPr/>
        <p:txBody>
          <a:bodyPr>
            <a:normAutofit/>
          </a:bodyPr>
          <a:lstStyle/>
          <a:p>
            <a:r>
              <a:rPr lang="zh-TW" altLang="en-US" sz="2000" dirty="0"/>
              <a:t>一個基本的專案就建起來了，讓我們執行一下程式，會看到以下的畫面</a:t>
            </a:r>
            <a:r>
              <a:rPr lang="zh-TW" altLang="en-US" sz="2000" dirty="0" smtClean="0"/>
              <a:t>。</a:t>
            </a:r>
            <a:r>
              <a:rPr lang="en-US" altLang="zh-TW" sz="2000" dirty="0"/>
              <a:t>MVC</a:t>
            </a:r>
            <a:r>
              <a:rPr lang="zh-TW" altLang="en-US" sz="2000" dirty="0"/>
              <a:t>的畫面預設是套</a:t>
            </a:r>
            <a:r>
              <a:rPr lang="en-US" altLang="zh-TW" sz="2000" dirty="0" err="1"/>
              <a:t>BootStrap</a:t>
            </a:r>
            <a:r>
              <a:rPr lang="zh-TW" altLang="en-US" sz="2000" dirty="0"/>
              <a:t>的版，基本上如果有學過</a:t>
            </a:r>
            <a:r>
              <a:rPr lang="en-US" altLang="zh-TW" sz="2000" dirty="0" err="1"/>
              <a:t>BootStrap</a:t>
            </a:r>
            <a:r>
              <a:rPr lang="zh-TW" altLang="en-US" sz="2000" dirty="0"/>
              <a:t>，直接就可以套在</a:t>
            </a:r>
            <a:r>
              <a:rPr lang="en-US" altLang="zh-TW" sz="2000" dirty="0"/>
              <a:t>MVC</a:t>
            </a:r>
            <a:r>
              <a:rPr lang="zh-TW" altLang="en-US" sz="2000" dirty="0"/>
              <a:t>上面，這個畫面就有一些基本的功能頁面，首頁的介紹、關於、聯絡方式，還有註冊跟登入的畫面，甚至</a:t>
            </a:r>
            <a:r>
              <a:rPr lang="en-US" altLang="zh-TW" sz="2000" dirty="0"/>
              <a:t>MVC</a:t>
            </a:r>
            <a:r>
              <a:rPr lang="zh-TW" altLang="en-US" sz="2000" dirty="0"/>
              <a:t>預設可以使用</a:t>
            </a:r>
            <a:r>
              <a:rPr lang="en-US" altLang="zh-TW" sz="2000" dirty="0"/>
              <a:t>Google</a:t>
            </a:r>
            <a:r>
              <a:rPr lang="zh-TW" altLang="en-US" sz="2000" dirty="0"/>
              <a:t>跟</a:t>
            </a:r>
            <a:r>
              <a:rPr lang="en-US" altLang="zh-TW" sz="2000" dirty="0"/>
              <a:t>Facebook</a:t>
            </a:r>
            <a:r>
              <a:rPr lang="zh-TW" altLang="en-US" sz="2000" dirty="0"/>
              <a:t>登入等，不過那部份一開始是關閉的，需要去把那個功能打開才有。</a:t>
            </a:r>
            <a:endParaRPr lang="zh-TW" altLang="en-US" sz="2000" dirty="0"/>
          </a:p>
        </p:txBody>
      </p:sp>
      <p:pic>
        <p:nvPicPr>
          <p:cNvPr id="5122" name="Picture 2" descr="https://ithelp.ithome.com.tw/upload/images/20171212/20105694NkZJ58Qe3P.jpg"/>
          <p:cNvPicPr>
            <a:picLocks noChangeAspect="1" noChangeArrowheads="1"/>
          </p:cNvPicPr>
          <p:nvPr/>
        </p:nvPicPr>
        <p:blipFill rotWithShape="1">
          <a:blip r:embed="rId2">
            <a:extLst>
              <a:ext uri="{28A0092B-C50C-407E-A947-70E740481C1C}">
                <a14:useLocalDpi xmlns:a14="http://schemas.microsoft.com/office/drawing/2010/main" val="0"/>
              </a:ext>
            </a:extLst>
          </a:blip>
          <a:srcRect l="13348" r="13434" b="12009"/>
          <a:stretch/>
        </p:blipFill>
        <p:spPr bwMode="auto">
          <a:xfrm>
            <a:off x="1489368" y="3501008"/>
            <a:ext cx="5616624" cy="324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9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r>
              <a:rPr lang="zh-TW" altLang="en-US" dirty="0" smtClean="0"/>
              <a:t>專案資料夾結構</a:t>
            </a:r>
            <a:endParaRPr lang="zh-TW" altLang="en-US" dirty="0"/>
          </a:p>
        </p:txBody>
      </p:sp>
      <p:sp>
        <p:nvSpPr>
          <p:cNvPr id="3" name="內容版面配置區 2"/>
          <p:cNvSpPr>
            <a:spLocks noGrp="1"/>
          </p:cNvSpPr>
          <p:nvPr>
            <p:ph idx="1"/>
          </p:nvPr>
        </p:nvSpPr>
        <p:spPr/>
        <p:txBody>
          <a:bodyPr>
            <a:normAutofit/>
          </a:bodyPr>
          <a:lstStyle/>
          <a:p>
            <a:r>
              <a:rPr lang="zh-TW" altLang="en-US" sz="2000" dirty="0"/>
              <a:t>那我們現在來看一下結構的部分，以下是專案的資料夾結構：</a:t>
            </a:r>
            <a:endParaRPr lang="zh-TW" altLang="en-US" sz="2000" dirty="0"/>
          </a:p>
        </p:txBody>
      </p:sp>
      <p:pic>
        <p:nvPicPr>
          <p:cNvPr id="6146" name="Picture 2" descr="https://ithelp.ithome.com.tw/upload/images/20171212/20105694N9nZ0Lau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2645115" cy="482533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476690" y="1916832"/>
            <a:ext cx="5424381" cy="1077218"/>
          </a:xfrm>
          <a:prstGeom prst="rect">
            <a:avLst/>
          </a:prstGeom>
        </p:spPr>
        <p:txBody>
          <a:bodyPr wrap="square">
            <a:spAutoFit/>
          </a:bodyPr>
          <a:lstStyle/>
          <a:p>
            <a:pPr marL="285750" indent="-285750">
              <a:buFont typeface="Arial" panose="020B0604020202020204" pitchFamily="34" charset="0"/>
              <a:buChar char="•"/>
            </a:pPr>
            <a:r>
              <a:rPr lang="en-US" altLang="zh-TW" sz="1600" dirty="0" err="1">
                <a:solidFill>
                  <a:srgbClr val="FF0000"/>
                </a:solidFill>
              </a:rPr>
              <a:t>App_Data</a:t>
            </a:r>
            <a:r>
              <a:rPr lang="en-US" altLang="zh-TW" sz="1600" dirty="0"/>
              <a:t> </a:t>
            </a:r>
            <a:r>
              <a:rPr lang="zh-TW" altLang="en-US" sz="1600" dirty="0"/>
              <a:t>以前是</a:t>
            </a:r>
            <a:r>
              <a:rPr lang="en-US" altLang="zh-TW" sz="1600" dirty="0"/>
              <a:t>ASP.NET</a:t>
            </a:r>
            <a:r>
              <a:rPr lang="zh-TW" altLang="en-US" sz="1600" dirty="0"/>
              <a:t>設計來放一些核心的</a:t>
            </a:r>
            <a:r>
              <a:rPr lang="en-US" altLang="zh-TW" sz="1600" dirty="0" err="1"/>
              <a:t>cs</a:t>
            </a:r>
            <a:r>
              <a:rPr lang="zh-TW" altLang="en-US" sz="1600" dirty="0"/>
              <a:t>檔案的地方，不過</a:t>
            </a:r>
            <a:r>
              <a:rPr lang="en-US" altLang="zh-TW" sz="1600" dirty="0"/>
              <a:t>MVC</a:t>
            </a:r>
            <a:r>
              <a:rPr lang="zh-TW" altLang="en-US" sz="1600" dirty="0"/>
              <a:t>的</a:t>
            </a:r>
            <a:r>
              <a:rPr lang="en-US" altLang="zh-TW" sz="1600" dirty="0" err="1"/>
              <a:t>App_Data</a:t>
            </a:r>
            <a:r>
              <a:rPr lang="zh-TW" altLang="en-US" sz="1600" dirty="0"/>
              <a:t>資料夾好像跟我有仇，我的</a:t>
            </a:r>
            <a:r>
              <a:rPr lang="en-US" altLang="zh-TW" sz="1600" dirty="0" err="1"/>
              <a:t>cs</a:t>
            </a:r>
            <a:r>
              <a:rPr lang="zh-TW" altLang="en-US" sz="1600" dirty="0"/>
              <a:t>檔案都放不進去，所以我的專案基本上這個資料夾都是空的。</a:t>
            </a:r>
          </a:p>
        </p:txBody>
      </p:sp>
      <p:sp>
        <p:nvSpPr>
          <p:cNvPr id="5" name="矩形 4"/>
          <p:cNvSpPr/>
          <p:nvPr/>
        </p:nvSpPr>
        <p:spPr>
          <a:xfrm>
            <a:off x="3476691" y="2849854"/>
            <a:ext cx="5424381" cy="830997"/>
          </a:xfrm>
          <a:prstGeom prst="rect">
            <a:avLst/>
          </a:prstGeom>
        </p:spPr>
        <p:txBody>
          <a:bodyPr wrap="square">
            <a:spAutoFit/>
          </a:bodyPr>
          <a:lstStyle/>
          <a:p>
            <a:pPr marL="285750" indent="-285750">
              <a:buFont typeface="Arial" panose="020B0604020202020204" pitchFamily="34" charset="0"/>
              <a:buChar char="•"/>
            </a:pPr>
            <a:r>
              <a:rPr lang="en-US" altLang="zh-TW" sz="1600" dirty="0" err="1">
                <a:solidFill>
                  <a:srgbClr val="FF0000"/>
                </a:solidFill>
              </a:rPr>
              <a:t>App_Start</a:t>
            </a:r>
            <a:r>
              <a:rPr lang="en-US" altLang="zh-TW" sz="1600" dirty="0">
                <a:solidFill>
                  <a:srgbClr val="FF0000"/>
                </a:solidFill>
              </a:rPr>
              <a:t> </a:t>
            </a:r>
            <a:r>
              <a:rPr lang="zh-TW" altLang="en-US" sz="1600" dirty="0"/>
              <a:t>裡面微軟有放一些一開始就會執行的東西，雖然看起來很討厭不過隨便刪掉的話是會出錯的，這部分我就沒特別研究，反正放在那裡對人畜無害。</a:t>
            </a:r>
          </a:p>
        </p:txBody>
      </p:sp>
      <p:sp>
        <p:nvSpPr>
          <p:cNvPr id="7" name="矩形 6"/>
          <p:cNvSpPr/>
          <p:nvPr/>
        </p:nvSpPr>
        <p:spPr>
          <a:xfrm>
            <a:off x="3476691" y="3586015"/>
            <a:ext cx="5424382" cy="830997"/>
          </a:xfrm>
          <a:prstGeom prst="rect">
            <a:avLst/>
          </a:prstGeom>
        </p:spPr>
        <p:txBody>
          <a:bodyPr wrap="square">
            <a:spAutoFit/>
          </a:bodyPr>
          <a:lstStyle/>
          <a:p>
            <a:pPr marL="285750" indent="-285750">
              <a:buFont typeface="Arial" panose="020B0604020202020204" pitchFamily="34" charset="0"/>
              <a:buChar char="•"/>
            </a:pPr>
            <a:r>
              <a:rPr lang="en-US" altLang="zh-TW" sz="1600" dirty="0">
                <a:solidFill>
                  <a:srgbClr val="FF0000"/>
                </a:solidFill>
              </a:rPr>
              <a:t>Content</a:t>
            </a:r>
            <a:r>
              <a:rPr lang="zh-TW" altLang="en-US" sz="1600" dirty="0"/>
              <a:t>跟</a:t>
            </a:r>
            <a:r>
              <a:rPr lang="en-US" altLang="zh-TW" sz="1600" dirty="0">
                <a:solidFill>
                  <a:srgbClr val="FF0000"/>
                </a:solidFill>
              </a:rPr>
              <a:t>Scripts</a:t>
            </a:r>
            <a:r>
              <a:rPr lang="zh-TW" altLang="en-US" sz="1600" dirty="0"/>
              <a:t>相信有寫過網頁的都很熟悉，總之就是放一些</a:t>
            </a:r>
            <a:r>
              <a:rPr lang="en-US" altLang="zh-TW" sz="1600" dirty="0"/>
              <a:t>CSS</a:t>
            </a:r>
            <a:r>
              <a:rPr lang="zh-TW" altLang="en-US" sz="1600" dirty="0"/>
              <a:t>跟</a:t>
            </a:r>
            <a:r>
              <a:rPr lang="en-US" altLang="zh-TW" sz="1600" dirty="0"/>
              <a:t>JS</a:t>
            </a:r>
            <a:r>
              <a:rPr lang="zh-TW" altLang="en-US" sz="1600" dirty="0"/>
              <a:t>檔案的地方，當然也會有</a:t>
            </a:r>
            <a:r>
              <a:rPr lang="en-US" altLang="zh-TW" sz="1600" dirty="0"/>
              <a:t>JQuery</a:t>
            </a:r>
            <a:r>
              <a:rPr lang="zh-TW" altLang="en-US" sz="1600" dirty="0"/>
              <a:t>。</a:t>
            </a:r>
            <a:r>
              <a:rPr lang="en-US" altLang="zh-TW" sz="1600" dirty="0"/>
              <a:t>(</a:t>
            </a:r>
            <a:r>
              <a:rPr lang="zh-TW" altLang="en-US" sz="1600" dirty="0"/>
              <a:t>應該說</a:t>
            </a:r>
            <a:r>
              <a:rPr lang="en-US" altLang="zh-TW" sz="1600" dirty="0" err="1"/>
              <a:t>BootStrap</a:t>
            </a:r>
            <a:r>
              <a:rPr lang="zh-TW" altLang="en-US" sz="1600" dirty="0"/>
              <a:t>本來就是要載入</a:t>
            </a:r>
            <a:r>
              <a:rPr lang="en-US" altLang="zh-TW" sz="1600" dirty="0"/>
              <a:t>JQuery</a:t>
            </a:r>
            <a:r>
              <a:rPr lang="zh-TW" altLang="en-US" sz="1600" dirty="0"/>
              <a:t>才能用</a:t>
            </a:r>
            <a:r>
              <a:rPr lang="en-US" altLang="zh-TW" sz="1600" dirty="0"/>
              <a:t>)</a:t>
            </a:r>
          </a:p>
        </p:txBody>
      </p:sp>
      <p:sp>
        <p:nvSpPr>
          <p:cNvPr id="8" name="矩形 7"/>
          <p:cNvSpPr/>
          <p:nvPr/>
        </p:nvSpPr>
        <p:spPr>
          <a:xfrm>
            <a:off x="3476691" y="4395859"/>
            <a:ext cx="2741648" cy="338554"/>
          </a:xfrm>
          <a:prstGeom prst="rect">
            <a:avLst/>
          </a:prstGeom>
        </p:spPr>
        <p:txBody>
          <a:bodyPr wrap="none">
            <a:spAutoFit/>
          </a:bodyPr>
          <a:lstStyle/>
          <a:p>
            <a:pPr marL="285750" indent="-285750">
              <a:buFont typeface="Arial" panose="020B0604020202020204" pitchFamily="34" charset="0"/>
              <a:buChar char="•"/>
            </a:pPr>
            <a:r>
              <a:rPr lang="en-US" altLang="zh-TW" sz="1600" dirty="0">
                <a:solidFill>
                  <a:srgbClr val="FF0000"/>
                </a:solidFill>
              </a:rPr>
              <a:t>fonts</a:t>
            </a:r>
            <a:r>
              <a:rPr lang="zh-TW" altLang="en-US" sz="1600" dirty="0"/>
              <a:t>是字型相關的資料夾</a:t>
            </a:r>
          </a:p>
        </p:txBody>
      </p:sp>
      <p:sp>
        <p:nvSpPr>
          <p:cNvPr id="9" name="矩形 8"/>
          <p:cNvSpPr/>
          <p:nvPr/>
        </p:nvSpPr>
        <p:spPr>
          <a:xfrm>
            <a:off x="3476689" y="4734413"/>
            <a:ext cx="5424381" cy="1077218"/>
          </a:xfrm>
          <a:prstGeom prst="rect">
            <a:avLst/>
          </a:prstGeom>
        </p:spPr>
        <p:txBody>
          <a:bodyPr wrap="square">
            <a:spAutoFit/>
          </a:bodyPr>
          <a:lstStyle/>
          <a:p>
            <a:pPr marL="285750" indent="-285750">
              <a:buFont typeface="Arial" panose="020B0604020202020204" pitchFamily="34" charset="0"/>
              <a:buChar char="•"/>
            </a:pPr>
            <a:r>
              <a:rPr lang="en-US" altLang="zh-TW" sz="1600" dirty="0">
                <a:solidFill>
                  <a:srgbClr val="FF0000"/>
                </a:solidFill>
              </a:rPr>
              <a:t>Controllers</a:t>
            </a:r>
            <a:r>
              <a:rPr lang="zh-TW" altLang="en-US" sz="1600" dirty="0"/>
              <a:t>就是放控制器的地方，</a:t>
            </a:r>
            <a:r>
              <a:rPr lang="en-US" altLang="zh-TW" sz="1600" dirty="0" smtClean="0">
                <a:solidFill>
                  <a:srgbClr val="FF0000"/>
                </a:solidFill>
              </a:rPr>
              <a:t>Views</a:t>
            </a:r>
            <a:r>
              <a:rPr lang="zh-TW" altLang="en-US" sz="1600" dirty="0"/>
              <a:t>是放頁面的地方，</a:t>
            </a:r>
            <a:r>
              <a:rPr lang="en-US" altLang="zh-TW" sz="1600" dirty="0"/>
              <a:t>MVC</a:t>
            </a:r>
            <a:r>
              <a:rPr lang="zh-TW" altLang="en-US" sz="1600" dirty="0"/>
              <a:t>的網頁是從</a:t>
            </a:r>
            <a:r>
              <a:rPr lang="en-US" altLang="zh-TW" sz="1600" dirty="0"/>
              <a:t>Controller</a:t>
            </a:r>
            <a:r>
              <a:rPr lang="zh-TW" altLang="en-US" sz="1600" dirty="0"/>
              <a:t>開始跑，然後才跑到</a:t>
            </a:r>
            <a:r>
              <a:rPr lang="en-US" altLang="zh-TW" sz="1600" dirty="0"/>
              <a:t>View</a:t>
            </a:r>
            <a:r>
              <a:rPr lang="zh-TW" altLang="en-US" sz="1600" dirty="0"/>
              <a:t>，有</a:t>
            </a:r>
            <a:r>
              <a:rPr lang="en-US" altLang="zh-TW" sz="1600" dirty="0"/>
              <a:t>Controller</a:t>
            </a:r>
            <a:r>
              <a:rPr lang="zh-TW" altLang="en-US" sz="1600" dirty="0"/>
              <a:t>不一定要有相對應的</a:t>
            </a:r>
            <a:r>
              <a:rPr lang="en-US" altLang="zh-TW" sz="1600" dirty="0"/>
              <a:t>View</a:t>
            </a:r>
            <a:r>
              <a:rPr lang="zh-TW" altLang="en-US" sz="1600" dirty="0"/>
              <a:t>，不過</a:t>
            </a:r>
            <a:r>
              <a:rPr lang="en-US" altLang="zh-TW" sz="1600" dirty="0"/>
              <a:t>View</a:t>
            </a:r>
            <a:r>
              <a:rPr lang="zh-TW" altLang="en-US" sz="1600" dirty="0"/>
              <a:t>要顯示出來一定要有</a:t>
            </a:r>
            <a:r>
              <a:rPr lang="en-US" altLang="zh-TW" sz="1600" dirty="0"/>
              <a:t>Controller</a:t>
            </a:r>
            <a:r>
              <a:rPr lang="zh-TW" altLang="en-US" sz="1600" dirty="0"/>
              <a:t>去呼叫它</a:t>
            </a:r>
            <a:r>
              <a:rPr lang="en-US" altLang="zh-TW" sz="1600" dirty="0"/>
              <a:t>(</a:t>
            </a:r>
            <a:r>
              <a:rPr lang="zh-TW" altLang="en-US" sz="1600" dirty="0"/>
              <a:t>名稱不一定要一樣</a:t>
            </a:r>
            <a:r>
              <a:rPr lang="en-US" altLang="zh-TW" sz="1600" dirty="0"/>
              <a:t>)</a:t>
            </a:r>
          </a:p>
        </p:txBody>
      </p:sp>
      <p:sp>
        <p:nvSpPr>
          <p:cNvPr id="10" name="矩形 9"/>
          <p:cNvSpPr/>
          <p:nvPr/>
        </p:nvSpPr>
        <p:spPr>
          <a:xfrm>
            <a:off x="3476688" y="5805613"/>
            <a:ext cx="5424381" cy="584775"/>
          </a:xfrm>
          <a:prstGeom prst="rect">
            <a:avLst/>
          </a:prstGeom>
        </p:spPr>
        <p:txBody>
          <a:bodyPr wrap="square">
            <a:spAutoFit/>
          </a:bodyPr>
          <a:lstStyle/>
          <a:p>
            <a:pPr marL="285750" indent="-285750">
              <a:buFont typeface="Arial" panose="020B0604020202020204" pitchFamily="34" charset="0"/>
              <a:buChar char="•"/>
            </a:pPr>
            <a:r>
              <a:rPr lang="en-US" altLang="zh-TW" sz="1600" dirty="0">
                <a:solidFill>
                  <a:srgbClr val="FF0000"/>
                </a:solidFill>
              </a:rPr>
              <a:t>Models</a:t>
            </a:r>
            <a:r>
              <a:rPr lang="zh-TW" altLang="en-US" sz="1600" dirty="0"/>
              <a:t>資料夾就是放</a:t>
            </a:r>
            <a:r>
              <a:rPr lang="en-US" altLang="zh-TW" sz="1600" dirty="0"/>
              <a:t>Model</a:t>
            </a:r>
            <a:r>
              <a:rPr lang="zh-TW" altLang="en-US" sz="1600" dirty="0"/>
              <a:t>的地方，這部分我們之後會有比較詳細的說明</a:t>
            </a:r>
          </a:p>
        </p:txBody>
      </p:sp>
    </p:spTree>
    <p:extLst>
      <p:ext uri="{BB962C8B-B14F-4D97-AF65-F5344CB8AC3E}">
        <p14:creationId xmlns:p14="http://schemas.microsoft.com/office/powerpoint/2010/main" val="211242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[Day 04] </a:t>
            </a:r>
            <a:r>
              <a:rPr lang="zh-TW" altLang="en-US" dirty="0"/>
              <a:t>我的第一個</a:t>
            </a:r>
            <a:r>
              <a:rPr lang="en-US" altLang="zh-TW" dirty="0"/>
              <a:t>MVC</a:t>
            </a:r>
            <a:r>
              <a:rPr lang="zh-TW" altLang="en-US" dirty="0"/>
              <a:t>專案</a:t>
            </a:r>
            <a:r>
              <a:rPr lang="en-US" altLang="zh-TW" dirty="0"/>
              <a:t>(</a:t>
            </a:r>
            <a:r>
              <a:rPr lang="zh-TW" altLang="en-US" dirty="0"/>
              <a:t>二</a:t>
            </a:r>
            <a:r>
              <a:rPr lang="en-US" altLang="zh-TW" dirty="0"/>
              <a:t>)</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https://ithelp.ithome.com.tw/articles/10191560</a:t>
            </a:r>
            <a:endParaRPr lang="zh-TW" altLang="en-US" dirty="0"/>
          </a:p>
        </p:txBody>
      </p:sp>
    </p:spTree>
    <p:extLst>
      <p:ext uri="{BB962C8B-B14F-4D97-AF65-F5344CB8AC3E}">
        <p14:creationId xmlns:p14="http://schemas.microsoft.com/office/powerpoint/2010/main" val="28570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endParaRPr lang="zh-TW" altLang="en-US" dirty="0"/>
          </a:p>
        </p:txBody>
      </p:sp>
      <p:sp>
        <p:nvSpPr>
          <p:cNvPr id="7" name="內容版面配置區 6"/>
          <p:cNvSpPr>
            <a:spLocks noGrp="1"/>
          </p:cNvSpPr>
          <p:nvPr>
            <p:ph idx="1"/>
          </p:nvPr>
        </p:nvSpPr>
        <p:spPr>
          <a:xfrm>
            <a:off x="3491880" y="1600200"/>
            <a:ext cx="5194920" cy="4525963"/>
          </a:xfrm>
        </p:spPr>
        <p:txBody>
          <a:bodyPr>
            <a:normAutofit lnSpcReduction="10000"/>
          </a:bodyPr>
          <a:lstStyle/>
          <a:p>
            <a:r>
              <a:rPr lang="zh-TW" altLang="en-US" sz="2400" dirty="0"/>
              <a:t>今天來分析一下</a:t>
            </a:r>
            <a:r>
              <a:rPr lang="en-US" altLang="zh-TW" sz="2400" dirty="0"/>
              <a:t>MVC</a:t>
            </a:r>
            <a:r>
              <a:rPr lang="zh-TW" altLang="en-US" sz="2400" dirty="0"/>
              <a:t>的結構，首先我們看</a:t>
            </a:r>
            <a:r>
              <a:rPr lang="en-US" altLang="zh-TW" sz="2400" dirty="0"/>
              <a:t>Views</a:t>
            </a:r>
            <a:r>
              <a:rPr lang="zh-TW" altLang="en-US" sz="2400" dirty="0" smtClean="0"/>
              <a:t>這邊</a:t>
            </a:r>
            <a:r>
              <a:rPr lang="en-US" altLang="zh-TW" sz="2400" dirty="0" smtClean="0"/>
              <a:t>:</a:t>
            </a:r>
          </a:p>
          <a:p>
            <a:r>
              <a:rPr lang="zh-TW" altLang="en-US" sz="2400" dirty="0"/>
              <a:t>會看到一個</a:t>
            </a:r>
            <a:r>
              <a:rPr lang="en-US" altLang="zh-TW" sz="2400" dirty="0">
                <a:solidFill>
                  <a:srgbClr val="FF0000"/>
                </a:solidFill>
              </a:rPr>
              <a:t>Shared</a:t>
            </a:r>
            <a:r>
              <a:rPr lang="zh-TW" altLang="en-US" sz="2400" dirty="0"/>
              <a:t>資料夾，通常都是放主版頁面之類的資料夾</a:t>
            </a:r>
            <a:r>
              <a:rPr lang="en-US" altLang="zh-TW" sz="2400" dirty="0"/>
              <a:t>(</a:t>
            </a:r>
            <a:r>
              <a:rPr lang="zh-TW" altLang="en-US" sz="2400" dirty="0"/>
              <a:t>主版頁面應該是</a:t>
            </a:r>
            <a:r>
              <a:rPr lang="en-US" altLang="zh-TW" sz="2400" dirty="0" err="1"/>
              <a:t>WebForm</a:t>
            </a:r>
            <a:r>
              <a:rPr lang="zh-TW" altLang="en-US" sz="2400" dirty="0"/>
              <a:t>的說法，我不知道在</a:t>
            </a:r>
            <a:r>
              <a:rPr lang="en-US" altLang="zh-TW" sz="2400" dirty="0"/>
              <a:t>MVC</a:t>
            </a:r>
            <a:r>
              <a:rPr lang="zh-TW" altLang="en-US" sz="2400" dirty="0"/>
              <a:t>應該如何稱呼它</a:t>
            </a:r>
            <a:r>
              <a:rPr lang="en-US" altLang="zh-TW" sz="2400" dirty="0"/>
              <a:t>)</a:t>
            </a:r>
            <a:r>
              <a:rPr lang="zh-TW" altLang="en-US" sz="2400" dirty="0"/>
              <a:t>，</a:t>
            </a:r>
            <a:r>
              <a:rPr lang="en-US" altLang="zh-TW" sz="2400" dirty="0"/>
              <a:t>MVC</a:t>
            </a:r>
            <a:r>
              <a:rPr lang="zh-TW" altLang="en-US" sz="2400" dirty="0"/>
              <a:t>的主版頁面預設是使用</a:t>
            </a:r>
            <a:r>
              <a:rPr lang="en-US" altLang="zh-TW" sz="2400" dirty="0"/>
              <a:t>_</a:t>
            </a:r>
            <a:r>
              <a:rPr lang="en-US" altLang="zh-TW" sz="2400" dirty="0" err="1"/>
              <a:t>Layout.cshtml</a:t>
            </a:r>
            <a:r>
              <a:rPr lang="zh-TW" altLang="en-US" sz="2400" dirty="0"/>
              <a:t>，在</a:t>
            </a:r>
            <a:r>
              <a:rPr lang="en-US" altLang="zh-TW" sz="2400" dirty="0"/>
              <a:t>Visual Studio 2015</a:t>
            </a:r>
            <a:r>
              <a:rPr lang="zh-TW" altLang="en-US" sz="2400" dirty="0"/>
              <a:t>之前的版本，要自己指定主版頁面，從</a:t>
            </a:r>
            <a:r>
              <a:rPr lang="en-US" altLang="zh-TW" sz="2400" dirty="0"/>
              <a:t>VS 2015</a:t>
            </a:r>
            <a:r>
              <a:rPr lang="zh-TW" altLang="en-US" sz="2400" dirty="0"/>
              <a:t>之後，如果你沒有指定主版頁面，預設就會載入</a:t>
            </a:r>
            <a:r>
              <a:rPr lang="en-US" altLang="zh-TW" sz="2400" dirty="0"/>
              <a:t>_</a:t>
            </a:r>
            <a:r>
              <a:rPr lang="en-US" altLang="zh-TW" sz="2400" dirty="0" err="1"/>
              <a:t>Layout.cshtml</a:t>
            </a:r>
            <a:r>
              <a:rPr lang="zh-TW" altLang="en-US" sz="2400" dirty="0"/>
              <a:t>當作主版頁面。</a:t>
            </a:r>
          </a:p>
          <a:p>
            <a:endParaRPr lang="zh-TW" altLang="en-US" sz="2400" dirty="0"/>
          </a:p>
        </p:txBody>
      </p:sp>
      <p:pic>
        <p:nvPicPr>
          <p:cNvPr id="7170" name="Picture 2" descr="https://ithelp.ithome.com.tw/upload/images/20171213/20105694by4uBHf9q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80" y="1601012"/>
            <a:ext cx="2933700"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02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a:t>下面我們來看</a:t>
            </a:r>
            <a:r>
              <a:rPr lang="en-US" altLang="zh-TW" sz="2400" dirty="0" err="1"/>
              <a:t>HomeController.cs</a:t>
            </a:r>
            <a:endParaRPr lang="zh-TW" altLang="en-US" sz="2400" dirty="0"/>
          </a:p>
        </p:txBody>
      </p:sp>
      <p:pic>
        <p:nvPicPr>
          <p:cNvPr id="8194" name="Picture 2" descr="https://ithelp.ithome.com.tw/upload/images/20171213/20105694AIoY2bu5V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5237022" cy="352839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759406" y="2147805"/>
            <a:ext cx="3277090" cy="1477328"/>
          </a:xfrm>
          <a:prstGeom prst="rect">
            <a:avLst/>
          </a:prstGeom>
        </p:spPr>
        <p:txBody>
          <a:bodyPr wrap="square">
            <a:spAutoFit/>
          </a:bodyPr>
          <a:lstStyle/>
          <a:p>
            <a:r>
              <a:rPr lang="zh-TW" altLang="en-US" dirty="0"/>
              <a:t>如果沒有特別指定</a:t>
            </a:r>
            <a:r>
              <a:rPr lang="en-US" altLang="zh-TW" dirty="0"/>
              <a:t>View</a:t>
            </a:r>
            <a:r>
              <a:rPr lang="zh-TW" altLang="en-US" dirty="0"/>
              <a:t>，</a:t>
            </a:r>
            <a:r>
              <a:rPr lang="en-US" altLang="zh-TW" dirty="0" err="1"/>
              <a:t>HomeController</a:t>
            </a:r>
            <a:r>
              <a:rPr lang="zh-TW" altLang="en-US" dirty="0"/>
              <a:t>裡面的</a:t>
            </a:r>
            <a:r>
              <a:rPr lang="en-US" altLang="zh-TW" dirty="0"/>
              <a:t>Index</a:t>
            </a:r>
            <a:r>
              <a:rPr lang="zh-TW" altLang="en-US" dirty="0"/>
              <a:t>所</a:t>
            </a:r>
            <a:r>
              <a:rPr lang="en-US" altLang="zh-TW" dirty="0"/>
              <a:t>return</a:t>
            </a:r>
            <a:r>
              <a:rPr lang="zh-TW" altLang="en-US" dirty="0"/>
              <a:t>的</a:t>
            </a:r>
            <a:r>
              <a:rPr lang="en-US" altLang="zh-TW" dirty="0"/>
              <a:t>View</a:t>
            </a:r>
            <a:r>
              <a:rPr lang="zh-TW" altLang="en-US" dirty="0"/>
              <a:t>就會是</a:t>
            </a:r>
            <a:r>
              <a:rPr lang="en-US" altLang="zh-TW" dirty="0"/>
              <a:t>/Views/Home/</a:t>
            </a:r>
            <a:r>
              <a:rPr lang="en-US" altLang="zh-TW" dirty="0" err="1"/>
              <a:t>Index.cshtml</a:t>
            </a:r>
            <a:r>
              <a:rPr lang="zh-TW" altLang="en-US" dirty="0"/>
              <a:t>，就會顯示這個檔案的內容出來。</a:t>
            </a:r>
            <a:endParaRPr lang="zh-TW" altLang="en-US" dirty="0"/>
          </a:p>
        </p:txBody>
      </p:sp>
      <p:cxnSp>
        <p:nvCxnSpPr>
          <p:cNvPr id="6" name="直線單箭頭接點 5"/>
          <p:cNvCxnSpPr/>
          <p:nvPr/>
        </p:nvCxnSpPr>
        <p:spPr>
          <a:xfrm flipH="1">
            <a:off x="3275856" y="2886469"/>
            <a:ext cx="2483550" cy="614539"/>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7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[Day 01] </a:t>
            </a:r>
            <a:r>
              <a:rPr lang="zh-TW" altLang="en-US" dirty="0"/>
              <a:t>什麼是</a:t>
            </a:r>
            <a:r>
              <a:rPr lang="en-US" altLang="zh-TW" dirty="0"/>
              <a:t>MVC</a:t>
            </a:r>
            <a:r>
              <a:rPr lang="zh-TW" altLang="en-US" dirty="0"/>
              <a:t>？能吃嗎？</a:t>
            </a:r>
            <a:br>
              <a:rPr lang="zh-TW" altLang="en-US" dirty="0"/>
            </a:b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https://ithelp.ithome.com.tw/articles/10191216</a:t>
            </a:r>
            <a:endParaRPr lang="zh-TW" altLang="en-US" dirty="0"/>
          </a:p>
        </p:txBody>
      </p:sp>
    </p:spTree>
    <p:extLst>
      <p:ext uri="{BB962C8B-B14F-4D97-AF65-F5344CB8AC3E}">
        <p14:creationId xmlns:p14="http://schemas.microsoft.com/office/powerpoint/2010/main" val="309541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[Day 05] ASP.NET MVC</a:t>
            </a:r>
            <a:r>
              <a:rPr lang="zh-TW" altLang="en-US" dirty="0"/>
              <a:t>後端傳資料到前端介紹</a:t>
            </a:r>
            <a:r>
              <a:rPr lang="en-US" altLang="zh-TW" dirty="0"/>
              <a:t>(</a:t>
            </a:r>
            <a:r>
              <a:rPr lang="zh-TW" altLang="en-US" dirty="0"/>
              <a:t>一</a:t>
            </a:r>
            <a:r>
              <a:rPr lang="en-US" altLang="zh-TW" dirty="0" smtClean="0"/>
              <a:t>)</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https://ithelp.ithome.com.tw/articles/10191681</a:t>
            </a:r>
            <a:endParaRPr lang="zh-TW" altLang="en-US" dirty="0"/>
          </a:p>
        </p:txBody>
      </p:sp>
    </p:spTree>
    <p:extLst>
      <p:ext uri="{BB962C8B-B14F-4D97-AF65-F5344CB8AC3E}">
        <p14:creationId xmlns:p14="http://schemas.microsoft.com/office/powerpoint/2010/main" val="1898854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資料傳遞</a:t>
            </a:r>
          </a:p>
        </p:txBody>
      </p:sp>
      <p:sp>
        <p:nvSpPr>
          <p:cNvPr id="3" name="內容版面配置區 2"/>
          <p:cNvSpPr>
            <a:spLocks noGrp="1"/>
          </p:cNvSpPr>
          <p:nvPr>
            <p:ph idx="1"/>
          </p:nvPr>
        </p:nvSpPr>
        <p:spPr>
          <a:xfrm>
            <a:off x="457200" y="1600200"/>
            <a:ext cx="8229600" cy="5069160"/>
          </a:xfrm>
        </p:spPr>
        <p:txBody>
          <a:bodyPr>
            <a:normAutofit fontScale="85000" lnSpcReduction="20000"/>
          </a:bodyPr>
          <a:lstStyle/>
          <a:p>
            <a:r>
              <a:rPr lang="zh-TW" altLang="en-US" sz="2400" dirty="0"/>
              <a:t>之前我們建了一個專案，但是完全沒有從後端帶任何資料到前端的頁面，那到底要如何</a:t>
            </a:r>
            <a:r>
              <a:rPr lang="zh-TW" altLang="en-US" sz="2400" dirty="0">
                <a:solidFill>
                  <a:srgbClr val="FF0000"/>
                </a:solidFill>
              </a:rPr>
              <a:t>將資料帶到前端</a:t>
            </a:r>
            <a:r>
              <a:rPr lang="zh-TW" altLang="en-US" sz="2400" dirty="0"/>
              <a:t>呢？在</a:t>
            </a:r>
            <a:r>
              <a:rPr lang="en-US" altLang="zh-TW" sz="2400" dirty="0"/>
              <a:t>MVC </a:t>
            </a:r>
            <a:r>
              <a:rPr lang="zh-TW" altLang="en-US" sz="2400" dirty="0"/>
              <a:t>中主要有兩種方式，一種是用</a:t>
            </a:r>
            <a:r>
              <a:rPr lang="en-US" altLang="zh-TW" sz="2400" dirty="0" err="1"/>
              <a:t>ViewBag</a:t>
            </a:r>
            <a:r>
              <a:rPr lang="zh-TW" altLang="en-US" sz="2400" dirty="0"/>
              <a:t>或</a:t>
            </a:r>
            <a:r>
              <a:rPr lang="en-US" altLang="zh-TW" sz="2400" dirty="0" err="1"/>
              <a:t>ViewData</a:t>
            </a:r>
            <a:r>
              <a:rPr lang="zh-TW" altLang="en-US" sz="2400" dirty="0"/>
              <a:t>等物件傳遞，另外一種方式是使用</a:t>
            </a:r>
            <a:r>
              <a:rPr lang="en-US" altLang="zh-TW" sz="2400" dirty="0"/>
              <a:t>Model</a:t>
            </a:r>
            <a:r>
              <a:rPr lang="zh-TW" altLang="en-US" sz="2400" dirty="0"/>
              <a:t>，那我們今天先看一下第一種方式</a:t>
            </a:r>
            <a:r>
              <a:rPr lang="zh-TW" altLang="en-US" sz="2400" dirty="0" smtClean="0"/>
              <a:t>。</a:t>
            </a:r>
            <a:endParaRPr lang="en-US" altLang="zh-TW" sz="2400" dirty="0" smtClean="0"/>
          </a:p>
          <a:p>
            <a:endParaRPr lang="en-US" altLang="zh-TW" sz="2400" dirty="0" smtClean="0"/>
          </a:p>
          <a:p>
            <a:r>
              <a:rPr lang="zh-TW" altLang="en-US" sz="2400" dirty="0" smtClean="0"/>
              <a:t>首先</a:t>
            </a:r>
            <a:r>
              <a:rPr lang="zh-TW" altLang="en-US" sz="2400" dirty="0"/>
              <a:t>這類的方式有三種物件</a:t>
            </a:r>
          </a:p>
          <a:p>
            <a:pPr lvl="1"/>
            <a:r>
              <a:rPr lang="en-US" altLang="zh-TW" sz="2000" dirty="0" err="1">
                <a:solidFill>
                  <a:srgbClr val="0070C0"/>
                </a:solidFill>
              </a:rPr>
              <a:t>ViewData</a:t>
            </a:r>
            <a:r>
              <a:rPr lang="en-US" altLang="zh-TW" sz="2000" dirty="0">
                <a:solidFill>
                  <a:srgbClr val="0070C0"/>
                </a:solidFill>
              </a:rPr>
              <a:t> </a:t>
            </a:r>
            <a:r>
              <a:rPr lang="zh-TW" altLang="en-US" sz="2000" dirty="0"/>
              <a:t>物件：屬於 </a:t>
            </a:r>
            <a:r>
              <a:rPr lang="en-US" altLang="zh-TW" sz="2000" dirty="0"/>
              <a:t>Dictionary Object </a:t>
            </a:r>
            <a:r>
              <a:rPr lang="zh-TW" altLang="en-US" sz="2000" dirty="0"/>
              <a:t>，能放入任何資料，使用 </a:t>
            </a:r>
            <a:r>
              <a:rPr lang="en-US" altLang="zh-TW" sz="2000" dirty="0"/>
              <a:t>Key / Value </a:t>
            </a:r>
            <a:r>
              <a:rPr lang="zh-TW" altLang="en-US" sz="2000" dirty="0"/>
              <a:t>的概念存取。</a:t>
            </a:r>
          </a:p>
          <a:p>
            <a:pPr lvl="1"/>
            <a:r>
              <a:rPr lang="en-US" altLang="zh-TW" sz="2000" dirty="0" err="1">
                <a:solidFill>
                  <a:srgbClr val="0070C0"/>
                </a:solidFill>
              </a:rPr>
              <a:t>ViewBag</a:t>
            </a:r>
            <a:r>
              <a:rPr lang="en-US" altLang="zh-TW" sz="2000" dirty="0">
                <a:solidFill>
                  <a:srgbClr val="0070C0"/>
                </a:solidFill>
              </a:rPr>
              <a:t> </a:t>
            </a:r>
            <a:r>
              <a:rPr lang="zh-TW" altLang="en-US" sz="2000" dirty="0"/>
              <a:t>物件：它和 </a:t>
            </a:r>
            <a:r>
              <a:rPr lang="en-US" altLang="zh-TW" sz="2000" dirty="0" err="1"/>
              <a:t>ViewData</a:t>
            </a:r>
            <a:r>
              <a:rPr lang="en-US" altLang="zh-TW" sz="2000" dirty="0"/>
              <a:t> </a:t>
            </a:r>
            <a:r>
              <a:rPr lang="zh-TW" altLang="en-US" sz="2000" dirty="0"/>
              <a:t>一樣，使用 </a:t>
            </a:r>
            <a:r>
              <a:rPr lang="en-US" altLang="zh-TW" sz="2000" dirty="0"/>
              <a:t>Key / Value </a:t>
            </a:r>
            <a:r>
              <a:rPr lang="zh-TW" altLang="en-US" sz="2000" dirty="0"/>
              <a:t>存取，並能放入任何的資料，但不同的是，它能產生「動態屬性」。</a:t>
            </a:r>
          </a:p>
          <a:p>
            <a:pPr lvl="1"/>
            <a:r>
              <a:rPr lang="en-US" altLang="zh-TW" sz="2000" dirty="0" err="1">
                <a:solidFill>
                  <a:srgbClr val="0070C0"/>
                </a:solidFill>
              </a:rPr>
              <a:t>TempData</a:t>
            </a:r>
            <a:r>
              <a:rPr lang="en-US" altLang="zh-TW" sz="2000" dirty="0"/>
              <a:t> </a:t>
            </a:r>
            <a:r>
              <a:rPr lang="zh-TW" altLang="en-US" sz="2000" dirty="0"/>
              <a:t>物件：</a:t>
            </a:r>
            <a:r>
              <a:rPr lang="en-US" altLang="zh-TW" sz="2000" dirty="0" err="1"/>
              <a:t>TempData</a:t>
            </a:r>
            <a:r>
              <a:rPr lang="en-US" altLang="zh-TW" sz="2000" dirty="0"/>
              <a:t> </a:t>
            </a:r>
            <a:r>
              <a:rPr lang="zh-TW" altLang="en-US" sz="2000" dirty="0"/>
              <a:t>由字面上的意思看來，即告訴我們是「暫存」的資料，而暫存又是暫存多久？其實就是一次的請求，假定我們今天輸入網址 </a:t>
            </a:r>
            <a:r>
              <a:rPr lang="en-US" altLang="zh-TW" sz="2000" dirty="0"/>
              <a:t>/Home/Index </a:t>
            </a:r>
            <a:r>
              <a:rPr lang="zh-TW" altLang="en-US" sz="2000" dirty="0"/>
              <a:t>而透過 </a:t>
            </a:r>
            <a:r>
              <a:rPr lang="en-US" altLang="zh-TW" sz="2000" dirty="0"/>
              <a:t>Redirect </a:t>
            </a:r>
            <a:r>
              <a:rPr lang="zh-TW" altLang="en-US" sz="2000" dirty="0"/>
              <a:t>的方法轉向至 </a:t>
            </a:r>
            <a:r>
              <a:rPr lang="en-US" altLang="zh-TW" sz="2000" dirty="0"/>
              <a:t>/Home/About </a:t>
            </a:r>
            <a:r>
              <a:rPr lang="zh-TW" altLang="en-US" sz="2000" dirty="0"/>
              <a:t>，若是用 </a:t>
            </a:r>
            <a:r>
              <a:rPr lang="en-US" altLang="zh-TW" sz="2000" dirty="0" err="1"/>
              <a:t>ViewData</a:t>
            </a:r>
            <a:r>
              <a:rPr lang="en-US" altLang="zh-TW" sz="2000" dirty="0"/>
              <a:t> </a:t>
            </a:r>
            <a:r>
              <a:rPr lang="zh-TW" altLang="en-US" sz="2000" dirty="0"/>
              <a:t>或 </a:t>
            </a:r>
            <a:r>
              <a:rPr lang="en-US" altLang="zh-TW" sz="2000" dirty="0" err="1"/>
              <a:t>ViewBag</a:t>
            </a:r>
            <a:r>
              <a:rPr lang="en-US" altLang="zh-TW" sz="2000" dirty="0"/>
              <a:t> </a:t>
            </a:r>
            <a:r>
              <a:rPr lang="zh-TW" altLang="en-US" sz="2000" dirty="0"/>
              <a:t>資料及會消失，但若透過 </a:t>
            </a:r>
            <a:r>
              <a:rPr lang="en-US" altLang="zh-TW" sz="2000" dirty="0" err="1"/>
              <a:t>TempData</a:t>
            </a:r>
            <a:r>
              <a:rPr lang="en-US" altLang="zh-TW" sz="2000" dirty="0"/>
              <a:t> </a:t>
            </a:r>
            <a:r>
              <a:rPr lang="zh-TW" altLang="en-US" sz="2000" dirty="0"/>
              <a:t>它能將資料傳遞至 </a:t>
            </a:r>
            <a:r>
              <a:rPr lang="en-US" altLang="zh-TW" sz="2000" dirty="0"/>
              <a:t>/Home/About </a:t>
            </a:r>
            <a:r>
              <a:rPr lang="zh-TW" altLang="en-US" sz="2000" dirty="0"/>
              <a:t>供其使用，而最後返回頁面後 </a:t>
            </a:r>
            <a:r>
              <a:rPr lang="en-US" altLang="zh-TW" sz="2000" dirty="0" err="1"/>
              <a:t>TempData</a:t>
            </a:r>
            <a:r>
              <a:rPr lang="en-US" altLang="zh-TW" sz="2000" dirty="0"/>
              <a:t> </a:t>
            </a:r>
            <a:r>
              <a:rPr lang="zh-TW" altLang="en-US" sz="2000" dirty="0"/>
              <a:t>內的資料隨即消失，代表它的生命週期只有一次性，當使用一次我們就丟掉它</a:t>
            </a:r>
            <a:r>
              <a:rPr lang="zh-TW" altLang="en-US" sz="2000" dirty="0" smtClean="0"/>
              <a:t>。</a:t>
            </a:r>
            <a:endParaRPr lang="en-US" altLang="zh-TW" sz="2000" dirty="0" smtClean="0"/>
          </a:p>
          <a:p>
            <a:pPr marL="457200" lvl="1" indent="0">
              <a:buNone/>
            </a:pPr>
            <a:endParaRPr lang="en-US" altLang="zh-TW" sz="2400" dirty="0" smtClean="0"/>
          </a:p>
          <a:p>
            <a:r>
              <a:rPr lang="en-US" altLang="zh-TW" sz="2400" dirty="0" err="1" smtClean="0">
                <a:solidFill>
                  <a:srgbClr val="FF0000"/>
                </a:solidFill>
              </a:rPr>
              <a:t>ViewData</a:t>
            </a:r>
            <a:r>
              <a:rPr lang="zh-TW" altLang="en-US" sz="2400" dirty="0">
                <a:solidFill>
                  <a:srgbClr val="FF0000"/>
                </a:solidFill>
              </a:rPr>
              <a:t>和</a:t>
            </a:r>
            <a:r>
              <a:rPr lang="en-US" altLang="zh-TW" sz="2400" dirty="0" err="1">
                <a:solidFill>
                  <a:srgbClr val="FF0000"/>
                </a:solidFill>
              </a:rPr>
              <a:t>ViewBag</a:t>
            </a:r>
            <a:r>
              <a:rPr lang="zh-TW" altLang="en-US" sz="2400" dirty="0">
                <a:solidFill>
                  <a:srgbClr val="FF0000"/>
                </a:solidFill>
              </a:rPr>
              <a:t>內的資料都是透過</a:t>
            </a:r>
            <a:r>
              <a:rPr lang="en-US" altLang="zh-TW" sz="2400" dirty="0">
                <a:solidFill>
                  <a:srgbClr val="FF0000"/>
                </a:solidFill>
              </a:rPr>
              <a:t>Key/Value</a:t>
            </a:r>
            <a:r>
              <a:rPr lang="zh-TW" altLang="en-US" sz="2400" dirty="0">
                <a:solidFill>
                  <a:srgbClr val="FF0000"/>
                </a:solidFill>
              </a:rPr>
              <a:t>的方法來存取，但請注意在同個頁面中他們的</a:t>
            </a:r>
            <a:r>
              <a:rPr lang="en-US" altLang="zh-TW" sz="2400" dirty="0">
                <a:solidFill>
                  <a:srgbClr val="FF0000"/>
                </a:solidFill>
              </a:rPr>
              <a:t>key</a:t>
            </a:r>
            <a:r>
              <a:rPr lang="zh-TW" altLang="en-US" sz="2400" dirty="0">
                <a:solidFill>
                  <a:srgbClr val="FF0000"/>
                </a:solidFill>
              </a:rPr>
              <a:t>值還是不能重複</a:t>
            </a:r>
            <a:r>
              <a:rPr lang="zh-TW" altLang="en-US" sz="2400" dirty="0"/>
              <a:t>，否則將會出現問題，後面的值會把前面的值蓋過去，導致讀出來的資料是有問題的。</a:t>
            </a:r>
            <a:endParaRPr lang="zh-TW" altLang="en-US" sz="2400" dirty="0"/>
          </a:p>
        </p:txBody>
      </p:sp>
    </p:spTree>
    <p:extLst>
      <p:ext uri="{BB962C8B-B14F-4D97-AF65-F5344CB8AC3E}">
        <p14:creationId xmlns:p14="http://schemas.microsoft.com/office/powerpoint/2010/main" val="182059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1800" dirty="0"/>
              <a:t>我幾乎只會用到</a:t>
            </a:r>
            <a:r>
              <a:rPr lang="en-US" altLang="zh-TW" sz="1800" dirty="0" err="1"/>
              <a:t>ViewBag</a:t>
            </a:r>
            <a:r>
              <a:rPr lang="zh-TW" altLang="en-US" sz="1800" dirty="0"/>
              <a:t>來傳遞物件，不會用到</a:t>
            </a:r>
            <a:r>
              <a:rPr lang="en-US" altLang="zh-TW" sz="1800" dirty="0" err="1"/>
              <a:t>ViewData</a:t>
            </a:r>
            <a:r>
              <a:rPr lang="zh-TW" altLang="en-US" sz="1800" dirty="0"/>
              <a:t>及</a:t>
            </a:r>
            <a:r>
              <a:rPr lang="en-US" altLang="zh-TW" sz="1800" dirty="0" err="1"/>
              <a:t>TempData</a:t>
            </a:r>
            <a:r>
              <a:rPr lang="zh-TW" altLang="en-US" sz="1800" dirty="0"/>
              <a:t>，所以今天的例子也只用到</a:t>
            </a:r>
            <a:r>
              <a:rPr lang="en-US" altLang="zh-TW" sz="1800" dirty="0" err="1"/>
              <a:t>ViewBag</a:t>
            </a:r>
            <a:r>
              <a:rPr lang="zh-TW" altLang="en-US" sz="1800" dirty="0"/>
              <a:t>而已，</a:t>
            </a:r>
            <a:r>
              <a:rPr lang="en-US" altLang="zh-TW" sz="1800" dirty="0" err="1"/>
              <a:t>ViewBag</a:t>
            </a:r>
            <a:r>
              <a:rPr lang="zh-TW" altLang="en-US" sz="1800" dirty="0"/>
              <a:t>可以傳遞的物件很多，包括單一變數，一個</a:t>
            </a:r>
            <a:r>
              <a:rPr lang="en-US" altLang="zh-TW" sz="1800" dirty="0"/>
              <a:t>Model</a:t>
            </a:r>
            <a:r>
              <a:rPr lang="zh-TW" altLang="en-US" sz="1800" dirty="0"/>
              <a:t>，甚至</a:t>
            </a:r>
            <a:r>
              <a:rPr lang="en-US" altLang="zh-TW" sz="1800" dirty="0"/>
              <a:t>Model</a:t>
            </a:r>
            <a:r>
              <a:rPr lang="zh-TW" altLang="en-US" sz="1800" dirty="0"/>
              <a:t>的</a:t>
            </a:r>
            <a:r>
              <a:rPr lang="en-US" altLang="zh-TW" sz="1800" dirty="0"/>
              <a:t>List</a:t>
            </a:r>
            <a:r>
              <a:rPr lang="zh-TW" altLang="en-US" sz="1800" dirty="0"/>
              <a:t>，或者</a:t>
            </a:r>
            <a:r>
              <a:rPr lang="en-US" altLang="zh-TW" sz="1800" dirty="0" err="1"/>
              <a:t>DataTable</a:t>
            </a:r>
            <a:r>
              <a:rPr lang="zh-TW" altLang="en-US" sz="1800" dirty="0"/>
              <a:t>之類的物件都可以，我還沒有遇過</a:t>
            </a:r>
            <a:r>
              <a:rPr lang="en-US" altLang="zh-TW" sz="1800" dirty="0" err="1"/>
              <a:t>ViewBag</a:t>
            </a:r>
            <a:r>
              <a:rPr lang="zh-TW" altLang="en-US" sz="1800" dirty="0"/>
              <a:t>無法傳遞的物件</a:t>
            </a:r>
            <a:r>
              <a:rPr lang="zh-TW" altLang="en-US" sz="1800" dirty="0" smtClean="0"/>
              <a:t>。</a:t>
            </a:r>
            <a:endParaRPr lang="en-US" altLang="zh-TW" sz="1800" dirty="0" smtClean="0"/>
          </a:p>
          <a:p>
            <a:r>
              <a:rPr lang="zh-TW" altLang="en-US" sz="1800" dirty="0"/>
              <a:t>在這個例子我們將之前的專案清空，以最原始的風貌來呈現，由於這</a:t>
            </a:r>
            <a:r>
              <a:rPr lang="en-US" altLang="zh-TW" sz="1800" dirty="0"/>
              <a:t>30</a:t>
            </a:r>
            <a:r>
              <a:rPr lang="zh-TW" altLang="en-US" sz="1800" dirty="0"/>
              <a:t>天主要在講後端跟</a:t>
            </a:r>
            <a:r>
              <a:rPr lang="en-US" altLang="zh-TW" sz="1800" dirty="0"/>
              <a:t>JavaScript</a:t>
            </a:r>
            <a:r>
              <a:rPr lang="zh-TW" altLang="en-US" sz="1800" dirty="0"/>
              <a:t>的部分，加上時間有限，因此沒有太多</a:t>
            </a:r>
            <a:r>
              <a:rPr lang="en-US" altLang="zh-TW" sz="1800" dirty="0"/>
              <a:t>CSS</a:t>
            </a:r>
            <a:r>
              <a:rPr lang="zh-TW" altLang="en-US" sz="1800" dirty="0"/>
              <a:t>的修飾，以功能為主的探討</a:t>
            </a:r>
            <a:r>
              <a:rPr lang="zh-TW" altLang="en-US" sz="1800" dirty="0" smtClean="0"/>
              <a:t>。</a:t>
            </a:r>
            <a:endParaRPr lang="en-US" altLang="zh-TW" sz="1800" dirty="0" smtClean="0"/>
          </a:p>
          <a:p>
            <a:r>
              <a:rPr lang="zh-TW" altLang="en-US" sz="1800" dirty="0"/>
              <a:t>首先，</a:t>
            </a:r>
            <a:r>
              <a:rPr lang="en-US" altLang="zh-TW" sz="1800" dirty="0"/>
              <a:t>Controller</a:t>
            </a:r>
            <a:r>
              <a:rPr lang="zh-TW" altLang="en-US" sz="1800" dirty="0"/>
              <a:t>先將</a:t>
            </a:r>
            <a:r>
              <a:rPr lang="en-US" altLang="zh-TW" sz="1800" dirty="0" err="1"/>
              <a:t>HomeController</a:t>
            </a:r>
            <a:r>
              <a:rPr lang="zh-TW" altLang="en-US" sz="1800" dirty="0"/>
              <a:t>之外的</a:t>
            </a:r>
            <a:r>
              <a:rPr lang="en-US" altLang="zh-TW" sz="1800" dirty="0"/>
              <a:t>Controller</a:t>
            </a:r>
            <a:r>
              <a:rPr lang="zh-TW" altLang="en-US" sz="1800" dirty="0"/>
              <a:t>殺掉，再將</a:t>
            </a:r>
            <a:r>
              <a:rPr lang="en-US" altLang="zh-TW" sz="1800" dirty="0" err="1"/>
              <a:t>HomeController</a:t>
            </a:r>
            <a:r>
              <a:rPr lang="zh-TW" altLang="en-US" sz="1800" dirty="0"/>
              <a:t>除了</a:t>
            </a:r>
            <a:r>
              <a:rPr lang="en-US" altLang="zh-TW" sz="1800" dirty="0"/>
              <a:t>index</a:t>
            </a:r>
            <a:r>
              <a:rPr lang="zh-TW" altLang="en-US" sz="1800" dirty="0"/>
              <a:t>之外的都刪掉；</a:t>
            </a:r>
            <a:r>
              <a:rPr lang="en-US" altLang="zh-TW" sz="1800" dirty="0"/>
              <a:t>Views</a:t>
            </a:r>
            <a:r>
              <a:rPr lang="zh-TW" altLang="en-US" sz="1800" dirty="0"/>
              <a:t>的部分將</a:t>
            </a:r>
            <a:r>
              <a:rPr lang="en-US" altLang="zh-TW" sz="1800" dirty="0"/>
              <a:t>Home</a:t>
            </a:r>
            <a:r>
              <a:rPr lang="zh-TW" altLang="en-US" sz="1800" dirty="0"/>
              <a:t>跟</a:t>
            </a:r>
            <a:r>
              <a:rPr lang="en-US" altLang="zh-TW" sz="1800" dirty="0"/>
              <a:t>Shared</a:t>
            </a:r>
            <a:r>
              <a:rPr lang="zh-TW" altLang="en-US" sz="1800" dirty="0"/>
              <a:t>之外的資料夾刪掉，</a:t>
            </a:r>
            <a:r>
              <a:rPr lang="en-US" altLang="zh-TW" sz="1800" dirty="0"/>
              <a:t>Home</a:t>
            </a:r>
            <a:r>
              <a:rPr lang="zh-TW" altLang="en-US" sz="1800" dirty="0"/>
              <a:t>只留下</a:t>
            </a:r>
            <a:r>
              <a:rPr lang="en-US" altLang="zh-TW" sz="1800" dirty="0" err="1"/>
              <a:t>index.cshtml</a:t>
            </a:r>
            <a:r>
              <a:rPr lang="zh-TW" altLang="en-US" sz="1800" dirty="0"/>
              <a:t>一個檔案就好，其他資料夾不要亂動，刪錯了就準備重新新增一個專案了，</a:t>
            </a:r>
            <a:r>
              <a:rPr lang="en-US" altLang="zh-TW" sz="1800" dirty="0" err="1"/>
              <a:t>index.cshtml</a:t>
            </a:r>
            <a:r>
              <a:rPr lang="zh-TW" altLang="en-US" sz="1800" dirty="0"/>
              <a:t>的內容也清空，只留下上面</a:t>
            </a:r>
            <a:r>
              <a:rPr lang="en-US" altLang="zh-TW" sz="1800" dirty="0"/>
              <a:t>@</a:t>
            </a:r>
            <a:r>
              <a:rPr lang="zh-TW" altLang="en-US" sz="1800" dirty="0"/>
              <a:t>的區塊，並且</a:t>
            </a:r>
            <a:r>
              <a:rPr lang="zh-TW" altLang="en-US" sz="1800" dirty="0">
                <a:solidFill>
                  <a:srgbClr val="FF0000"/>
                </a:solidFill>
              </a:rPr>
              <a:t>加上 </a:t>
            </a:r>
            <a:r>
              <a:rPr lang="en-US" altLang="zh-TW" sz="1800" dirty="0">
                <a:solidFill>
                  <a:srgbClr val="FF0000"/>
                </a:solidFill>
              </a:rPr>
              <a:t>Layout = null; </a:t>
            </a:r>
            <a:r>
              <a:rPr lang="zh-TW" altLang="en-US" sz="1800" dirty="0">
                <a:solidFill>
                  <a:srgbClr val="FF0000"/>
                </a:solidFill>
              </a:rPr>
              <a:t>表示不載入主版頁面</a:t>
            </a:r>
            <a:r>
              <a:rPr lang="zh-TW" altLang="en-US" sz="1800" dirty="0"/>
              <a:t>，這樣執行出來就只會是一個空白的網頁，目前的程式碼如下。</a:t>
            </a:r>
            <a:endParaRPr lang="zh-TW" altLang="en-US" sz="1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373216"/>
            <a:ext cx="320992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109517" y="5822260"/>
            <a:ext cx="4572000" cy="646331"/>
          </a:xfrm>
          <a:prstGeom prst="rect">
            <a:avLst/>
          </a:prstGeom>
        </p:spPr>
        <p:txBody>
          <a:bodyPr>
            <a:spAutoFit/>
          </a:bodyPr>
          <a:lstStyle/>
          <a:p>
            <a:r>
              <a:rPr lang="en-US" altLang="zh-TW" dirty="0" err="1"/>
              <a:t>ViewBag.Title</a:t>
            </a:r>
            <a:r>
              <a:rPr lang="zh-TW" altLang="en-US" dirty="0"/>
              <a:t>目前是用不到了，一般是用來顯示標題用的，不過我也不特別拿掉它。</a:t>
            </a:r>
            <a:endParaRPr lang="zh-TW" altLang="en-US" dirty="0"/>
          </a:p>
        </p:txBody>
      </p:sp>
    </p:spTree>
    <p:extLst>
      <p:ext uri="{BB962C8B-B14F-4D97-AF65-F5344CB8AC3E}">
        <p14:creationId xmlns:p14="http://schemas.microsoft.com/office/powerpoint/2010/main" val="4132589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536" y="44624"/>
            <a:ext cx="8229600" cy="5721499"/>
          </a:xfrm>
        </p:spPr>
        <p:txBody>
          <a:bodyPr>
            <a:normAutofit/>
          </a:bodyPr>
          <a:lstStyle/>
          <a:p>
            <a:r>
              <a:rPr lang="en-US" altLang="zh-TW" sz="2000" dirty="0" err="1"/>
              <a:t>ViewBag.Title</a:t>
            </a:r>
            <a:r>
              <a:rPr lang="zh-TW" altLang="en-US" sz="2000" dirty="0"/>
              <a:t>目前是用不到了，一般是用來顯示標題用的，不過我也不特別拿掉它</a:t>
            </a:r>
            <a:r>
              <a:rPr lang="zh-TW" altLang="en-US" sz="2000" dirty="0" smtClean="0"/>
              <a:t>。以下</a:t>
            </a:r>
            <a:r>
              <a:rPr lang="zh-TW" altLang="en-US" sz="2000" dirty="0"/>
              <a:t>簡單用</a:t>
            </a:r>
            <a:r>
              <a:rPr lang="en-US" altLang="zh-TW" sz="2000" dirty="0" err="1"/>
              <a:t>ViewBag</a:t>
            </a:r>
            <a:r>
              <a:rPr lang="zh-TW" altLang="en-US" sz="2000" dirty="0"/>
              <a:t>來傳遞三種物件，</a:t>
            </a:r>
            <a:r>
              <a:rPr lang="en-US" altLang="zh-TW" sz="2000" dirty="0"/>
              <a:t>Model</a:t>
            </a:r>
            <a:r>
              <a:rPr lang="zh-TW" altLang="en-US" sz="2000" dirty="0"/>
              <a:t>的部分明天會提到，今天雖然有用到但不特別說明了，將程式碼跟網頁顯示出來的結果</a:t>
            </a:r>
            <a:r>
              <a:rPr lang="en-US" altLang="zh-TW" sz="2000" dirty="0"/>
              <a:t>Show</a:t>
            </a:r>
            <a:r>
              <a:rPr lang="zh-TW" altLang="en-US" sz="2000" dirty="0"/>
              <a:t>出來供大家參考</a:t>
            </a:r>
            <a:r>
              <a:rPr lang="zh-TW" altLang="en-US" sz="2000" dirty="0" smtClean="0"/>
              <a:t>。以下</a:t>
            </a:r>
            <a:r>
              <a:rPr lang="zh-TW" altLang="en-US" sz="2000" dirty="0"/>
              <a:t>是實作的部分：</a:t>
            </a:r>
          </a:p>
          <a:p>
            <a:endParaRPr lang="zh-TW" altLang="en-US" sz="20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53581"/>
            <a:ext cx="3240360" cy="3279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028321"/>
            <a:ext cx="3240360" cy="18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5496" y="1367747"/>
            <a:ext cx="3723712" cy="369332"/>
          </a:xfrm>
          <a:prstGeom prst="rect">
            <a:avLst/>
          </a:prstGeom>
        </p:spPr>
        <p:txBody>
          <a:bodyPr wrap="none">
            <a:spAutoFit/>
          </a:bodyPr>
          <a:lstStyle/>
          <a:p>
            <a:r>
              <a:rPr lang="en-US" altLang="zh-TW" dirty="0">
                <a:solidFill>
                  <a:srgbClr val="FF0000"/>
                </a:solidFill>
              </a:rPr>
              <a:t>Controllers/</a:t>
            </a:r>
            <a:r>
              <a:rPr lang="en-US" altLang="zh-TW" dirty="0" err="1">
                <a:solidFill>
                  <a:srgbClr val="FF0000"/>
                </a:solidFill>
              </a:rPr>
              <a:t>HomeController.cs</a:t>
            </a:r>
            <a:r>
              <a:rPr lang="zh-TW" altLang="en-US" dirty="0">
                <a:solidFill>
                  <a:srgbClr val="FF0000"/>
                </a:solidFill>
              </a:rPr>
              <a:t>的內容</a:t>
            </a:r>
            <a:endParaRPr lang="zh-TW" altLang="en-US" dirty="0">
              <a:solidFill>
                <a:srgbClr val="FF0000"/>
              </a:solidFill>
            </a:endParaRPr>
          </a:p>
        </p:txBody>
      </p:sp>
      <p:sp>
        <p:nvSpPr>
          <p:cNvPr id="5" name="矩形 4"/>
          <p:cNvSpPr/>
          <p:nvPr/>
        </p:nvSpPr>
        <p:spPr>
          <a:xfrm>
            <a:off x="3635896" y="1360389"/>
            <a:ext cx="3361048" cy="369332"/>
          </a:xfrm>
          <a:prstGeom prst="rect">
            <a:avLst/>
          </a:prstGeom>
        </p:spPr>
        <p:txBody>
          <a:bodyPr wrap="none">
            <a:spAutoFit/>
          </a:bodyPr>
          <a:lstStyle/>
          <a:p>
            <a:r>
              <a:rPr lang="en-US" altLang="zh-TW" dirty="0">
                <a:solidFill>
                  <a:srgbClr val="FF0000"/>
                </a:solidFill>
              </a:rPr>
              <a:t>Views/Home/</a:t>
            </a:r>
            <a:r>
              <a:rPr lang="en-US" altLang="zh-TW" dirty="0" err="1">
                <a:solidFill>
                  <a:srgbClr val="FF0000"/>
                </a:solidFill>
              </a:rPr>
              <a:t>index.cshtml</a:t>
            </a:r>
            <a:r>
              <a:rPr lang="zh-TW" altLang="en-US" dirty="0">
                <a:solidFill>
                  <a:srgbClr val="FF0000"/>
                </a:solidFill>
              </a:rPr>
              <a:t>的內容</a:t>
            </a:r>
            <a:endParaRPr lang="zh-TW" altLang="en-US" dirty="0">
              <a:solidFill>
                <a:srgbClr val="FF0000"/>
              </a:solidFill>
            </a:endParaRPr>
          </a:p>
        </p:txBody>
      </p:sp>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768" y="1753581"/>
            <a:ext cx="3219450" cy="493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8" name="Picture 8" descr="https://ithelp.ithome.com.tw/upload/images/20171214/201056943CFEXfjMEX.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714857"/>
            <a:ext cx="1826544" cy="187220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092280" y="1384249"/>
            <a:ext cx="1800493" cy="369332"/>
          </a:xfrm>
          <a:prstGeom prst="rect">
            <a:avLst/>
          </a:prstGeom>
        </p:spPr>
        <p:txBody>
          <a:bodyPr wrap="none">
            <a:spAutoFit/>
          </a:bodyPr>
          <a:lstStyle/>
          <a:p>
            <a:r>
              <a:rPr lang="zh-TW" altLang="en-US" dirty="0">
                <a:solidFill>
                  <a:srgbClr val="FF0000"/>
                </a:solidFill>
              </a:rPr>
              <a:t>網頁顯示的畫面</a:t>
            </a:r>
            <a:endParaRPr lang="zh-TW" altLang="en-US" dirty="0">
              <a:solidFill>
                <a:srgbClr val="FF0000"/>
              </a:solidFill>
            </a:endParaRPr>
          </a:p>
        </p:txBody>
      </p:sp>
    </p:spTree>
    <p:extLst>
      <p:ext uri="{BB962C8B-B14F-4D97-AF65-F5344CB8AC3E}">
        <p14:creationId xmlns:p14="http://schemas.microsoft.com/office/powerpoint/2010/main" val="3767795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MVC Architecture</a:t>
            </a:r>
            <a:endParaRPr lang="zh-TW" altLang="en-US" dirty="0"/>
          </a:p>
        </p:txBody>
      </p:sp>
      <p:sp>
        <p:nvSpPr>
          <p:cNvPr id="3" name="內容版面配置區 2"/>
          <p:cNvSpPr>
            <a:spLocks noGrp="1"/>
          </p:cNvSpPr>
          <p:nvPr>
            <p:ph idx="1"/>
          </p:nvPr>
        </p:nvSpPr>
        <p:spPr/>
        <p:txBody>
          <a:bodyPr>
            <a:normAutofit/>
          </a:bodyPr>
          <a:lstStyle/>
          <a:p>
            <a:r>
              <a:rPr lang="en-US" altLang="zh-TW" sz="1800" dirty="0"/>
              <a:t> Points to Remember :</a:t>
            </a:r>
          </a:p>
          <a:p>
            <a:r>
              <a:rPr lang="en-US" altLang="zh-TW" sz="1800" dirty="0"/>
              <a:t>MVC stands for Model, View and Controller.</a:t>
            </a:r>
          </a:p>
          <a:p>
            <a:r>
              <a:rPr lang="en-US" altLang="zh-TW" sz="1800" dirty="0"/>
              <a:t>Model is responsible for maintaining application data and business logic.</a:t>
            </a:r>
          </a:p>
          <a:p>
            <a:r>
              <a:rPr lang="en-US" altLang="zh-TW" sz="1800" dirty="0"/>
              <a:t>View is a user interface of the application, which displays the data.</a:t>
            </a:r>
          </a:p>
          <a:p>
            <a:r>
              <a:rPr lang="en-US" altLang="zh-TW" sz="1800" dirty="0"/>
              <a:t>Controller handles user's requests and renders appropriate View with Model data.</a:t>
            </a:r>
            <a:endParaRPr lang="zh-TW" alt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573016"/>
            <a:ext cx="31527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303" y="3501008"/>
            <a:ext cx="5527330" cy="1724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024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484785"/>
            <a:ext cx="2232248" cy="3194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7504" y="17635"/>
            <a:ext cx="4572000" cy="1754326"/>
          </a:xfrm>
          <a:prstGeom prst="rect">
            <a:avLst/>
          </a:prstGeom>
        </p:spPr>
        <p:txBody>
          <a:bodyPr>
            <a:spAutoFit/>
          </a:bodyPr>
          <a:lstStyle/>
          <a:p>
            <a:r>
              <a:rPr lang="en-US" altLang="zh-TW" dirty="0" err="1"/>
              <a:t>App_Data</a:t>
            </a:r>
            <a:endParaRPr lang="en-US" altLang="zh-TW" dirty="0"/>
          </a:p>
          <a:p>
            <a:r>
              <a:rPr lang="en-US" altLang="zh-TW" dirty="0" err="1" smtClean="0"/>
              <a:t>App_Data</a:t>
            </a:r>
            <a:r>
              <a:rPr lang="en-US" altLang="zh-TW" dirty="0" smtClean="0"/>
              <a:t> folder can contain application data files like </a:t>
            </a:r>
            <a:r>
              <a:rPr lang="en-US" altLang="zh-TW" dirty="0" err="1" smtClean="0"/>
              <a:t>LocalDB</a:t>
            </a:r>
            <a:r>
              <a:rPr lang="en-US" altLang="zh-TW" dirty="0" smtClean="0"/>
              <a:t>, .</a:t>
            </a:r>
            <a:r>
              <a:rPr lang="en-US" altLang="zh-TW" dirty="0" err="1" smtClean="0"/>
              <a:t>mdf</a:t>
            </a:r>
            <a:r>
              <a:rPr lang="en-US" altLang="zh-TW" dirty="0" smtClean="0"/>
              <a:t> files, xml files and other data related files. IIS will never serve files from </a:t>
            </a:r>
            <a:r>
              <a:rPr lang="en-US" altLang="zh-TW" dirty="0" err="1" smtClean="0"/>
              <a:t>App_Data</a:t>
            </a:r>
            <a:r>
              <a:rPr lang="en-US" altLang="zh-TW" dirty="0" smtClean="0"/>
              <a:t> folder.</a:t>
            </a:r>
          </a:p>
          <a:p>
            <a:endParaRPr lang="en-US" altLang="zh-TW" dirty="0"/>
          </a:p>
        </p:txBody>
      </p:sp>
      <p:pic>
        <p:nvPicPr>
          <p:cNvPr id="2052" name="Picture 4" descr="appstart folder asp.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492896"/>
            <a:ext cx="2226368" cy="232011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74056" y="4581128"/>
            <a:ext cx="6022280" cy="2031325"/>
          </a:xfrm>
          <a:prstGeom prst="rect">
            <a:avLst/>
          </a:prstGeom>
        </p:spPr>
        <p:txBody>
          <a:bodyPr wrap="square">
            <a:spAutoFit/>
          </a:bodyPr>
          <a:lstStyle/>
          <a:p>
            <a:r>
              <a:rPr lang="en-US" altLang="zh-TW" dirty="0" err="1"/>
              <a:t>App_Start</a:t>
            </a:r>
            <a:endParaRPr lang="en-US" altLang="zh-TW" dirty="0"/>
          </a:p>
          <a:p>
            <a:r>
              <a:rPr lang="en-US" altLang="zh-TW" dirty="0" err="1"/>
              <a:t>App_Start</a:t>
            </a:r>
            <a:r>
              <a:rPr lang="en-US" altLang="zh-TW" dirty="0"/>
              <a:t> folder can contain class files which will be executed when the application starts. Typically, these would be </a:t>
            </a:r>
            <a:r>
              <a:rPr lang="en-US" altLang="zh-TW" dirty="0" err="1"/>
              <a:t>config</a:t>
            </a:r>
            <a:r>
              <a:rPr lang="en-US" altLang="zh-TW" dirty="0"/>
              <a:t> files like </a:t>
            </a:r>
            <a:r>
              <a:rPr lang="en-US" altLang="zh-TW" dirty="0" err="1"/>
              <a:t>AuthConfig.cs</a:t>
            </a:r>
            <a:r>
              <a:rPr lang="en-US" altLang="zh-TW" dirty="0"/>
              <a:t>, </a:t>
            </a:r>
            <a:r>
              <a:rPr lang="en-US" altLang="zh-TW" dirty="0" err="1"/>
              <a:t>BundleConfig.cs</a:t>
            </a:r>
            <a:r>
              <a:rPr lang="en-US" altLang="zh-TW" dirty="0"/>
              <a:t>, </a:t>
            </a:r>
            <a:r>
              <a:rPr lang="en-US" altLang="zh-TW" dirty="0" err="1"/>
              <a:t>FilterConfig.cs</a:t>
            </a:r>
            <a:r>
              <a:rPr lang="en-US" altLang="zh-TW" dirty="0"/>
              <a:t>, </a:t>
            </a:r>
            <a:r>
              <a:rPr lang="en-US" altLang="zh-TW" dirty="0" err="1"/>
              <a:t>RouteConfig.cs</a:t>
            </a:r>
            <a:r>
              <a:rPr lang="en-US" altLang="zh-TW" dirty="0"/>
              <a:t> etc. MVC 5 includes </a:t>
            </a:r>
            <a:r>
              <a:rPr lang="en-US" altLang="zh-TW" dirty="0" err="1"/>
              <a:t>BundleConfig.cs</a:t>
            </a:r>
            <a:r>
              <a:rPr lang="en-US" altLang="zh-TW" dirty="0"/>
              <a:t>, </a:t>
            </a:r>
            <a:r>
              <a:rPr lang="en-US" altLang="zh-TW" dirty="0" err="1"/>
              <a:t>FilterConfig.cs</a:t>
            </a:r>
            <a:r>
              <a:rPr lang="en-US" altLang="zh-TW" dirty="0"/>
              <a:t> and </a:t>
            </a:r>
            <a:r>
              <a:rPr lang="en-US" altLang="zh-TW" dirty="0" err="1"/>
              <a:t>RouteConfig.cs</a:t>
            </a:r>
            <a:r>
              <a:rPr lang="en-US" altLang="zh-TW" dirty="0"/>
              <a:t> by default. We will see significance of these files later.</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537" y="1196752"/>
            <a:ext cx="2007943"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4746435" y="17635"/>
            <a:ext cx="4572000" cy="1477328"/>
          </a:xfrm>
          <a:prstGeom prst="rect">
            <a:avLst/>
          </a:prstGeom>
        </p:spPr>
        <p:txBody>
          <a:bodyPr>
            <a:spAutoFit/>
          </a:bodyPr>
          <a:lstStyle/>
          <a:p>
            <a:r>
              <a:rPr lang="en-US" altLang="zh-TW" dirty="0"/>
              <a:t>Content</a:t>
            </a:r>
          </a:p>
          <a:p>
            <a:r>
              <a:rPr lang="en-US" altLang="zh-TW" dirty="0"/>
              <a:t>Content folder contains static files like </a:t>
            </a:r>
            <a:r>
              <a:rPr lang="en-US" altLang="zh-TW" dirty="0" err="1"/>
              <a:t>css</a:t>
            </a:r>
            <a:r>
              <a:rPr lang="en-US" altLang="zh-TW" dirty="0"/>
              <a:t> files, images and icons files. MVC 5 application includes bootstrap.css, bootstrap.min.css and Site.css by default.</a:t>
            </a:r>
          </a:p>
        </p:txBody>
      </p:sp>
    </p:spTree>
    <p:extLst>
      <p:ext uri="{BB962C8B-B14F-4D97-AF65-F5344CB8AC3E}">
        <p14:creationId xmlns:p14="http://schemas.microsoft.com/office/powerpoint/2010/main" val="168846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endParaRPr lang="zh-TW" altLang="en-US" dirty="0"/>
          </a:p>
        </p:txBody>
      </p:sp>
      <p:sp>
        <p:nvSpPr>
          <p:cNvPr id="3" name="內容版面配置區 2"/>
          <p:cNvSpPr>
            <a:spLocks noGrp="1"/>
          </p:cNvSpPr>
          <p:nvPr>
            <p:ph idx="1"/>
          </p:nvPr>
        </p:nvSpPr>
        <p:spPr>
          <a:xfrm>
            <a:off x="467544" y="1556792"/>
            <a:ext cx="8229600" cy="4525963"/>
          </a:xfrm>
        </p:spPr>
        <p:txBody>
          <a:bodyPr>
            <a:normAutofit/>
          </a:bodyPr>
          <a:lstStyle/>
          <a:p>
            <a:r>
              <a:rPr lang="en-US" altLang="zh-TW" sz="2800" dirty="0"/>
              <a:t>Model-View-Controller(MVC)</a:t>
            </a:r>
            <a:r>
              <a:rPr lang="zh-TW" altLang="en-US" sz="2800" dirty="0"/>
              <a:t>是一種設計模式</a:t>
            </a:r>
            <a:r>
              <a:rPr lang="en-US" altLang="zh-TW" sz="2800" dirty="0"/>
              <a:t>(design pattern), </a:t>
            </a:r>
            <a:r>
              <a:rPr lang="zh-TW" altLang="en-US" sz="2800" dirty="0"/>
              <a:t>主要目的是用來簡化應用程式的開發與增強程式的可維護性</a:t>
            </a:r>
            <a:r>
              <a:rPr lang="en-US" altLang="zh-TW" sz="2800" dirty="0"/>
              <a:t>, </a:t>
            </a:r>
            <a:r>
              <a:rPr lang="zh-TW" altLang="en-US" sz="2800" dirty="0"/>
              <a:t>其做法是將應用程式分割成以下三個邏輯的元件 </a:t>
            </a:r>
            <a:r>
              <a:rPr lang="en-US" altLang="zh-TW" sz="2800" dirty="0"/>
              <a:t>:</a:t>
            </a:r>
            <a:endParaRPr lang="zh-TW" alt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573016"/>
            <a:ext cx="31527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303" y="3501008"/>
            <a:ext cx="5527330" cy="1724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68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模型（</a:t>
            </a:r>
            <a:r>
              <a:rPr lang="en-US" altLang="zh-TW" dirty="0"/>
              <a:t>Model</a:t>
            </a:r>
            <a:r>
              <a:rPr lang="zh-TW" altLang="en-US" dirty="0"/>
              <a:t>）</a:t>
            </a:r>
            <a:endParaRPr lang="zh-TW" altLang="en-US" dirty="0"/>
          </a:p>
        </p:txBody>
      </p:sp>
      <p:sp>
        <p:nvSpPr>
          <p:cNvPr id="3" name="內容版面配置區 2"/>
          <p:cNvSpPr>
            <a:spLocks noGrp="1"/>
          </p:cNvSpPr>
          <p:nvPr>
            <p:ph idx="1"/>
          </p:nvPr>
        </p:nvSpPr>
        <p:spPr/>
        <p:txBody>
          <a:bodyPr>
            <a:normAutofit/>
          </a:bodyPr>
          <a:lstStyle/>
          <a:p>
            <a:r>
              <a:rPr lang="zh-TW" altLang="en-US" sz="2400" dirty="0"/>
              <a:t>用於封裝與應用程式的</a:t>
            </a:r>
            <a:r>
              <a:rPr lang="zh-TW" altLang="en-US" sz="2400" dirty="0">
                <a:solidFill>
                  <a:srgbClr val="FF0000"/>
                </a:solidFill>
              </a:rPr>
              <a:t>業務邏輯</a:t>
            </a:r>
            <a:r>
              <a:rPr lang="zh-TW" altLang="en-US" sz="2400" dirty="0"/>
              <a:t>相關的資料以及對資料的處理方法。「 </a:t>
            </a:r>
            <a:r>
              <a:rPr lang="en-US" altLang="zh-TW" sz="2400" dirty="0"/>
              <a:t>Model </a:t>
            </a:r>
            <a:r>
              <a:rPr lang="zh-TW" altLang="en-US" sz="2400" dirty="0"/>
              <a:t>」有</a:t>
            </a:r>
            <a:r>
              <a:rPr lang="zh-TW" altLang="en-US" sz="2400" dirty="0">
                <a:solidFill>
                  <a:srgbClr val="FF0000"/>
                </a:solidFill>
              </a:rPr>
              <a:t>對資料直接存取</a:t>
            </a:r>
            <a:r>
              <a:rPr lang="zh-TW" altLang="en-US" sz="2400" dirty="0"/>
              <a:t>的權力，例如對資料庫的存取。「</a:t>
            </a:r>
            <a:r>
              <a:rPr lang="en-US" altLang="zh-TW" sz="2400" dirty="0"/>
              <a:t>Model</a:t>
            </a:r>
            <a:r>
              <a:rPr lang="zh-TW" altLang="en-US" sz="2400" dirty="0"/>
              <a:t>」不依賴「</a:t>
            </a:r>
            <a:r>
              <a:rPr lang="en-US" altLang="zh-TW" sz="2400" dirty="0"/>
              <a:t>View</a:t>
            </a:r>
            <a:r>
              <a:rPr lang="zh-TW" altLang="en-US" sz="2400" dirty="0"/>
              <a:t>」和「</a:t>
            </a:r>
            <a:r>
              <a:rPr lang="en-US" altLang="zh-TW" sz="2400" dirty="0"/>
              <a:t>Controller</a:t>
            </a:r>
            <a:r>
              <a:rPr lang="zh-TW" altLang="en-US" sz="2400" dirty="0"/>
              <a:t>」，也就是說， </a:t>
            </a:r>
            <a:r>
              <a:rPr lang="en-US" altLang="zh-TW" sz="2400" dirty="0"/>
              <a:t>Model </a:t>
            </a:r>
            <a:r>
              <a:rPr lang="zh-TW" altLang="en-US" sz="2400" dirty="0"/>
              <a:t>不關心它會被如何顯示或是如何被操作。但是 </a:t>
            </a:r>
            <a:r>
              <a:rPr lang="en-US" altLang="zh-TW" sz="2400" dirty="0"/>
              <a:t>Model </a:t>
            </a:r>
            <a:r>
              <a:rPr lang="zh-TW" altLang="en-US" sz="2400" dirty="0"/>
              <a:t>中資料的變化一般會通過一種重新整理機制被公布。為了實現這種機制，那些</a:t>
            </a:r>
            <a:r>
              <a:rPr lang="zh-TW" altLang="en-US" sz="2400" dirty="0">
                <a:solidFill>
                  <a:srgbClr val="FF0000"/>
                </a:solidFill>
              </a:rPr>
              <a:t>用於監視此 </a:t>
            </a:r>
            <a:r>
              <a:rPr lang="en-US" altLang="zh-TW" sz="2400" dirty="0">
                <a:solidFill>
                  <a:srgbClr val="FF0000"/>
                </a:solidFill>
              </a:rPr>
              <a:t>Model </a:t>
            </a:r>
            <a:r>
              <a:rPr lang="zh-TW" altLang="en-US" sz="2400" dirty="0">
                <a:solidFill>
                  <a:srgbClr val="FF0000"/>
                </a:solidFill>
              </a:rPr>
              <a:t>的 </a:t>
            </a:r>
            <a:r>
              <a:rPr lang="en-US" altLang="zh-TW" sz="2400" dirty="0">
                <a:solidFill>
                  <a:srgbClr val="FF0000"/>
                </a:solidFill>
              </a:rPr>
              <a:t>View </a:t>
            </a:r>
            <a:r>
              <a:rPr lang="zh-TW" altLang="en-US" sz="2400" dirty="0">
                <a:solidFill>
                  <a:srgbClr val="FF0000"/>
                </a:solidFill>
              </a:rPr>
              <a:t>必須事先在此 </a:t>
            </a:r>
            <a:r>
              <a:rPr lang="en-US" altLang="zh-TW" sz="2400" dirty="0">
                <a:solidFill>
                  <a:srgbClr val="FF0000"/>
                </a:solidFill>
              </a:rPr>
              <a:t>Model </a:t>
            </a:r>
            <a:r>
              <a:rPr lang="zh-TW" altLang="en-US" sz="2400" dirty="0">
                <a:solidFill>
                  <a:srgbClr val="FF0000"/>
                </a:solidFill>
              </a:rPr>
              <a:t>上註冊，從而，</a:t>
            </a:r>
            <a:r>
              <a:rPr lang="en-US" altLang="zh-TW" sz="2400" dirty="0">
                <a:solidFill>
                  <a:srgbClr val="FF0000"/>
                </a:solidFill>
              </a:rPr>
              <a:t>View </a:t>
            </a:r>
            <a:r>
              <a:rPr lang="zh-TW" altLang="en-US" sz="2400" dirty="0">
                <a:solidFill>
                  <a:srgbClr val="FF0000"/>
                </a:solidFill>
              </a:rPr>
              <a:t>可以了解在資料 </a:t>
            </a:r>
            <a:r>
              <a:rPr lang="en-US" altLang="zh-TW" sz="2400" dirty="0">
                <a:solidFill>
                  <a:srgbClr val="FF0000"/>
                </a:solidFill>
              </a:rPr>
              <a:t>Model </a:t>
            </a:r>
            <a:r>
              <a:rPr lang="zh-TW" altLang="en-US" sz="2400" dirty="0">
                <a:solidFill>
                  <a:srgbClr val="FF0000"/>
                </a:solidFill>
              </a:rPr>
              <a:t>上發生的改變</a:t>
            </a:r>
            <a:r>
              <a:rPr lang="zh-TW" altLang="en-US" sz="2400" dirty="0"/>
              <a:t>。（比較：觀察者模式（軟體設計模式））</a:t>
            </a:r>
            <a:endParaRPr lang="zh-TW" altLang="en-US" sz="2400" dirty="0"/>
          </a:p>
        </p:txBody>
      </p:sp>
    </p:spTree>
    <p:extLst>
      <p:ext uri="{BB962C8B-B14F-4D97-AF65-F5344CB8AC3E}">
        <p14:creationId xmlns:p14="http://schemas.microsoft.com/office/powerpoint/2010/main" val="184472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視圖（</a:t>
            </a:r>
            <a:r>
              <a:rPr lang="en-US" altLang="zh-TW" dirty="0"/>
              <a:t>View</a:t>
            </a:r>
            <a:r>
              <a:rPr lang="zh-TW" altLang="en-US" dirty="0"/>
              <a:t>）</a:t>
            </a:r>
            <a:endParaRPr lang="zh-TW" altLang="en-US" dirty="0"/>
          </a:p>
        </p:txBody>
      </p:sp>
      <p:sp>
        <p:nvSpPr>
          <p:cNvPr id="3" name="內容版面配置區 2"/>
          <p:cNvSpPr>
            <a:spLocks noGrp="1"/>
          </p:cNvSpPr>
          <p:nvPr>
            <p:ph idx="1"/>
          </p:nvPr>
        </p:nvSpPr>
        <p:spPr/>
        <p:txBody>
          <a:bodyPr>
            <a:normAutofit/>
          </a:bodyPr>
          <a:lstStyle/>
          <a:p>
            <a:r>
              <a:rPr lang="zh-TW" altLang="en-US" sz="2400" dirty="0"/>
              <a:t>能夠實現資料有目的的顯示（理論上，這不是必需的）。在 </a:t>
            </a:r>
            <a:r>
              <a:rPr lang="en-US" altLang="zh-TW" sz="2400" dirty="0"/>
              <a:t>View </a:t>
            </a:r>
            <a:r>
              <a:rPr lang="zh-TW" altLang="en-US" sz="2400" dirty="0"/>
              <a:t>中</a:t>
            </a:r>
            <a:r>
              <a:rPr lang="zh-TW" altLang="en-US" sz="2400" dirty="0">
                <a:solidFill>
                  <a:srgbClr val="FF0000"/>
                </a:solidFill>
              </a:rPr>
              <a:t>一般沒有程式上的邏輯</a:t>
            </a:r>
            <a:r>
              <a:rPr lang="zh-TW" altLang="en-US" sz="2400" dirty="0"/>
              <a:t>。為了實現 </a:t>
            </a:r>
            <a:r>
              <a:rPr lang="en-US" altLang="zh-TW" sz="2400" dirty="0"/>
              <a:t>View </a:t>
            </a:r>
            <a:r>
              <a:rPr lang="zh-TW" altLang="en-US" sz="2400" dirty="0"/>
              <a:t>上的重新整理功能，</a:t>
            </a:r>
            <a:r>
              <a:rPr lang="en-US" altLang="zh-TW" sz="2400" dirty="0">
                <a:solidFill>
                  <a:srgbClr val="FF0000"/>
                </a:solidFill>
              </a:rPr>
              <a:t>View </a:t>
            </a:r>
            <a:r>
              <a:rPr lang="zh-TW" altLang="en-US" sz="2400" dirty="0">
                <a:solidFill>
                  <a:srgbClr val="FF0000"/>
                </a:solidFill>
              </a:rPr>
              <a:t>需要存取它監視的資料模型（</a:t>
            </a:r>
            <a:r>
              <a:rPr lang="en-US" altLang="zh-TW" sz="2400" dirty="0">
                <a:solidFill>
                  <a:srgbClr val="FF0000"/>
                </a:solidFill>
              </a:rPr>
              <a:t>Model</a:t>
            </a:r>
            <a:r>
              <a:rPr lang="zh-TW" altLang="en-US" sz="2400" dirty="0">
                <a:solidFill>
                  <a:srgbClr val="FF0000"/>
                </a:solidFill>
              </a:rPr>
              <a:t>），</a:t>
            </a:r>
            <a:r>
              <a:rPr lang="zh-TW" altLang="en-US" sz="2400" dirty="0"/>
              <a:t>因此應該事先在被它監視的資料那裡註冊。</a:t>
            </a:r>
            <a:endParaRPr lang="zh-TW" altLang="en-US" sz="2400" dirty="0"/>
          </a:p>
        </p:txBody>
      </p:sp>
    </p:spTree>
    <p:extLst>
      <p:ext uri="{BB962C8B-B14F-4D97-AF65-F5344CB8AC3E}">
        <p14:creationId xmlns:p14="http://schemas.microsoft.com/office/powerpoint/2010/main" val="100021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控制器（</a:t>
            </a:r>
            <a:r>
              <a:rPr lang="en-US" altLang="zh-TW" dirty="0"/>
              <a:t>Controller</a:t>
            </a:r>
            <a:r>
              <a:rPr lang="zh-TW" altLang="en-US" dirty="0"/>
              <a:t>）</a:t>
            </a:r>
            <a:endParaRPr lang="zh-TW" altLang="en-US" dirty="0"/>
          </a:p>
        </p:txBody>
      </p:sp>
      <p:sp>
        <p:nvSpPr>
          <p:cNvPr id="3" name="內容版面配置區 2"/>
          <p:cNvSpPr>
            <a:spLocks noGrp="1"/>
          </p:cNvSpPr>
          <p:nvPr>
            <p:ph idx="1"/>
          </p:nvPr>
        </p:nvSpPr>
        <p:spPr/>
        <p:txBody>
          <a:bodyPr>
            <a:normAutofit/>
          </a:bodyPr>
          <a:lstStyle/>
          <a:p>
            <a:r>
              <a:rPr lang="zh-TW" altLang="en-US" sz="2400" dirty="0"/>
              <a:t>起到不同層面間的組織作用，用於控制應用程式的流程。它處理事件並作出回應。「事件」包括用戶的行為和資料 </a:t>
            </a:r>
            <a:r>
              <a:rPr lang="en-US" altLang="zh-TW" sz="2400" dirty="0"/>
              <a:t>Model </a:t>
            </a:r>
            <a:r>
              <a:rPr lang="zh-TW" altLang="en-US" sz="2400" dirty="0"/>
              <a:t>上的改變。</a:t>
            </a:r>
            <a:endParaRPr lang="zh-TW" altLang="en-US" sz="2400" dirty="0"/>
          </a:p>
        </p:txBody>
      </p:sp>
    </p:spTree>
    <p:extLst>
      <p:ext uri="{BB962C8B-B14F-4D97-AF65-F5344CB8AC3E}">
        <p14:creationId xmlns:p14="http://schemas.microsoft.com/office/powerpoint/2010/main" val="366210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r>
              <a:rPr lang="zh-TW" altLang="en-US" dirty="0" smtClean="0"/>
              <a:t>優點</a:t>
            </a:r>
            <a:endParaRPr lang="zh-TW" altLang="en-US" dirty="0"/>
          </a:p>
        </p:txBody>
      </p:sp>
      <p:sp>
        <p:nvSpPr>
          <p:cNvPr id="3" name="內容版面配置區 2"/>
          <p:cNvSpPr>
            <a:spLocks noGrp="1"/>
          </p:cNvSpPr>
          <p:nvPr>
            <p:ph idx="1"/>
          </p:nvPr>
        </p:nvSpPr>
        <p:spPr>
          <a:xfrm>
            <a:off x="457200" y="1600201"/>
            <a:ext cx="8229600" cy="1684784"/>
          </a:xfrm>
        </p:spPr>
        <p:txBody>
          <a:bodyPr>
            <a:normAutofit/>
          </a:bodyPr>
          <a:lstStyle/>
          <a:p>
            <a:r>
              <a:rPr lang="zh-TW" altLang="en-US" sz="2400" dirty="0"/>
              <a:t>使用</a:t>
            </a:r>
            <a:r>
              <a:rPr lang="en-US" altLang="zh-TW" sz="2400" dirty="0"/>
              <a:t>MVC</a:t>
            </a:r>
            <a:r>
              <a:rPr lang="zh-TW" altLang="en-US" sz="2400" dirty="0"/>
              <a:t>來進行網路應用程式開發有很多優點</a:t>
            </a:r>
            <a:r>
              <a:rPr lang="en-US" altLang="zh-TW" sz="2400" dirty="0"/>
              <a:t>, </a:t>
            </a:r>
            <a:r>
              <a:rPr lang="zh-TW" altLang="en-US" sz="2400" dirty="0"/>
              <a:t>包含程式碼簡潔與程式升級的彈性</a:t>
            </a:r>
            <a:r>
              <a:rPr lang="en-US" altLang="zh-TW" sz="2400" dirty="0"/>
              <a:t>, </a:t>
            </a:r>
            <a:r>
              <a:rPr lang="zh-TW" altLang="en-US" sz="2400" dirty="0"/>
              <a:t>但最為人稱讚的優點在於可以將一個專案的開發分成三個不同的角色來增加協同作業的效率</a:t>
            </a:r>
            <a:r>
              <a:rPr lang="zh-TW" altLang="en-US" sz="2400" dirty="0" smtClean="0"/>
              <a:t>。</a:t>
            </a:r>
            <a:endParaRPr lang="en-US" altLang="zh-TW" sz="2400" dirty="0" smtClean="0"/>
          </a:p>
        </p:txBody>
      </p:sp>
      <p:sp>
        <p:nvSpPr>
          <p:cNvPr id="4" name="矩形 3"/>
          <p:cNvSpPr/>
          <p:nvPr/>
        </p:nvSpPr>
        <p:spPr>
          <a:xfrm>
            <a:off x="683568" y="3212976"/>
            <a:ext cx="2880320" cy="3416320"/>
          </a:xfrm>
          <a:prstGeom prst="rect">
            <a:avLst/>
          </a:prstGeom>
        </p:spPr>
        <p:txBody>
          <a:bodyPr wrap="square">
            <a:spAutoFit/>
          </a:bodyPr>
          <a:lstStyle/>
          <a:p>
            <a:r>
              <a:rPr lang="en-US" altLang="zh-TW" dirty="0"/>
              <a:t>Development -</a:t>
            </a:r>
            <a:r>
              <a:rPr lang="zh-TW" altLang="en-US" dirty="0"/>
              <a:t/>
            </a:r>
            <a:br>
              <a:rPr lang="zh-TW" altLang="en-US" dirty="0"/>
            </a:br>
            <a:r>
              <a:rPr lang="zh-TW" altLang="en-US" dirty="0"/>
              <a:t>對應到</a:t>
            </a:r>
            <a:r>
              <a:rPr lang="en-US" altLang="zh-TW" dirty="0"/>
              <a:t>MVC</a:t>
            </a:r>
            <a:r>
              <a:rPr lang="zh-TW" altLang="en-US" dirty="0"/>
              <a:t>中的</a:t>
            </a:r>
            <a:r>
              <a:rPr lang="en-US" altLang="zh-TW" dirty="0"/>
              <a:t>Model</a:t>
            </a:r>
            <a:r>
              <a:rPr lang="zh-TW" altLang="en-US" dirty="0"/>
              <a:t>元件</a:t>
            </a:r>
            <a:r>
              <a:rPr lang="en-US" altLang="zh-TW" dirty="0"/>
              <a:t>, </a:t>
            </a:r>
            <a:r>
              <a:rPr lang="zh-TW" altLang="en-US" dirty="0"/>
              <a:t>這部分主要是由熟悉伺服端程式語言</a:t>
            </a:r>
            <a:r>
              <a:rPr lang="en-US" altLang="zh-TW" dirty="0"/>
              <a:t>(</a:t>
            </a:r>
            <a:r>
              <a:rPr lang="en-US" altLang="zh-TW" dirty="0" err="1"/>
              <a:t>ex:PHP</a:t>
            </a:r>
            <a:r>
              <a:rPr lang="en-US" altLang="zh-TW" dirty="0"/>
              <a:t>/Python/</a:t>
            </a:r>
            <a:r>
              <a:rPr lang="en-US" altLang="zh-TW" dirty="0" err="1"/>
              <a:t>RoR</a:t>
            </a:r>
            <a:r>
              <a:rPr lang="en-US" altLang="zh-TW" dirty="0"/>
              <a:t>/ </a:t>
            </a:r>
            <a:r>
              <a:rPr lang="en-US" altLang="zh-TW" dirty="0" err="1"/>
              <a:t>ASP.Net</a:t>
            </a:r>
            <a:r>
              <a:rPr lang="en-US" altLang="zh-TW" dirty="0"/>
              <a:t> / Perl...</a:t>
            </a:r>
            <a:r>
              <a:rPr lang="en-US" altLang="zh-TW" dirty="0" err="1"/>
              <a:t>etc</a:t>
            </a:r>
            <a:r>
              <a:rPr lang="en-US" altLang="zh-TW" dirty="0"/>
              <a:t>), </a:t>
            </a:r>
            <a:r>
              <a:rPr lang="zh-TW" altLang="en-US" dirty="0"/>
              <a:t>資料庫管理與設計</a:t>
            </a:r>
            <a:r>
              <a:rPr lang="en-US" altLang="zh-TW" dirty="0"/>
              <a:t>, </a:t>
            </a:r>
            <a:r>
              <a:rPr lang="zh-TW" altLang="en-US" dirty="0"/>
              <a:t>資訊架構</a:t>
            </a:r>
            <a:r>
              <a:rPr lang="en-US" altLang="zh-TW" dirty="0"/>
              <a:t>, </a:t>
            </a:r>
            <a:r>
              <a:rPr lang="zh-TW" altLang="en-US" dirty="0"/>
              <a:t>演算法</a:t>
            </a:r>
            <a:r>
              <a:rPr lang="en-US" altLang="zh-TW" dirty="0"/>
              <a:t>, </a:t>
            </a:r>
            <a:r>
              <a:rPr lang="zh-TW" altLang="en-US" dirty="0"/>
              <a:t>以及資料驗證等技術的工程師所負責</a:t>
            </a:r>
            <a:r>
              <a:rPr lang="en-US" altLang="zh-TW" dirty="0"/>
              <a:t>, </a:t>
            </a:r>
            <a:r>
              <a:rPr lang="zh-TW" altLang="en-US" dirty="0"/>
              <a:t>這個角色負責建構應用程式運作細節並提供</a:t>
            </a:r>
            <a:r>
              <a:rPr lang="en-US" altLang="zh-TW" dirty="0"/>
              <a:t>APIs</a:t>
            </a:r>
            <a:r>
              <a:rPr lang="zh-TW" altLang="en-US" dirty="0"/>
              <a:t>以及如何與資料互動的規則。</a:t>
            </a:r>
            <a:endParaRPr lang="zh-TW" altLang="en-US" dirty="0"/>
          </a:p>
        </p:txBody>
      </p:sp>
      <p:sp>
        <p:nvSpPr>
          <p:cNvPr id="5" name="矩形 4"/>
          <p:cNvSpPr/>
          <p:nvPr/>
        </p:nvSpPr>
        <p:spPr>
          <a:xfrm>
            <a:off x="3563888" y="3212976"/>
            <a:ext cx="2808312" cy="1754326"/>
          </a:xfrm>
          <a:prstGeom prst="rect">
            <a:avLst/>
          </a:prstGeom>
        </p:spPr>
        <p:txBody>
          <a:bodyPr wrap="square">
            <a:spAutoFit/>
          </a:bodyPr>
          <a:lstStyle/>
          <a:p>
            <a:r>
              <a:rPr lang="en-US" altLang="zh-TW" dirty="0">
                <a:solidFill>
                  <a:srgbClr val="FF0000"/>
                </a:solidFill>
              </a:rPr>
              <a:t>Design -</a:t>
            </a:r>
            <a:r>
              <a:rPr lang="zh-TW" altLang="en-US" dirty="0"/>
              <a:t/>
            </a:r>
            <a:br>
              <a:rPr lang="zh-TW" altLang="en-US" dirty="0"/>
            </a:br>
            <a:r>
              <a:rPr lang="zh-TW" altLang="en-US" dirty="0"/>
              <a:t>對應到</a:t>
            </a:r>
            <a:r>
              <a:rPr lang="en-US" altLang="zh-TW" dirty="0"/>
              <a:t>MVC</a:t>
            </a:r>
            <a:r>
              <a:rPr lang="zh-TW" altLang="en-US" dirty="0"/>
              <a:t>中的</a:t>
            </a:r>
            <a:r>
              <a:rPr lang="en-US" altLang="zh-TW" dirty="0"/>
              <a:t>View</a:t>
            </a:r>
            <a:r>
              <a:rPr lang="zh-TW" altLang="en-US" dirty="0"/>
              <a:t>元件</a:t>
            </a:r>
            <a:r>
              <a:rPr lang="en-US" altLang="zh-TW" dirty="0"/>
              <a:t>, </a:t>
            </a:r>
            <a:r>
              <a:rPr lang="zh-TW" altLang="en-US" dirty="0"/>
              <a:t>一般來說負責此部分的是熟悉圖像製作</a:t>
            </a:r>
            <a:r>
              <a:rPr lang="en-US" altLang="zh-TW" dirty="0"/>
              <a:t>, HTML, CSS</a:t>
            </a:r>
            <a:r>
              <a:rPr lang="zh-TW" altLang="en-US" dirty="0"/>
              <a:t>以及</a:t>
            </a:r>
            <a:r>
              <a:rPr lang="en-US" altLang="zh-TW" dirty="0" err="1"/>
              <a:t>Javascript</a:t>
            </a:r>
            <a:r>
              <a:rPr lang="zh-TW" altLang="en-US" dirty="0"/>
              <a:t>的視覺設計人員。</a:t>
            </a:r>
            <a:endParaRPr lang="zh-TW" altLang="en-US" dirty="0"/>
          </a:p>
        </p:txBody>
      </p:sp>
      <p:sp>
        <p:nvSpPr>
          <p:cNvPr id="6" name="矩形 5"/>
          <p:cNvSpPr/>
          <p:nvPr/>
        </p:nvSpPr>
        <p:spPr>
          <a:xfrm>
            <a:off x="6341288" y="3212976"/>
            <a:ext cx="2673440" cy="3139321"/>
          </a:xfrm>
          <a:prstGeom prst="rect">
            <a:avLst/>
          </a:prstGeom>
        </p:spPr>
        <p:txBody>
          <a:bodyPr wrap="square">
            <a:spAutoFit/>
          </a:bodyPr>
          <a:lstStyle/>
          <a:p>
            <a:r>
              <a:rPr lang="en-US" altLang="zh-TW" b="1" dirty="0">
                <a:solidFill>
                  <a:srgbClr val="FF0000"/>
                </a:solidFill>
              </a:rPr>
              <a:t>Integration -</a:t>
            </a:r>
            <a:r>
              <a:rPr lang="zh-TW" altLang="en-US" dirty="0"/>
              <a:t/>
            </a:r>
            <a:br>
              <a:rPr lang="zh-TW" altLang="en-US" dirty="0"/>
            </a:br>
            <a:r>
              <a:rPr lang="zh-TW" altLang="en-US" dirty="0"/>
              <a:t>對應到</a:t>
            </a:r>
            <a:r>
              <a:rPr lang="en-US" altLang="zh-TW" dirty="0"/>
              <a:t>MVC</a:t>
            </a:r>
            <a:r>
              <a:rPr lang="zh-TW" altLang="en-US" dirty="0"/>
              <a:t>中的</a:t>
            </a:r>
            <a:r>
              <a:rPr lang="en-US" altLang="zh-TW" dirty="0"/>
              <a:t>Controller</a:t>
            </a:r>
            <a:r>
              <a:rPr lang="zh-TW" altLang="en-US" dirty="0"/>
              <a:t>元件</a:t>
            </a:r>
            <a:r>
              <a:rPr lang="en-US" altLang="zh-TW" dirty="0"/>
              <a:t>, </a:t>
            </a:r>
            <a:r>
              <a:rPr lang="zh-TW" altLang="en-US" dirty="0"/>
              <a:t>整合者主要負責將視覺設計師所開發出的靜態頁面轉換成嵌有程式的動態頁面</a:t>
            </a:r>
            <a:r>
              <a:rPr lang="en-US" altLang="zh-TW" dirty="0"/>
              <a:t>, </a:t>
            </a:r>
            <a:r>
              <a:rPr lang="zh-TW" altLang="en-US" dirty="0"/>
              <a:t>將資料利用表單發送到</a:t>
            </a:r>
            <a:r>
              <a:rPr lang="en-US" altLang="zh-TW" dirty="0"/>
              <a:t>Model Layer, </a:t>
            </a:r>
            <a:r>
              <a:rPr lang="zh-TW" altLang="en-US" dirty="0"/>
              <a:t>接收並轉換</a:t>
            </a:r>
            <a:r>
              <a:rPr lang="en-US" altLang="zh-TW" dirty="0"/>
              <a:t>Model Layer</a:t>
            </a:r>
            <a:r>
              <a:rPr lang="zh-TW" altLang="en-US" dirty="0"/>
              <a:t>所回傳的資料並呈現在</a:t>
            </a:r>
            <a:r>
              <a:rPr lang="en-US" altLang="zh-TW" dirty="0"/>
              <a:t>View Layer</a:t>
            </a:r>
            <a:r>
              <a:rPr lang="zh-TW" altLang="en-US" dirty="0"/>
              <a:t>之上</a:t>
            </a:r>
            <a:endParaRPr lang="zh-TW" altLang="en-US" dirty="0"/>
          </a:p>
        </p:txBody>
      </p:sp>
    </p:spTree>
    <p:extLst>
      <p:ext uri="{BB962C8B-B14F-4D97-AF65-F5344CB8AC3E}">
        <p14:creationId xmlns:p14="http://schemas.microsoft.com/office/powerpoint/2010/main" val="56237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r>
              <a:rPr lang="zh-TW" altLang="en-US" dirty="0" smtClean="0"/>
              <a:t>缺點</a:t>
            </a:r>
            <a:endParaRPr lang="zh-TW" altLang="en-US" dirty="0"/>
          </a:p>
        </p:txBody>
      </p:sp>
      <p:sp>
        <p:nvSpPr>
          <p:cNvPr id="3" name="內容版面配置區 2"/>
          <p:cNvSpPr>
            <a:spLocks noGrp="1"/>
          </p:cNvSpPr>
          <p:nvPr>
            <p:ph idx="1"/>
          </p:nvPr>
        </p:nvSpPr>
        <p:spPr/>
        <p:txBody>
          <a:bodyPr>
            <a:normAutofit fontScale="77500" lnSpcReduction="20000"/>
          </a:bodyPr>
          <a:lstStyle/>
          <a:p>
            <a:r>
              <a:rPr lang="en-US" altLang="zh-TW" dirty="0"/>
              <a:t>MVC</a:t>
            </a:r>
            <a:r>
              <a:rPr lang="zh-TW" altLang="en-US" dirty="0"/>
              <a:t>的缺點是由於他沒有明確的定義，所以完全理解</a:t>
            </a:r>
            <a:r>
              <a:rPr lang="en-US" altLang="zh-TW" dirty="0"/>
              <a:t>MVC</a:t>
            </a:r>
            <a:r>
              <a:rPr lang="zh-TW" altLang="en-US" dirty="0"/>
              <a:t>並不是很容易。使用</a:t>
            </a:r>
            <a:r>
              <a:rPr lang="en-US" altLang="zh-TW" dirty="0"/>
              <a:t>MVC</a:t>
            </a:r>
            <a:r>
              <a:rPr lang="zh-TW" altLang="en-US" dirty="0"/>
              <a:t>需要精心的規劃，由於它內部原理比較複雜，所以需要花費一些時間去思考</a:t>
            </a:r>
            <a:r>
              <a:rPr lang="zh-TW" altLang="en-US" dirty="0" smtClean="0"/>
              <a:t>。</a:t>
            </a:r>
            <a:endParaRPr lang="en-US" altLang="zh-TW" dirty="0" smtClean="0"/>
          </a:p>
          <a:p>
            <a:endParaRPr lang="zh-TW" altLang="en-US" dirty="0"/>
          </a:p>
          <a:p>
            <a:r>
              <a:rPr lang="zh-TW" altLang="en-US" dirty="0"/>
              <a:t>你不得不花費相當的時間去思考如何將</a:t>
            </a:r>
            <a:r>
              <a:rPr lang="en-US" altLang="zh-TW" dirty="0"/>
              <a:t>MVC</a:t>
            </a:r>
            <a:r>
              <a:rPr lang="zh-TW" altLang="en-US" dirty="0"/>
              <a:t>套用到你要開發的東西商面，同時由於模型和顯示要嚴格分離，這也是一件相當困的事情。每個物件在使用之前都需要經過徹底的測試</a:t>
            </a:r>
            <a:r>
              <a:rPr lang="zh-TW" altLang="en-US" dirty="0" smtClean="0"/>
              <a:t>。</a:t>
            </a:r>
            <a:endParaRPr lang="en-US" altLang="zh-TW" dirty="0" smtClean="0"/>
          </a:p>
          <a:p>
            <a:endParaRPr lang="zh-TW" altLang="en-US" dirty="0"/>
          </a:p>
          <a:p>
            <a:r>
              <a:rPr lang="zh-TW" altLang="en-US" dirty="0"/>
              <a:t>由於我們將一個要開發的軟體分成了三個部分，所以使用</a:t>
            </a:r>
            <a:r>
              <a:rPr lang="en-US" altLang="zh-TW" dirty="0"/>
              <a:t>MVC</a:t>
            </a:r>
            <a:r>
              <a:rPr lang="zh-TW" altLang="en-US" dirty="0"/>
              <a:t>同時也意味著你要管理比以前更多的文件，這一點是顯而易見的。這樣好像我們的工作量增加了，但請記住這比他所帶來的好處是不值得一提的。</a:t>
            </a:r>
          </a:p>
          <a:p>
            <a:endParaRPr lang="zh-TW" altLang="en-US" dirty="0"/>
          </a:p>
        </p:txBody>
      </p:sp>
    </p:spTree>
    <p:extLst>
      <p:ext uri="{BB962C8B-B14F-4D97-AF65-F5344CB8AC3E}">
        <p14:creationId xmlns:p14="http://schemas.microsoft.com/office/powerpoint/2010/main" val="137362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簡單來說，</a:t>
            </a:r>
            <a:r>
              <a:rPr lang="en-US" altLang="zh-TW" dirty="0"/>
              <a:t>MVC</a:t>
            </a:r>
            <a:r>
              <a:rPr lang="zh-TW" altLang="en-US" dirty="0"/>
              <a:t>是由三個概念所構成，可以用在各種的網頁程式語言當中，</a:t>
            </a:r>
            <a:r>
              <a:rPr lang="en-US" altLang="zh-TW" dirty="0"/>
              <a:t>View</a:t>
            </a:r>
            <a:r>
              <a:rPr lang="zh-TW" altLang="en-US" dirty="0"/>
              <a:t>是讓使用者看的，</a:t>
            </a:r>
            <a:r>
              <a:rPr lang="en-US" altLang="zh-TW" dirty="0"/>
              <a:t>Controller</a:t>
            </a:r>
            <a:r>
              <a:rPr lang="zh-TW" altLang="en-US" dirty="0"/>
              <a:t>是處理使用者引發的事件，其中最有爭議的就是</a:t>
            </a:r>
            <a:r>
              <a:rPr lang="en-US" altLang="zh-TW" dirty="0"/>
              <a:t>Model</a:t>
            </a:r>
            <a:r>
              <a:rPr lang="zh-TW" altLang="en-US" dirty="0"/>
              <a:t>，基本上處理後端的事件如讀取資料庫是屬於</a:t>
            </a:r>
            <a:r>
              <a:rPr lang="en-US" altLang="zh-TW" dirty="0"/>
              <a:t>Model</a:t>
            </a:r>
            <a:r>
              <a:rPr lang="zh-TW" altLang="en-US" dirty="0"/>
              <a:t>的部分，但是</a:t>
            </a:r>
            <a:r>
              <a:rPr lang="en-US" altLang="zh-TW" dirty="0"/>
              <a:t>Model</a:t>
            </a:r>
            <a:r>
              <a:rPr lang="zh-TW" altLang="en-US" dirty="0"/>
              <a:t>的範圍太廣，定義也很難清楚，很多人討論、爭論到最後還是沒有一個結果，所以這部分稍微瞭解一下即可。</a:t>
            </a:r>
            <a:endParaRPr lang="zh-TW" altLang="en-US" dirty="0"/>
          </a:p>
        </p:txBody>
      </p:sp>
    </p:spTree>
    <p:extLst>
      <p:ext uri="{BB962C8B-B14F-4D97-AF65-F5344CB8AC3E}">
        <p14:creationId xmlns:p14="http://schemas.microsoft.com/office/powerpoint/2010/main" val="4919088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4962</TotalTime>
  <Words>2385</Words>
  <Application>Microsoft Office PowerPoint</Application>
  <PresentationFormat>如螢幕大小 (4:3)</PresentationFormat>
  <Paragraphs>87</Paragraphs>
  <Slides>25</Slides>
  <Notes>1</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Office 佈景主題</vt:lpstr>
      <vt:lpstr>PowerPoint 簡報</vt:lpstr>
      <vt:lpstr>[Day 01] 什麼是MVC？能吃嗎？ </vt:lpstr>
      <vt:lpstr>MVC</vt:lpstr>
      <vt:lpstr>模型（Model）</vt:lpstr>
      <vt:lpstr>視圖（View）</vt:lpstr>
      <vt:lpstr>控制器（Controller）</vt:lpstr>
      <vt:lpstr>MVC優點</vt:lpstr>
      <vt:lpstr>MVC缺點</vt:lpstr>
      <vt:lpstr>PowerPoint 簡報</vt:lpstr>
      <vt:lpstr>[Day 02] 當ASP.NET長了腳，變成ASP.NET MVC</vt:lpstr>
      <vt:lpstr>ASP.NET跟ASP.NET MVC的差別</vt:lpstr>
      <vt:lpstr>ASP.NET跟ASP.NET MVC的差別</vt:lpstr>
      <vt:lpstr>[Day 03] 我的第一個MVC專案(一)</vt:lpstr>
      <vt:lpstr>建立MVC專案</vt:lpstr>
      <vt:lpstr>MVC專案預設畫面</vt:lpstr>
      <vt:lpstr>MVC專案資料夾結構</vt:lpstr>
      <vt:lpstr>[Day 04] 我的第一個MVC專案(二)</vt:lpstr>
      <vt:lpstr>PowerPoint 簡報</vt:lpstr>
      <vt:lpstr>PowerPoint 簡報</vt:lpstr>
      <vt:lpstr>[Day 05] ASP.NET MVC後端傳資料到前端介紹(一)</vt:lpstr>
      <vt:lpstr>資料傳遞</vt:lpstr>
      <vt:lpstr>PowerPoint 簡報</vt:lpstr>
      <vt:lpstr>PowerPoint 簡報</vt:lpstr>
      <vt:lpstr>MVC Architecture</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Shawn.Kao</dc:creator>
  <cp:lastModifiedBy>Shawn.Kao</cp:lastModifiedBy>
  <cp:revision>14</cp:revision>
  <dcterms:created xsi:type="dcterms:W3CDTF">2018-08-02T05:19:49Z</dcterms:created>
  <dcterms:modified xsi:type="dcterms:W3CDTF">2018-08-06T10:36:10Z</dcterms:modified>
</cp:coreProperties>
</file>