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7" r:id="rId3"/>
    <p:sldId id="259" r:id="rId4"/>
    <p:sldId id="260" r:id="rId5"/>
    <p:sldId id="261" r:id="rId6"/>
    <p:sldId id="262" r:id="rId7"/>
    <p:sldId id="263" r:id="rId8"/>
    <p:sldId id="264" r:id="rId9"/>
    <p:sldId id="265" r:id="rId10"/>
    <p:sldId id="268" r:id="rId11"/>
    <p:sldId id="266" r:id="rId12"/>
    <p:sldId id="269" r:id="rId13"/>
    <p:sldId id="270" r:id="rId14"/>
    <p:sldId id="271" r:id="rId15"/>
    <p:sldId id="272" r:id="rId16"/>
    <p:sldId id="274" r:id="rId17"/>
    <p:sldId id="273" r:id="rId18"/>
    <p:sldId id="275" r:id="rId19"/>
    <p:sldId id="277" r:id="rId20"/>
    <p:sldId id="276" r:id="rId21"/>
    <p:sldId id="278" r:id="rId22"/>
    <p:sldId id="280" r:id="rId23"/>
    <p:sldId id="279" r:id="rId24"/>
    <p:sldId id="281" r:id="rId25"/>
    <p:sldId id="283" r:id="rId26"/>
    <p:sldId id="284" r:id="rId27"/>
    <p:sldId id="282" r:id="rId28"/>
    <p:sldId id="285" r:id="rId29"/>
    <p:sldId id="286" r:id="rId30"/>
    <p:sldId id="287" r:id="rId31"/>
    <p:sldId id="288" r:id="rId32"/>
    <p:sldId id="289" r:id="rId33"/>
    <p:sldId id="290" r:id="rId34"/>
    <p:sldId id="291" r:id="rId35"/>
    <p:sldId id="292" r:id="rId36"/>
    <p:sldId id="294" r:id="rId37"/>
    <p:sldId id="293" r:id="rId38"/>
    <p:sldId id="295" r:id="rId39"/>
    <p:sldId id="296" r:id="rId40"/>
    <p:sldId id="297" r:id="rId41"/>
    <p:sldId id="298" r:id="rId42"/>
    <p:sldId id="299" r:id="rId43"/>
    <p:sldId id="300" r:id="rId44"/>
    <p:sldId id="301" r:id="rId45"/>
    <p:sldId id="257" r:id="rId46"/>
    <p:sldId id="258" r:id="rId4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EACB7A-7A9B-4336-A549-2E1A458B5CD8}" type="datetimeFigureOut">
              <a:rPr lang="zh-TW" altLang="en-US" smtClean="0"/>
              <a:t>2018/8/7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783F6-7CA4-403A-9502-62BF04AD420A}" type="slidenum">
              <a:rPr lang="zh-TW" altLang="en-US" smtClean="0"/>
              <a:t>‹#›</a:t>
            </a:fld>
            <a:endParaRPr lang="zh-TW" altLang="en-US"/>
          </a:p>
        </p:txBody>
      </p:sp>
    </p:spTree>
    <p:extLst>
      <p:ext uri="{BB962C8B-B14F-4D97-AF65-F5344CB8AC3E}">
        <p14:creationId xmlns:p14="http://schemas.microsoft.com/office/powerpoint/2010/main" val="1159228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4783F6-7CA4-403A-9502-62BF04AD420A}" type="slidenum">
              <a:rPr lang="zh-TW" altLang="en-US" smtClean="0"/>
              <a:t>23</a:t>
            </a:fld>
            <a:endParaRPr lang="zh-TW" altLang="en-US"/>
          </a:p>
        </p:txBody>
      </p:sp>
    </p:spTree>
    <p:extLst>
      <p:ext uri="{BB962C8B-B14F-4D97-AF65-F5344CB8AC3E}">
        <p14:creationId xmlns:p14="http://schemas.microsoft.com/office/powerpoint/2010/main" val="45575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2018/8/7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2018/8/7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5854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[Day 02] </a:t>
            </a:r>
            <a:r>
              <a:rPr lang="zh-TW" altLang="en-US" dirty="0"/>
              <a:t>當</a:t>
            </a:r>
            <a:r>
              <a:rPr lang="en-US" altLang="zh-TW" dirty="0"/>
              <a:t>ASP.NET</a:t>
            </a:r>
            <a:r>
              <a:rPr lang="zh-TW" altLang="en-US" dirty="0"/>
              <a:t>長了腳，變成</a:t>
            </a:r>
            <a:r>
              <a:rPr lang="en-US" altLang="zh-TW" dirty="0"/>
              <a:t>ASP.NET </a:t>
            </a:r>
            <a:r>
              <a:rPr lang="en-US" altLang="zh-TW" dirty="0" smtClean="0"/>
              <a:t>MVC</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https://ithelp.ithome.com.tw/articles/10191342</a:t>
            </a:r>
            <a:endParaRPr lang="zh-TW" altLang="en-US" dirty="0"/>
          </a:p>
        </p:txBody>
      </p:sp>
    </p:spTree>
    <p:extLst>
      <p:ext uri="{BB962C8B-B14F-4D97-AF65-F5344CB8AC3E}">
        <p14:creationId xmlns:p14="http://schemas.microsoft.com/office/powerpoint/2010/main" val="412833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ASP.NET</a:t>
            </a:r>
            <a:r>
              <a:rPr lang="zh-TW" altLang="en-US" dirty="0"/>
              <a:t>跟</a:t>
            </a:r>
            <a:r>
              <a:rPr lang="en-US" altLang="zh-TW" dirty="0"/>
              <a:t>ASP.NET MVC</a:t>
            </a:r>
            <a:r>
              <a:rPr lang="zh-TW" altLang="en-US" dirty="0"/>
              <a:t>的差別</a:t>
            </a:r>
          </a:p>
        </p:txBody>
      </p:sp>
      <p:sp>
        <p:nvSpPr>
          <p:cNvPr id="3" name="內容版面配置區 2"/>
          <p:cNvSpPr>
            <a:spLocks noGrp="1"/>
          </p:cNvSpPr>
          <p:nvPr>
            <p:ph idx="1"/>
          </p:nvPr>
        </p:nvSpPr>
        <p:spPr/>
        <p:txBody>
          <a:bodyPr>
            <a:normAutofit/>
          </a:bodyPr>
          <a:lstStyle/>
          <a:p>
            <a:r>
              <a:rPr lang="zh-TW" altLang="en-US" sz="2000" dirty="0"/>
              <a:t>我是先學</a:t>
            </a:r>
            <a:r>
              <a:rPr lang="en-US" altLang="zh-TW" sz="2000" dirty="0"/>
              <a:t>ASP.NET(</a:t>
            </a:r>
            <a:r>
              <a:rPr lang="zh-TW" altLang="en-US" sz="2000" dirty="0"/>
              <a:t>以下簡稱</a:t>
            </a:r>
            <a:r>
              <a:rPr lang="en-US" altLang="zh-TW" sz="2000" dirty="0" err="1"/>
              <a:t>WebForm</a:t>
            </a:r>
            <a:r>
              <a:rPr lang="en-US" altLang="zh-TW" sz="2000" dirty="0"/>
              <a:t>)</a:t>
            </a:r>
            <a:r>
              <a:rPr lang="zh-TW" altLang="en-US" sz="2000" dirty="0" smtClean="0"/>
              <a:t>，然後</a:t>
            </a:r>
            <a:r>
              <a:rPr lang="zh-TW" altLang="en-US" sz="2000" dirty="0"/>
              <a:t>才學</a:t>
            </a:r>
            <a:r>
              <a:rPr lang="en-US" altLang="zh-TW" sz="2000" dirty="0"/>
              <a:t>ASP.NET MVC(</a:t>
            </a:r>
            <a:r>
              <a:rPr lang="zh-TW" altLang="en-US" sz="2000" dirty="0"/>
              <a:t>以下簡稱</a:t>
            </a:r>
            <a:r>
              <a:rPr lang="en-US" altLang="zh-TW" sz="2000" dirty="0"/>
              <a:t>MVC)</a:t>
            </a:r>
            <a:r>
              <a:rPr lang="zh-TW" altLang="en-US" sz="2000" dirty="0"/>
              <a:t>的</a:t>
            </a:r>
            <a:r>
              <a:rPr lang="zh-TW" altLang="en-US" sz="2000" dirty="0" smtClean="0"/>
              <a:t>，如果</a:t>
            </a:r>
            <a:r>
              <a:rPr lang="zh-TW" altLang="en-US" sz="2000" dirty="0"/>
              <a:t>用習慣</a:t>
            </a:r>
            <a:r>
              <a:rPr lang="en-US" altLang="zh-TW" sz="2000" dirty="0" err="1"/>
              <a:t>WebForm</a:t>
            </a:r>
            <a:r>
              <a:rPr lang="zh-TW" altLang="en-US" sz="2000" dirty="0"/>
              <a:t>的控制項</a:t>
            </a:r>
            <a:r>
              <a:rPr lang="zh-TW" altLang="en-US" sz="2000" dirty="0" smtClean="0"/>
              <a:t>，在</a:t>
            </a:r>
            <a:r>
              <a:rPr lang="zh-TW" altLang="en-US" sz="2000" dirty="0"/>
              <a:t>進入</a:t>
            </a:r>
            <a:r>
              <a:rPr lang="en-US" altLang="zh-TW" sz="2000" dirty="0"/>
              <a:t>MVC</a:t>
            </a:r>
            <a:r>
              <a:rPr lang="zh-TW" altLang="en-US" sz="2000" dirty="0"/>
              <a:t>的時候會需要一點時間適應一下</a:t>
            </a:r>
            <a:r>
              <a:rPr lang="zh-TW" altLang="en-US" sz="2000" dirty="0" smtClean="0"/>
              <a:t>，因為</a:t>
            </a:r>
            <a:r>
              <a:rPr lang="en-US" altLang="zh-TW" sz="2000" dirty="0">
                <a:solidFill>
                  <a:srgbClr val="FF0000"/>
                </a:solidFill>
              </a:rPr>
              <a:t>MVC</a:t>
            </a:r>
            <a:r>
              <a:rPr lang="zh-TW" altLang="en-US" sz="2000" dirty="0">
                <a:solidFill>
                  <a:srgbClr val="FF0000"/>
                </a:solidFill>
              </a:rPr>
              <a:t>的控制項是用</a:t>
            </a:r>
            <a:r>
              <a:rPr lang="en-US" altLang="zh-TW" sz="2000" dirty="0">
                <a:solidFill>
                  <a:srgbClr val="FF0000"/>
                </a:solidFill>
              </a:rPr>
              <a:t>Html</a:t>
            </a:r>
            <a:r>
              <a:rPr lang="zh-TW" altLang="en-US" sz="2000" dirty="0">
                <a:solidFill>
                  <a:srgbClr val="FF0000"/>
                </a:solidFill>
              </a:rPr>
              <a:t>的控制項</a:t>
            </a:r>
            <a:r>
              <a:rPr lang="zh-TW" altLang="en-US" sz="2000" dirty="0" smtClean="0"/>
              <a:t>，我</a:t>
            </a:r>
            <a:r>
              <a:rPr lang="zh-TW" altLang="en-US" sz="2000" dirty="0"/>
              <a:t>是大概花了幾天的時間適應</a:t>
            </a:r>
            <a:r>
              <a:rPr lang="zh-TW" altLang="en-US" sz="2000" dirty="0" smtClean="0"/>
              <a:t>，還好</a:t>
            </a:r>
            <a:r>
              <a:rPr lang="zh-TW" altLang="en-US" sz="2000" dirty="0"/>
              <a:t>之前有學過一些</a:t>
            </a:r>
            <a:r>
              <a:rPr lang="en-US" altLang="zh-TW" sz="2000" dirty="0"/>
              <a:t>Html</a:t>
            </a:r>
            <a:r>
              <a:rPr lang="zh-TW" altLang="en-US" sz="2000" dirty="0"/>
              <a:t>的語法</a:t>
            </a:r>
            <a:r>
              <a:rPr lang="zh-TW" altLang="en-US" sz="2000" dirty="0" smtClean="0"/>
              <a:t>，加上</a:t>
            </a:r>
            <a:r>
              <a:rPr lang="zh-TW" altLang="en-US" sz="2000" dirty="0"/>
              <a:t>現在網路上的參考資料還蠻多的</a:t>
            </a:r>
            <a:r>
              <a:rPr lang="zh-TW" altLang="en-US" sz="2000" dirty="0" smtClean="0"/>
              <a:t>，所以</a:t>
            </a:r>
            <a:r>
              <a:rPr lang="zh-TW" altLang="en-US" sz="2000" dirty="0"/>
              <a:t>沒有花很多時間適應</a:t>
            </a:r>
            <a:r>
              <a:rPr lang="zh-TW" altLang="en-US" sz="2000" dirty="0" smtClean="0"/>
              <a:t>。</a:t>
            </a:r>
            <a:endParaRPr lang="en-US" altLang="zh-TW" sz="2000" dirty="0" smtClean="0"/>
          </a:p>
          <a:p>
            <a:endParaRPr lang="en-US" altLang="zh-TW" sz="2000" dirty="0"/>
          </a:p>
          <a:p>
            <a:r>
              <a:rPr lang="zh-TW" altLang="en-US" sz="2000" dirty="0"/>
              <a:t>雖然</a:t>
            </a:r>
            <a:r>
              <a:rPr lang="en-US" altLang="zh-TW" sz="2000" dirty="0" err="1"/>
              <a:t>WebForm</a:t>
            </a:r>
            <a:r>
              <a:rPr lang="zh-TW" altLang="en-US" sz="2000" dirty="0"/>
              <a:t>有控制項可以拉</a:t>
            </a:r>
            <a:r>
              <a:rPr lang="zh-TW" altLang="en-US" sz="2000" dirty="0" smtClean="0"/>
              <a:t>，但</a:t>
            </a:r>
            <a:r>
              <a:rPr lang="zh-TW" altLang="en-US" sz="2000" dirty="0"/>
              <a:t>其實最後到網頁上還是要轉成</a:t>
            </a:r>
            <a:r>
              <a:rPr lang="en-US" altLang="zh-TW" sz="2000" dirty="0"/>
              <a:t>Html</a:t>
            </a:r>
            <a:r>
              <a:rPr lang="zh-TW" altLang="en-US" sz="2000" dirty="0"/>
              <a:t>的語法</a:t>
            </a:r>
            <a:r>
              <a:rPr lang="zh-TW" altLang="en-US" sz="2000" dirty="0" smtClean="0"/>
              <a:t>，只是</a:t>
            </a:r>
            <a:r>
              <a:rPr lang="en-US" altLang="zh-TW" sz="2000" dirty="0" err="1"/>
              <a:t>WebForm</a:t>
            </a:r>
            <a:r>
              <a:rPr lang="zh-TW" altLang="en-US" sz="2000" dirty="0"/>
              <a:t>會自動幫忙轉</a:t>
            </a:r>
            <a:r>
              <a:rPr lang="zh-TW" altLang="en-US" sz="2000" dirty="0" smtClean="0"/>
              <a:t>，不用</a:t>
            </a:r>
            <a:r>
              <a:rPr lang="zh-TW" altLang="en-US" sz="2000" dirty="0"/>
              <a:t>自己去記那些</a:t>
            </a:r>
            <a:r>
              <a:rPr lang="en-US" altLang="zh-TW" sz="2000" dirty="0"/>
              <a:t>Html</a:t>
            </a:r>
            <a:r>
              <a:rPr lang="zh-TW" altLang="en-US" sz="2000" dirty="0"/>
              <a:t>的語法，</a:t>
            </a:r>
            <a:br>
              <a:rPr lang="zh-TW" altLang="en-US" sz="2000" dirty="0"/>
            </a:br>
            <a:r>
              <a:rPr lang="zh-TW" altLang="en-US" sz="2000" dirty="0"/>
              <a:t>但是如果要加上</a:t>
            </a:r>
            <a:r>
              <a:rPr lang="en-US" altLang="zh-TW" sz="2000" dirty="0"/>
              <a:t>CSS</a:t>
            </a:r>
            <a:r>
              <a:rPr lang="zh-TW" altLang="en-US" sz="2000" dirty="0" smtClean="0"/>
              <a:t>，還是</a:t>
            </a:r>
            <a:r>
              <a:rPr lang="zh-TW" altLang="en-US" sz="2000" dirty="0"/>
              <a:t>要去瞭解他最後轉成</a:t>
            </a:r>
            <a:r>
              <a:rPr lang="en-US" altLang="zh-TW" sz="2000" dirty="0"/>
              <a:t>Html</a:t>
            </a:r>
            <a:r>
              <a:rPr lang="zh-TW" altLang="en-US" sz="2000" dirty="0"/>
              <a:t>用的是什麼標籤，</a:t>
            </a:r>
            <a:br>
              <a:rPr lang="zh-TW" altLang="en-US" sz="2000" dirty="0"/>
            </a:br>
            <a:r>
              <a:rPr lang="zh-TW" altLang="en-US" sz="2000" dirty="0"/>
              <a:t>才有辦法套用</a:t>
            </a:r>
            <a:r>
              <a:rPr lang="en-US" altLang="zh-TW" sz="2000" dirty="0"/>
              <a:t>CSS</a:t>
            </a:r>
            <a:r>
              <a:rPr lang="zh-TW" altLang="en-US" sz="2000" dirty="0"/>
              <a:t>的部分</a:t>
            </a:r>
            <a:r>
              <a:rPr lang="zh-TW" altLang="en-US" sz="2000" dirty="0" smtClean="0"/>
              <a:t>，這</a:t>
            </a:r>
            <a:r>
              <a:rPr lang="zh-TW" altLang="en-US" sz="2000" dirty="0"/>
              <a:t>部分其實瀏覽器都幫我們做好了</a:t>
            </a:r>
            <a:r>
              <a:rPr lang="zh-TW" altLang="en-US" sz="2000" dirty="0" smtClean="0"/>
              <a:t>，像</a:t>
            </a:r>
            <a:r>
              <a:rPr lang="zh-TW" altLang="en-US" sz="2000" dirty="0"/>
              <a:t>我習慣用</a:t>
            </a:r>
            <a:r>
              <a:rPr lang="en-US" altLang="zh-TW" sz="2000" dirty="0"/>
              <a:t>Google Chrome</a:t>
            </a:r>
            <a:r>
              <a:rPr lang="zh-TW" altLang="en-US" sz="2000" dirty="0" smtClean="0"/>
              <a:t>，就</a:t>
            </a:r>
            <a:r>
              <a:rPr lang="zh-TW" altLang="en-US" sz="2000" dirty="0"/>
              <a:t>可以用</a:t>
            </a:r>
            <a:r>
              <a:rPr lang="en-US" altLang="zh-TW" sz="2000" dirty="0"/>
              <a:t>F12</a:t>
            </a:r>
            <a:r>
              <a:rPr lang="zh-TW" altLang="en-US" sz="2000" dirty="0"/>
              <a:t>開發人員工具去看網頁的</a:t>
            </a:r>
            <a:r>
              <a:rPr lang="en-US" altLang="zh-TW" sz="2000" dirty="0"/>
              <a:t>Html</a:t>
            </a:r>
            <a:r>
              <a:rPr lang="zh-TW" altLang="en-US" sz="2000" dirty="0"/>
              <a:t>結構</a:t>
            </a:r>
            <a:r>
              <a:rPr lang="zh-TW" altLang="en-US" sz="2000" dirty="0" smtClean="0"/>
              <a:t>，再</a:t>
            </a:r>
            <a:r>
              <a:rPr lang="zh-TW" altLang="en-US" sz="2000" dirty="0"/>
              <a:t>套用到</a:t>
            </a:r>
            <a:r>
              <a:rPr lang="en-US" altLang="zh-TW" sz="2000" dirty="0"/>
              <a:t>CSS</a:t>
            </a:r>
            <a:r>
              <a:rPr lang="zh-TW" altLang="en-US" sz="2000" dirty="0"/>
              <a:t>就可以了。</a:t>
            </a:r>
          </a:p>
        </p:txBody>
      </p:sp>
    </p:spTree>
    <p:extLst>
      <p:ext uri="{BB962C8B-B14F-4D97-AF65-F5344CB8AC3E}">
        <p14:creationId xmlns:p14="http://schemas.microsoft.com/office/powerpoint/2010/main" val="176446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ASP.NET</a:t>
            </a:r>
            <a:r>
              <a:rPr lang="zh-TW" altLang="en-US" dirty="0"/>
              <a:t>跟</a:t>
            </a:r>
            <a:r>
              <a:rPr lang="en-US" altLang="zh-TW" dirty="0"/>
              <a:t>ASP.NET MVC</a:t>
            </a:r>
            <a:r>
              <a:rPr lang="zh-TW" altLang="en-US" dirty="0"/>
              <a:t>的差別</a:t>
            </a:r>
          </a:p>
        </p:txBody>
      </p:sp>
      <p:sp>
        <p:nvSpPr>
          <p:cNvPr id="3" name="內容版面配置區 2"/>
          <p:cNvSpPr>
            <a:spLocks noGrp="1"/>
          </p:cNvSpPr>
          <p:nvPr>
            <p:ph idx="1"/>
          </p:nvPr>
        </p:nvSpPr>
        <p:spPr/>
        <p:txBody>
          <a:bodyPr>
            <a:normAutofit fontScale="92500" lnSpcReduction="10000"/>
          </a:bodyPr>
          <a:lstStyle/>
          <a:p>
            <a:r>
              <a:rPr lang="zh-TW" altLang="en-US" sz="2000" dirty="0"/>
              <a:t>不過這裡主要是介紹</a:t>
            </a:r>
            <a:r>
              <a:rPr lang="en-US" altLang="zh-TW" sz="2000" dirty="0"/>
              <a:t>MVC</a:t>
            </a:r>
            <a:r>
              <a:rPr lang="zh-TW" altLang="en-US" sz="2000" dirty="0" smtClean="0"/>
              <a:t>，</a:t>
            </a:r>
            <a:r>
              <a:rPr lang="en-US" altLang="zh-TW" sz="2000" dirty="0" err="1" smtClean="0"/>
              <a:t>WebForm</a:t>
            </a:r>
            <a:r>
              <a:rPr lang="zh-TW" altLang="en-US" sz="2000" dirty="0"/>
              <a:t>的部分就此打住吧</a:t>
            </a:r>
            <a:r>
              <a:rPr lang="zh-TW" altLang="en-US" sz="2000" dirty="0" smtClean="0"/>
              <a:t>，</a:t>
            </a:r>
            <a:r>
              <a:rPr lang="en-US" altLang="zh-TW" sz="2000" dirty="0" smtClean="0"/>
              <a:t>MVC</a:t>
            </a:r>
            <a:r>
              <a:rPr lang="zh-TW" altLang="en-US" sz="2000" dirty="0"/>
              <a:t>跟</a:t>
            </a:r>
            <a:r>
              <a:rPr lang="en-US" altLang="zh-TW" sz="2000" dirty="0" err="1"/>
              <a:t>WebForm</a:t>
            </a:r>
            <a:r>
              <a:rPr lang="zh-TW" altLang="en-US" sz="2000" dirty="0"/>
              <a:t>的差別不只在控制項的部分</a:t>
            </a:r>
            <a:r>
              <a:rPr lang="zh-TW" altLang="en-US" sz="2000" dirty="0" smtClean="0"/>
              <a:t>，其實</a:t>
            </a:r>
            <a:r>
              <a:rPr lang="en-US" altLang="zh-TW" sz="2000" dirty="0" err="1"/>
              <a:t>WebForm</a:t>
            </a:r>
            <a:r>
              <a:rPr lang="zh-TW" altLang="en-US" sz="2000" dirty="0"/>
              <a:t>也可以用</a:t>
            </a:r>
            <a:r>
              <a:rPr lang="en-US" altLang="zh-TW" sz="2000" dirty="0"/>
              <a:t>Html</a:t>
            </a:r>
            <a:r>
              <a:rPr lang="zh-TW" altLang="en-US" sz="2000" dirty="0"/>
              <a:t>的控制項</a:t>
            </a:r>
            <a:r>
              <a:rPr lang="zh-TW" altLang="en-US" sz="2000" dirty="0" smtClean="0"/>
              <a:t>，只需</a:t>
            </a:r>
            <a:r>
              <a:rPr lang="zh-TW" altLang="en-US" sz="2000" dirty="0"/>
              <a:t>要加上</a:t>
            </a:r>
            <a:r>
              <a:rPr lang="en-US" altLang="zh-TW" sz="2000" dirty="0" err="1"/>
              <a:t>runat</a:t>
            </a:r>
            <a:r>
              <a:rPr lang="en-US" altLang="zh-TW" sz="2000" dirty="0"/>
              <a:t>="server"</a:t>
            </a:r>
            <a:r>
              <a:rPr lang="zh-TW" altLang="en-US" sz="2000" dirty="0"/>
              <a:t>就可以做到了</a:t>
            </a:r>
            <a:r>
              <a:rPr lang="zh-TW" altLang="en-US" sz="2000" dirty="0" smtClean="0"/>
              <a:t>，有人</a:t>
            </a:r>
            <a:r>
              <a:rPr lang="zh-TW" altLang="en-US" sz="2000" dirty="0"/>
              <a:t>說反而</a:t>
            </a:r>
            <a:r>
              <a:rPr lang="en-US" altLang="zh-TW" sz="2000" dirty="0"/>
              <a:t>MVC</a:t>
            </a:r>
            <a:r>
              <a:rPr lang="zh-TW" altLang="en-US" sz="2000" dirty="0"/>
              <a:t>解放了</a:t>
            </a:r>
            <a:r>
              <a:rPr lang="en-US" altLang="zh-TW" sz="2000" dirty="0" err="1"/>
              <a:t>WebForm</a:t>
            </a:r>
            <a:r>
              <a:rPr lang="zh-TW" altLang="en-US" sz="2000" dirty="0" smtClean="0"/>
              <a:t>，因為</a:t>
            </a:r>
            <a:r>
              <a:rPr lang="zh-TW" altLang="en-US" sz="2000" dirty="0"/>
              <a:t>強迫使用</a:t>
            </a:r>
            <a:r>
              <a:rPr lang="en-US" altLang="zh-TW" sz="2000" dirty="0"/>
              <a:t>Html</a:t>
            </a:r>
            <a:r>
              <a:rPr lang="zh-TW" altLang="en-US" sz="2000" dirty="0"/>
              <a:t>語法反而可以相容其他網頁的</a:t>
            </a:r>
            <a:r>
              <a:rPr lang="zh-TW" altLang="en-US" sz="2000" dirty="0" smtClean="0"/>
              <a:t>語言如</a:t>
            </a:r>
            <a:r>
              <a:rPr lang="en-US" altLang="zh-TW" sz="2000" dirty="0"/>
              <a:t>PHP</a:t>
            </a:r>
            <a:r>
              <a:rPr lang="zh-TW" altLang="en-US" sz="2000" dirty="0"/>
              <a:t>、</a:t>
            </a:r>
            <a:r>
              <a:rPr lang="en-US" altLang="zh-TW" sz="2000" dirty="0"/>
              <a:t>JAVA</a:t>
            </a:r>
            <a:r>
              <a:rPr lang="zh-TW" altLang="en-US" sz="2000" dirty="0"/>
              <a:t>等等</a:t>
            </a:r>
            <a:r>
              <a:rPr lang="zh-TW" altLang="en-US" sz="2000" dirty="0" smtClean="0"/>
              <a:t>，要</a:t>
            </a:r>
            <a:r>
              <a:rPr lang="zh-TW" altLang="en-US" sz="2000" dirty="0"/>
              <a:t>換成其他語言前端的部分可以很快就搞定</a:t>
            </a:r>
            <a:r>
              <a:rPr lang="zh-TW" altLang="en-US" sz="2000" dirty="0" smtClean="0"/>
              <a:t>。</a:t>
            </a:r>
            <a:endParaRPr lang="en-US" altLang="zh-TW" sz="2000" dirty="0" smtClean="0"/>
          </a:p>
          <a:p>
            <a:endParaRPr lang="en-US" altLang="zh-TW" sz="2000" dirty="0"/>
          </a:p>
          <a:p>
            <a:r>
              <a:rPr lang="zh-TW" altLang="en-US" sz="2000" dirty="0"/>
              <a:t>其實</a:t>
            </a:r>
            <a:r>
              <a:rPr lang="en-US" altLang="zh-TW" sz="2000" dirty="0"/>
              <a:t>MVC</a:t>
            </a:r>
            <a:r>
              <a:rPr lang="zh-TW" altLang="en-US" sz="2000" dirty="0"/>
              <a:t>這個詞可以用在各種語言</a:t>
            </a:r>
            <a:r>
              <a:rPr lang="zh-TW" altLang="en-US" sz="2000" dirty="0" smtClean="0"/>
              <a:t>，只是</a:t>
            </a:r>
            <a:r>
              <a:rPr lang="en-US" altLang="zh-TW" sz="2000" dirty="0"/>
              <a:t>ASP.NET MVC</a:t>
            </a:r>
            <a:r>
              <a:rPr lang="zh-TW" altLang="en-US" sz="2000" dirty="0"/>
              <a:t>強制將</a:t>
            </a:r>
            <a:r>
              <a:rPr lang="en-US" altLang="zh-TW" sz="2000" dirty="0"/>
              <a:t>M(Model)</a:t>
            </a:r>
            <a:r>
              <a:rPr lang="zh-TW" altLang="en-US" sz="2000" dirty="0"/>
              <a:t>、</a:t>
            </a:r>
            <a:r>
              <a:rPr lang="en-US" altLang="zh-TW" sz="2000" dirty="0"/>
              <a:t>V(View)</a:t>
            </a:r>
            <a:r>
              <a:rPr lang="zh-TW" altLang="en-US" sz="2000" dirty="0"/>
              <a:t>、</a:t>
            </a:r>
            <a:r>
              <a:rPr lang="en-US" altLang="zh-TW" sz="2000" dirty="0"/>
              <a:t>C(Control)</a:t>
            </a:r>
            <a:r>
              <a:rPr lang="zh-TW" altLang="en-US" sz="2000" dirty="0"/>
              <a:t>分開</a:t>
            </a:r>
            <a:r>
              <a:rPr lang="zh-TW" altLang="en-US" sz="2000" dirty="0" smtClean="0"/>
              <a:t>，讓</a:t>
            </a:r>
            <a:r>
              <a:rPr lang="zh-TW" altLang="en-US" sz="2000" dirty="0"/>
              <a:t>你一定要用這個架構去寫網頁</a:t>
            </a:r>
            <a:r>
              <a:rPr lang="zh-TW" altLang="en-US" sz="2000" dirty="0" smtClean="0"/>
              <a:t>，不過</a:t>
            </a:r>
            <a:r>
              <a:rPr lang="zh-TW" altLang="en-US" sz="2000" dirty="0"/>
              <a:t>我認為</a:t>
            </a:r>
            <a:r>
              <a:rPr lang="en-US" altLang="zh-TW" sz="2000" dirty="0"/>
              <a:t>MVC</a:t>
            </a:r>
            <a:r>
              <a:rPr lang="zh-TW" altLang="en-US" sz="2000" dirty="0"/>
              <a:t>跟</a:t>
            </a:r>
            <a:r>
              <a:rPr lang="en-US" altLang="zh-TW" sz="2000" dirty="0" err="1"/>
              <a:t>WebForm</a:t>
            </a:r>
            <a:r>
              <a:rPr lang="zh-TW" altLang="en-US" sz="2000" dirty="0"/>
              <a:t>之間最大的差別</a:t>
            </a:r>
            <a:r>
              <a:rPr lang="zh-TW" altLang="en-US" sz="2000" dirty="0" smtClean="0"/>
              <a:t>，還是</a:t>
            </a:r>
            <a:r>
              <a:rPr lang="zh-TW" altLang="en-US" sz="2000" dirty="0"/>
              <a:t>在於</a:t>
            </a:r>
            <a:r>
              <a:rPr lang="en-US" altLang="zh-TW" sz="2000" dirty="0" err="1"/>
              <a:t>WebForm</a:t>
            </a:r>
            <a:r>
              <a:rPr lang="zh-TW" altLang="en-US" sz="2000" dirty="0"/>
              <a:t>是先將控制項做出來</a:t>
            </a:r>
            <a:r>
              <a:rPr lang="zh-TW" altLang="en-US" sz="2000" dirty="0" smtClean="0"/>
              <a:t>，然後</a:t>
            </a:r>
            <a:r>
              <a:rPr lang="zh-TW" altLang="en-US" sz="2000" dirty="0"/>
              <a:t>產生</a:t>
            </a:r>
            <a:r>
              <a:rPr lang="en-US" altLang="zh-TW" sz="2000" dirty="0" err="1"/>
              <a:t>PostBack</a:t>
            </a:r>
            <a:r>
              <a:rPr lang="zh-TW" altLang="en-US" sz="2000" dirty="0"/>
              <a:t>事件來改變控制項內容</a:t>
            </a:r>
            <a:r>
              <a:rPr lang="zh-TW" altLang="en-US" sz="2000" dirty="0" smtClean="0"/>
              <a:t>，所以</a:t>
            </a:r>
            <a:r>
              <a:rPr lang="zh-TW" altLang="en-US" sz="2000" dirty="0"/>
              <a:t>會有</a:t>
            </a:r>
            <a:r>
              <a:rPr lang="en-US" altLang="zh-TW" sz="2000" dirty="0" err="1"/>
              <a:t>Page.IsPostBack</a:t>
            </a:r>
            <a:r>
              <a:rPr lang="zh-TW" altLang="en-US" sz="2000" dirty="0"/>
              <a:t>等語法</a:t>
            </a:r>
            <a:r>
              <a:rPr lang="zh-TW" altLang="en-US" sz="2000" dirty="0" smtClean="0"/>
              <a:t>，但是</a:t>
            </a:r>
            <a:r>
              <a:rPr lang="en-US" altLang="zh-TW" sz="2000" dirty="0">
                <a:solidFill>
                  <a:srgbClr val="FF0000"/>
                </a:solidFill>
              </a:rPr>
              <a:t>MVC</a:t>
            </a:r>
            <a:r>
              <a:rPr lang="zh-TW" altLang="en-US" sz="2000" dirty="0">
                <a:solidFill>
                  <a:srgbClr val="FF0000"/>
                </a:solidFill>
              </a:rPr>
              <a:t>是先在後端將所有變數都準備好</a:t>
            </a:r>
            <a:r>
              <a:rPr lang="zh-TW" altLang="en-US" sz="2000" dirty="0" smtClean="0">
                <a:solidFill>
                  <a:srgbClr val="FF0000"/>
                </a:solidFill>
              </a:rPr>
              <a:t>，然後</a:t>
            </a:r>
            <a:r>
              <a:rPr lang="zh-TW" altLang="en-US" sz="2000" dirty="0">
                <a:solidFill>
                  <a:srgbClr val="FF0000"/>
                </a:solidFill>
              </a:rPr>
              <a:t>將變數傳到前端再</a:t>
            </a:r>
            <a:r>
              <a:rPr lang="en-US" altLang="zh-TW" sz="2000" dirty="0">
                <a:solidFill>
                  <a:srgbClr val="FF0000"/>
                </a:solidFill>
              </a:rPr>
              <a:t>Show</a:t>
            </a:r>
            <a:r>
              <a:rPr lang="zh-TW" altLang="en-US" sz="2000" dirty="0">
                <a:solidFill>
                  <a:srgbClr val="FF0000"/>
                </a:solidFill>
              </a:rPr>
              <a:t>出來</a:t>
            </a:r>
            <a:r>
              <a:rPr lang="zh-TW" altLang="en-US" sz="2000" dirty="0" smtClean="0">
                <a:solidFill>
                  <a:srgbClr val="FF0000"/>
                </a:solidFill>
              </a:rPr>
              <a:t>，每一</a:t>
            </a:r>
            <a:r>
              <a:rPr lang="zh-TW" altLang="en-US" sz="2000" dirty="0">
                <a:solidFill>
                  <a:srgbClr val="FF0000"/>
                </a:solidFill>
              </a:rPr>
              <a:t>次都要先經過</a:t>
            </a:r>
            <a:r>
              <a:rPr lang="en-US" altLang="zh-TW" sz="2000" dirty="0">
                <a:solidFill>
                  <a:srgbClr val="FF0000"/>
                </a:solidFill>
              </a:rPr>
              <a:t>Controller</a:t>
            </a:r>
            <a:r>
              <a:rPr lang="zh-TW" altLang="en-US" sz="2000" dirty="0" smtClean="0">
                <a:solidFill>
                  <a:srgbClr val="FF0000"/>
                </a:solidFill>
              </a:rPr>
              <a:t>，然後</a:t>
            </a:r>
            <a:r>
              <a:rPr lang="zh-TW" altLang="en-US" sz="2000" dirty="0">
                <a:solidFill>
                  <a:srgbClr val="FF0000"/>
                </a:solidFill>
              </a:rPr>
              <a:t>才透過</a:t>
            </a:r>
            <a:r>
              <a:rPr lang="en-US" altLang="zh-TW" sz="2000" dirty="0">
                <a:solidFill>
                  <a:srgbClr val="FF0000"/>
                </a:solidFill>
              </a:rPr>
              <a:t>View</a:t>
            </a:r>
            <a:r>
              <a:rPr lang="zh-TW" altLang="en-US" sz="2000" dirty="0">
                <a:solidFill>
                  <a:srgbClr val="FF0000"/>
                </a:solidFill>
              </a:rPr>
              <a:t>將網頁結果</a:t>
            </a:r>
            <a:r>
              <a:rPr lang="en-US" altLang="zh-TW" sz="2000" dirty="0">
                <a:solidFill>
                  <a:srgbClr val="FF0000"/>
                </a:solidFill>
              </a:rPr>
              <a:t>Show</a:t>
            </a:r>
            <a:r>
              <a:rPr lang="zh-TW" altLang="en-US" sz="2000" dirty="0">
                <a:solidFill>
                  <a:srgbClr val="FF0000"/>
                </a:solidFill>
              </a:rPr>
              <a:t>出來</a:t>
            </a:r>
            <a:r>
              <a:rPr lang="zh-TW" altLang="en-US" sz="2000" dirty="0"/>
              <a:t>。</a:t>
            </a:r>
          </a:p>
          <a:p>
            <a:endParaRPr lang="zh-TW" altLang="en-US" sz="2000" dirty="0"/>
          </a:p>
          <a:p>
            <a:r>
              <a:rPr lang="zh-TW" altLang="en-US" sz="2000" dirty="0"/>
              <a:t>今天大概分享到這裡</a:t>
            </a:r>
            <a:r>
              <a:rPr lang="zh-TW" altLang="en-US" sz="2000" dirty="0" smtClean="0"/>
              <a:t>，明天</a:t>
            </a:r>
            <a:r>
              <a:rPr lang="zh-TW" altLang="en-US" sz="2000" dirty="0"/>
              <a:t>會開始最簡單的</a:t>
            </a:r>
            <a:r>
              <a:rPr lang="en-US" altLang="zh-TW" sz="2000" dirty="0"/>
              <a:t>ASP.NET MVC</a:t>
            </a:r>
            <a:r>
              <a:rPr lang="zh-TW" altLang="en-US" sz="2000" dirty="0"/>
              <a:t>的專案</a:t>
            </a:r>
            <a:r>
              <a:rPr lang="zh-TW" altLang="en-US" sz="2000" dirty="0" smtClean="0"/>
              <a:t>，並</a:t>
            </a:r>
            <a:r>
              <a:rPr lang="zh-TW" altLang="en-US" sz="2000" dirty="0"/>
              <a:t>對</a:t>
            </a:r>
            <a:r>
              <a:rPr lang="en-US" altLang="zh-TW" sz="2000" dirty="0"/>
              <a:t>ASP.NET MVC</a:t>
            </a:r>
            <a:r>
              <a:rPr lang="zh-TW" altLang="en-US" sz="2000" dirty="0"/>
              <a:t>的架構做簡單的說明。</a:t>
            </a:r>
          </a:p>
        </p:txBody>
      </p:sp>
    </p:spTree>
    <p:extLst>
      <p:ext uri="{BB962C8B-B14F-4D97-AF65-F5344CB8AC3E}">
        <p14:creationId xmlns:p14="http://schemas.microsoft.com/office/powerpoint/2010/main" val="350066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[Day 03] </a:t>
            </a:r>
            <a:r>
              <a:rPr lang="zh-TW" altLang="en-US" dirty="0"/>
              <a:t>我的第一個</a:t>
            </a:r>
            <a:r>
              <a:rPr lang="en-US" altLang="zh-TW" dirty="0"/>
              <a:t>MVC</a:t>
            </a:r>
            <a:r>
              <a:rPr lang="zh-TW" altLang="en-US" dirty="0"/>
              <a:t>專案</a:t>
            </a:r>
            <a:r>
              <a:rPr lang="en-US" altLang="zh-TW" dirty="0"/>
              <a:t>(</a:t>
            </a:r>
            <a:r>
              <a:rPr lang="zh-TW" altLang="en-US" dirty="0"/>
              <a:t>一</a:t>
            </a:r>
            <a:r>
              <a:rPr lang="en-US" altLang="zh-TW" dirty="0" smtClean="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https://ithelp.ithome.com.tw/articles/10191458</a:t>
            </a:r>
            <a:endParaRPr lang="zh-TW" altLang="en-US" dirty="0"/>
          </a:p>
        </p:txBody>
      </p:sp>
    </p:spTree>
    <p:extLst>
      <p:ext uri="{BB962C8B-B14F-4D97-AF65-F5344CB8AC3E}">
        <p14:creationId xmlns:p14="http://schemas.microsoft.com/office/powerpoint/2010/main" val="222536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建立</a:t>
            </a:r>
            <a:r>
              <a:rPr lang="en-US" altLang="zh-TW" dirty="0" smtClean="0"/>
              <a:t>MVC</a:t>
            </a:r>
            <a:r>
              <a:rPr lang="zh-TW" altLang="en-US" dirty="0" smtClean="0"/>
              <a:t>專案</a:t>
            </a:r>
            <a:endParaRPr lang="zh-TW" altLang="en-US" dirty="0"/>
          </a:p>
        </p:txBody>
      </p:sp>
      <p:sp>
        <p:nvSpPr>
          <p:cNvPr id="3" name="內容版面配置區 2"/>
          <p:cNvSpPr>
            <a:spLocks noGrp="1"/>
          </p:cNvSpPr>
          <p:nvPr>
            <p:ph idx="1"/>
          </p:nvPr>
        </p:nvSpPr>
        <p:spPr/>
        <p:txBody>
          <a:bodyPr>
            <a:normAutofit/>
          </a:bodyPr>
          <a:lstStyle/>
          <a:p>
            <a:r>
              <a:rPr lang="zh-TW" altLang="en-US" sz="1800" dirty="0"/>
              <a:t>今天分享一下基本的</a:t>
            </a:r>
            <a:r>
              <a:rPr lang="en-US" altLang="zh-TW" sz="1800" dirty="0"/>
              <a:t>ASP.NET MVC</a:t>
            </a:r>
            <a:r>
              <a:rPr lang="zh-TW" altLang="en-US" sz="1800" dirty="0"/>
              <a:t>專案如何建，以及</a:t>
            </a:r>
            <a:r>
              <a:rPr lang="en-US" altLang="zh-TW" sz="1800" dirty="0"/>
              <a:t>ASP.NET MVC</a:t>
            </a:r>
            <a:r>
              <a:rPr lang="zh-TW" altLang="en-US" sz="1800" dirty="0"/>
              <a:t>大約的架構，我是習慣用</a:t>
            </a:r>
            <a:r>
              <a:rPr lang="en-US" altLang="zh-TW" sz="1800" dirty="0"/>
              <a:t>C#</a:t>
            </a:r>
            <a:r>
              <a:rPr lang="zh-TW" altLang="en-US" sz="1800" dirty="0"/>
              <a:t>，所以就以</a:t>
            </a:r>
            <a:r>
              <a:rPr lang="en-US" altLang="zh-TW" sz="1800" dirty="0"/>
              <a:t>C#</a:t>
            </a:r>
            <a:r>
              <a:rPr lang="zh-TW" altLang="en-US" sz="1800" dirty="0"/>
              <a:t>來介紹，不曉得</a:t>
            </a:r>
            <a:r>
              <a:rPr lang="en-US" altLang="zh-TW" sz="1800" dirty="0"/>
              <a:t>VB</a:t>
            </a:r>
            <a:r>
              <a:rPr lang="zh-TW" altLang="en-US" sz="1800" dirty="0"/>
              <a:t>能不能用</a:t>
            </a:r>
            <a:r>
              <a:rPr lang="en-US" altLang="zh-TW" sz="1800" dirty="0"/>
              <a:t>ASP.NET MVC</a:t>
            </a:r>
            <a:r>
              <a:rPr lang="zh-TW" altLang="en-US" sz="1800" dirty="0" smtClean="0"/>
              <a:t>。</a:t>
            </a:r>
            <a:endParaRPr lang="en-US" altLang="zh-TW" sz="1800" dirty="0" smtClean="0"/>
          </a:p>
          <a:p>
            <a:r>
              <a:rPr lang="zh-TW" altLang="en-US" sz="1800" dirty="0"/>
              <a:t>首先打開</a:t>
            </a:r>
            <a:r>
              <a:rPr lang="en-US" altLang="zh-TW" sz="1800" dirty="0"/>
              <a:t>Visual Studio</a:t>
            </a:r>
            <a:r>
              <a:rPr lang="zh-TW" altLang="en-US" sz="1800" dirty="0"/>
              <a:t>，點選工具列的 檔案 → 新增 → 專案，然後選擇</a:t>
            </a:r>
            <a:r>
              <a:rPr lang="en-US" altLang="zh-TW" sz="1800" dirty="0"/>
              <a:t>Visual C# → Web → ASP.NET Web</a:t>
            </a:r>
            <a:r>
              <a:rPr lang="zh-TW" altLang="en-US" sz="1800" dirty="0"/>
              <a:t>應用程式 → 選擇位置並輸入名稱 → 然後按確定</a:t>
            </a:r>
          </a:p>
        </p:txBody>
      </p:sp>
      <p:pic>
        <p:nvPicPr>
          <p:cNvPr id="3074" name="Picture 2" descr="https://ithelp.ithome.com.tw/upload/images/20171212/20105694cDEGgxftC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24944"/>
            <a:ext cx="5422344" cy="3717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thelp.ithome.com.tw/upload/images/20171212/20105694r1xOqHlER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929488"/>
            <a:ext cx="4082083" cy="315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30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專案預設畫面</a:t>
            </a:r>
            <a:endParaRPr lang="zh-TW" altLang="en-US" dirty="0"/>
          </a:p>
        </p:txBody>
      </p:sp>
      <p:sp>
        <p:nvSpPr>
          <p:cNvPr id="3" name="內容版面配置區 2"/>
          <p:cNvSpPr>
            <a:spLocks noGrp="1"/>
          </p:cNvSpPr>
          <p:nvPr>
            <p:ph idx="1"/>
          </p:nvPr>
        </p:nvSpPr>
        <p:spPr/>
        <p:txBody>
          <a:bodyPr>
            <a:normAutofit/>
          </a:bodyPr>
          <a:lstStyle/>
          <a:p>
            <a:r>
              <a:rPr lang="zh-TW" altLang="en-US" sz="2000" dirty="0"/>
              <a:t>一個基本的專案就建起來了，讓我們執行一下程式，會看到以下的畫面</a:t>
            </a:r>
            <a:r>
              <a:rPr lang="zh-TW" altLang="en-US" sz="2000" dirty="0" smtClean="0"/>
              <a:t>。</a:t>
            </a:r>
            <a:r>
              <a:rPr lang="en-US" altLang="zh-TW" sz="2000" dirty="0"/>
              <a:t>MVC</a:t>
            </a:r>
            <a:r>
              <a:rPr lang="zh-TW" altLang="en-US" sz="2000" dirty="0"/>
              <a:t>的畫面預設是套</a:t>
            </a:r>
            <a:r>
              <a:rPr lang="en-US" altLang="zh-TW" sz="2000" dirty="0" err="1"/>
              <a:t>BootStrap</a:t>
            </a:r>
            <a:r>
              <a:rPr lang="zh-TW" altLang="en-US" sz="2000" dirty="0"/>
              <a:t>的版，基本上如果有學過</a:t>
            </a:r>
            <a:r>
              <a:rPr lang="en-US" altLang="zh-TW" sz="2000" dirty="0" err="1"/>
              <a:t>BootStrap</a:t>
            </a:r>
            <a:r>
              <a:rPr lang="zh-TW" altLang="en-US" sz="2000" dirty="0"/>
              <a:t>，直接就可以套在</a:t>
            </a:r>
            <a:r>
              <a:rPr lang="en-US" altLang="zh-TW" sz="2000" dirty="0"/>
              <a:t>MVC</a:t>
            </a:r>
            <a:r>
              <a:rPr lang="zh-TW" altLang="en-US" sz="2000" dirty="0"/>
              <a:t>上面，這個畫面就有一些基本的功能頁面，首頁的介紹、關於、聯絡方式，還有註冊跟登入的畫面，甚至</a:t>
            </a:r>
            <a:r>
              <a:rPr lang="en-US" altLang="zh-TW" sz="2000" dirty="0"/>
              <a:t>MVC</a:t>
            </a:r>
            <a:r>
              <a:rPr lang="zh-TW" altLang="en-US" sz="2000" dirty="0"/>
              <a:t>預設可以使用</a:t>
            </a:r>
            <a:r>
              <a:rPr lang="en-US" altLang="zh-TW" sz="2000" dirty="0"/>
              <a:t>Google</a:t>
            </a:r>
            <a:r>
              <a:rPr lang="zh-TW" altLang="en-US" sz="2000" dirty="0"/>
              <a:t>跟</a:t>
            </a:r>
            <a:r>
              <a:rPr lang="en-US" altLang="zh-TW" sz="2000" dirty="0"/>
              <a:t>Facebook</a:t>
            </a:r>
            <a:r>
              <a:rPr lang="zh-TW" altLang="en-US" sz="2000" dirty="0"/>
              <a:t>登入等，不過那部份一開始是關閉的，需要去把那個功能打開才有。</a:t>
            </a:r>
          </a:p>
        </p:txBody>
      </p:sp>
      <p:pic>
        <p:nvPicPr>
          <p:cNvPr id="5122" name="Picture 2" descr="https://ithelp.ithome.com.tw/upload/images/20171212/20105694NkZJ58Qe3P.jpg"/>
          <p:cNvPicPr>
            <a:picLocks noChangeAspect="1" noChangeArrowheads="1"/>
          </p:cNvPicPr>
          <p:nvPr/>
        </p:nvPicPr>
        <p:blipFill rotWithShape="1">
          <a:blip r:embed="rId2">
            <a:extLst>
              <a:ext uri="{28A0092B-C50C-407E-A947-70E740481C1C}">
                <a14:useLocalDpi xmlns:a14="http://schemas.microsoft.com/office/drawing/2010/main" val="0"/>
              </a:ext>
            </a:extLst>
          </a:blip>
          <a:srcRect l="13348" r="13434" b="12009"/>
          <a:stretch/>
        </p:blipFill>
        <p:spPr bwMode="auto">
          <a:xfrm>
            <a:off x="1489368" y="3501008"/>
            <a:ext cx="5616624" cy="324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9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專案資料夾結構</a:t>
            </a:r>
            <a:endParaRPr lang="zh-TW" altLang="en-US" dirty="0"/>
          </a:p>
        </p:txBody>
      </p:sp>
      <p:sp>
        <p:nvSpPr>
          <p:cNvPr id="3" name="內容版面配置區 2"/>
          <p:cNvSpPr>
            <a:spLocks noGrp="1"/>
          </p:cNvSpPr>
          <p:nvPr>
            <p:ph idx="1"/>
          </p:nvPr>
        </p:nvSpPr>
        <p:spPr/>
        <p:txBody>
          <a:bodyPr>
            <a:normAutofit/>
          </a:bodyPr>
          <a:lstStyle/>
          <a:p>
            <a:r>
              <a:rPr lang="zh-TW" altLang="en-US" sz="2000" dirty="0"/>
              <a:t>那我們現在來看一下結構的部分，以下是專案的資料夾結構：</a:t>
            </a:r>
          </a:p>
        </p:txBody>
      </p:sp>
      <p:pic>
        <p:nvPicPr>
          <p:cNvPr id="6146" name="Picture 2" descr="https://ithelp.ithome.com.tw/upload/images/20171212/20105694N9nZ0Lau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2645115" cy="482533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476690" y="1916832"/>
            <a:ext cx="5424381" cy="1077218"/>
          </a:xfrm>
          <a:prstGeom prst="rect">
            <a:avLst/>
          </a:prstGeom>
        </p:spPr>
        <p:txBody>
          <a:bodyPr wrap="square">
            <a:spAutoFit/>
          </a:bodyPr>
          <a:lstStyle/>
          <a:p>
            <a:pPr marL="285750" indent="-285750">
              <a:buFont typeface="Arial" panose="020B0604020202020204" pitchFamily="34" charset="0"/>
              <a:buChar char="•"/>
            </a:pPr>
            <a:r>
              <a:rPr lang="en-US" altLang="zh-TW" sz="1600" dirty="0" err="1">
                <a:solidFill>
                  <a:srgbClr val="FF0000"/>
                </a:solidFill>
              </a:rPr>
              <a:t>App_Data</a:t>
            </a:r>
            <a:r>
              <a:rPr lang="en-US" altLang="zh-TW" sz="1600" dirty="0"/>
              <a:t> </a:t>
            </a:r>
            <a:r>
              <a:rPr lang="zh-TW" altLang="en-US" sz="1600" dirty="0"/>
              <a:t>以前是</a:t>
            </a:r>
            <a:r>
              <a:rPr lang="en-US" altLang="zh-TW" sz="1600" dirty="0"/>
              <a:t>ASP.NET</a:t>
            </a:r>
            <a:r>
              <a:rPr lang="zh-TW" altLang="en-US" sz="1600" dirty="0"/>
              <a:t>設計來放一些核心的</a:t>
            </a:r>
            <a:r>
              <a:rPr lang="en-US" altLang="zh-TW" sz="1600" dirty="0" err="1"/>
              <a:t>cs</a:t>
            </a:r>
            <a:r>
              <a:rPr lang="zh-TW" altLang="en-US" sz="1600" dirty="0"/>
              <a:t>檔案的地方，不過</a:t>
            </a:r>
            <a:r>
              <a:rPr lang="en-US" altLang="zh-TW" sz="1600" dirty="0"/>
              <a:t>MVC</a:t>
            </a:r>
            <a:r>
              <a:rPr lang="zh-TW" altLang="en-US" sz="1600" dirty="0"/>
              <a:t>的</a:t>
            </a:r>
            <a:r>
              <a:rPr lang="en-US" altLang="zh-TW" sz="1600" dirty="0" err="1"/>
              <a:t>App_Data</a:t>
            </a:r>
            <a:r>
              <a:rPr lang="zh-TW" altLang="en-US" sz="1600" dirty="0"/>
              <a:t>資料夾好像跟我有仇，我的</a:t>
            </a:r>
            <a:r>
              <a:rPr lang="en-US" altLang="zh-TW" sz="1600" dirty="0" err="1"/>
              <a:t>cs</a:t>
            </a:r>
            <a:r>
              <a:rPr lang="zh-TW" altLang="en-US" sz="1600" dirty="0"/>
              <a:t>檔案都放不進去，所以我的專案基本上這個資料夾都是空的。</a:t>
            </a:r>
          </a:p>
        </p:txBody>
      </p:sp>
      <p:sp>
        <p:nvSpPr>
          <p:cNvPr id="5" name="矩形 4"/>
          <p:cNvSpPr/>
          <p:nvPr/>
        </p:nvSpPr>
        <p:spPr>
          <a:xfrm>
            <a:off x="3476691" y="2849854"/>
            <a:ext cx="5424381" cy="830997"/>
          </a:xfrm>
          <a:prstGeom prst="rect">
            <a:avLst/>
          </a:prstGeom>
        </p:spPr>
        <p:txBody>
          <a:bodyPr wrap="square">
            <a:spAutoFit/>
          </a:bodyPr>
          <a:lstStyle/>
          <a:p>
            <a:pPr marL="285750" indent="-285750">
              <a:buFont typeface="Arial" panose="020B0604020202020204" pitchFamily="34" charset="0"/>
              <a:buChar char="•"/>
            </a:pPr>
            <a:r>
              <a:rPr lang="en-US" altLang="zh-TW" sz="1600" dirty="0" err="1">
                <a:solidFill>
                  <a:srgbClr val="FF0000"/>
                </a:solidFill>
              </a:rPr>
              <a:t>App_Start</a:t>
            </a:r>
            <a:r>
              <a:rPr lang="en-US" altLang="zh-TW" sz="1600" dirty="0">
                <a:solidFill>
                  <a:srgbClr val="FF0000"/>
                </a:solidFill>
              </a:rPr>
              <a:t> </a:t>
            </a:r>
            <a:r>
              <a:rPr lang="zh-TW" altLang="en-US" sz="1600" dirty="0"/>
              <a:t>裡面微軟有放一些一開始就會執行的東西，雖然看起來很討厭不過隨便刪掉的話是會出錯的，這部分我就沒特別研究，反正放在那裡對人畜無害。</a:t>
            </a:r>
          </a:p>
        </p:txBody>
      </p:sp>
      <p:sp>
        <p:nvSpPr>
          <p:cNvPr id="7" name="矩形 6"/>
          <p:cNvSpPr/>
          <p:nvPr/>
        </p:nvSpPr>
        <p:spPr>
          <a:xfrm>
            <a:off x="3476691" y="3586015"/>
            <a:ext cx="5424382" cy="830997"/>
          </a:xfrm>
          <a:prstGeom prst="rect">
            <a:avLst/>
          </a:prstGeom>
        </p:spPr>
        <p:txBody>
          <a:bodyPr wrap="square">
            <a:spAutoFit/>
          </a:bodyPr>
          <a:lstStyle/>
          <a:p>
            <a:pPr marL="285750" indent="-285750">
              <a:buFont typeface="Arial" panose="020B0604020202020204" pitchFamily="34" charset="0"/>
              <a:buChar char="•"/>
            </a:pPr>
            <a:r>
              <a:rPr lang="en-US" altLang="zh-TW" sz="1600" dirty="0">
                <a:solidFill>
                  <a:srgbClr val="FF0000"/>
                </a:solidFill>
              </a:rPr>
              <a:t>Content</a:t>
            </a:r>
            <a:r>
              <a:rPr lang="zh-TW" altLang="en-US" sz="1600" dirty="0"/>
              <a:t>跟</a:t>
            </a:r>
            <a:r>
              <a:rPr lang="en-US" altLang="zh-TW" sz="1600" dirty="0">
                <a:solidFill>
                  <a:srgbClr val="FF0000"/>
                </a:solidFill>
              </a:rPr>
              <a:t>Scripts</a:t>
            </a:r>
            <a:r>
              <a:rPr lang="zh-TW" altLang="en-US" sz="1600" dirty="0"/>
              <a:t>相信有寫過網頁的都很熟悉，總之就是放一些</a:t>
            </a:r>
            <a:r>
              <a:rPr lang="en-US" altLang="zh-TW" sz="1600" dirty="0"/>
              <a:t>CSS</a:t>
            </a:r>
            <a:r>
              <a:rPr lang="zh-TW" altLang="en-US" sz="1600" dirty="0"/>
              <a:t>跟</a:t>
            </a:r>
            <a:r>
              <a:rPr lang="en-US" altLang="zh-TW" sz="1600" dirty="0"/>
              <a:t>JS</a:t>
            </a:r>
            <a:r>
              <a:rPr lang="zh-TW" altLang="en-US" sz="1600" dirty="0"/>
              <a:t>檔案的地方，當然也會有</a:t>
            </a:r>
            <a:r>
              <a:rPr lang="en-US" altLang="zh-TW" sz="1600" dirty="0"/>
              <a:t>JQuery</a:t>
            </a:r>
            <a:r>
              <a:rPr lang="zh-TW" altLang="en-US" sz="1600" dirty="0"/>
              <a:t>。</a:t>
            </a:r>
            <a:r>
              <a:rPr lang="en-US" altLang="zh-TW" sz="1600" dirty="0"/>
              <a:t>(</a:t>
            </a:r>
            <a:r>
              <a:rPr lang="zh-TW" altLang="en-US" sz="1600" dirty="0"/>
              <a:t>應該說</a:t>
            </a:r>
            <a:r>
              <a:rPr lang="en-US" altLang="zh-TW" sz="1600" dirty="0" err="1"/>
              <a:t>BootStrap</a:t>
            </a:r>
            <a:r>
              <a:rPr lang="zh-TW" altLang="en-US" sz="1600" dirty="0"/>
              <a:t>本來就是要載入</a:t>
            </a:r>
            <a:r>
              <a:rPr lang="en-US" altLang="zh-TW" sz="1600" dirty="0"/>
              <a:t>JQuery</a:t>
            </a:r>
            <a:r>
              <a:rPr lang="zh-TW" altLang="en-US" sz="1600" dirty="0"/>
              <a:t>才能用</a:t>
            </a:r>
            <a:r>
              <a:rPr lang="en-US" altLang="zh-TW" sz="1600" dirty="0"/>
              <a:t>)</a:t>
            </a:r>
          </a:p>
        </p:txBody>
      </p:sp>
      <p:sp>
        <p:nvSpPr>
          <p:cNvPr id="8" name="矩形 7"/>
          <p:cNvSpPr/>
          <p:nvPr/>
        </p:nvSpPr>
        <p:spPr>
          <a:xfrm>
            <a:off x="3476691" y="4395859"/>
            <a:ext cx="2741648" cy="338554"/>
          </a:xfrm>
          <a:prstGeom prst="rect">
            <a:avLst/>
          </a:prstGeom>
        </p:spPr>
        <p:txBody>
          <a:bodyPr wrap="none">
            <a:spAutoFit/>
          </a:bodyPr>
          <a:lstStyle/>
          <a:p>
            <a:pPr marL="285750" indent="-285750">
              <a:buFont typeface="Arial" panose="020B0604020202020204" pitchFamily="34" charset="0"/>
              <a:buChar char="•"/>
            </a:pPr>
            <a:r>
              <a:rPr lang="en-US" altLang="zh-TW" sz="1600" dirty="0">
                <a:solidFill>
                  <a:srgbClr val="FF0000"/>
                </a:solidFill>
              </a:rPr>
              <a:t>fonts</a:t>
            </a:r>
            <a:r>
              <a:rPr lang="zh-TW" altLang="en-US" sz="1600" dirty="0"/>
              <a:t>是字型相關的資料夾</a:t>
            </a:r>
          </a:p>
        </p:txBody>
      </p:sp>
      <p:sp>
        <p:nvSpPr>
          <p:cNvPr id="9" name="矩形 8"/>
          <p:cNvSpPr/>
          <p:nvPr/>
        </p:nvSpPr>
        <p:spPr>
          <a:xfrm>
            <a:off x="3476689" y="4734413"/>
            <a:ext cx="5424381" cy="1077218"/>
          </a:xfrm>
          <a:prstGeom prst="rect">
            <a:avLst/>
          </a:prstGeom>
        </p:spPr>
        <p:txBody>
          <a:bodyPr wrap="square">
            <a:spAutoFit/>
          </a:bodyPr>
          <a:lstStyle/>
          <a:p>
            <a:pPr marL="285750" indent="-285750">
              <a:buFont typeface="Arial" panose="020B0604020202020204" pitchFamily="34" charset="0"/>
              <a:buChar char="•"/>
            </a:pPr>
            <a:r>
              <a:rPr lang="en-US" altLang="zh-TW" sz="1600" dirty="0">
                <a:solidFill>
                  <a:srgbClr val="FF0000"/>
                </a:solidFill>
              </a:rPr>
              <a:t>Controllers</a:t>
            </a:r>
            <a:r>
              <a:rPr lang="zh-TW" altLang="en-US" sz="1600" dirty="0"/>
              <a:t>就是放控制器的地方，</a:t>
            </a:r>
            <a:r>
              <a:rPr lang="en-US" altLang="zh-TW" sz="1600" dirty="0" smtClean="0">
                <a:solidFill>
                  <a:srgbClr val="FF0000"/>
                </a:solidFill>
              </a:rPr>
              <a:t>Views</a:t>
            </a:r>
            <a:r>
              <a:rPr lang="zh-TW" altLang="en-US" sz="1600" dirty="0"/>
              <a:t>是放頁面的地方，</a:t>
            </a:r>
            <a:r>
              <a:rPr lang="en-US" altLang="zh-TW" sz="1600" dirty="0"/>
              <a:t>MVC</a:t>
            </a:r>
            <a:r>
              <a:rPr lang="zh-TW" altLang="en-US" sz="1600" dirty="0"/>
              <a:t>的網頁是從</a:t>
            </a:r>
            <a:r>
              <a:rPr lang="en-US" altLang="zh-TW" sz="1600" dirty="0"/>
              <a:t>Controller</a:t>
            </a:r>
            <a:r>
              <a:rPr lang="zh-TW" altLang="en-US" sz="1600" dirty="0"/>
              <a:t>開始跑，然後才跑到</a:t>
            </a:r>
            <a:r>
              <a:rPr lang="en-US" altLang="zh-TW" sz="1600" dirty="0"/>
              <a:t>View</a:t>
            </a:r>
            <a:r>
              <a:rPr lang="zh-TW" altLang="en-US" sz="1600" dirty="0"/>
              <a:t>，有</a:t>
            </a:r>
            <a:r>
              <a:rPr lang="en-US" altLang="zh-TW" sz="1600" dirty="0"/>
              <a:t>Controller</a:t>
            </a:r>
            <a:r>
              <a:rPr lang="zh-TW" altLang="en-US" sz="1600" dirty="0"/>
              <a:t>不一定要有相對應的</a:t>
            </a:r>
            <a:r>
              <a:rPr lang="en-US" altLang="zh-TW" sz="1600" dirty="0"/>
              <a:t>View</a:t>
            </a:r>
            <a:r>
              <a:rPr lang="zh-TW" altLang="en-US" sz="1600" dirty="0"/>
              <a:t>，不過</a:t>
            </a:r>
            <a:r>
              <a:rPr lang="en-US" altLang="zh-TW" sz="1600" dirty="0"/>
              <a:t>View</a:t>
            </a:r>
            <a:r>
              <a:rPr lang="zh-TW" altLang="en-US" sz="1600" dirty="0"/>
              <a:t>要顯示出來一定要有</a:t>
            </a:r>
            <a:r>
              <a:rPr lang="en-US" altLang="zh-TW" sz="1600" dirty="0"/>
              <a:t>Controller</a:t>
            </a:r>
            <a:r>
              <a:rPr lang="zh-TW" altLang="en-US" sz="1600" dirty="0"/>
              <a:t>去呼叫它</a:t>
            </a:r>
            <a:r>
              <a:rPr lang="en-US" altLang="zh-TW" sz="1600" dirty="0"/>
              <a:t>(</a:t>
            </a:r>
            <a:r>
              <a:rPr lang="zh-TW" altLang="en-US" sz="1600" dirty="0"/>
              <a:t>名稱不一定要一樣</a:t>
            </a:r>
            <a:r>
              <a:rPr lang="en-US" altLang="zh-TW" sz="1600" dirty="0"/>
              <a:t>)</a:t>
            </a:r>
          </a:p>
        </p:txBody>
      </p:sp>
      <p:sp>
        <p:nvSpPr>
          <p:cNvPr id="10" name="矩形 9"/>
          <p:cNvSpPr/>
          <p:nvPr/>
        </p:nvSpPr>
        <p:spPr>
          <a:xfrm>
            <a:off x="3476688" y="5805613"/>
            <a:ext cx="5424381" cy="584775"/>
          </a:xfrm>
          <a:prstGeom prst="rect">
            <a:avLst/>
          </a:prstGeom>
        </p:spPr>
        <p:txBody>
          <a:bodyPr wrap="square">
            <a:spAutoFit/>
          </a:bodyPr>
          <a:lstStyle/>
          <a:p>
            <a:pPr marL="285750" indent="-285750">
              <a:buFont typeface="Arial" panose="020B0604020202020204" pitchFamily="34" charset="0"/>
              <a:buChar char="•"/>
            </a:pPr>
            <a:r>
              <a:rPr lang="en-US" altLang="zh-TW" sz="1600" dirty="0">
                <a:solidFill>
                  <a:srgbClr val="FF0000"/>
                </a:solidFill>
              </a:rPr>
              <a:t>Models</a:t>
            </a:r>
            <a:r>
              <a:rPr lang="zh-TW" altLang="en-US" sz="1600" dirty="0"/>
              <a:t>資料夾就是放</a:t>
            </a:r>
            <a:r>
              <a:rPr lang="en-US" altLang="zh-TW" sz="1600" dirty="0"/>
              <a:t>Model</a:t>
            </a:r>
            <a:r>
              <a:rPr lang="zh-TW" altLang="en-US" sz="1600" dirty="0"/>
              <a:t>的地方，這部分我們之後會有比較詳細的說明</a:t>
            </a:r>
          </a:p>
        </p:txBody>
      </p:sp>
    </p:spTree>
    <p:extLst>
      <p:ext uri="{BB962C8B-B14F-4D97-AF65-F5344CB8AC3E}">
        <p14:creationId xmlns:p14="http://schemas.microsoft.com/office/powerpoint/2010/main" val="211242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[Day 04] </a:t>
            </a:r>
            <a:r>
              <a:rPr lang="zh-TW" altLang="en-US" dirty="0"/>
              <a:t>我的第一個</a:t>
            </a:r>
            <a:r>
              <a:rPr lang="en-US" altLang="zh-TW" dirty="0"/>
              <a:t>MVC</a:t>
            </a:r>
            <a:r>
              <a:rPr lang="zh-TW" altLang="en-US" dirty="0"/>
              <a:t>專案</a:t>
            </a:r>
            <a:r>
              <a:rPr lang="en-US" altLang="zh-TW" dirty="0"/>
              <a:t>(</a:t>
            </a:r>
            <a:r>
              <a:rPr lang="zh-TW" altLang="en-US" dirty="0"/>
              <a:t>二</a:t>
            </a:r>
            <a:r>
              <a:rPr lang="en-US" altLang="zh-TW" dirty="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https://ithelp.ithome.com.tw/articles/10191560</a:t>
            </a:r>
            <a:endParaRPr lang="zh-TW" altLang="en-US" dirty="0"/>
          </a:p>
        </p:txBody>
      </p:sp>
    </p:spTree>
    <p:extLst>
      <p:ext uri="{BB962C8B-B14F-4D97-AF65-F5344CB8AC3E}">
        <p14:creationId xmlns:p14="http://schemas.microsoft.com/office/powerpoint/2010/main" val="28570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endParaRPr lang="zh-TW" altLang="en-US" dirty="0"/>
          </a:p>
        </p:txBody>
      </p:sp>
      <p:sp>
        <p:nvSpPr>
          <p:cNvPr id="7" name="內容版面配置區 6"/>
          <p:cNvSpPr>
            <a:spLocks noGrp="1"/>
          </p:cNvSpPr>
          <p:nvPr>
            <p:ph idx="1"/>
          </p:nvPr>
        </p:nvSpPr>
        <p:spPr>
          <a:xfrm>
            <a:off x="3491880" y="1600200"/>
            <a:ext cx="5194920" cy="4525963"/>
          </a:xfrm>
        </p:spPr>
        <p:txBody>
          <a:bodyPr>
            <a:normAutofit lnSpcReduction="10000"/>
          </a:bodyPr>
          <a:lstStyle/>
          <a:p>
            <a:r>
              <a:rPr lang="zh-TW" altLang="en-US" sz="2400" dirty="0"/>
              <a:t>今天來分析一下</a:t>
            </a:r>
            <a:r>
              <a:rPr lang="en-US" altLang="zh-TW" sz="2400" dirty="0"/>
              <a:t>MVC</a:t>
            </a:r>
            <a:r>
              <a:rPr lang="zh-TW" altLang="en-US" sz="2400" dirty="0"/>
              <a:t>的結構，首先我們看</a:t>
            </a:r>
            <a:r>
              <a:rPr lang="en-US" altLang="zh-TW" sz="2400" dirty="0"/>
              <a:t>Views</a:t>
            </a:r>
            <a:r>
              <a:rPr lang="zh-TW" altLang="en-US" sz="2400" dirty="0" smtClean="0"/>
              <a:t>這邊</a:t>
            </a:r>
            <a:r>
              <a:rPr lang="en-US" altLang="zh-TW" sz="2400" dirty="0" smtClean="0"/>
              <a:t>:</a:t>
            </a:r>
          </a:p>
          <a:p>
            <a:r>
              <a:rPr lang="zh-TW" altLang="en-US" sz="2400" dirty="0"/>
              <a:t>會看到一個</a:t>
            </a:r>
            <a:r>
              <a:rPr lang="en-US" altLang="zh-TW" sz="2400" dirty="0">
                <a:solidFill>
                  <a:srgbClr val="FF0000"/>
                </a:solidFill>
              </a:rPr>
              <a:t>Shared</a:t>
            </a:r>
            <a:r>
              <a:rPr lang="zh-TW" altLang="en-US" sz="2400" dirty="0"/>
              <a:t>資料夾，通常都是放主版頁面之類的資料夾</a:t>
            </a:r>
            <a:r>
              <a:rPr lang="en-US" altLang="zh-TW" sz="2400" dirty="0"/>
              <a:t>(</a:t>
            </a:r>
            <a:r>
              <a:rPr lang="zh-TW" altLang="en-US" sz="2400" dirty="0"/>
              <a:t>主版頁面應該是</a:t>
            </a:r>
            <a:r>
              <a:rPr lang="en-US" altLang="zh-TW" sz="2400" dirty="0" err="1"/>
              <a:t>WebForm</a:t>
            </a:r>
            <a:r>
              <a:rPr lang="zh-TW" altLang="en-US" sz="2400" dirty="0"/>
              <a:t>的說法，我不知道在</a:t>
            </a:r>
            <a:r>
              <a:rPr lang="en-US" altLang="zh-TW" sz="2400" dirty="0"/>
              <a:t>MVC</a:t>
            </a:r>
            <a:r>
              <a:rPr lang="zh-TW" altLang="en-US" sz="2400" dirty="0"/>
              <a:t>應該如何稱呼它</a:t>
            </a:r>
            <a:r>
              <a:rPr lang="en-US" altLang="zh-TW" sz="2400" dirty="0"/>
              <a:t>)</a:t>
            </a:r>
            <a:r>
              <a:rPr lang="zh-TW" altLang="en-US" sz="2400" dirty="0"/>
              <a:t>，</a:t>
            </a:r>
            <a:r>
              <a:rPr lang="en-US" altLang="zh-TW" sz="2400" dirty="0"/>
              <a:t>MVC</a:t>
            </a:r>
            <a:r>
              <a:rPr lang="zh-TW" altLang="en-US" sz="2400" dirty="0"/>
              <a:t>的主版頁面預設是使用</a:t>
            </a:r>
            <a:r>
              <a:rPr lang="en-US" altLang="zh-TW" sz="2400" dirty="0"/>
              <a:t>_</a:t>
            </a:r>
            <a:r>
              <a:rPr lang="en-US" altLang="zh-TW" sz="2400" dirty="0" err="1"/>
              <a:t>Layout.cshtml</a:t>
            </a:r>
            <a:r>
              <a:rPr lang="zh-TW" altLang="en-US" sz="2400" dirty="0"/>
              <a:t>，在</a:t>
            </a:r>
            <a:r>
              <a:rPr lang="en-US" altLang="zh-TW" sz="2400" dirty="0"/>
              <a:t>Visual Studio 2015</a:t>
            </a:r>
            <a:r>
              <a:rPr lang="zh-TW" altLang="en-US" sz="2400" dirty="0"/>
              <a:t>之前的版本，要自己指定主版頁面，從</a:t>
            </a:r>
            <a:r>
              <a:rPr lang="en-US" altLang="zh-TW" sz="2400" dirty="0"/>
              <a:t>VS 2015</a:t>
            </a:r>
            <a:r>
              <a:rPr lang="zh-TW" altLang="en-US" sz="2400" dirty="0"/>
              <a:t>之後，如果你沒有指定主版頁面，預設就會載入</a:t>
            </a:r>
            <a:r>
              <a:rPr lang="en-US" altLang="zh-TW" sz="2400" dirty="0"/>
              <a:t>_</a:t>
            </a:r>
            <a:r>
              <a:rPr lang="en-US" altLang="zh-TW" sz="2400" dirty="0" err="1"/>
              <a:t>Layout.cshtml</a:t>
            </a:r>
            <a:r>
              <a:rPr lang="zh-TW" altLang="en-US" sz="2400" dirty="0"/>
              <a:t>當作主版頁面。</a:t>
            </a:r>
          </a:p>
          <a:p>
            <a:endParaRPr lang="zh-TW" altLang="en-US" sz="2400" dirty="0"/>
          </a:p>
        </p:txBody>
      </p:sp>
      <p:pic>
        <p:nvPicPr>
          <p:cNvPr id="7170" name="Picture 2" descr="https://ithelp.ithome.com.tw/upload/images/20171213/20105694by4uBHf9q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80" y="1601012"/>
            <a:ext cx="2933700"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02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a:t>下面我們來看</a:t>
            </a:r>
            <a:r>
              <a:rPr lang="en-US" altLang="zh-TW" sz="2400" dirty="0" err="1"/>
              <a:t>HomeController.cs</a:t>
            </a:r>
            <a:endParaRPr lang="zh-TW" altLang="en-US" sz="2400" dirty="0"/>
          </a:p>
        </p:txBody>
      </p:sp>
      <p:pic>
        <p:nvPicPr>
          <p:cNvPr id="8194" name="Picture 2" descr="https://ithelp.ithome.com.tw/upload/images/20171213/20105694AIoY2bu5V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5237022" cy="352839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759406" y="2147805"/>
            <a:ext cx="3277090" cy="1477328"/>
          </a:xfrm>
          <a:prstGeom prst="rect">
            <a:avLst/>
          </a:prstGeom>
        </p:spPr>
        <p:txBody>
          <a:bodyPr wrap="square">
            <a:spAutoFit/>
          </a:bodyPr>
          <a:lstStyle/>
          <a:p>
            <a:r>
              <a:rPr lang="zh-TW" altLang="en-US" dirty="0"/>
              <a:t>如果沒有特別指定</a:t>
            </a:r>
            <a:r>
              <a:rPr lang="en-US" altLang="zh-TW" dirty="0"/>
              <a:t>View</a:t>
            </a:r>
            <a:r>
              <a:rPr lang="zh-TW" altLang="en-US" dirty="0"/>
              <a:t>，</a:t>
            </a:r>
            <a:r>
              <a:rPr lang="en-US" altLang="zh-TW" dirty="0" err="1"/>
              <a:t>HomeController</a:t>
            </a:r>
            <a:r>
              <a:rPr lang="zh-TW" altLang="en-US" dirty="0"/>
              <a:t>裡面的</a:t>
            </a:r>
            <a:r>
              <a:rPr lang="en-US" altLang="zh-TW" dirty="0"/>
              <a:t>Index</a:t>
            </a:r>
            <a:r>
              <a:rPr lang="zh-TW" altLang="en-US" dirty="0"/>
              <a:t>所</a:t>
            </a:r>
            <a:r>
              <a:rPr lang="en-US" altLang="zh-TW" dirty="0"/>
              <a:t>return</a:t>
            </a:r>
            <a:r>
              <a:rPr lang="zh-TW" altLang="en-US" dirty="0"/>
              <a:t>的</a:t>
            </a:r>
            <a:r>
              <a:rPr lang="en-US" altLang="zh-TW" dirty="0"/>
              <a:t>View</a:t>
            </a:r>
            <a:r>
              <a:rPr lang="zh-TW" altLang="en-US" dirty="0"/>
              <a:t>就會是</a:t>
            </a:r>
            <a:r>
              <a:rPr lang="en-US" altLang="zh-TW" dirty="0"/>
              <a:t>/Views/Home/</a:t>
            </a:r>
            <a:r>
              <a:rPr lang="en-US" altLang="zh-TW" dirty="0" err="1"/>
              <a:t>Index.cshtml</a:t>
            </a:r>
            <a:r>
              <a:rPr lang="zh-TW" altLang="en-US" dirty="0"/>
              <a:t>，就會顯示這個檔案的內容出來。</a:t>
            </a:r>
          </a:p>
        </p:txBody>
      </p:sp>
      <p:cxnSp>
        <p:nvCxnSpPr>
          <p:cNvPr id="6" name="直線單箭頭接點 5"/>
          <p:cNvCxnSpPr/>
          <p:nvPr/>
        </p:nvCxnSpPr>
        <p:spPr>
          <a:xfrm flipH="1">
            <a:off x="3275856" y="2886469"/>
            <a:ext cx="2483550" cy="614539"/>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7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[Day 01] </a:t>
            </a:r>
            <a:r>
              <a:rPr lang="zh-TW" altLang="en-US" dirty="0"/>
              <a:t>什麼是</a:t>
            </a:r>
            <a:r>
              <a:rPr lang="en-US" altLang="zh-TW" dirty="0"/>
              <a:t>MVC</a:t>
            </a:r>
            <a:r>
              <a:rPr lang="zh-TW" altLang="en-US" dirty="0"/>
              <a:t>？能吃嗎？</a:t>
            </a:r>
            <a:br>
              <a:rPr lang="zh-TW" altLang="en-US" dirty="0"/>
            </a:b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https://ithelp.ithome.com.tw/articles/10191216</a:t>
            </a:r>
            <a:endParaRPr lang="zh-TW" altLang="en-US" dirty="0"/>
          </a:p>
        </p:txBody>
      </p:sp>
    </p:spTree>
    <p:extLst>
      <p:ext uri="{BB962C8B-B14F-4D97-AF65-F5344CB8AC3E}">
        <p14:creationId xmlns:p14="http://schemas.microsoft.com/office/powerpoint/2010/main" val="30954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[Day 05] ASP.NET MVC</a:t>
            </a:r>
            <a:r>
              <a:rPr lang="zh-TW" altLang="en-US" dirty="0"/>
              <a:t>後端傳資料到前端介紹</a:t>
            </a:r>
            <a:r>
              <a:rPr lang="en-US" altLang="zh-TW" dirty="0"/>
              <a:t>(</a:t>
            </a:r>
            <a:r>
              <a:rPr lang="zh-TW" altLang="en-US" dirty="0"/>
              <a:t>一</a:t>
            </a:r>
            <a:r>
              <a:rPr lang="en-US" altLang="zh-TW" dirty="0" smtClean="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https://ithelp.ithome.com.tw/articles/10191681</a:t>
            </a:r>
            <a:endParaRPr lang="zh-TW" altLang="en-US" dirty="0"/>
          </a:p>
        </p:txBody>
      </p:sp>
    </p:spTree>
    <p:extLst>
      <p:ext uri="{BB962C8B-B14F-4D97-AF65-F5344CB8AC3E}">
        <p14:creationId xmlns:p14="http://schemas.microsoft.com/office/powerpoint/2010/main" val="189885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資料傳遞</a:t>
            </a:r>
          </a:p>
        </p:txBody>
      </p:sp>
      <p:sp>
        <p:nvSpPr>
          <p:cNvPr id="3" name="內容版面配置區 2"/>
          <p:cNvSpPr>
            <a:spLocks noGrp="1"/>
          </p:cNvSpPr>
          <p:nvPr>
            <p:ph idx="1"/>
          </p:nvPr>
        </p:nvSpPr>
        <p:spPr>
          <a:xfrm>
            <a:off x="457200" y="1600200"/>
            <a:ext cx="8229600" cy="5069160"/>
          </a:xfrm>
        </p:spPr>
        <p:txBody>
          <a:bodyPr>
            <a:normAutofit fontScale="85000" lnSpcReduction="20000"/>
          </a:bodyPr>
          <a:lstStyle/>
          <a:p>
            <a:r>
              <a:rPr lang="zh-TW" altLang="en-US" sz="2400" dirty="0"/>
              <a:t>之前我們建了一個專案，但是完全沒有從後端帶任何資料到前端的頁面，那到底要如何</a:t>
            </a:r>
            <a:r>
              <a:rPr lang="zh-TW" altLang="en-US" sz="2400" dirty="0">
                <a:solidFill>
                  <a:srgbClr val="FF0000"/>
                </a:solidFill>
              </a:rPr>
              <a:t>將資料帶到前端</a:t>
            </a:r>
            <a:r>
              <a:rPr lang="zh-TW" altLang="en-US" sz="2400" dirty="0"/>
              <a:t>呢？在</a:t>
            </a:r>
            <a:r>
              <a:rPr lang="en-US" altLang="zh-TW" sz="2400" dirty="0"/>
              <a:t>MVC </a:t>
            </a:r>
            <a:r>
              <a:rPr lang="zh-TW" altLang="en-US" sz="2400" dirty="0"/>
              <a:t>中主要有兩種方式，一種是用</a:t>
            </a:r>
            <a:r>
              <a:rPr lang="en-US" altLang="zh-TW" sz="2400" dirty="0" err="1"/>
              <a:t>ViewBag</a:t>
            </a:r>
            <a:r>
              <a:rPr lang="zh-TW" altLang="en-US" sz="2400" dirty="0"/>
              <a:t>或</a:t>
            </a:r>
            <a:r>
              <a:rPr lang="en-US" altLang="zh-TW" sz="2400" dirty="0" err="1"/>
              <a:t>ViewData</a:t>
            </a:r>
            <a:r>
              <a:rPr lang="zh-TW" altLang="en-US" sz="2400" dirty="0"/>
              <a:t>等物件傳遞，另外一種方式是使用</a:t>
            </a:r>
            <a:r>
              <a:rPr lang="en-US" altLang="zh-TW" sz="2400" dirty="0"/>
              <a:t>Model</a:t>
            </a:r>
            <a:r>
              <a:rPr lang="zh-TW" altLang="en-US" sz="2400" dirty="0"/>
              <a:t>，那我們今天先看一下第一種方式</a:t>
            </a:r>
            <a:r>
              <a:rPr lang="zh-TW" altLang="en-US" sz="2400" dirty="0" smtClean="0"/>
              <a:t>。</a:t>
            </a:r>
            <a:endParaRPr lang="en-US" altLang="zh-TW" sz="2400" dirty="0" smtClean="0"/>
          </a:p>
          <a:p>
            <a:endParaRPr lang="en-US" altLang="zh-TW" sz="2400" dirty="0" smtClean="0"/>
          </a:p>
          <a:p>
            <a:r>
              <a:rPr lang="zh-TW" altLang="en-US" sz="2400" dirty="0" smtClean="0"/>
              <a:t>首先</a:t>
            </a:r>
            <a:r>
              <a:rPr lang="zh-TW" altLang="en-US" sz="2400" dirty="0"/>
              <a:t>這類的方式有三種物件</a:t>
            </a:r>
          </a:p>
          <a:p>
            <a:pPr lvl="1"/>
            <a:r>
              <a:rPr lang="en-US" altLang="zh-TW" sz="2000" dirty="0" err="1">
                <a:solidFill>
                  <a:srgbClr val="0070C0"/>
                </a:solidFill>
              </a:rPr>
              <a:t>ViewData</a:t>
            </a:r>
            <a:r>
              <a:rPr lang="en-US" altLang="zh-TW" sz="2000" dirty="0">
                <a:solidFill>
                  <a:srgbClr val="0070C0"/>
                </a:solidFill>
              </a:rPr>
              <a:t> </a:t>
            </a:r>
            <a:r>
              <a:rPr lang="zh-TW" altLang="en-US" sz="2000" dirty="0"/>
              <a:t>物件：屬於 </a:t>
            </a:r>
            <a:r>
              <a:rPr lang="en-US" altLang="zh-TW" sz="2000" dirty="0"/>
              <a:t>Dictionary Object </a:t>
            </a:r>
            <a:r>
              <a:rPr lang="zh-TW" altLang="en-US" sz="2000" dirty="0"/>
              <a:t>，能放入任何資料，使用 </a:t>
            </a:r>
            <a:r>
              <a:rPr lang="en-US" altLang="zh-TW" sz="2000" dirty="0"/>
              <a:t>Key / Value </a:t>
            </a:r>
            <a:r>
              <a:rPr lang="zh-TW" altLang="en-US" sz="2000" dirty="0"/>
              <a:t>的概念存取。</a:t>
            </a:r>
          </a:p>
          <a:p>
            <a:pPr lvl="1"/>
            <a:r>
              <a:rPr lang="en-US" altLang="zh-TW" sz="2000" dirty="0" err="1">
                <a:solidFill>
                  <a:srgbClr val="0070C0"/>
                </a:solidFill>
              </a:rPr>
              <a:t>ViewBag</a:t>
            </a:r>
            <a:r>
              <a:rPr lang="en-US" altLang="zh-TW" sz="2000" dirty="0">
                <a:solidFill>
                  <a:srgbClr val="0070C0"/>
                </a:solidFill>
              </a:rPr>
              <a:t> </a:t>
            </a:r>
            <a:r>
              <a:rPr lang="zh-TW" altLang="en-US" sz="2000" dirty="0"/>
              <a:t>物件：它和 </a:t>
            </a:r>
            <a:r>
              <a:rPr lang="en-US" altLang="zh-TW" sz="2000" dirty="0" err="1"/>
              <a:t>ViewData</a:t>
            </a:r>
            <a:r>
              <a:rPr lang="en-US" altLang="zh-TW" sz="2000" dirty="0"/>
              <a:t> </a:t>
            </a:r>
            <a:r>
              <a:rPr lang="zh-TW" altLang="en-US" sz="2000" dirty="0"/>
              <a:t>一樣，使用 </a:t>
            </a:r>
            <a:r>
              <a:rPr lang="en-US" altLang="zh-TW" sz="2000" dirty="0"/>
              <a:t>Key / Value </a:t>
            </a:r>
            <a:r>
              <a:rPr lang="zh-TW" altLang="en-US" sz="2000" dirty="0"/>
              <a:t>存取，並能放入任何的資料，但不同的是，它能產生「動態屬性」。</a:t>
            </a:r>
          </a:p>
          <a:p>
            <a:pPr lvl="1"/>
            <a:r>
              <a:rPr lang="en-US" altLang="zh-TW" sz="2000" dirty="0" err="1">
                <a:solidFill>
                  <a:srgbClr val="0070C0"/>
                </a:solidFill>
              </a:rPr>
              <a:t>TempData</a:t>
            </a:r>
            <a:r>
              <a:rPr lang="en-US" altLang="zh-TW" sz="2000" dirty="0"/>
              <a:t> </a:t>
            </a:r>
            <a:r>
              <a:rPr lang="zh-TW" altLang="en-US" sz="2000" dirty="0"/>
              <a:t>物件：</a:t>
            </a:r>
            <a:r>
              <a:rPr lang="en-US" altLang="zh-TW" sz="2000" dirty="0" err="1"/>
              <a:t>TempData</a:t>
            </a:r>
            <a:r>
              <a:rPr lang="en-US" altLang="zh-TW" sz="2000" dirty="0"/>
              <a:t> </a:t>
            </a:r>
            <a:r>
              <a:rPr lang="zh-TW" altLang="en-US" sz="2000" dirty="0"/>
              <a:t>由字面上的意思看來，即告訴我們是「暫存」的資料，而暫存又是暫存多久？其實就是一次的請求，假定我們今天輸入網址 </a:t>
            </a:r>
            <a:r>
              <a:rPr lang="en-US" altLang="zh-TW" sz="2000" dirty="0"/>
              <a:t>/Home/Index </a:t>
            </a:r>
            <a:r>
              <a:rPr lang="zh-TW" altLang="en-US" sz="2000" dirty="0"/>
              <a:t>而透過 </a:t>
            </a:r>
            <a:r>
              <a:rPr lang="en-US" altLang="zh-TW" sz="2000" dirty="0"/>
              <a:t>Redirect </a:t>
            </a:r>
            <a:r>
              <a:rPr lang="zh-TW" altLang="en-US" sz="2000" dirty="0"/>
              <a:t>的方法轉向至 </a:t>
            </a:r>
            <a:r>
              <a:rPr lang="en-US" altLang="zh-TW" sz="2000" dirty="0"/>
              <a:t>/Home/About </a:t>
            </a:r>
            <a:r>
              <a:rPr lang="zh-TW" altLang="en-US" sz="2000" dirty="0"/>
              <a:t>，若是用 </a:t>
            </a:r>
            <a:r>
              <a:rPr lang="en-US" altLang="zh-TW" sz="2000" dirty="0" err="1"/>
              <a:t>ViewData</a:t>
            </a:r>
            <a:r>
              <a:rPr lang="en-US" altLang="zh-TW" sz="2000" dirty="0"/>
              <a:t> </a:t>
            </a:r>
            <a:r>
              <a:rPr lang="zh-TW" altLang="en-US" sz="2000" dirty="0"/>
              <a:t>或 </a:t>
            </a:r>
            <a:r>
              <a:rPr lang="en-US" altLang="zh-TW" sz="2000" dirty="0" err="1"/>
              <a:t>ViewBag</a:t>
            </a:r>
            <a:r>
              <a:rPr lang="en-US" altLang="zh-TW" sz="2000" dirty="0"/>
              <a:t> </a:t>
            </a:r>
            <a:r>
              <a:rPr lang="zh-TW" altLang="en-US" sz="2000" dirty="0"/>
              <a:t>資料及會消失，但若透過 </a:t>
            </a:r>
            <a:r>
              <a:rPr lang="en-US" altLang="zh-TW" sz="2000" dirty="0" err="1"/>
              <a:t>TempData</a:t>
            </a:r>
            <a:r>
              <a:rPr lang="en-US" altLang="zh-TW" sz="2000" dirty="0"/>
              <a:t> </a:t>
            </a:r>
            <a:r>
              <a:rPr lang="zh-TW" altLang="en-US" sz="2000" dirty="0"/>
              <a:t>它能將資料傳遞至 </a:t>
            </a:r>
            <a:r>
              <a:rPr lang="en-US" altLang="zh-TW" sz="2000" dirty="0"/>
              <a:t>/Home/About </a:t>
            </a:r>
            <a:r>
              <a:rPr lang="zh-TW" altLang="en-US" sz="2000" dirty="0"/>
              <a:t>供其使用，而最後返回頁面後 </a:t>
            </a:r>
            <a:r>
              <a:rPr lang="en-US" altLang="zh-TW" sz="2000" dirty="0" err="1"/>
              <a:t>TempData</a:t>
            </a:r>
            <a:r>
              <a:rPr lang="en-US" altLang="zh-TW" sz="2000" dirty="0"/>
              <a:t> </a:t>
            </a:r>
            <a:r>
              <a:rPr lang="zh-TW" altLang="en-US" sz="2000" dirty="0"/>
              <a:t>內的資料隨即消失，代表它的生命週期只有一次性，當使用一次我們就丟掉它</a:t>
            </a:r>
            <a:r>
              <a:rPr lang="zh-TW" altLang="en-US" sz="2000" dirty="0" smtClean="0"/>
              <a:t>。</a:t>
            </a:r>
            <a:endParaRPr lang="en-US" altLang="zh-TW" sz="2000" dirty="0" smtClean="0"/>
          </a:p>
          <a:p>
            <a:pPr marL="457200" lvl="1" indent="0">
              <a:buNone/>
            </a:pPr>
            <a:endParaRPr lang="en-US" altLang="zh-TW" sz="2400" dirty="0" smtClean="0"/>
          </a:p>
          <a:p>
            <a:r>
              <a:rPr lang="en-US" altLang="zh-TW" sz="2400" dirty="0" err="1" smtClean="0">
                <a:solidFill>
                  <a:srgbClr val="FF0000"/>
                </a:solidFill>
              </a:rPr>
              <a:t>ViewData</a:t>
            </a:r>
            <a:r>
              <a:rPr lang="zh-TW" altLang="en-US" sz="2400" dirty="0">
                <a:solidFill>
                  <a:srgbClr val="FF0000"/>
                </a:solidFill>
              </a:rPr>
              <a:t>和</a:t>
            </a:r>
            <a:r>
              <a:rPr lang="en-US" altLang="zh-TW" sz="2400" dirty="0" err="1">
                <a:solidFill>
                  <a:srgbClr val="FF0000"/>
                </a:solidFill>
              </a:rPr>
              <a:t>ViewBag</a:t>
            </a:r>
            <a:r>
              <a:rPr lang="zh-TW" altLang="en-US" sz="2400" dirty="0">
                <a:solidFill>
                  <a:srgbClr val="FF0000"/>
                </a:solidFill>
              </a:rPr>
              <a:t>內的資料都是透過</a:t>
            </a:r>
            <a:r>
              <a:rPr lang="en-US" altLang="zh-TW" sz="2400" dirty="0">
                <a:solidFill>
                  <a:srgbClr val="FF0000"/>
                </a:solidFill>
              </a:rPr>
              <a:t>Key/Value</a:t>
            </a:r>
            <a:r>
              <a:rPr lang="zh-TW" altLang="en-US" sz="2400" dirty="0">
                <a:solidFill>
                  <a:srgbClr val="FF0000"/>
                </a:solidFill>
              </a:rPr>
              <a:t>的方法來存取，但請注意在同個頁面中他們的</a:t>
            </a:r>
            <a:r>
              <a:rPr lang="en-US" altLang="zh-TW" sz="2400" dirty="0">
                <a:solidFill>
                  <a:srgbClr val="FF0000"/>
                </a:solidFill>
              </a:rPr>
              <a:t>key</a:t>
            </a:r>
            <a:r>
              <a:rPr lang="zh-TW" altLang="en-US" sz="2400" dirty="0">
                <a:solidFill>
                  <a:srgbClr val="FF0000"/>
                </a:solidFill>
              </a:rPr>
              <a:t>值還是不能重複</a:t>
            </a:r>
            <a:r>
              <a:rPr lang="zh-TW" altLang="en-US" sz="2400" dirty="0"/>
              <a:t>，否則將會出現問題，後面的值會把前面的值蓋過去，導致讀出來的資料是有問題的。</a:t>
            </a:r>
          </a:p>
        </p:txBody>
      </p:sp>
    </p:spTree>
    <p:extLst>
      <p:ext uri="{BB962C8B-B14F-4D97-AF65-F5344CB8AC3E}">
        <p14:creationId xmlns:p14="http://schemas.microsoft.com/office/powerpoint/2010/main" val="182059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1800" dirty="0"/>
              <a:t>我幾乎只會用到</a:t>
            </a:r>
            <a:r>
              <a:rPr lang="en-US" altLang="zh-TW" sz="1800" dirty="0" err="1"/>
              <a:t>ViewBag</a:t>
            </a:r>
            <a:r>
              <a:rPr lang="zh-TW" altLang="en-US" sz="1800" dirty="0"/>
              <a:t>來傳遞物件，不會用到</a:t>
            </a:r>
            <a:r>
              <a:rPr lang="en-US" altLang="zh-TW" sz="1800" dirty="0" err="1"/>
              <a:t>ViewData</a:t>
            </a:r>
            <a:r>
              <a:rPr lang="zh-TW" altLang="en-US" sz="1800" dirty="0"/>
              <a:t>及</a:t>
            </a:r>
            <a:r>
              <a:rPr lang="en-US" altLang="zh-TW" sz="1800" dirty="0" err="1"/>
              <a:t>TempData</a:t>
            </a:r>
            <a:r>
              <a:rPr lang="zh-TW" altLang="en-US" sz="1800" dirty="0"/>
              <a:t>，所以今天的例子也只用到</a:t>
            </a:r>
            <a:r>
              <a:rPr lang="en-US" altLang="zh-TW" sz="1800" dirty="0" err="1"/>
              <a:t>ViewBag</a:t>
            </a:r>
            <a:r>
              <a:rPr lang="zh-TW" altLang="en-US" sz="1800" dirty="0"/>
              <a:t>而已，</a:t>
            </a:r>
            <a:r>
              <a:rPr lang="en-US" altLang="zh-TW" sz="1800" dirty="0" err="1"/>
              <a:t>ViewBag</a:t>
            </a:r>
            <a:r>
              <a:rPr lang="zh-TW" altLang="en-US" sz="1800" dirty="0"/>
              <a:t>可以傳遞的物件很多，包括單一變數，一個</a:t>
            </a:r>
            <a:r>
              <a:rPr lang="en-US" altLang="zh-TW" sz="1800" dirty="0"/>
              <a:t>Model</a:t>
            </a:r>
            <a:r>
              <a:rPr lang="zh-TW" altLang="en-US" sz="1800" dirty="0"/>
              <a:t>，甚至</a:t>
            </a:r>
            <a:r>
              <a:rPr lang="en-US" altLang="zh-TW" sz="1800" dirty="0"/>
              <a:t>Model</a:t>
            </a:r>
            <a:r>
              <a:rPr lang="zh-TW" altLang="en-US" sz="1800" dirty="0"/>
              <a:t>的</a:t>
            </a:r>
            <a:r>
              <a:rPr lang="en-US" altLang="zh-TW" sz="1800" dirty="0"/>
              <a:t>List</a:t>
            </a:r>
            <a:r>
              <a:rPr lang="zh-TW" altLang="en-US" sz="1800" dirty="0"/>
              <a:t>，或者</a:t>
            </a:r>
            <a:r>
              <a:rPr lang="en-US" altLang="zh-TW" sz="1800" dirty="0" err="1"/>
              <a:t>DataTable</a:t>
            </a:r>
            <a:r>
              <a:rPr lang="zh-TW" altLang="en-US" sz="1800" dirty="0"/>
              <a:t>之類的物件都可以，我還沒有遇過</a:t>
            </a:r>
            <a:r>
              <a:rPr lang="en-US" altLang="zh-TW" sz="1800" dirty="0" err="1"/>
              <a:t>ViewBag</a:t>
            </a:r>
            <a:r>
              <a:rPr lang="zh-TW" altLang="en-US" sz="1800" dirty="0"/>
              <a:t>無法傳遞的物件</a:t>
            </a:r>
            <a:r>
              <a:rPr lang="zh-TW" altLang="en-US" sz="1800" dirty="0" smtClean="0"/>
              <a:t>。</a:t>
            </a:r>
            <a:endParaRPr lang="en-US" altLang="zh-TW" sz="1800" dirty="0" smtClean="0"/>
          </a:p>
          <a:p>
            <a:r>
              <a:rPr lang="zh-TW" altLang="en-US" sz="1800" dirty="0"/>
              <a:t>在這個例子我們將之前的專案清空，以最原始的風貌來呈現，由於這</a:t>
            </a:r>
            <a:r>
              <a:rPr lang="en-US" altLang="zh-TW" sz="1800" dirty="0"/>
              <a:t>30</a:t>
            </a:r>
            <a:r>
              <a:rPr lang="zh-TW" altLang="en-US" sz="1800" dirty="0"/>
              <a:t>天主要在講後端跟</a:t>
            </a:r>
            <a:r>
              <a:rPr lang="en-US" altLang="zh-TW" sz="1800" dirty="0"/>
              <a:t>JavaScript</a:t>
            </a:r>
            <a:r>
              <a:rPr lang="zh-TW" altLang="en-US" sz="1800" dirty="0"/>
              <a:t>的部分，加上時間有限，因此沒有太多</a:t>
            </a:r>
            <a:r>
              <a:rPr lang="en-US" altLang="zh-TW" sz="1800" dirty="0"/>
              <a:t>CSS</a:t>
            </a:r>
            <a:r>
              <a:rPr lang="zh-TW" altLang="en-US" sz="1800" dirty="0"/>
              <a:t>的修飾，以功能為主的探討</a:t>
            </a:r>
            <a:r>
              <a:rPr lang="zh-TW" altLang="en-US" sz="1800" dirty="0" smtClean="0"/>
              <a:t>。</a:t>
            </a:r>
            <a:endParaRPr lang="en-US" altLang="zh-TW" sz="1800" dirty="0" smtClean="0"/>
          </a:p>
          <a:p>
            <a:r>
              <a:rPr lang="zh-TW" altLang="en-US" sz="1800" dirty="0"/>
              <a:t>首先，</a:t>
            </a:r>
            <a:r>
              <a:rPr lang="en-US" altLang="zh-TW" sz="1800" dirty="0"/>
              <a:t>Controller</a:t>
            </a:r>
            <a:r>
              <a:rPr lang="zh-TW" altLang="en-US" sz="1800" dirty="0"/>
              <a:t>先將</a:t>
            </a:r>
            <a:r>
              <a:rPr lang="en-US" altLang="zh-TW" sz="1800" dirty="0" err="1"/>
              <a:t>HomeController</a:t>
            </a:r>
            <a:r>
              <a:rPr lang="zh-TW" altLang="en-US" sz="1800" dirty="0"/>
              <a:t>之外的</a:t>
            </a:r>
            <a:r>
              <a:rPr lang="en-US" altLang="zh-TW" sz="1800" dirty="0"/>
              <a:t>Controller</a:t>
            </a:r>
            <a:r>
              <a:rPr lang="zh-TW" altLang="en-US" sz="1800" dirty="0"/>
              <a:t>殺掉，再將</a:t>
            </a:r>
            <a:r>
              <a:rPr lang="en-US" altLang="zh-TW" sz="1800" dirty="0" err="1"/>
              <a:t>HomeController</a:t>
            </a:r>
            <a:r>
              <a:rPr lang="zh-TW" altLang="en-US" sz="1800" dirty="0"/>
              <a:t>除了</a:t>
            </a:r>
            <a:r>
              <a:rPr lang="en-US" altLang="zh-TW" sz="1800" dirty="0"/>
              <a:t>index</a:t>
            </a:r>
            <a:r>
              <a:rPr lang="zh-TW" altLang="en-US" sz="1800" dirty="0"/>
              <a:t>之外的都刪掉；</a:t>
            </a:r>
            <a:r>
              <a:rPr lang="en-US" altLang="zh-TW" sz="1800" dirty="0"/>
              <a:t>Views</a:t>
            </a:r>
            <a:r>
              <a:rPr lang="zh-TW" altLang="en-US" sz="1800" dirty="0"/>
              <a:t>的部分將</a:t>
            </a:r>
            <a:r>
              <a:rPr lang="en-US" altLang="zh-TW" sz="1800" dirty="0"/>
              <a:t>Home</a:t>
            </a:r>
            <a:r>
              <a:rPr lang="zh-TW" altLang="en-US" sz="1800" dirty="0"/>
              <a:t>跟</a:t>
            </a:r>
            <a:r>
              <a:rPr lang="en-US" altLang="zh-TW" sz="1800" dirty="0"/>
              <a:t>Shared</a:t>
            </a:r>
            <a:r>
              <a:rPr lang="zh-TW" altLang="en-US" sz="1800" dirty="0"/>
              <a:t>之外的資料夾刪掉，</a:t>
            </a:r>
            <a:r>
              <a:rPr lang="en-US" altLang="zh-TW" sz="1800" dirty="0"/>
              <a:t>Home</a:t>
            </a:r>
            <a:r>
              <a:rPr lang="zh-TW" altLang="en-US" sz="1800" dirty="0"/>
              <a:t>只留下</a:t>
            </a:r>
            <a:r>
              <a:rPr lang="en-US" altLang="zh-TW" sz="1800" dirty="0" err="1"/>
              <a:t>index.cshtml</a:t>
            </a:r>
            <a:r>
              <a:rPr lang="zh-TW" altLang="en-US" sz="1800" dirty="0"/>
              <a:t>一個檔案就好，其他資料夾不要亂動，刪錯了就準備重新新增一個專案了，</a:t>
            </a:r>
            <a:r>
              <a:rPr lang="en-US" altLang="zh-TW" sz="1800" dirty="0" err="1"/>
              <a:t>index.cshtml</a:t>
            </a:r>
            <a:r>
              <a:rPr lang="zh-TW" altLang="en-US" sz="1800" dirty="0"/>
              <a:t>的內容也清空，只留下上面</a:t>
            </a:r>
            <a:r>
              <a:rPr lang="en-US" altLang="zh-TW" sz="1800" dirty="0"/>
              <a:t>@</a:t>
            </a:r>
            <a:r>
              <a:rPr lang="zh-TW" altLang="en-US" sz="1800" dirty="0"/>
              <a:t>的區塊，並且</a:t>
            </a:r>
            <a:r>
              <a:rPr lang="zh-TW" altLang="en-US" sz="1800" dirty="0">
                <a:solidFill>
                  <a:srgbClr val="FF0000"/>
                </a:solidFill>
              </a:rPr>
              <a:t>加上 </a:t>
            </a:r>
            <a:r>
              <a:rPr lang="en-US" altLang="zh-TW" sz="1800" dirty="0">
                <a:solidFill>
                  <a:srgbClr val="FF0000"/>
                </a:solidFill>
              </a:rPr>
              <a:t>Layout = null; </a:t>
            </a:r>
            <a:r>
              <a:rPr lang="zh-TW" altLang="en-US" sz="1800" dirty="0">
                <a:solidFill>
                  <a:srgbClr val="FF0000"/>
                </a:solidFill>
              </a:rPr>
              <a:t>表示不載入主版頁面</a:t>
            </a:r>
            <a:r>
              <a:rPr lang="zh-TW" altLang="en-US" sz="1800" dirty="0"/>
              <a:t>，這樣執行出來就只會是一個空白的網頁，目前的程式碼如下。</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373216"/>
            <a:ext cx="320992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109517" y="5822260"/>
            <a:ext cx="4572000" cy="646331"/>
          </a:xfrm>
          <a:prstGeom prst="rect">
            <a:avLst/>
          </a:prstGeom>
        </p:spPr>
        <p:txBody>
          <a:bodyPr>
            <a:spAutoFit/>
          </a:bodyPr>
          <a:lstStyle/>
          <a:p>
            <a:r>
              <a:rPr lang="en-US" altLang="zh-TW" dirty="0" err="1"/>
              <a:t>ViewBag.Title</a:t>
            </a:r>
            <a:r>
              <a:rPr lang="zh-TW" altLang="en-US" dirty="0"/>
              <a:t>目前是用不到了，一般是用來顯示標題用的，不過我也不特別拿掉它。</a:t>
            </a:r>
          </a:p>
        </p:txBody>
      </p:sp>
    </p:spTree>
    <p:extLst>
      <p:ext uri="{BB962C8B-B14F-4D97-AF65-F5344CB8AC3E}">
        <p14:creationId xmlns:p14="http://schemas.microsoft.com/office/powerpoint/2010/main" val="413258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44624"/>
            <a:ext cx="8229600" cy="5721499"/>
          </a:xfrm>
        </p:spPr>
        <p:txBody>
          <a:bodyPr>
            <a:normAutofit/>
          </a:bodyPr>
          <a:lstStyle/>
          <a:p>
            <a:r>
              <a:rPr lang="en-US" altLang="zh-TW" sz="2000" dirty="0" err="1"/>
              <a:t>ViewBag.Title</a:t>
            </a:r>
            <a:r>
              <a:rPr lang="zh-TW" altLang="en-US" sz="2000" dirty="0"/>
              <a:t>目前是用不到了，一般是用來顯示標題用的，不過我也不特別拿掉它</a:t>
            </a:r>
            <a:r>
              <a:rPr lang="zh-TW" altLang="en-US" sz="2000" dirty="0" smtClean="0"/>
              <a:t>。以下</a:t>
            </a:r>
            <a:r>
              <a:rPr lang="zh-TW" altLang="en-US" sz="2000" dirty="0"/>
              <a:t>簡單用</a:t>
            </a:r>
            <a:r>
              <a:rPr lang="en-US" altLang="zh-TW" sz="2000" dirty="0" err="1"/>
              <a:t>ViewBag</a:t>
            </a:r>
            <a:r>
              <a:rPr lang="zh-TW" altLang="en-US" sz="2000" dirty="0"/>
              <a:t>來傳遞三種物件，</a:t>
            </a:r>
            <a:r>
              <a:rPr lang="en-US" altLang="zh-TW" sz="2000" dirty="0"/>
              <a:t>Model</a:t>
            </a:r>
            <a:r>
              <a:rPr lang="zh-TW" altLang="en-US" sz="2000" dirty="0"/>
              <a:t>的部分明天會提到，今天雖然有用到但不特別說明了，將程式碼跟網頁顯示出來的結果</a:t>
            </a:r>
            <a:r>
              <a:rPr lang="en-US" altLang="zh-TW" sz="2000" dirty="0"/>
              <a:t>Show</a:t>
            </a:r>
            <a:r>
              <a:rPr lang="zh-TW" altLang="en-US" sz="2000" dirty="0"/>
              <a:t>出來供大家參考</a:t>
            </a:r>
            <a:r>
              <a:rPr lang="zh-TW" altLang="en-US" sz="2000" dirty="0" smtClean="0"/>
              <a:t>。以下</a:t>
            </a:r>
            <a:r>
              <a:rPr lang="zh-TW" altLang="en-US" sz="2000" dirty="0"/>
              <a:t>是實作的部分：</a:t>
            </a:r>
          </a:p>
          <a:p>
            <a:endParaRPr lang="zh-TW" altLang="en-US" sz="20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53581"/>
            <a:ext cx="3240360" cy="3279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028321"/>
            <a:ext cx="3240360" cy="18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5496" y="1367747"/>
            <a:ext cx="3723712" cy="369332"/>
          </a:xfrm>
          <a:prstGeom prst="rect">
            <a:avLst/>
          </a:prstGeom>
        </p:spPr>
        <p:txBody>
          <a:bodyPr wrap="none">
            <a:spAutoFit/>
          </a:bodyPr>
          <a:lstStyle/>
          <a:p>
            <a:r>
              <a:rPr lang="en-US" altLang="zh-TW" dirty="0">
                <a:solidFill>
                  <a:srgbClr val="FF0000"/>
                </a:solidFill>
              </a:rPr>
              <a:t>Controllers/</a:t>
            </a:r>
            <a:r>
              <a:rPr lang="en-US" altLang="zh-TW" dirty="0" err="1">
                <a:solidFill>
                  <a:srgbClr val="FF0000"/>
                </a:solidFill>
              </a:rPr>
              <a:t>HomeController.cs</a:t>
            </a:r>
            <a:r>
              <a:rPr lang="zh-TW" altLang="en-US" dirty="0">
                <a:solidFill>
                  <a:srgbClr val="FF0000"/>
                </a:solidFill>
              </a:rPr>
              <a:t>的內容</a:t>
            </a:r>
          </a:p>
        </p:txBody>
      </p:sp>
      <p:sp>
        <p:nvSpPr>
          <p:cNvPr id="5" name="矩形 4"/>
          <p:cNvSpPr/>
          <p:nvPr/>
        </p:nvSpPr>
        <p:spPr>
          <a:xfrm>
            <a:off x="3635896" y="1360389"/>
            <a:ext cx="3361048" cy="369332"/>
          </a:xfrm>
          <a:prstGeom prst="rect">
            <a:avLst/>
          </a:prstGeom>
        </p:spPr>
        <p:txBody>
          <a:bodyPr wrap="none">
            <a:spAutoFit/>
          </a:bodyPr>
          <a:lstStyle/>
          <a:p>
            <a:r>
              <a:rPr lang="en-US" altLang="zh-TW" dirty="0">
                <a:solidFill>
                  <a:srgbClr val="FF0000"/>
                </a:solidFill>
              </a:rPr>
              <a:t>Views/Home/</a:t>
            </a:r>
            <a:r>
              <a:rPr lang="en-US" altLang="zh-TW" dirty="0" err="1">
                <a:solidFill>
                  <a:srgbClr val="FF0000"/>
                </a:solidFill>
              </a:rPr>
              <a:t>index.cshtml</a:t>
            </a:r>
            <a:r>
              <a:rPr lang="zh-TW" altLang="en-US" dirty="0">
                <a:solidFill>
                  <a:srgbClr val="FF0000"/>
                </a:solidFill>
              </a:rPr>
              <a:t>的內容</a:t>
            </a:r>
          </a:p>
        </p:txBody>
      </p:sp>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768" y="1753581"/>
            <a:ext cx="3219450" cy="493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8" name="Picture 8" descr="https://ithelp.ithome.com.tw/upload/images/20171214/201056943CFEXfjMEX.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714857"/>
            <a:ext cx="1826544"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092280" y="1384249"/>
            <a:ext cx="1800493" cy="369332"/>
          </a:xfrm>
          <a:prstGeom prst="rect">
            <a:avLst/>
          </a:prstGeom>
        </p:spPr>
        <p:txBody>
          <a:bodyPr wrap="none">
            <a:spAutoFit/>
          </a:bodyPr>
          <a:lstStyle/>
          <a:p>
            <a:r>
              <a:rPr lang="zh-TW" altLang="en-US" dirty="0">
                <a:solidFill>
                  <a:srgbClr val="FF0000"/>
                </a:solidFill>
              </a:rPr>
              <a:t>網頁顯示的畫面</a:t>
            </a:r>
          </a:p>
        </p:txBody>
      </p:sp>
    </p:spTree>
    <p:extLst>
      <p:ext uri="{BB962C8B-B14F-4D97-AF65-F5344CB8AC3E}">
        <p14:creationId xmlns:p14="http://schemas.microsoft.com/office/powerpoint/2010/main" val="3767795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[Day 06] ASP.NET MVC</a:t>
            </a:r>
            <a:r>
              <a:rPr lang="zh-TW" altLang="en-US" dirty="0"/>
              <a:t>後端傳資料到前端介紹</a:t>
            </a:r>
            <a:r>
              <a:rPr lang="en-US" altLang="zh-TW" dirty="0"/>
              <a:t>(</a:t>
            </a:r>
            <a:r>
              <a:rPr lang="zh-TW" altLang="en-US" dirty="0"/>
              <a:t>二</a:t>
            </a:r>
            <a:r>
              <a:rPr lang="en-US" altLang="zh-TW" dirty="0" smtClean="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https://ithelp.ithome.com.tw/articles/10191784</a:t>
            </a:r>
            <a:endParaRPr lang="zh-TW" altLang="en-US" dirty="0"/>
          </a:p>
        </p:txBody>
      </p:sp>
    </p:spTree>
    <p:extLst>
      <p:ext uri="{BB962C8B-B14F-4D97-AF65-F5344CB8AC3E}">
        <p14:creationId xmlns:p14="http://schemas.microsoft.com/office/powerpoint/2010/main" val="30353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a:t>
            </a:r>
            <a:endParaRPr lang="zh-TW" altLang="en-US" dirty="0"/>
          </a:p>
        </p:txBody>
      </p:sp>
      <p:sp>
        <p:nvSpPr>
          <p:cNvPr id="3" name="內容版面配置區 2"/>
          <p:cNvSpPr>
            <a:spLocks noGrp="1"/>
          </p:cNvSpPr>
          <p:nvPr>
            <p:ph idx="1"/>
          </p:nvPr>
        </p:nvSpPr>
        <p:spPr/>
        <p:txBody>
          <a:bodyPr>
            <a:normAutofit/>
          </a:bodyPr>
          <a:lstStyle/>
          <a:p>
            <a:r>
              <a:rPr lang="zh-TW" altLang="en-US" sz="2000" dirty="0"/>
              <a:t>銜接昨天的例子，首先看</a:t>
            </a:r>
            <a:r>
              <a:rPr lang="en-US" altLang="zh-TW" sz="2000" dirty="0"/>
              <a:t>Student</a:t>
            </a:r>
            <a:r>
              <a:rPr lang="zh-TW" altLang="en-US" sz="2000" dirty="0"/>
              <a:t>就是一個</a:t>
            </a:r>
            <a:r>
              <a:rPr lang="en-US" altLang="zh-TW" sz="2000" dirty="0"/>
              <a:t>Model</a:t>
            </a:r>
            <a:r>
              <a:rPr lang="zh-TW" altLang="en-US" sz="2000" dirty="0"/>
              <a:t>，當然它不是</a:t>
            </a:r>
            <a:r>
              <a:rPr lang="en-US" altLang="zh-TW" sz="2000" dirty="0"/>
              <a:t>MVC</a:t>
            </a:r>
            <a:r>
              <a:rPr lang="zh-TW" altLang="en-US" sz="2000" dirty="0"/>
              <a:t>所謂的</a:t>
            </a:r>
            <a:r>
              <a:rPr lang="en-US" altLang="zh-TW" sz="2000" dirty="0"/>
              <a:t>Model</a:t>
            </a:r>
            <a:r>
              <a:rPr lang="zh-TW" altLang="en-US" sz="2000" dirty="0"/>
              <a:t>的全貌，應該說只是</a:t>
            </a:r>
            <a:r>
              <a:rPr lang="en-US" altLang="zh-TW" sz="2000" dirty="0"/>
              <a:t>Model</a:t>
            </a:r>
            <a:r>
              <a:rPr lang="zh-TW" altLang="en-US" sz="2000" dirty="0"/>
              <a:t>的一種，關於名詞在此就不深究</a:t>
            </a:r>
            <a:endParaRPr lang="zh-TW"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79408"/>
            <a:ext cx="5040560" cy="426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580112" y="2379408"/>
            <a:ext cx="3024336" cy="1477328"/>
          </a:xfrm>
          <a:prstGeom prst="rect">
            <a:avLst/>
          </a:prstGeom>
        </p:spPr>
        <p:txBody>
          <a:bodyPr wrap="square">
            <a:spAutoFit/>
          </a:bodyPr>
          <a:lstStyle/>
          <a:p>
            <a:r>
              <a:rPr lang="zh-TW" altLang="en-US" dirty="0">
                <a:solidFill>
                  <a:srgbClr val="FF0000"/>
                </a:solidFill>
              </a:rPr>
              <a:t>通常應該是在</a:t>
            </a:r>
            <a:r>
              <a:rPr lang="en-US" altLang="zh-TW" dirty="0">
                <a:solidFill>
                  <a:srgbClr val="FF0000"/>
                </a:solidFill>
              </a:rPr>
              <a:t>Models</a:t>
            </a:r>
            <a:r>
              <a:rPr lang="zh-TW" altLang="en-US" dirty="0">
                <a:solidFill>
                  <a:srgbClr val="FF0000"/>
                </a:solidFill>
              </a:rPr>
              <a:t>資料夾另外建立一個</a:t>
            </a:r>
            <a:r>
              <a:rPr lang="en-US" altLang="zh-TW" dirty="0" err="1">
                <a:solidFill>
                  <a:srgbClr val="FF0000"/>
                </a:solidFill>
              </a:rPr>
              <a:t>cs</a:t>
            </a:r>
            <a:r>
              <a:rPr lang="zh-TW" altLang="en-US" dirty="0">
                <a:solidFill>
                  <a:srgbClr val="FF0000"/>
                </a:solidFill>
              </a:rPr>
              <a:t>檔案來放這個</a:t>
            </a:r>
            <a:r>
              <a:rPr lang="en-US" altLang="zh-TW" dirty="0">
                <a:solidFill>
                  <a:srgbClr val="FF0000"/>
                </a:solidFill>
              </a:rPr>
              <a:t>Model</a:t>
            </a:r>
            <a:r>
              <a:rPr lang="zh-TW" altLang="en-US" dirty="0">
                <a:solidFill>
                  <a:srgbClr val="FF0000"/>
                </a:solidFill>
              </a:rPr>
              <a:t>，不過在此就先偷懶一下直接跟</a:t>
            </a:r>
            <a:r>
              <a:rPr lang="en-US" altLang="zh-TW" dirty="0">
                <a:solidFill>
                  <a:srgbClr val="FF0000"/>
                </a:solidFill>
              </a:rPr>
              <a:t>Controller</a:t>
            </a:r>
            <a:r>
              <a:rPr lang="zh-TW" altLang="en-US" dirty="0">
                <a:solidFill>
                  <a:srgbClr val="FF0000"/>
                </a:solidFill>
              </a:rPr>
              <a:t>放在一起。</a:t>
            </a:r>
          </a:p>
        </p:txBody>
      </p:sp>
      <p:sp>
        <p:nvSpPr>
          <p:cNvPr id="5" name="矩形 4"/>
          <p:cNvSpPr/>
          <p:nvPr/>
        </p:nvSpPr>
        <p:spPr>
          <a:xfrm>
            <a:off x="5580112" y="3828642"/>
            <a:ext cx="3168352" cy="2585323"/>
          </a:xfrm>
          <a:prstGeom prst="rect">
            <a:avLst/>
          </a:prstGeom>
        </p:spPr>
        <p:txBody>
          <a:bodyPr wrap="square">
            <a:spAutoFit/>
          </a:bodyPr>
          <a:lstStyle/>
          <a:p>
            <a:r>
              <a:rPr lang="zh-TW" altLang="en-US" dirty="0"/>
              <a:t>先看</a:t>
            </a:r>
            <a:r>
              <a:rPr lang="en-US" altLang="zh-TW" dirty="0"/>
              <a:t>public string id { get; set; }</a:t>
            </a:r>
            <a:r>
              <a:rPr lang="zh-TW" altLang="en-US" dirty="0"/>
              <a:t>這一行，這是</a:t>
            </a:r>
            <a:r>
              <a:rPr lang="en-US" altLang="zh-TW" dirty="0"/>
              <a:t>C#</a:t>
            </a:r>
            <a:r>
              <a:rPr lang="zh-TW" altLang="en-US" dirty="0"/>
              <a:t>提供的基本的</a:t>
            </a:r>
            <a:r>
              <a:rPr lang="en-US" altLang="zh-TW" dirty="0">
                <a:solidFill>
                  <a:srgbClr val="FF0000"/>
                </a:solidFill>
              </a:rPr>
              <a:t>Get(</a:t>
            </a:r>
            <a:r>
              <a:rPr lang="zh-TW" altLang="en-US" dirty="0">
                <a:solidFill>
                  <a:srgbClr val="FF0000"/>
                </a:solidFill>
              </a:rPr>
              <a:t>取資料</a:t>
            </a:r>
            <a:r>
              <a:rPr lang="en-US" altLang="zh-TW" dirty="0">
                <a:solidFill>
                  <a:srgbClr val="FF0000"/>
                </a:solidFill>
              </a:rPr>
              <a:t>)</a:t>
            </a:r>
            <a:r>
              <a:rPr lang="zh-TW" altLang="en-US" dirty="0"/>
              <a:t>跟</a:t>
            </a:r>
            <a:r>
              <a:rPr lang="en-US" altLang="zh-TW" dirty="0">
                <a:solidFill>
                  <a:srgbClr val="FF0000"/>
                </a:solidFill>
              </a:rPr>
              <a:t>Set(</a:t>
            </a:r>
            <a:r>
              <a:rPr lang="zh-TW" altLang="en-US" dirty="0">
                <a:solidFill>
                  <a:srgbClr val="FF0000"/>
                </a:solidFill>
              </a:rPr>
              <a:t>設定資料</a:t>
            </a:r>
            <a:r>
              <a:rPr lang="en-US" altLang="zh-TW" dirty="0">
                <a:solidFill>
                  <a:srgbClr val="FF0000"/>
                </a:solidFill>
              </a:rPr>
              <a:t>)</a:t>
            </a:r>
            <a:r>
              <a:rPr lang="zh-TW" altLang="en-US" dirty="0"/>
              <a:t>的方法，也有人會先定義一個</a:t>
            </a:r>
            <a:r>
              <a:rPr lang="en-US" altLang="zh-TW" dirty="0"/>
              <a:t>private</a:t>
            </a:r>
            <a:r>
              <a:rPr lang="zh-TW" altLang="en-US" dirty="0"/>
              <a:t>物件，再用</a:t>
            </a:r>
            <a:r>
              <a:rPr lang="en-US" altLang="zh-TW" dirty="0"/>
              <a:t>public</a:t>
            </a:r>
            <a:r>
              <a:rPr lang="zh-TW" altLang="en-US" dirty="0"/>
              <a:t>物件對這個</a:t>
            </a:r>
            <a:r>
              <a:rPr lang="en-US" altLang="zh-TW" dirty="0"/>
              <a:t>private</a:t>
            </a:r>
            <a:r>
              <a:rPr lang="zh-TW" altLang="en-US" dirty="0"/>
              <a:t>物件做</a:t>
            </a:r>
            <a:r>
              <a:rPr lang="en-US" altLang="zh-TW" dirty="0"/>
              <a:t>Get</a:t>
            </a:r>
            <a:r>
              <a:rPr lang="zh-TW" altLang="en-US" dirty="0"/>
              <a:t>跟</a:t>
            </a:r>
            <a:r>
              <a:rPr lang="en-US" altLang="zh-TW" dirty="0"/>
              <a:t>Set</a:t>
            </a:r>
            <a:r>
              <a:rPr lang="zh-TW" altLang="en-US" dirty="0"/>
              <a:t>，其實</a:t>
            </a:r>
            <a:r>
              <a:rPr lang="en-US" altLang="zh-TW" dirty="0"/>
              <a:t>Get</a:t>
            </a:r>
            <a:r>
              <a:rPr lang="zh-TW" altLang="en-US" dirty="0"/>
              <a:t>跟</a:t>
            </a:r>
            <a:r>
              <a:rPr lang="en-US" altLang="zh-TW" dirty="0"/>
              <a:t>Set</a:t>
            </a:r>
            <a:r>
              <a:rPr lang="zh-TW" altLang="en-US" dirty="0"/>
              <a:t>的方法可以有很多，不過沒時間去找這方面的資料，在此先不深究。</a:t>
            </a:r>
            <a:endParaRPr lang="zh-TW" altLang="en-US" dirty="0"/>
          </a:p>
        </p:txBody>
      </p:sp>
    </p:spTree>
    <p:extLst>
      <p:ext uri="{BB962C8B-B14F-4D97-AF65-F5344CB8AC3E}">
        <p14:creationId xmlns:p14="http://schemas.microsoft.com/office/powerpoint/2010/main" val="335852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a:t>
            </a:r>
            <a:endParaRPr lang="zh-TW" altLang="en-US" dirty="0"/>
          </a:p>
        </p:txBody>
      </p:sp>
      <p:sp>
        <p:nvSpPr>
          <p:cNvPr id="3" name="內容版面配置區 2"/>
          <p:cNvSpPr>
            <a:spLocks noGrp="1"/>
          </p:cNvSpPr>
          <p:nvPr>
            <p:ph idx="1"/>
          </p:nvPr>
        </p:nvSpPr>
        <p:spPr/>
        <p:txBody>
          <a:bodyPr>
            <a:normAutofit/>
          </a:bodyPr>
          <a:lstStyle/>
          <a:p>
            <a:r>
              <a:rPr lang="zh-TW" altLang="en-US" sz="2000" dirty="0"/>
              <a:t>然後一般來說我們定義了一個</a:t>
            </a:r>
            <a:r>
              <a:rPr lang="en-US" altLang="zh-TW" sz="2000" dirty="0"/>
              <a:t>class</a:t>
            </a:r>
            <a:r>
              <a:rPr lang="zh-TW" altLang="en-US" sz="2000" dirty="0"/>
              <a:t>，比較好的習慣是要先給它預設值，所以我定義了兩個建構子</a:t>
            </a:r>
            <a:endParaRPr lang="zh-TW"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63828"/>
            <a:ext cx="23145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429055" y="2348880"/>
            <a:ext cx="4572000" cy="1200329"/>
          </a:xfrm>
          <a:prstGeom prst="rect">
            <a:avLst/>
          </a:prstGeom>
        </p:spPr>
        <p:txBody>
          <a:bodyPr>
            <a:spAutoFit/>
          </a:bodyPr>
          <a:lstStyle/>
          <a:p>
            <a:r>
              <a:rPr lang="zh-TW" altLang="en-US" dirty="0"/>
              <a:t>這個建構子是預設的建構子，如果完全不定義任何建構子，</a:t>
            </a:r>
            <a:r>
              <a:rPr lang="en-US" altLang="zh-TW" dirty="0"/>
              <a:t>C#</a:t>
            </a:r>
            <a:r>
              <a:rPr lang="zh-TW" altLang="en-US" dirty="0"/>
              <a:t>好像也會給它預設值，而且印象中跟我的預設值是一樣的，</a:t>
            </a:r>
            <a:r>
              <a:rPr lang="en-US" altLang="zh-TW" dirty="0"/>
              <a:t>C#</a:t>
            </a:r>
            <a:r>
              <a:rPr lang="zh-TW" altLang="en-US" dirty="0"/>
              <a:t>比較不會像</a:t>
            </a:r>
            <a:r>
              <a:rPr lang="en-US" altLang="zh-TW" dirty="0"/>
              <a:t>C++</a:t>
            </a:r>
            <a:r>
              <a:rPr lang="zh-TW" altLang="en-US" dirty="0"/>
              <a:t>會給一個奇怪的預設值</a:t>
            </a:r>
            <a:endParaRPr lang="zh-TW"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861048"/>
            <a:ext cx="48101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925741" y="3861048"/>
            <a:ext cx="3038747" cy="1200329"/>
          </a:xfrm>
          <a:prstGeom prst="rect">
            <a:avLst/>
          </a:prstGeom>
        </p:spPr>
        <p:txBody>
          <a:bodyPr wrap="square">
            <a:spAutoFit/>
          </a:bodyPr>
          <a:lstStyle/>
          <a:p>
            <a:r>
              <a:rPr lang="zh-TW" altLang="en-US" dirty="0"/>
              <a:t>這個建構子讓我可以直接在宣告物件的時候就帶入我要的值，可以把好幾行的程式縮在一行</a:t>
            </a:r>
            <a:r>
              <a:rPr lang="zh-TW" altLang="en-US"/>
              <a:t>呼叫</a:t>
            </a:r>
            <a:r>
              <a:rPr lang="zh-TW" altLang="en-US" smtClean="0"/>
              <a:t>即可</a:t>
            </a:r>
            <a:r>
              <a:rPr lang="zh-TW" altLang="en-US"/>
              <a:t>。</a:t>
            </a:r>
            <a:endParaRPr lang="zh-TW" altLang="en-US" dirty="0"/>
          </a:p>
        </p:txBody>
      </p:sp>
      <p:sp>
        <p:nvSpPr>
          <p:cNvPr id="6" name="矩形 5"/>
          <p:cNvSpPr/>
          <p:nvPr/>
        </p:nvSpPr>
        <p:spPr>
          <a:xfrm>
            <a:off x="1084784" y="5373216"/>
            <a:ext cx="4927376" cy="369332"/>
          </a:xfrm>
          <a:prstGeom prst="rect">
            <a:avLst/>
          </a:prstGeom>
        </p:spPr>
        <p:txBody>
          <a:bodyPr wrap="square">
            <a:spAutoFit/>
          </a:bodyPr>
          <a:lstStyle/>
          <a:p>
            <a:r>
              <a:rPr lang="zh-TW" altLang="en-US" dirty="0"/>
              <a:t>如果沒有宣告這個建構子，原本應該是要</a:t>
            </a:r>
            <a:r>
              <a:rPr lang="zh-TW" altLang="en-US" dirty="0" smtClean="0"/>
              <a:t>這樣</a:t>
            </a:r>
            <a:r>
              <a:rPr lang="en-US" altLang="zh-TW" dirty="0" smtClean="0"/>
              <a:t>:</a:t>
            </a:r>
            <a:endParaRPr lang="zh-TW" alt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784" y="5742548"/>
            <a:ext cx="30670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860032" y="5742548"/>
            <a:ext cx="3647152" cy="369332"/>
          </a:xfrm>
          <a:prstGeom prst="rect">
            <a:avLst/>
          </a:prstGeom>
        </p:spPr>
        <p:txBody>
          <a:bodyPr wrap="none">
            <a:spAutoFit/>
          </a:bodyPr>
          <a:lstStyle/>
          <a:p>
            <a:r>
              <a:rPr lang="zh-TW" altLang="en-US" dirty="0"/>
              <a:t>有了這個建構子只要一行就可以了</a:t>
            </a:r>
            <a:endParaRPr lang="zh-TW" altLang="en-US" dirty="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6123548"/>
            <a:ext cx="42100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線單箭頭接點 8"/>
          <p:cNvCxnSpPr/>
          <p:nvPr/>
        </p:nvCxnSpPr>
        <p:spPr>
          <a:xfrm>
            <a:off x="4283968" y="6256898"/>
            <a:ext cx="50405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382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a:t>
            </a:r>
            <a:endParaRPr lang="zh-TW" altLang="en-US" dirty="0"/>
          </a:p>
        </p:txBody>
      </p:sp>
      <p:sp>
        <p:nvSpPr>
          <p:cNvPr id="3" name="內容版面配置區 2"/>
          <p:cNvSpPr>
            <a:spLocks noGrp="1"/>
          </p:cNvSpPr>
          <p:nvPr>
            <p:ph idx="1"/>
          </p:nvPr>
        </p:nvSpPr>
        <p:spPr/>
        <p:txBody>
          <a:bodyPr>
            <a:normAutofit/>
          </a:bodyPr>
          <a:lstStyle/>
          <a:p>
            <a:r>
              <a:rPr lang="zh-TW" altLang="en-US" sz="1800" dirty="0"/>
              <a:t>那後面又宣告了一個</a:t>
            </a:r>
            <a:r>
              <a:rPr lang="en-US" altLang="zh-TW" sz="1800" dirty="0" err="1"/>
              <a:t>ToString</a:t>
            </a:r>
            <a:r>
              <a:rPr lang="en-US" altLang="zh-TW" sz="1800" dirty="0"/>
              <a:t>()</a:t>
            </a:r>
            <a:r>
              <a:rPr lang="zh-TW" altLang="en-US" sz="1800" dirty="0"/>
              <a:t>方法</a:t>
            </a:r>
            <a:endParaRPr lang="zh-TW" alt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32825"/>
            <a:ext cx="45148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39552" y="2956750"/>
            <a:ext cx="8064896" cy="1200329"/>
          </a:xfrm>
          <a:prstGeom prst="rect">
            <a:avLst/>
          </a:prstGeom>
        </p:spPr>
        <p:txBody>
          <a:bodyPr wrap="square">
            <a:spAutoFit/>
          </a:bodyPr>
          <a:lstStyle/>
          <a:p>
            <a:r>
              <a:rPr lang="zh-TW" altLang="en-US" dirty="0"/>
              <a:t>在</a:t>
            </a:r>
            <a:r>
              <a:rPr lang="en-US" altLang="zh-TW" dirty="0"/>
              <a:t>C#</a:t>
            </a:r>
            <a:r>
              <a:rPr lang="zh-TW" altLang="en-US" dirty="0"/>
              <a:t>當中所有的物件都可以使用</a:t>
            </a:r>
            <a:r>
              <a:rPr lang="en-US" altLang="zh-TW" dirty="0" err="1"/>
              <a:t>ToString</a:t>
            </a:r>
            <a:r>
              <a:rPr lang="en-US" altLang="zh-TW" dirty="0"/>
              <a:t>()</a:t>
            </a:r>
            <a:r>
              <a:rPr lang="zh-TW" altLang="en-US" dirty="0"/>
              <a:t>方法，但是一般預設的</a:t>
            </a:r>
            <a:r>
              <a:rPr lang="en-US" altLang="zh-TW" dirty="0" err="1"/>
              <a:t>ToString</a:t>
            </a:r>
            <a:r>
              <a:rPr lang="zh-TW" altLang="en-US" dirty="0"/>
              <a:t>出來的一定不是我想要的，所以在這裡可以將原本定義的</a:t>
            </a:r>
            <a:r>
              <a:rPr lang="en-US" altLang="zh-TW" dirty="0" err="1"/>
              <a:t>ToString</a:t>
            </a:r>
            <a:r>
              <a:rPr lang="en-US" altLang="zh-TW" dirty="0"/>
              <a:t>()</a:t>
            </a:r>
            <a:r>
              <a:rPr lang="zh-TW" altLang="en-US" dirty="0"/>
              <a:t>覆蓋過去，就可以按自己要的方式來顯示內容，如果沒有定義</a:t>
            </a:r>
            <a:r>
              <a:rPr lang="en-US" altLang="zh-TW" dirty="0" err="1"/>
              <a:t>ToString</a:t>
            </a:r>
            <a:r>
              <a:rPr lang="zh-TW" altLang="en-US" dirty="0"/>
              <a:t>方法，原本出來的畫面會變成</a:t>
            </a:r>
            <a:r>
              <a:rPr lang="zh-TW" altLang="en-US" dirty="0" smtClean="0"/>
              <a:t>這樣</a:t>
            </a:r>
            <a:r>
              <a:rPr lang="en-US" altLang="zh-TW" dirty="0" smtClean="0"/>
              <a:t>:</a:t>
            </a:r>
            <a:endParaRPr lang="zh-TW" altLang="en-US" dirty="0"/>
          </a:p>
        </p:txBody>
      </p:sp>
      <p:pic>
        <p:nvPicPr>
          <p:cNvPr id="3076" name="Picture 4" descr="https://ithelp.ithome.com.tw/upload/images/20171215/20105694zKbDwCZs1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157079"/>
            <a:ext cx="3752850" cy="218122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427984" y="4157079"/>
            <a:ext cx="4572000" cy="646331"/>
          </a:xfrm>
          <a:prstGeom prst="rect">
            <a:avLst/>
          </a:prstGeom>
        </p:spPr>
        <p:txBody>
          <a:bodyPr>
            <a:spAutoFit/>
          </a:bodyPr>
          <a:lstStyle/>
          <a:p>
            <a:r>
              <a:rPr lang="en-US" altLang="zh-TW" dirty="0" smtClean="0"/>
              <a:t>&lt;-</a:t>
            </a:r>
            <a:r>
              <a:rPr lang="zh-TW" altLang="en-US" dirty="0" smtClean="0"/>
              <a:t>連</a:t>
            </a:r>
            <a:r>
              <a:rPr lang="zh-TW" altLang="en-US" dirty="0"/>
              <a:t>專案的路徑都寫進去了，如果定義了以上的</a:t>
            </a:r>
            <a:r>
              <a:rPr lang="en-US" altLang="zh-TW" dirty="0" err="1"/>
              <a:t>ToString</a:t>
            </a:r>
            <a:r>
              <a:rPr lang="zh-TW" altLang="en-US" dirty="0"/>
              <a:t>方法，就會顯示出昨天那個</a:t>
            </a:r>
            <a:r>
              <a:rPr lang="zh-TW" altLang="en-US" dirty="0" smtClean="0"/>
              <a:t>圖</a:t>
            </a:r>
            <a:r>
              <a:rPr lang="en-US" altLang="zh-TW" dirty="0" smtClean="0"/>
              <a:t>:</a:t>
            </a:r>
            <a:endParaRPr lang="zh-TW" altLang="en-US" dirty="0"/>
          </a:p>
        </p:txBody>
      </p:sp>
      <p:pic>
        <p:nvPicPr>
          <p:cNvPr id="3078" name="Picture 6" descr="https://ithelp.ithome.com.tw/upload/images/20171215/20105694ZCBWcbw8e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4803410"/>
            <a:ext cx="1714212" cy="175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91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[Day 07] ASP.NET MVC</a:t>
            </a:r>
            <a:r>
              <a:rPr lang="zh-TW" altLang="en-US" dirty="0"/>
              <a:t>後端傳資料到前端介紹</a:t>
            </a:r>
            <a:r>
              <a:rPr lang="en-US" altLang="zh-TW" dirty="0"/>
              <a:t>(</a:t>
            </a:r>
            <a:r>
              <a:rPr lang="zh-TW" altLang="en-US" dirty="0"/>
              <a:t>三</a:t>
            </a:r>
            <a:r>
              <a:rPr lang="en-US" altLang="zh-TW" dirty="0" smtClean="0"/>
              <a: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https://ithelp.ithome.com.tw/articles/10191827</a:t>
            </a:r>
            <a:endParaRPr lang="zh-TW" altLang="en-US" dirty="0"/>
          </a:p>
        </p:txBody>
      </p:sp>
    </p:spTree>
    <p:extLst>
      <p:ext uri="{BB962C8B-B14F-4D97-AF65-F5344CB8AC3E}">
        <p14:creationId xmlns:p14="http://schemas.microsoft.com/office/powerpoint/2010/main" val="2931464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a:t>今天繼續前兩天的話題，我們用</a:t>
            </a:r>
            <a:r>
              <a:rPr lang="en-US" altLang="zh-TW" sz="2400" dirty="0" err="1"/>
              <a:t>ViewBag</a:t>
            </a:r>
            <a:r>
              <a:rPr lang="zh-TW" altLang="en-US" sz="2400" dirty="0"/>
              <a:t>總共傳了三個物件，第一個是</a:t>
            </a:r>
            <a:r>
              <a:rPr lang="en-US" altLang="zh-TW" sz="2400" dirty="0"/>
              <a:t>C#</a:t>
            </a:r>
            <a:r>
              <a:rPr lang="zh-TW" altLang="en-US" sz="2400" dirty="0"/>
              <a:t>預設的</a:t>
            </a:r>
            <a:r>
              <a:rPr lang="en-US" altLang="zh-TW" sz="2400" dirty="0" err="1"/>
              <a:t>DateTime</a:t>
            </a:r>
            <a:r>
              <a:rPr lang="zh-TW" altLang="en-US" sz="2400" dirty="0"/>
              <a:t>物件</a:t>
            </a:r>
            <a:r>
              <a:rPr lang="zh-TW" altLang="en-US" sz="2400" dirty="0" smtClean="0"/>
              <a:t>，</a:t>
            </a:r>
            <a:endParaRPr lang="en-US" altLang="zh-TW" sz="2400" dirty="0" smtClean="0"/>
          </a:p>
          <a:p>
            <a:pPr lvl="1"/>
            <a:r>
              <a:rPr lang="en-US" altLang="zh-TW" sz="2000" dirty="0" err="1" smtClean="0"/>
              <a:t>cs</a:t>
            </a:r>
            <a:r>
              <a:rPr lang="zh-TW" altLang="en-US" sz="2000" dirty="0" smtClean="0"/>
              <a:t>檔案</a:t>
            </a:r>
            <a:endParaRPr lang="en-US" altLang="zh-TW" sz="2000" dirty="0" smtClean="0"/>
          </a:p>
          <a:p>
            <a:pPr lvl="1"/>
            <a:endParaRPr lang="en-US" altLang="zh-TW" sz="2000" dirty="0"/>
          </a:p>
          <a:p>
            <a:pPr marL="457200" lvl="1" indent="0">
              <a:buNone/>
            </a:pPr>
            <a:endParaRPr lang="en-US" altLang="zh-TW" sz="2000" dirty="0" smtClean="0"/>
          </a:p>
          <a:p>
            <a:pPr lvl="1"/>
            <a:r>
              <a:rPr lang="en-US" altLang="zh-TW" sz="2000" dirty="0" err="1" smtClean="0"/>
              <a:t>cshtml</a:t>
            </a:r>
            <a:r>
              <a:rPr lang="zh-TW" altLang="en-US" sz="2000" dirty="0"/>
              <a:t>檔案</a:t>
            </a:r>
            <a:endParaRPr lang="zh-TW"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8"/>
            <a:ext cx="27241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45910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608" y="5373523"/>
            <a:ext cx="7200800" cy="923330"/>
          </a:xfrm>
          <a:prstGeom prst="rect">
            <a:avLst/>
          </a:prstGeom>
        </p:spPr>
        <p:txBody>
          <a:bodyPr wrap="square">
            <a:spAutoFit/>
          </a:bodyPr>
          <a:lstStyle/>
          <a:p>
            <a:r>
              <a:rPr lang="zh-TW" altLang="en-US" dirty="0"/>
              <a:t>在</a:t>
            </a:r>
            <a:r>
              <a:rPr lang="en-US" altLang="zh-TW" dirty="0"/>
              <a:t>MVC</a:t>
            </a:r>
            <a:r>
              <a:rPr lang="zh-TW" altLang="en-US" dirty="0"/>
              <a:t>中要呼叫後端的物件，就要使用</a:t>
            </a:r>
            <a:r>
              <a:rPr lang="en-US" altLang="zh-TW" dirty="0"/>
              <a:t>@</a:t>
            </a:r>
            <a:r>
              <a:rPr lang="zh-TW" altLang="en-US" dirty="0"/>
              <a:t>這個標記，在最前面的</a:t>
            </a:r>
            <a:r>
              <a:rPr lang="en-US" altLang="zh-TW" dirty="0"/>
              <a:t>@ { }</a:t>
            </a:r>
            <a:r>
              <a:rPr lang="zh-TW" altLang="en-US" dirty="0"/>
              <a:t>跟呼叫物件時的</a:t>
            </a:r>
            <a:r>
              <a:rPr lang="en-US" altLang="zh-TW" dirty="0"/>
              <a:t>@date</a:t>
            </a:r>
            <a:r>
              <a:rPr lang="zh-TW" altLang="en-US" dirty="0"/>
              <a:t>都是如此，</a:t>
            </a:r>
            <a:r>
              <a:rPr lang="en-US" altLang="zh-TW" dirty="0"/>
              <a:t>MVC</a:t>
            </a:r>
            <a:r>
              <a:rPr lang="zh-TW" altLang="en-US" dirty="0"/>
              <a:t>前端是使用</a:t>
            </a:r>
            <a:r>
              <a:rPr lang="en-US" altLang="zh-TW" dirty="0"/>
              <a:t>Razor</a:t>
            </a:r>
            <a:r>
              <a:rPr lang="zh-TW" altLang="en-US" dirty="0"/>
              <a:t>的語法，不過基本上可以將</a:t>
            </a:r>
            <a:r>
              <a:rPr lang="en-US" altLang="zh-TW" dirty="0"/>
              <a:t>C#</a:t>
            </a:r>
            <a:r>
              <a:rPr lang="zh-TW" altLang="en-US" dirty="0"/>
              <a:t>的語法完全搬到前端來使用，只是要記得加上</a:t>
            </a:r>
            <a:r>
              <a:rPr lang="en-US" altLang="zh-TW" dirty="0"/>
              <a:t>@</a:t>
            </a:r>
            <a:endParaRPr lang="zh-TW" altLang="en-US" dirty="0"/>
          </a:p>
        </p:txBody>
      </p:sp>
    </p:spTree>
    <p:extLst>
      <p:ext uri="{BB962C8B-B14F-4D97-AF65-F5344CB8AC3E}">
        <p14:creationId xmlns:p14="http://schemas.microsoft.com/office/powerpoint/2010/main" val="333371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endParaRPr lang="zh-TW" altLang="en-US" dirty="0"/>
          </a:p>
        </p:txBody>
      </p:sp>
      <p:sp>
        <p:nvSpPr>
          <p:cNvPr id="3" name="內容版面配置區 2"/>
          <p:cNvSpPr>
            <a:spLocks noGrp="1"/>
          </p:cNvSpPr>
          <p:nvPr>
            <p:ph idx="1"/>
          </p:nvPr>
        </p:nvSpPr>
        <p:spPr>
          <a:xfrm>
            <a:off x="467544" y="1556792"/>
            <a:ext cx="8229600" cy="4525963"/>
          </a:xfrm>
        </p:spPr>
        <p:txBody>
          <a:bodyPr>
            <a:normAutofit/>
          </a:bodyPr>
          <a:lstStyle/>
          <a:p>
            <a:r>
              <a:rPr lang="en-US" altLang="zh-TW" sz="2800" dirty="0"/>
              <a:t>Model-View-Controller(MVC)</a:t>
            </a:r>
            <a:r>
              <a:rPr lang="zh-TW" altLang="en-US" sz="2800" dirty="0"/>
              <a:t>是一種設計模式</a:t>
            </a:r>
            <a:r>
              <a:rPr lang="en-US" altLang="zh-TW" sz="2800" dirty="0"/>
              <a:t>(design pattern), </a:t>
            </a:r>
            <a:r>
              <a:rPr lang="zh-TW" altLang="en-US" sz="2800" dirty="0"/>
              <a:t>主要目的是用來簡化應用程式的開發與增強程式的可維護性</a:t>
            </a:r>
            <a:r>
              <a:rPr lang="en-US" altLang="zh-TW" sz="2800" dirty="0"/>
              <a:t>, </a:t>
            </a:r>
            <a:r>
              <a:rPr lang="zh-TW" altLang="en-US" sz="2800" dirty="0"/>
              <a:t>其做法是將應用程式分割成以下三個邏輯的元件 </a:t>
            </a:r>
            <a:r>
              <a:rPr lang="en-US" altLang="zh-TW" sz="2800" dirty="0"/>
              <a:t>:</a:t>
            </a:r>
            <a:endParaRPr lang="zh-TW"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73016"/>
            <a:ext cx="31527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303" y="3501008"/>
            <a:ext cx="5527330" cy="172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686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2400" dirty="0"/>
              <a:t>第二個傳的物件是一個自訂的物件</a:t>
            </a:r>
          </a:p>
          <a:p>
            <a:pPr lvl="1"/>
            <a:r>
              <a:rPr lang="en-US" altLang="zh-TW" sz="2000" dirty="0" err="1"/>
              <a:t>cs</a:t>
            </a:r>
            <a:r>
              <a:rPr lang="zh-TW" altLang="en-US" sz="2000" dirty="0" smtClean="0"/>
              <a:t>檔案</a:t>
            </a:r>
            <a:endParaRPr lang="en-US" altLang="zh-TW" sz="2000" dirty="0" smtClean="0"/>
          </a:p>
          <a:p>
            <a:pPr lvl="1"/>
            <a:endParaRPr lang="en-US" altLang="zh-TW" sz="2000" dirty="0" smtClean="0"/>
          </a:p>
          <a:p>
            <a:pPr lvl="1"/>
            <a:r>
              <a:rPr lang="en-US" altLang="zh-TW" sz="2000" dirty="0" err="1"/>
              <a:t>cshtml</a:t>
            </a:r>
            <a:r>
              <a:rPr lang="zh-TW" altLang="en-US" sz="2000" dirty="0" smtClean="0"/>
              <a:t>檔案</a:t>
            </a:r>
            <a:endParaRPr lang="en-US" altLang="zh-TW" sz="2000" dirty="0" smtClean="0"/>
          </a:p>
          <a:p>
            <a:pPr lvl="1"/>
            <a:endParaRPr lang="en-US" altLang="zh-TW" sz="2000" dirty="0"/>
          </a:p>
          <a:p>
            <a:pPr lvl="1"/>
            <a:endParaRPr lang="en-US" altLang="zh-TW" sz="2000" dirty="0" smtClean="0"/>
          </a:p>
          <a:p>
            <a:pPr marL="457200" lvl="1" indent="0">
              <a:buNone/>
            </a:pPr>
            <a:endParaRPr lang="en-US" altLang="zh-TW" sz="2000" dirty="0" smtClean="0"/>
          </a:p>
          <a:p>
            <a:pPr lvl="1"/>
            <a:endParaRPr lang="zh-TW"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080" y="2116313"/>
            <a:ext cx="2647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80928"/>
            <a:ext cx="30670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5043982"/>
            <a:ext cx="3231987" cy="1497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0692" y="4975009"/>
            <a:ext cx="2348284" cy="1868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7504" y="4130650"/>
            <a:ext cx="9865096" cy="923330"/>
          </a:xfrm>
          <a:prstGeom prst="rect">
            <a:avLst/>
          </a:prstGeom>
        </p:spPr>
        <p:txBody>
          <a:bodyPr wrap="square">
            <a:spAutoFit/>
          </a:bodyPr>
          <a:lstStyle/>
          <a:p>
            <a:r>
              <a:rPr lang="zh-TW" altLang="en-US" dirty="0"/>
              <a:t>因為我們在宣告的時候沒帶任何參數進去，所以出來的結果就會是預設值：空字串跟</a:t>
            </a:r>
            <a:r>
              <a:rPr lang="en-US" altLang="zh-TW" dirty="0"/>
              <a:t>0</a:t>
            </a:r>
            <a:r>
              <a:rPr lang="zh-TW" altLang="en-US" dirty="0"/>
              <a:t>第三個傳的物件是自訂物件的</a:t>
            </a:r>
            <a:r>
              <a:rPr lang="en-US" altLang="zh-TW" dirty="0"/>
              <a:t>List</a:t>
            </a:r>
            <a:r>
              <a:rPr lang="zh-TW" altLang="en-US" dirty="0"/>
              <a:t>，</a:t>
            </a:r>
            <a:r>
              <a:rPr lang="en-US" altLang="zh-TW" dirty="0"/>
              <a:t>List</a:t>
            </a:r>
            <a:r>
              <a:rPr lang="zh-TW" altLang="en-US" dirty="0"/>
              <a:t>是</a:t>
            </a:r>
            <a:r>
              <a:rPr lang="en-US" altLang="zh-TW" dirty="0"/>
              <a:t>C#</a:t>
            </a:r>
            <a:r>
              <a:rPr lang="zh-TW" altLang="en-US" dirty="0"/>
              <a:t>預設的一個陣列，可以放任何物件</a:t>
            </a:r>
            <a:br>
              <a:rPr lang="zh-TW" altLang="en-US" dirty="0"/>
            </a:br>
            <a:r>
              <a:rPr lang="en-US" altLang="zh-TW" dirty="0" err="1"/>
              <a:t>cs</a:t>
            </a:r>
            <a:r>
              <a:rPr lang="zh-TW" altLang="en-US" dirty="0"/>
              <a:t>檔案</a:t>
            </a:r>
            <a:endParaRPr lang="zh-TW" altLang="en-US" dirty="0"/>
          </a:p>
        </p:txBody>
      </p:sp>
      <p:sp>
        <p:nvSpPr>
          <p:cNvPr id="5" name="矩形 4"/>
          <p:cNvSpPr/>
          <p:nvPr/>
        </p:nvSpPr>
        <p:spPr>
          <a:xfrm>
            <a:off x="4427051" y="4684648"/>
            <a:ext cx="1267783" cy="369332"/>
          </a:xfrm>
          <a:prstGeom prst="rect">
            <a:avLst/>
          </a:prstGeom>
        </p:spPr>
        <p:txBody>
          <a:bodyPr wrap="none">
            <a:spAutoFit/>
          </a:bodyPr>
          <a:lstStyle/>
          <a:p>
            <a:r>
              <a:rPr lang="en-US" altLang="zh-TW" dirty="0" err="1"/>
              <a:t>cshtml</a:t>
            </a:r>
            <a:r>
              <a:rPr lang="zh-TW" altLang="en-US" dirty="0"/>
              <a:t>檔案</a:t>
            </a:r>
            <a:endParaRPr lang="zh-TW" altLang="en-US" dirty="0"/>
          </a:p>
        </p:txBody>
      </p:sp>
    </p:spTree>
    <p:extLst>
      <p:ext uri="{BB962C8B-B14F-4D97-AF65-F5344CB8AC3E}">
        <p14:creationId xmlns:p14="http://schemas.microsoft.com/office/powerpoint/2010/main" val="3473444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en-US" altLang="zh-TW" dirty="0"/>
              <a:t>[Day 08] ASP.NET MVC</a:t>
            </a:r>
            <a:r>
              <a:rPr lang="zh-TW" altLang="en-US" dirty="0"/>
              <a:t>後端傳資料到前端介紹</a:t>
            </a:r>
            <a:r>
              <a:rPr lang="en-US" altLang="zh-TW" dirty="0"/>
              <a:t>(</a:t>
            </a:r>
            <a:r>
              <a:rPr lang="zh-TW" altLang="en-US" dirty="0"/>
              <a:t>四</a:t>
            </a:r>
            <a:r>
              <a:rPr lang="en-US" altLang="zh-TW" dirty="0" smtClean="0"/>
              <a:t>)</a:t>
            </a:r>
            <a:endParaRPr lang="zh-TW" altLang="en-US" dirty="0"/>
          </a:p>
        </p:txBody>
      </p:sp>
      <p:sp>
        <p:nvSpPr>
          <p:cNvPr id="7" name="文字版面配置區 6"/>
          <p:cNvSpPr>
            <a:spLocks noGrp="1"/>
          </p:cNvSpPr>
          <p:nvPr>
            <p:ph type="body" idx="1"/>
          </p:nvPr>
        </p:nvSpPr>
        <p:spPr/>
        <p:txBody>
          <a:bodyPr/>
          <a:lstStyle/>
          <a:p>
            <a:r>
              <a:rPr lang="en-US" altLang="zh-TW" dirty="0"/>
              <a:t>https://ithelp.ithome.com.tw/articles/10191926</a:t>
            </a:r>
            <a:endParaRPr lang="zh-TW" altLang="en-US" dirty="0"/>
          </a:p>
        </p:txBody>
      </p:sp>
    </p:spTree>
    <p:extLst>
      <p:ext uri="{BB962C8B-B14F-4D97-AF65-F5344CB8AC3E}">
        <p14:creationId xmlns:p14="http://schemas.microsoft.com/office/powerpoint/2010/main" val="2856798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62500" lnSpcReduction="20000"/>
          </a:bodyPr>
          <a:lstStyle/>
          <a:p>
            <a:r>
              <a:rPr lang="zh-TW" altLang="en-US" dirty="0"/>
              <a:t>今天來分享使用</a:t>
            </a:r>
            <a:r>
              <a:rPr lang="en-US" altLang="zh-TW" dirty="0"/>
              <a:t>Model</a:t>
            </a:r>
            <a:r>
              <a:rPr lang="zh-TW" altLang="en-US" dirty="0"/>
              <a:t>的方式傳資料到前端，在此先說明，我這一篇所提到的</a:t>
            </a:r>
            <a:r>
              <a:rPr lang="en-US" altLang="zh-TW" dirty="0"/>
              <a:t>Model</a:t>
            </a:r>
            <a:r>
              <a:rPr lang="zh-TW" altLang="en-US" dirty="0"/>
              <a:t>，跟</a:t>
            </a:r>
            <a:r>
              <a:rPr lang="en-US" altLang="zh-TW" dirty="0"/>
              <a:t>MVC</a:t>
            </a:r>
            <a:r>
              <a:rPr lang="zh-TW" altLang="en-US" dirty="0"/>
              <a:t>的</a:t>
            </a:r>
            <a:r>
              <a:rPr lang="en-US" altLang="zh-TW" dirty="0"/>
              <a:t>M(Model)</a:t>
            </a:r>
            <a:r>
              <a:rPr lang="zh-TW" altLang="en-US" dirty="0"/>
              <a:t>的定義可能會有一些出入，畢竟</a:t>
            </a:r>
            <a:r>
              <a:rPr lang="en-US" altLang="zh-TW" dirty="0"/>
              <a:t>MVC</a:t>
            </a:r>
            <a:r>
              <a:rPr lang="zh-TW" altLang="en-US" dirty="0"/>
              <a:t>的</a:t>
            </a:r>
            <a:r>
              <a:rPr lang="en-US" altLang="zh-TW" dirty="0"/>
              <a:t>M</a:t>
            </a:r>
            <a:r>
              <a:rPr lang="zh-TW" altLang="en-US" dirty="0"/>
              <a:t>範圍太廣了，只是我習慣這樣子稱呼它了，不過</a:t>
            </a:r>
            <a:r>
              <a:rPr lang="en-US" altLang="zh-TW" dirty="0"/>
              <a:t>MVC</a:t>
            </a:r>
            <a:r>
              <a:rPr lang="zh-TW" altLang="en-US" dirty="0"/>
              <a:t>有一個預設的資料夾名稱叫</a:t>
            </a:r>
            <a:r>
              <a:rPr lang="en-US" altLang="zh-TW" dirty="0"/>
              <a:t>Models</a:t>
            </a:r>
            <a:r>
              <a:rPr lang="zh-TW" altLang="en-US" dirty="0"/>
              <a:t>，我所謂的</a:t>
            </a:r>
            <a:r>
              <a:rPr lang="en-US" altLang="zh-TW" dirty="0">
                <a:solidFill>
                  <a:srgbClr val="FF0000"/>
                </a:solidFill>
              </a:rPr>
              <a:t>Model</a:t>
            </a:r>
            <a:r>
              <a:rPr lang="zh-TW" altLang="en-US" dirty="0">
                <a:solidFill>
                  <a:srgbClr val="FF0000"/>
                </a:solidFill>
              </a:rPr>
              <a:t>通常是建在這個資料夾底下的</a:t>
            </a:r>
            <a:r>
              <a:rPr lang="en-US" altLang="zh-TW" dirty="0">
                <a:solidFill>
                  <a:srgbClr val="FF0000"/>
                </a:solidFill>
              </a:rPr>
              <a:t>class</a:t>
            </a:r>
            <a:r>
              <a:rPr lang="zh-TW" altLang="en-US" dirty="0"/>
              <a:t>，或是</a:t>
            </a:r>
            <a:r>
              <a:rPr lang="en-US" altLang="zh-TW" dirty="0" err="1"/>
              <a:t>ViewModel</a:t>
            </a:r>
            <a:r>
              <a:rPr lang="en-US" altLang="zh-TW" dirty="0"/>
              <a:t>(</a:t>
            </a:r>
            <a:r>
              <a:rPr lang="zh-TW" altLang="en-US" dirty="0"/>
              <a:t>用來傳遞給</a:t>
            </a:r>
            <a:r>
              <a:rPr lang="en-US" altLang="zh-TW" dirty="0"/>
              <a:t>View</a:t>
            </a:r>
            <a:r>
              <a:rPr lang="zh-TW" altLang="en-US" dirty="0"/>
              <a:t>或接收</a:t>
            </a:r>
            <a:r>
              <a:rPr lang="en-US" altLang="zh-TW" dirty="0"/>
              <a:t>View</a:t>
            </a:r>
            <a:r>
              <a:rPr lang="zh-TW" altLang="en-US" dirty="0"/>
              <a:t>資料的</a:t>
            </a:r>
            <a:r>
              <a:rPr lang="en-US" altLang="zh-TW" dirty="0"/>
              <a:t>Model)</a:t>
            </a:r>
            <a:r>
              <a:rPr lang="zh-TW" altLang="en-US" dirty="0"/>
              <a:t>，其實在我的想法</a:t>
            </a:r>
            <a:r>
              <a:rPr lang="en-US" altLang="zh-TW" dirty="0"/>
              <a:t>Model</a:t>
            </a:r>
            <a:r>
              <a:rPr lang="zh-TW" altLang="en-US" dirty="0"/>
              <a:t>和</a:t>
            </a:r>
            <a:r>
              <a:rPr lang="en-US" altLang="zh-TW" dirty="0" err="1"/>
              <a:t>ViewModel</a:t>
            </a:r>
            <a:r>
              <a:rPr lang="zh-TW" altLang="en-US" dirty="0"/>
              <a:t>基本上差別不大，只是有些人會習慣如此稱呼它。</a:t>
            </a:r>
          </a:p>
          <a:p>
            <a:endParaRPr lang="zh-TW" altLang="en-US" dirty="0"/>
          </a:p>
          <a:p>
            <a:r>
              <a:rPr lang="zh-TW" altLang="en-US" dirty="0"/>
              <a:t>一般來說，如果要傳的資料是很簡單的，可以用</a:t>
            </a:r>
            <a:r>
              <a:rPr lang="en-US" altLang="zh-TW" dirty="0" err="1"/>
              <a:t>ViewBag</a:t>
            </a:r>
            <a:r>
              <a:rPr lang="zh-TW" altLang="en-US" dirty="0"/>
              <a:t>來傳遞，如果是比較複雜的，當然也可以用很多</a:t>
            </a:r>
            <a:r>
              <a:rPr lang="en-US" altLang="zh-TW" dirty="0" err="1"/>
              <a:t>ViewBag</a:t>
            </a:r>
            <a:r>
              <a:rPr lang="zh-TW" altLang="en-US" dirty="0"/>
              <a:t>，其實</a:t>
            </a:r>
            <a:r>
              <a:rPr lang="en-US" altLang="zh-TW" dirty="0" err="1">
                <a:solidFill>
                  <a:srgbClr val="FF0000"/>
                </a:solidFill>
              </a:rPr>
              <a:t>ViewBag</a:t>
            </a:r>
            <a:r>
              <a:rPr lang="zh-TW" altLang="en-US" dirty="0">
                <a:solidFill>
                  <a:srgbClr val="FF0000"/>
                </a:solidFill>
              </a:rPr>
              <a:t>也可以傳遞一個</a:t>
            </a:r>
            <a:r>
              <a:rPr lang="en-US" altLang="zh-TW" dirty="0">
                <a:solidFill>
                  <a:srgbClr val="FF0000"/>
                </a:solidFill>
              </a:rPr>
              <a:t>Model</a:t>
            </a:r>
            <a:r>
              <a:rPr lang="zh-TW" altLang="en-US" dirty="0">
                <a:solidFill>
                  <a:srgbClr val="FF0000"/>
                </a:solidFill>
              </a:rPr>
              <a:t>，甚至一個</a:t>
            </a:r>
            <a:r>
              <a:rPr lang="en-US" altLang="zh-TW" dirty="0">
                <a:solidFill>
                  <a:srgbClr val="FF0000"/>
                </a:solidFill>
              </a:rPr>
              <a:t>Model</a:t>
            </a:r>
            <a:r>
              <a:rPr lang="zh-TW" altLang="en-US" dirty="0">
                <a:solidFill>
                  <a:srgbClr val="FF0000"/>
                </a:solidFill>
              </a:rPr>
              <a:t>的</a:t>
            </a:r>
            <a:r>
              <a:rPr lang="en-US" altLang="zh-TW" dirty="0">
                <a:solidFill>
                  <a:srgbClr val="FF0000"/>
                </a:solidFill>
              </a:rPr>
              <a:t>List</a:t>
            </a:r>
            <a:r>
              <a:rPr lang="zh-TW" altLang="en-US" dirty="0">
                <a:solidFill>
                  <a:srgbClr val="FF0000"/>
                </a:solidFill>
              </a:rPr>
              <a:t>也是可以的，基本上</a:t>
            </a:r>
            <a:r>
              <a:rPr lang="en-US" altLang="zh-TW" dirty="0" err="1">
                <a:solidFill>
                  <a:srgbClr val="FF0000"/>
                </a:solidFill>
              </a:rPr>
              <a:t>ViewBag</a:t>
            </a:r>
            <a:r>
              <a:rPr lang="zh-TW" altLang="en-US" dirty="0">
                <a:solidFill>
                  <a:srgbClr val="FF0000"/>
                </a:solidFill>
              </a:rPr>
              <a:t>幾乎可以傳遞任何東西</a:t>
            </a:r>
            <a:r>
              <a:rPr lang="zh-TW" altLang="en-US" dirty="0"/>
              <a:t>，目前我在寫</a:t>
            </a:r>
            <a:r>
              <a:rPr lang="en-US" altLang="zh-TW" dirty="0"/>
              <a:t>MVC</a:t>
            </a:r>
            <a:r>
              <a:rPr lang="zh-TW" altLang="en-US" dirty="0"/>
              <a:t>還沒有遇過</a:t>
            </a:r>
            <a:r>
              <a:rPr lang="en-US" altLang="zh-TW" dirty="0" err="1"/>
              <a:t>ViewBag</a:t>
            </a:r>
            <a:r>
              <a:rPr lang="zh-TW" altLang="en-US" dirty="0"/>
              <a:t>不能傳遞的東西，但是在某些情況下，尤其是跟資料庫有關的部分，其實用</a:t>
            </a:r>
            <a:r>
              <a:rPr lang="en-US" altLang="zh-TW" dirty="0"/>
              <a:t>Model</a:t>
            </a:r>
            <a:r>
              <a:rPr lang="zh-TW" altLang="en-US" dirty="0"/>
              <a:t>來傳遞是很方便的，而且接收網頁的資料也可以用</a:t>
            </a:r>
            <a:r>
              <a:rPr lang="en-US" altLang="zh-TW" dirty="0"/>
              <a:t>Model</a:t>
            </a:r>
            <a:r>
              <a:rPr lang="zh-TW" altLang="en-US" dirty="0"/>
              <a:t>的方式接收，這一點就很方便，說實在用過</a:t>
            </a:r>
            <a:r>
              <a:rPr lang="en-US" altLang="zh-TW" dirty="0"/>
              <a:t>C#</a:t>
            </a:r>
            <a:r>
              <a:rPr lang="zh-TW" altLang="en-US" dirty="0"/>
              <a:t>的</a:t>
            </a:r>
            <a:r>
              <a:rPr lang="en-US" altLang="zh-TW" dirty="0"/>
              <a:t>Model</a:t>
            </a:r>
            <a:r>
              <a:rPr lang="zh-TW" altLang="en-US" dirty="0"/>
              <a:t>來寫</a:t>
            </a:r>
            <a:r>
              <a:rPr lang="en-US" altLang="zh-TW" dirty="0"/>
              <a:t>MVC</a:t>
            </a:r>
            <a:r>
              <a:rPr lang="zh-TW" altLang="en-US" dirty="0"/>
              <a:t>之後，現在很多東西都會用</a:t>
            </a:r>
            <a:r>
              <a:rPr lang="en-US" altLang="zh-TW" dirty="0"/>
              <a:t>Model</a:t>
            </a:r>
            <a:r>
              <a:rPr lang="zh-TW" altLang="en-US" dirty="0"/>
              <a:t>來處理，覺得還蠻方便的，當然</a:t>
            </a:r>
            <a:r>
              <a:rPr lang="en-US" altLang="zh-TW" dirty="0" err="1"/>
              <a:t>ViewBag</a:t>
            </a:r>
            <a:r>
              <a:rPr lang="zh-TW" altLang="en-US" dirty="0"/>
              <a:t>也是很常用到，而且用途比</a:t>
            </a:r>
            <a:r>
              <a:rPr lang="en-US" altLang="zh-TW" dirty="0"/>
              <a:t>Model</a:t>
            </a:r>
            <a:r>
              <a:rPr lang="zh-TW" altLang="en-US" dirty="0"/>
              <a:t>更廣。</a:t>
            </a:r>
          </a:p>
          <a:p>
            <a:endParaRPr lang="zh-TW" altLang="en-US" dirty="0"/>
          </a:p>
        </p:txBody>
      </p:sp>
    </p:spTree>
    <p:extLst>
      <p:ext uri="{BB962C8B-B14F-4D97-AF65-F5344CB8AC3E}">
        <p14:creationId xmlns:p14="http://schemas.microsoft.com/office/powerpoint/2010/main" val="618668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4258816" cy="5937523"/>
          </a:xfrm>
        </p:spPr>
        <p:txBody>
          <a:bodyPr>
            <a:normAutofit/>
          </a:bodyPr>
          <a:lstStyle/>
          <a:p>
            <a:r>
              <a:rPr lang="zh-TW" altLang="en-US" sz="1800" dirty="0"/>
              <a:t>不囉嗦，下面就直接寫一個程式，當然還是用到我們之前的</a:t>
            </a:r>
            <a:r>
              <a:rPr lang="en-US" altLang="zh-TW" sz="1800" dirty="0"/>
              <a:t>Student</a:t>
            </a:r>
            <a:r>
              <a:rPr lang="zh-TW" altLang="en-US" sz="1800" dirty="0"/>
              <a:t>，不過這邊改用表單編輯的方式來呈現，</a:t>
            </a:r>
            <a:r>
              <a:rPr lang="zh-TW" altLang="en-US" sz="1800" dirty="0">
                <a:solidFill>
                  <a:srgbClr val="0070C0"/>
                </a:solidFill>
              </a:rPr>
              <a:t>從後端帶資料到前端</a:t>
            </a:r>
            <a:r>
              <a:rPr lang="zh-TW" altLang="en-US" sz="1800" dirty="0"/>
              <a:t>。至於從前端讀資料到後端的部分，則會跟</a:t>
            </a:r>
            <a:r>
              <a:rPr lang="en-US" altLang="zh-TW" sz="1800" dirty="0"/>
              <a:t>Get</a:t>
            </a:r>
            <a:r>
              <a:rPr lang="zh-TW" altLang="en-US" sz="1800" dirty="0"/>
              <a:t>和</a:t>
            </a:r>
            <a:r>
              <a:rPr lang="en-US" altLang="zh-TW" sz="1800" dirty="0"/>
              <a:t>Post</a:t>
            </a:r>
            <a:r>
              <a:rPr lang="zh-TW" altLang="en-US" sz="1800" dirty="0"/>
              <a:t>的方法一起講。</a:t>
            </a:r>
          </a:p>
          <a:p>
            <a:endParaRPr lang="zh-TW" alt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440" y="188640"/>
            <a:ext cx="402907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54" y="2348880"/>
            <a:ext cx="8157176"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81654" y="5551578"/>
            <a:ext cx="8154861" cy="646331"/>
          </a:xfrm>
          <a:prstGeom prst="rect">
            <a:avLst/>
          </a:prstGeom>
          <a:noFill/>
        </p:spPr>
        <p:txBody>
          <a:bodyPr wrap="none" rtlCol="0">
            <a:spAutoFit/>
          </a:bodyPr>
          <a:lstStyle/>
          <a:p>
            <a:r>
              <a:rPr lang="en-US" altLang="zh-TW" dirty="0" err="1" smtClean="0"/>
              <a:t>Styles.Render</a:t>
            </a:r>
            <a:r>
              <a:rPr lang="en-US" altLang="zh-TW" dirty="0" smtClean="0"/>
              <a:t> &amp; </a:t>
            </a:r>
            <a:r>
              <a:rPr lang="en-US" altLang="zh-TW" dirty="0" err="1" smtClean="0"/>
              <a:t>Scripts.Render</a:t>
            </a:r>
            <a:r>
              <a:rPr lang="en-US" altLang="zh-TW" dirty="0" smtClean="0"/>
              <a:t> </a:t>
            </a:r>
            <a:r>
              <a:rPr lang="zh-TW" altLang="en-US" dirty="0" smtClean="0"/>
              <a:t>為</a:t>
            </a:r>
            <a:r>
              <a:rPr lang="en-US" altLang="zh-TW" dirty="0" smtClean="0"/>
              <a:t>MVC</a:t>
            </a:r>
            <a:r>
              <a:rPr lang="zh-TW" altLang="en-US" dirty="0" smtClean="0"/>
              <a:t>中自動將一系列的</a:t>
            </a:r>
            <a:r>
              <a:rPr lang="en-US" altLang="zh-TW" dirty="0" err="1" smtClean="0"/>
              <a:t>css</a:t>
            </a:r>
            <a:r>
              <a:rPr lang="zh-TW" altLang="en-US" dirty="0" smtClean="0"/>
              <a:t>和</a:t>
            </a:r>
            <a:r>
              <a:rPr lang="en-US" altLang="zh-TW" dirty="0" err="1" smtClean="0"/>
              <a:t>js</a:t>
            </a:r>
            <a:r>
              <a:rPr lang="zh-TW" altLang="en-US" dirty="0" smtClean="0"/>
              <a:t>一次</a:t>
            </a:r>
            <a:r>
              <a:rPr lang="en-US" altLang="zh-TW" dirty="0" smtClean="0"/>
              <a:t>include</a:t>
            </a:r>
            <a:r>
              <a:rPr lang="zh-TW" altLang="en-US" dirty="0" smtClean="0"/>
              <a:t>的語法</a:t>
            </a:r>
            <a:endParaRPr lang="en-US" altLang="zh-TW" dirty="0" smtClean="0"/>
          </a:p>
          <a:p>
            <a:r>
              <a:rPr lang="zh-TW" altLang="en-US" dirty="0"/>
              <a:t>可</a:t>
            </a:r>
            <a:r>
              <a:rPr lang="zh-TW" altLang="en-US" dirty="0" smtClean="0"/>
              <a:t>參考</a:t>
            </a:r>
            <a:r>
              <a:rPr lang="en-US" altLang="zh-TW" dirty="0"/>
              <a:t>:https://</a:t>
            </a:r>
            <a:r>
              <a:rPr lang="en-US" altLang="zh-TW" dirty="0" smtClean="0"/>
              <a:t>dotblogs.com.tw/</a:t>
            </a:r>
            <a:r>
              <a:rPr lang="en-US" altLang="zh-TW" dirty="0" err="1" smtClean="0"/>
              <a:t>kevinya</a:t>
            </a:r>
            <a:r>
              <a:rPr lang="en-US" altLang="zh-TW" dirty="0" smtClean="0"/>
              <a:t>/2015/10/30/153741</a:t>
            </a:r>
          </a:p>
        </p:txBody>
      </p:sp>
    </p:spTree>
    <p:extLst>
      <p:ext uri="{BB962C8B-B14F-4D97-AF65-F5344CB8AC3E}">
        <p14:creationId xmlns:p14="http://schemas.microsoft.com/office/powerpoint/2010/main" val="26294358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5" name="矩形 4"/>
          <p:cNvSpPr/>
          <p:nvPr/>
        </p:nvSpPr>
        <p:spPr>
          <a:xfrm>
            <a:off x="467544" y="1556792"/>
            <a:ext cx="1107996" cy="369332"/>
          </a:xfrm>
          <a:prstGeom prst="rect">
            <a:avLst/>
          </a:prstGeom>
        </p:spPr>
        <p:txBody>
          <a:bodyPr wrap="none">
            <a:spAutoFit/>
          </a:bodyPr>
          <a:lstStyle/>
          <a:p>
            <a:r>
              <a:rPr lang="zh-TW" altLang="en-US" dirty="0"/>
              <a:t>畫面呈現</a:t>
            </a:r>
            <a:endParaRPr lang="zh-TW" altLang="en-US" dirty="0"/>
          </a:p>
        </p:txBody>
      </p:sp>
      <p:pic>
        <p:nvPicPr>
          <p:cNvPr id="7170" name="Picture 2" descr="https://ithelp.ithome.com.tw/upload/images/20171217/20105694C3NVpaeHl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64" y="2060848"/>
            <a:ext cx="3000375"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563888" y="1556792"/>
            <a:ext cx="2640466" cy="369332"/>
          </a:xfrm>
          <a:prstGeom prst="rect">
            <a:avLst/>
          </a:prstGeom>
        </p:spPr>
        <p:txBody>
          <a:bodyPr wrap="none">
            <a:spAutoFit/>
          </a:bodyPr>
          <a:lstStyle/>
          <a:p>
            <a:r>
              <a:rPr lang="zh-TW" altLang="en-US" dirty="0"/>
              <a:t>後端的地方幫</a:t>
            </a:r>
            <a:r>
              <a:rPr lang="en-US" altLang="zh-TW" dirty="0"/>
              <a:t>Model</a:t>
            </a:r>
            <a:r>
              <a:rPr lang="zh-TW" altLang="en-US" dirty="0" smtClean="0"/>
              <a:t>帶入</a:t>
            </a:r>
            <a:endParaRPr lang="zh-TW"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354" y="1554649"/>
            <a:ext cx="17240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367" y="2531926"/>
            <a:ext cx="27622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591320" y="2060848"/>
            <a:ext cx="5382344" cy="369332"/>
          </a:xfrm>
          <a:prstGeom prst="rect">
            <a:avLst/>
          </a:prstGeom>
        </p:spPr>
        <p:txBody>
          <a:bodyPr wrap="square">
            <a:spAutoFit/>
          </a:bodyPr>
          <a:lstStyle/>
          <a:p>
            <a:r>
              <a:rPr lang="zh-TW" altLang="en-US" dirty="0"/>
              <a:t>前端的地方接收</a:t>
            </a:r>
            <a:r>
              <a:rPr lang="en-US" altLang="zh-TW" dirty="0"/>
              <a:t>Model</a:t>
            </a:r>
            <a:r>
              <a:rPr lang="zh-TW" altLang="en-US" dirty="0"/>
              <a:t>，這邊要將專案路徑都列出來</a:t>
            </a:r>
            <a:endParaRPr lang="zh-TW" altLang="en-US" dirty="0"/>
          </a:p>
        </p:txBody>
      </p:sp>
      <p:sp>
        <p:nvSpPr>
          <p:cNvPr id="8" name="矩形 7"/>
          <p:cNvSpPr/>
          <p:nvPr/>
        </p:nvSpPr>
        <p:spPr>
          <a:xfrm>
            <a:off x="3610172" y="3140968"/>
            <a:ext cx="4572000" cy="2031325"/>
          </a:xfrm>
          <a:prstGeom prst="rect">
            <a:avLst/>
          </a:prstGeom>
        </p:spPr>
        <p:txBody>
          <a:bodyPr>
            <a:spAutoFit/>
          </a:bodyPr>
          <a:lstStyle/>
          <a:p>
            <a:r>
              <a:rPr lang="zh-TW" altLang="en-US" dirty="0"/>
              <a:t>這裡有用到</a:t>
            </a:r>
            <a:r>
              <a:rPr lang="en-US" altLang="zh-TW" dirty="0" err="1"/>
              <a:t>BootStrap</a:t>
            </a:r>
            <a:r>
              <a:rPr lang="zh-TW" altLang="en-US" dirty="0"/>
              <a:t>的框架，在</a:t>
            </a:r>
            <a:r>
              <a:rPr lang="en-US" altLang="zh-TW" dirty="0" err="1"/>
              <a:t>cshtml</a:t>
            </a:r>
            <a:r>
              <a:rPr lang="zh-TW" altLang="en-US" dirty="0"/>
              <a:t>檔案中的</a:t>
            </a:r>
            <a:r>
              <a:rPr lang="en-US" altLang="zh-TW" dirty="0" err="1"/>
              <a:t>Styles.Render</a:t>
            </a:r>
            <a:r>
              <a:rPr lang="zh-TW" altLang="en-US" dirty="0"/>
              <a:t>跟</a:t>
            </a:r>
            <a:r>
              <a:rPr lang="en-US" altLang="zh-TW" dirty="0" err="1"/>
              <a:t>Scripts.Render</a:t>
            </a:r>
            <a:r>
              <a:rPr lang="zh-TW" altLang="en-US" dirty="0"/>
              <a:t>是</a:t>
            </a:r>
            <a:r>
              <a:rPr lang="en-US" altLang="zh-TW" dirty="0"/>
              <a:t>ASP.NET MVC</a:t>
            </a:r>
            <a:r>
              <a:rPr lang="zh-TW" altLang="en-US" dirty="0"/>
              <a:t>用來載入</a:t>
            </a:r>
            <a:r>
              <a:rPr lang="en-US" altLang="zh-TW" dirty="0"/>
              <a:t>CSS</a:t>
            </a:r>
            <a:r>
              <a:rPr lang="zh-TW" altLang="en-US" dirty="0"/>
              <a:t>檔案跟</a:t>
            </a:r>
            <a:r>
              <a:rPr lang="en-US" altLang="zh-TW" dirty="0"/>
              <a:t>JavaScript</a:t>
            </a:r>
            <a:r>
              <a:rPr lang="zh-TW" altLang="en-US" dirty="0"/>
              <a:t>的方式，不過我很少在用，一方面全部載入會讓網頁速度變慢，只載入需要的就好了，另外一方面這種方式也無法自動更新，感覺實用性不大。</a:t>
            </a:r>
          </a:p>
        </p:txBody>
      </p:sp>
    </p:spTree>
    <p:extLst>
      <p:ext uri="{BB962C8B-B14F-4D97-AF65-F5344CB8AC3E}">
        <p14:creationId xmlns:p14="http://schemas.microsoft.com/office/powerpoint/2010/main" val="30145379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[Day 09] </a:t>
            </a:r>
            <a:r>
              <a:rPr lang="zh-TW" altLang="en-US" dirty="0"/>
              <a:t>表單中的 </a:t>
            </a:r>
            <a:r>
              <a:rPr lang="en-US" altLang="zh-TW" dirty="0"/>
              <a:t>GET </a:t>
            </a:r>
            <a:r>
              <a:rPr lang="zh-TW" altLang="en-US" dirty="0"/>
              <a:t>與 </a:t>
            </a:r>
            <a:r>
              <a:rPr lang="en-US" altLang="zh-TW" dirty="0" smtClean="0"/>
              <a:t>POST</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https://ithelp.ithome.com.tw/articles/10192095</a:t>
            </a:r>
            <a:endParaRPr lang="zh-TW" altLang="en-US" dirty="0"/>
          </a:p>
        </p:txBody>
      </p:sp>
    </p:spTree>
    <p:extLst>
      <p:ext uri="{BB962C8B-B14F-4D97-AF65-F5344CB8AC3E}">
        <p14:creationId xmlns:p14="http://schemas.microsoft.com/office/powerpoint/2010/main" val="35121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前言</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1800" dirty="0"/>
              <a:t>GET </a:t>
            </a:r>
            <a:r>
              <a:rPr lang="zh-TW" altLang="en-US" sz="1800" dirty="0"/>
              <a:t>與 </a:t>
            </a:r>
            <a:r>
              <a:rPr lang="en-US" altLang="zh-TW" sz="1800" dirty="0"/>
              <a:t>POST </a:t>
            </a:r>
            <a:r>
              <a:rPr lang="zh-TW" altLang="en-US" sz="1800" dirty="0"/>
              <a:t>有寫過網頁表單的人一定不陌生，但你了解什麼是 </a:t>
            </a:r>
            <a:r>
              <a:rPr lang="en-US" altLang="zh-TW" sz="1800" dirty="0"/>
              <a:t>GET </a:t>
            </a:r>
            <a:r>
              <a:rPr lang="zh-TW" altLang="en-US" sz="1800" dirty="0"/>
              <a:t>與 </a:t>
            </a:r>
            <a:r>
              <a:rPr lang="en-US" altLang="zh-TW" sz="1800" dirty="0"/>
              <a:t>POST </a:t>
            </a:r>
            <a:r>
              <a:rPr lang="zh-TW" altLang="en-US" sz="1800" dirty="0"/>
              <a:t>嗎</a:t>
            </a:r>
            <a:r>
              <a:rPr lang="en-US" altLang="zh-TW" sz="1800" dirty="0"/>
              <a:t>!? </a:t>
            </a:r>
            <a:r>
              <a:rPr lang="zh-TW" altLang="en-US" sz="1800" dirty="0"/>
              <a:t>現今的網頁設計工具相當的發達，甚至不需要接觸 </a:t>
            </a:r>
            <a:r>
              <a:rPr lang="en-US" altLang="zh-TW" sz="1800" dirty="0"/>
              <a:t>HTML </a:t>
            </a:r>
            <a:r>
              <a:rPr lang="zh-TW" altLang="en-US" sz="1800" dirty="0"/>
              <a:t>語法就能完成一個規模不小的網站，漸漸地很多人都忘記了 </a:t>
            </a:r>
            <a:r>
              <a:rPr lang="en-US" altLang="zh-TW" sz="1800" dirty="0"/>
              <a:t>HTTP </a:t>
            </a:r>
            <a:r>
              <a:rPr lang="zh-TW" altLang="en-US" sz="1800" dirty="0"/>
              <a:t>底層的實作原理，造成在發生錯誤的情況下無法正確進行偵錯</a:t>
            </a:r>
            <a:r>
              <a:rPr lang="zh-TW" altLang="en-US" sz="1800" dirty="0" smtClean="0"/>
              <a:t>。</a:t>
            </a:r>
            <a:endParaRPr lang="en-US" altLang="zh-TW" sz="1800" dirty="0" smtClean="0"/>
          </a:p>
          <a:p>
            <a:pPr marL="0" indent="0">
              <a:buNone/>
            </a:pPr>
            <a:endParaRPr lang="en-US" altLang="zh-TW" sz="1800" dirty="0" smtClean="0"/>
          </a:p>
          <a:p>
            <a:r>
              <a:rPr lang="zh-TW" altLang="en-US" sz="1800" dirty="0"/>
              <a:t>早期在撰寫 </a:t>
            </a:r>
            <a:r>
              <a:rPr lang="en-US" altLang="zh-TW" sz="1800" dirty="0"/>
              <a:t>HTML </a:t>
            </a:r>
            <a:r>
              <a:rPr lang="zh-TW" altLang="en-US" sz="1800" dirty="0"/>
              <a:t>表單語法時，都會寫到以下的寫法，然而大部分的程式設計師都會採用 </a:t>
            </a:r>
            <a:r>
              <a:rPr lang="en-US" altLang="zh-TW" sz="1800" dirty="0"/>
              <a:t>POST </a:t>
            </a:r>
            <a:r>
              <a:rPr lang="zh-TW" altLang="en-US" sz="1800" dirty="0"/>
              <a:t>進行表單傳送</a:t>
            </a:r>
            <a:r>
              <a:rPr lang="zh-TW" altLang="en-US" sz="1800" dirty="0" smtClean="0"/>
              <a:t>。</a:t>
            </a:r>
            <a:endParaRPr lang="en-US" altLang="zh-TW" sz="1800" dirty="0" smtClean="0"/>
          </a:p>
          <a:p>
            <a:endParaRPr lang="en-US" altLang="zh-TW" sz="1800" dirty="0"/>
          </a:p>
          <a:p>
            <a:r>
              <a:rPr lang="zh-TW" altLang="en-US" sz="1800" dirty="0"/>
              <a:t>然而在我們的網頁程式中要獲取表單的變數只需要呼叫系統已經封裝好的方法即可，像是 </a:t>
            </a:r>
            <a:r>
              <a:rPr lang="en-US" altLang="zh-TW" sz="1800" dirty="0"/>
              <a:t>PHP </a:t>
            </a:r>
            <a:r>
              <a:rPr lang="zh-TW" altLang="en-US" sz="1800" dirty="0"/>
              <a:t>使用 </a:t>
            </a:r>
            <a:r>
              <a:rPr lang="en-US" altLang="zh-TW" sz="1800" dirty="0"/>
              <a:t>$_REQUEST</a:t>
            </a:r>
            <a:r>
              <a:rPr lang="zh-TW" altLang="en-US" sz="1800" dirty="0"/>
              <a:t>、</a:t>
            </a:r>
            <a:r>
              <a:rPr lang="en-US" altLang="zh-TW" sz="1800" dirty="0"/>
              <a:t>JAVA </a:t>
            </a:r>
            <a:r>
              <a:rPr lang="zh-TW" altLang="en-US" sz="1800" dirty="0"/>
              <a:t>使用 </a:t>
            </a:r>
            <a:r>
              <a:rPr lang="en-US" altLang="zh-TW" sz="1800" dirty="0" err="1"/>
              <a:t>getParameter</a:t>
            </a:r>
            <a:r>
              <a:rPr lang="en-US" altLang="zh-TW" sz="1800" dirty="0"/>
              <a:t>()</a:t>
            </a:r>
            <a:r>
              <a:rPr lang="zh-TW" altLang="en-US" sz="1800" dirty="0"/>
              <a:t>、</a:t>
            </a:r>
            <a:r>
              <a:rPr lang="en-US" altLang="zh-TW" sz="1800" dirty="0"/>
              <a:t>ASP </a:t>
            </a:r>
            <a:r>
              <a:rPr lang="zh-TW" altLang="en-US" sz="1800" dirty="0"/>
              <a:t>使用 </a:t>
            </a:r>
            <a:r>
              <a:rPr lang="en-US" altLang="zh-TW" sz="1800" dirty="0" err="1"/>
              <a:t>Request.Form</a:t>
            </a:r>
            <a:r>
              <a:rPr lang="en-US" altLang="zh-TW" sz="1800" dirty="0"/>
              <a:t>() </a:t>
            </a:r>
            <a:r>
              <a:rPr lang="zh-TW" altLang="en-US" sz="1800" dirty="0"/>
              <a:t>這些方法等等</a:t>
            </a:r>
            <a:r>
              <a:rPr lang="zh-TW" altLang="en-US" sz="1800" dirty="0" smtClean="0"/>
              <a:t>。</a:t>
            </a:r>
            <a:endParaRPr lang="en-US" altLang="zh-TW" sz="1800" dirty="0" smtClean="0"/>
          </a:p>
          <a:p>
            <a:endParaRPr lang="zh-TW" altLang="en-US" sz="1800" dirty="0"/>
          </a:p>
          <a:p>
            <a:r>
              <a:rPr lang="zh-TW" altLang="en-US" sz="1800" dirty="0"/>
              <a:t>由上述的方法看來，似乎用 </a:t>
            </a:r>
            <a:r>
              <a:rPr lang="en-US" altLang="zh-TW" sz="1800" dirty="0"/>
              <a:t>POST </a:t>
            </a:r>
            <a:r>
              <a:rPr lang="zh-TW" altLang="en-US" sz="1800" dirty="0"/>
              <a:t>或 </a:t>
            </a:r>
            <a:r>
              <a:rPr lang="en-US" altLang="zh-TW" sz="1800" dirty="0"/>
              <a:t>GET </a:t>
            </a:r>
            <a:r>
              <a:rPr lang="zh-TW" altLang="en-US" sz="1800" dirty="0"/>
              <a:t>好像不是很重要。許多網頁程式設計師對於表單 </a:t>
            </a:r>
            <a:r>
              <a:rPr lang="en-US" altLang="zh-TW" sz="1800" dirty="0"/>
              <a:t>method </a:t>
            </a:r>
            <a:r>
              <a:rPr lang="zh-TW" altLang="en-US" sz="1800" dirty="0"/>
              <a:t>用法的記憶為</a:t>
            </a:r>
            <a:r>
              <a:rPr lang="en-US" altLang="zh-TW" sz="1800" dirty="0"/>
              <a:t>"POST</a:t>
            </a:r>
            <a:r>
              <a:rPr lang="zh-TW" altLang="en-US" sz="1800" dirty="0"/>
              <a:t>可以傳送比較多的資料</a:t>
            </a:r>
            <a:r>
              <a:rPr lang="en-US" altLang="zh-TW" sz="1800" dirty="0"/>
              <a:t>"</a:t>
            </a:r>
            <a:r>
              <a:rPr lang="zh-TW" altLang="en-US" sz="1800" dirty="0"/>
              <a:t>、</a:t>
            </a:r>
            <a:r>
              <a:rPr lang="en-US" altLang="zh-TW" sz="1800" dirty="0"/>
              <a:t>"</a:t>
            </a:r>
            <a:r>
              <a:rPr lang="zh-TW" altLang="en-US" sz="1800" dirty="0"/>
              <a:t>表單傳送檔案的時候要使用 </a:t>
            </a:r>
            <a:r>
              <a:rPr lang="en-US" altLang="zh-TW" sz="1800" dirty="0"/>
              <a:t>POST"</a:t>
            </a:r>
            <a:r>
              <a:rPr lang="zh-TW" altLang="en-US" sz="1800" dirty="0"/>
              <a:t>、</a:t>
            </a:r>
            <a:r>
              <a:rPr lang="en-US" altLang="zh-TW" sz="1800" dirty="0"/>
              <a:t>"POST</a:t>
            </a:r>
            <a:r>
              <a:rPr lang="zh-TW" altLang="en-US" sz="1800" dirty="0"/>
              <a:t>比</a:t>
            </a:r>
            <a:r>
              <a:rPr lang="en-US" altLang="zh-TW" sz="1800" dirty="0"/>
              <a:t>GET</a:t>
            </a:r>
            <a:r>
              <a:rPr lang="zh-TW" altLang="en-US" sz="1800" dirty="0"/>
              <a:t>安全</a:t>
            </a:r>
            <a:r>
              <a:rPr lang="en-US" altLang="zh-TW" sz="1800" dirty="0"/>
              <a:t>"</a:t>
            </a:r>
            <a:r>
              <a:rPr lang="zh-TW" altLang="en-US" sz="1800" dirty="0"/>
              <a:t>等等奇怪的概念</a:t>
            </a:r>
            <a:r>
              <a:rPr lang="zh-TW" altLang="en-US" sz="1800" dirty="0" smtClean="0"/>
              <a:t>。</a:t>
            </a:r>
            <a:endParaRPr lang="zh-TW" alt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1" y="3227065"/>
            <a:ext cx="31527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618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What's HTTP Method ??</a:t>
            </a:r>
            <a:endParaRPr lang="zh-TW" altLang="en-US" dirty="0"/>
          </a:p>
        </p:txBody>
      </p:sp>
      <p:sp>
        <p:nvSpPr>
          <p:cNvPr id="3" name="內容版面配置區 2"/>
          <p:cNvSpPr>
            <a:spLocks noGrp="1"/>
          </p:cNvSpPr>
          <p:nvPr>
            <p:ph idx="1"/>
          </p:nvPr>
        </p:nvSpPr>
        <p:spPr/>
        <p:txBody>
          <a:bodyPr>
            <a:normAutofit/>
          </a:bodyPr>
          <a:lstStyle/>
          <a:p>
            <a:r>
              <a:rPr lang="zh-TW" altLang="en-US" sz="2000" dirty="0"/>
              <a:t>其實使用 </a:t>
            </a:r>
            <a:r>
              <a:rPr lang="en-US" altLang="zh-TW" sz="2000" dirty="0"/>
              <a:t>POST </a:t>
            </a:r>
            <a:r>
              <a:rPr lang="zh-TW" altLang="en-US" sz="2000" dirty="0"/>
              <a:t>或 </a:t>
            </a:r>
            <a:r>
              <a:rPr lang="en-US" altLang="zh-TW" sz="2000" dirty="0"/>
              <a:t>GET </a:t>
            </a:r>
            <a:r>
              <a:rPr lang="zh-TW" altLang="en-US" sz="2000" dirty="0"/>
              <a:t>其實是有差別的，我們先說明一下 </a:t>
            </a:r>
            <a:r>
              <a:rPr lang="en-US" altLang="zh-TW" sz="2000" dirty="0"/>
              <a:t>HTTP Method</a:t>
            </a:r>
            <a:r>
              <a:rPr lang="zh-TW" altLang="en-US" sz="2000" dirty="0"/>
              <a:t>，在 </a:t>
            </a:r>
            <a:r>
              <a:rPr lang="en-US" altLang="zh-TW" sz="2000" dirty="0"/>
              <a:t>HTTP 1.1 </a:t>
            </a:r>
            <a:r>
              <a:rPr lang="zh-TW" altLang="en-US" sz="2000" dirty="0"/>
              <a:t>的版本中定義了八種 </a:t>
            </a:r>
            <a:r>
              <a:rPr lang="en-US" altLang="zh-TW" sz="2000" dirty="0"/>
              <a:t>Method (</a:t>
            </a:r>
            <a:r>
              <a:rPr lang="zh-TW" altLang="en-US" sz="2000" dirty="0"/>
              <a:t>方法</a:t>
            </a:r>
            <a:r>
              <a:rPr lang="en-US" altLang="zh-TW" sz="2000" dirty="0"/>
              <a:t>)</a:t>
            </a:r>
            <a:r>
              <a:rPr lang="zh-TW" altLang="en-US" sz="2000" dirty="0"/>
              <a:t>，如下所示</a:t>
            </a:r>
            <a:r>
              <a:rPr lang="zh-TW" altLang="en-US" sz="2000" dirty="0" smtClean="0"/>
              <a:t>：</a:t>
            </a:r>
            <a:endParaRPr lang="en-US" altLang="zh-TW" sz="2000" dirty="0" smtClean="0"/>
          </a:p>
          <a:p>
            <a:endParaRPr lang="en-US" altLang="zh-TW" sz="2000" dirty="0" smtClean="0"/>
          </a:p>
          <a:p>
            <a:pPr marL="0" indent="0" algn="ctr">
              <a:buNone/>
            </a:pPr>
            <a:r>
              <a:rPr lang="en-US" altLang="zh-TW" sz="2000" dirty="0" smtClean="0"/>
              <a:t>OPTIONS</a:t>
            </a:r>
            <a:r>
              <a:rPr lang="zh-TW" altLang="en-US" sz="2000" dirty="0" smtClean="0"/>
              <a:t>、</a:t>
            </a:r>
            <a:r>
              <a:rPr lang="en-US" altLang="zh-TW" sz="2000" dirty="0" smtClean="0"/>
              <a:t>GET</a:t>
            </a:r>
            <a:r>
              <a:rPr lang="zh-TW" altLang="en-US" sz="2000" dirty="0" smtClean="0"/>
              <a:t>、</a:t>
            </a:r>
            <a:r>
              <a:rPr lang="en-US" altLang="zh-TW" sz="2000" dirty="0" smtClean="0"/>
              <a:t>HEAD</a:t>
            </a:r>
            <a:r>
              <a:rPr lang="zh-TW" altLang="en-US" sz="2000" dirty="0" smtClean="0"/>
              <a:t>、</a:t>
            </a:r>
            <a:r>
              <a:rPr lang="en-US" altLang="zh-TW" sz="2000" dirty="0" smtClean="0"/>
              <a:t>POST</a:t>
            </a:r>
            <a:r>
              <a:rPr lang="zh-TW" altLang="en-US" sz="2000" dirty="0" smtClean="0"/>
              <a:t>、</a:t>
            </a:r>
            <a:endParaRPr lang="en-US" altLang="zh-TW" sz="2000" dirty="0" smtClean="0"/>
          </a:p>
          <a:p>
            <a:pPr marL="0" indent="0" algn="ctr">
              <a:buNone/>
            </a:pPr>
            <a:r>
              <a:rPr lang="en-US" altLang="zh-TW" sz="2000" dirty="0" smtClean="0"/>
              <a:t>PUT</a:t>
            </a:r>
            <a:r>
              <a:rPr lang="zh-TW" altLang="en-US" sz="2000" dirty="0" smtClean="0"/>
              <a:t>、</a:t>
            </a:r>
            <a:r>
              <a:rPr lang="en-US" altLang="zh-TW" sz="2000" dirty="0" smtClean="0"/>
              <a:t>DELETE</a:t>
            </a:r>
            <a:r>
              <a:rPr lang="zh-TW" altLang="en-US" sz="2000" dirty="0" smtClean="0"/>
              <a:t>、</a:t>
            </a:r>
            <a:r>
              <a:rPr lang="en-US" altLang="zh-TW" sz="2000" dirty="0" smtClean="0"/>
              <a:t>TRACE</a:t>
            </a:r>
            <a:r>
              <a:rPr lang="zh-TW" altLang="en-US" sz="2000" dirty="0" smtClean="0"/>
              <a:t>、</a:t>
            </a:r>
            <a:r>
              <a:rPr lang="en-US" altLang="zh-TW" sz="2000" dirty="0" smtClean="0"/>
              <a:t>CONNECT</a:t>
            </a:r>
          </a:p>
          <a:p>
            <a:endParaRPr lang="en-US" altLang="zh-TW" sz="2000" dirty="0" smtClean="0"/>
          </a:p>
          <a:p>
            <a:r>
              <a:rPr lang="zh-TW" altLang="en-US" sz="2000" dirty="0"/>
              <a:t>天阿，這些方法看起來真是陌生。而我們使用的表單只用了其中兩個方法 </a:t>
            </a:r>
            <a:r>
              <a:rPr lang="en-US" altLang="zh-TW" sz="2000" dirty="0"/>
              <a:t>(GET/POST)</a:t>
            </a:r>
            <a:r>
              <a:rPr lang="zh-TW" altLang="en-US" sz="2000" dirty="0"/>
              <a:t>，其他的方法確實很少用到，但是在 </a:t>
            </a:r>
            <a:r>
              <a:rPr lang="en-US" altLang="zh-TW" sz="2000" dirty="0"/>
              <a:t>RESTful </a:t>
            </a:r>
            <a:r>
              <a:rPr lang="zh-TW" altLang="en-US" sz="2000" dirty="0"/>
              <a:t>的設計架構中就會使用到更多的 </a:t>
            </a:r>
            <a:r>
              <a:rPr lang="en-US" altLang="zh-TW" sz="2000" dirty="0"/>
              <a:t>Method </a:t>
            </a:r>
            <a:r>
              <a:rPr lang="zh-TW" altLang="en-US" sz="2000" dirty="0"/>
              <a:t>來簡化設計。</a:t>
            </a:r>
            <a:endParaRPr lang="zh-TW" altLang="en-US" sz="2000" dirty="0"/>
          </a:p>
        </p:txBody>
      </p:sp>
    </p:spTree>
    <p:extLst>
      <p:ext uri="{BB962C8B-B14F-4D97-AF65-F5344CB8AC3E}">
        <p14:creationId xmlns:p14="http://schemas.microsoft.com/office/powerpoint/2010/main" val="40225421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GET vs POST Method</a:t>
            </a:r>
            <a:endParaRPr lang="zh-TW" altLang="en-US" dirty="0"/>
          </a:p>
        </p:txBody>
      </p:sp>
      <p:sp>
        <p:nvSpPr>
          <p:cNvPr id="3" name="內容版面配置區 2"/>
          <p:cNvSpPr>
            <a:spLocks noGrp="1"/>
          </p:cNvSpPr>
          <p:nvPr>
            <p:ph idx="1"/>
          </p:nvPr>
        </p:nvSpPr>
        <p:spPr/>
        <p:txBody>
          <a:bodyPr>
            <a:normAutofit fontScale="62500" lnSpcReduction="20000"/>
          </a:bodyPr>
          <a:lstStyle/>
          <a:p>
            <a:r>
              <a:rPr lang="zh-TW" altLang="en-US" dirty="0"/>
              <a:t>先舉個例子，如果 </a:t>
            </a:r>
            <a:r>
              <a:rPr lang="en-US" altLang="zh-TW" dirty="0"/>
              <a:t>HTTP </a:t>
            </a:r>
            <a:r>
              <a:rPr lang="zh-TW" altLang="en-US" dirty="0"/>
              <a:t>代表現在我們現實生活中寄信的機制，那麼信封的撰寫格式就是 </a:t>
            </a:r>
            <a:r>
              <a:rPr lang="en-US" altLang="zh-TW" dirty="0"/>
              <a:t>HTTP</a:t>
            </a:r>
            <a:r>
              <a:rPr lang="zh-TW" altLang="en-US" dirty="0"/>
              <a:t>。我們姑且將信封外的內容稱為 </a:t>
            </a:r>
            <a:r>
              <a:rPr lang="en-US" altLang="zh-TW" dirty="0"/>
              <a:t>http-header</a:t>
            </a:r>
            <a:r>
              <a:rPr lang="zh-TW" altLang="en-US" dirty="0"/>
              <a:t>，信封內的書信稱為 </a:t>
            </a:r>
            <a:r>
              <a:rPr lang="en-US" altLang="zh-TW" dirty="0"/>
              <a:t>message-body</a:t>
            </a:r>
            <a:r>
              <a:rPr lang="zh-TW" altLang="en-US" dirty="0"/>
              <a:t>，那麼 </a:t>
            </a:r>
            <a:r>
              <a:rPr lang="en-US" altLang="zh-TW" dirty="0"/>
              <a:t>HTTP Method </a:t>
            </a:r>
            <a:r>
              <a:rPr lang="zh-TW" altLang="en-US" dirty="0"/>
              <a:t>就是你要告訴郵差的寄信規則</a:t>
            </a:r>
            <a:r>
              <a:rPr lang="zh-TW" altLang="en-US" dirty="0" smtClean="0"/>
              <a:t>。</a:t>
            </a:r>
            <a:endParaRPr lang="en-US" altLang="zh-TW" dirty="0" smtClean="0"/>
          </a:p>
          <a:p>
            <a:endParaRPr lang="en-US" altLang="zh-TW" dirty="0" smtClean="0"/>
          </a:p>
          <a:p>
            <a:r>
              <a:rPr lang="zh-TW" altLang="en-US" dirty="0" smtClean="0">
                <a:solidFill>
                  <a:srgbClr val="FF0000"/>
                </a:solidFill>
              </a:rPr>
              <a:t>假設 </a:t>
            </a:r>
            <a:r>
              <a:rPr lang="en-US" altLang="zh-TW" dirty="0">
                <a:solidFill>
                  <a:srgbClr val="FF0000"/>
                </a:solidFill>
              </a:rPr>
              <a:t>GET </a:t>
            </a:r>
            <a:r>
              <a:rPr lang="zh-TW" altLang="en-US" dirty="0">
                <a:solidFill>
                  <a:srgbClr val="FF0000"/>
                </a:solidFill>
              </a:rPr>
              <a:t>表示信封內不得裝信件的寄送方式，如同是明信片一樣</a:t>
            </a:r>
            <a:r>
              <a:rPr lang="zh-TW" altLang="en-US" dirty="0"/>
              <a:t>（感謝網友 </a:t>
            </a:r>
            <a:r>
              <a:rPr lang="en-US" altLang="zh-TW" dirty="0"/>
              <a:t>Kevin </a:t>
            </a:r>
            <a:r>
              <a:rPr lang="zh-TW" altLang="en-US" dirty="0"/>
              <a:t>的建議，採用明信片來詮釋 </a:t>
            </a:r>
            <a:r>
              <a:rPr lang="en-US" altLang="zh-TW" dirty="0"/>
              <a:t>GET</a:t>
            </a:r>
            <a:r>
              <a:rPr lang="zh-TW" altLang="en-US" dirty="0"/>
              <a:t>），你可以把要傳遞的資訊寫在信封</a:t>
            </a:r>
            <a:r>
              <a:rPr lang="en-US" altLang="zh-TW" dirty="0"/>
              <a:t>(http-header)</a:t>
            </a:r>
            <a:r>
              <a:rPr lang="zh-TW" altLang="en-US" dirty="0"/>
              <a:t>上，寫滿為止，價格比較便宜。然而 </a:t>
            </a:r>
            <a:r>
              <a:rPr lang="en-US" altLang="zh-TW" dirty="0">
                <a:solidFill>
                  <a:srgbClr val="FF0000"/>
                </a:solidFill>
              </a:rPr>
              <a:t>POST </a:t>
            </a:r>
            <a:r>
              <a:rPr lang="zh-TW" altLang="en-US" dirty="0">
                <a:solidFill>
                  <a:srgbClr val="FF0000"/>
                </a:solidFill>
              </a:rPr>
              <a:t>就是信封內有裝信件的寄送方式（信封有內容物）</a:t>
            </a:r>
            <a:r>
              <a:rPr lang="zh-TW" altLang="en-US" dirty="0"/>
              <a:t>，不但信封可以寫東西，信封內 </a:t>
            </a:r>
            <a:r>
              <a:rPr lang="en-US" altLang="zh-TW" dirty="0"/>
              <a:t>(message-body) </a:t>
            </a:r>
            <a:r>
              <a:rPr lang="zh-TW" altLang="en-US" dirty="0"/>
              <a:t>還可以置入你想要寄送的資料或檔案，價格較貴</a:t>
            </a:r>
            <a:r>
              <a:rPr lang="zh-TW" altLang="en-US" dirty="0" smtClean="0"/>
              <a:t>。</a:t>
            </a:r>
            <a:endParaRPr lang="en-US" altLang="zh-TW" dirty="0" smtClean="0"/>
          </a:p>
          <a:p>
            <a:endParaRPr lang="en-US" altLang="zh-TW" dirty="0" smtClean="0"/>
          </a:p>
          <a:p>
            <a:r>
              <a:rPr lang="zh-TW" altLang="en-US" dirty="0"/>
              <a:t>使用 </a:t>
            </a:r>
            <a:r>
              <a:rPr lang="en-US" altLang="zh-TW" dirty="0"/>
              <a:t>GET </a:t>
            </a:r>
            <a:r>
              <a:rPr lang="zh-TW" altLang="en-US" dirty="0"/>
              <a:t>的時候我們直接將要傳送的資料以 </a:t>
            </a:r>
            <a:r>
              <a:rPr lang="en-US" altLang="zh-TW" dirty="0"/>
              <a:t>Query String</a:t>
            </a:r>
            <a:r>
              <a:rPr lang="zh-TW" altLang="en-US" dirty="0"/>
              <a:t>（一種</a:t>
            </a:r>
            <a:r>
              <a:rPr lang="en-US" altLang="zh-TW" dirty="0"/>
              <a:t>Key/</a:t>
            </a:r>
            <a:r>
              <a:rPr lang="en-US" altLang="zh-TW" dirty="0" err="1"/>
              <a:t>Vaule</a:t>
            </a:r>
            <a:r>
              <a:rPr lang="zh-TW" altLang="en-US" dirty="0"/>
              <a:t>的編碼方式）加在我們要寄送的地址</a:t>
            </a:r>
            <a:r>
              <a:rPr lang="en-US" altLang="zh-TW" dirty="0"/>
              <a:t>(URL)</a:t>
            </a:r>
            <a:r>
              <a:rPr lang="zh-TW" altLang="en-US" dirty="0"/>
              <a:t>後面，然後交給郵差傳送。使用 </a:t>
            </a:r>
            <a:r>
              <a:rPr lang="en-US" altLang="zh-TW" dirty="0"/>
              <a:t>POST </a:t>
            </a:r>
            <a:r>
              <a:rPr lang="zh-TW" altLang="en-US" dirty="0"/>
              <a:t>的時候則是將寄送地址</a:t>
            </a:r>
            <a:r>
              <a:rPr lang="en-US" altLang="zh-TW" dirty="0"/>
              <a:t>(URL)</a:t>
            </a:r>
            <a:r>
              <a:rPr lang="zh-TW" altLang="en-US" dirty="0"/>
              <a:t>寫在信封上，另外將要傳送的資料寫在另一張信紙後，將信紙放到信封裡面，交給郵差傳送。</a:t>
            </a:r>
            <a:endParaRPr lang="zh-TW" altLang="en-US" dirty="0"/>
          </a:p>
        </p:txBody>
      </p:sp>
    </p:spTree>
    <p:extLst>
      <p:ext uri="{BB962C8B-B14F-4D97-AF65-F5344CB8AC3E}">
        <p14:creationId xmlns:p14="http://schemas.microsoft.com/office/powerpoint/2010/main" val="2577642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GET</a:t>
            </a:r>
            <a:endParaRPr lang="zh-TW" altLang="en-US" dirty="0"/>
          </a:p>
        </p:txBody>
      </p:sp>
      <p:sp>
        <p:nvSpPr>
          <p:cNvPr id="3" name="內容版面配置區 2"/>
          <p:cNvSpPr>
            <a:spLocks noGrp="1"/>
          </p:cNvSpPr>
          <p:nvPr>
            <p:ph idx="1"/>
          </p:nvPr>
        </p:nvSpPr>
        <p:spPr/>
        <p:txBody>
          <a:bodyPr>
            <a:normAutofit/>
          </a:bodyPr>
          <a:lstStyle/>
          <a:p>
            <a:r>
              <a:rPr lang="zh-TW" altLang="en-US" sz="1800" dirty="0"/>
              <a:t>接著我來介紹一下實際的運作</a:t>
            </a:r>
            <a:r>
              <a:rPr lang="zh-TW" altLang="en-US" sz="1800" dirty="0" smtClean="0"/>
              <a:t>情況</a:t>
            </a:r>
            <a:r>
              <a:rPr lang="zh-TW" altLang="en-US" sz="1800" dirty="0"/>
              <a:t>，</a:t>
            </a:r>
            <a:r>
              <a:rPr lang="zh-TW" altLang="en-US" sz="1800" dirty="0" smtClean="0"/>
              <a:t>我們</a:t>
            </a:r>
            <a:r>
              <a:rPr lang="zh-TW" altLang="en-US" sz="1800" dirty="0"/>
              <a:t>先來看看 </a:t>
            </a:r>
            <a:r>
              <a:rPr lang="en-US" altLang="zh-TW" sz="1800" dirty="0"/>
              <a:t>GET </a:t>
            </a:r>
            <a:r>
              <a:rPr lang="zh-TW" altLang="en-US" sz="1800" dirty="0"/>
              <a:t>怎麼傳送資料的，當我們送出一個 </a:t>
            </a:r>
            <a:r>
              <a:rPr lang="en-US" altLang="zh-TW" sz="1800" dirty="0"/>
              <a:t>GET </a:t>
            </a:r>
            <a:r>
              <a:rPr lang="zh-TW" altLang="en-US" sz="1800" dirty="0"/>
              <a:t>表單時，如下範例</a:t>
            </a:r>
            <a:r>
              <a:rPr lang="zh-TW" altLang="en-US" sz="1800" dirty="0" smtClean="0"/>
              <a:t>：</a:t>
            </a:r>
            <a:endParaRPr lang="en-US" altLang="zh-TW" sz="1800" dirty="0" smtClean="0"/>
          </a:p>
          <a:p>
            <a:endParaRPr lang="en-US" altLang="zh-TW" sz="1800" dirty="0" smtClean="0"/>
          </a:p>
          <a:p>
            <a:endParaRPr lang="en-US" altLang="zh-TW" sz="1800" dirty="0"/>
          </a:p>
          <a:p>
            <a:r>
              <a:rPr lang="zh-TW" altLang="en-US" sz="1800" dirty="0"/>
              <a:t>當表單 </a:t>
            </a:r>
            <a:r>
              <a:rPr lang="en-US" altLang="zh-TW" sz="1800" dirty="0"/>
              <a:t>Submit </a:t>
            </a:r>
            <a:r>
              <a:rPr lang="zh-TW" altLang="en-US" sz="1800" dirty="0"/>
              <a:t>之後瀏覽器的網址就變成 </a:t>
            </a:r>
            <a:r>
              <a:rPr lang="en-US" altLang="zh-TW" sz="1800" dirty="0"/>
              <a:t>"http://xxx.toright.com/?id=010101"</a:t>
            </a:r>
            <a:r>
              <a:rPr lang="zh-TW" altLang="en-US" sz="1800" dirty="0"/>
              <a:t>，瀏覽器會自動將表單內容轉為 </a:t>
            </a:r>
            <a:r>
              <a:rPr lang="en-US" altLang="zh-TW" sz="1800" dirty="0"/>
              <a:t>Query String </a:t>
            </a:r>
            <a:r>
              <a:rPr lang="zh-TW" altLang="en-US" sz="1800" dirty="0"/>
              <a:t>加在 </a:t>
            </a:r>
            <a:r>
              <a:rPr lang="en-US" altLang="zh-TW" sz="1800" dirty="0"/>
              <a:t>URL </a:t>
            </a:r>
            <a:r>
              <a:rPr lang="zh-TW" altLang="en-US" sz="1800" dirty="0"/>
              <a:t>進行連線</a:t>
            </a:r>
            <a:r>
              <a:rPr lang="zh-TW" altLang="en-US" sz="1800" dirty="0" smtClean="0"/>
              <a:t>。</a:t>
            </a:r>
            <a:r>
              <a:rPr lang="zh-TW" altLang="en-US" sz="1800" dirty="0"/>
              <a:t>這時後來看一下 </a:t>
            </a:r>
            <a:r>
              <a:rPr lang="en-US" altLang="zh-TW" sz="1800" dirty="0"/>
              <a:t>HTTP Request </a:t>
            </a:r>
            <a:r>
              <a:rPr lang="zh-TW" altLang="en-US" sz="1800" dirty="0"/>
              <a:t>封包的內容：</a:t>
            </a:r>
          </a:p>
          <a:p>
            <a:endParaRPr lang="zh-TW" altLang="en-US" sz="1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988840"/>
            <a:ext cx="28289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903" y="3789040"/>
            <a:ext cx="5334599" cy="174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27584" y="5664136"/>
            <a:ext cx="7952585" cy="923330"/>
          </a:xfrm>
          <a:prstGeom prst="rect">
            <a:avLst/>
          </a:prstGeom>
        </p:spPr>
        <p:txBody>
          <a:bodyPr wrap="square">
            <a:spAutoFit/>
          </a:bodyPr>
          <a:lstStyle/>
          <a:p>
            <a:r>
              <a:rPr lang="zh-TW" altLang="en-US" dirty="0"/>
              <a:t>在 </a:t>
            </a:r>
            <a:r>
              <a:rPr lang="en-US" altLang="zh-TW" dirty="0"/>
              <a:t>HTTP GET Method </a:t>
            </a:r>
            <a:r>
              <a:rPr lang="zh-TW" altLang="en-US" dirty="0"/>
              <a:t>中是不允許在 </a:t>
            </a:r>
            <a:r>
              <a:rPr lang="en-US" altLang="zh-TW" dirty="0"/>
              <a:t>message-body </a:t>
            </a:r>
            <a:r>
              <a:rPr lang="zh-TW" altLang="en-US" dirty="0"/>
              <a:t>中傳遞資料的，因為是 </a:t>
            </a:r>
            <a:r>
              <a:rPr lang="en-US" altLang="zh-TW" dirty="0"/>
              <a:t>GET </a:t>
            </a:r>
            <a:r>
              <a:rPr lang="zh-TW" altLang="en-US" dirty="0"/>
              <a:t>嘛，就是要取資料的意思</a:t>
            </a:r>
            <a:r>
              <a:rPr lang="zh-TW" altLang="en-US" dirty="0" smtClean="0"/>
              <a:t>。從</a:t>
            </a:r>
            <a:r>
              <a:rPr lang="zh-TW" altLang="en-US" dirty="0"/>
              <a:t>瀏覽器的網址列就可以看見我們表單要傳送的資料，若是要傳送密碼豈不是</a:t>
            </a:r>
            <a:r>
              <a:rPr lang="en-US" altLang="zh-TW" dirty="0"/>
              <a:t>"</a:t>
            </a:r>
            <a:r>
              <a:rPr lang="zh-TW" altLang="en-US" dirty="0"/>
              <a:t>一覽無遺</a:t>
            </a:r>
            <a:r>
              <a:rPr lang="en-US" altLang="zh-TW" dirty="0"/>
              <a:t>".......</a:t>
            </a:r>
            <a:r>
              <a:rPr lang="zh-TW" altLang="en-US" dirty="0"/>
              <a:t>這就是大家常提到安全性問題。</a:t>
            </a:r>
          </a:p>
        </p:txBody>
      </p:sp>
    </p:spTree>
    <p:extLst>
      <p:ext uri="{BB962C8B-B14F-4D97-AF65-F5344CB8AC3E}">
        <p14:creationId xmlns:p14="http://schemas.microsoft.com/office/powerpoint/2010/main" val="2680084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模型（</a:t>
            </a:r>
            <a:r>
              <a:rPr lang="en-US" altLang="zh-TW" dirty="0"/>
              <a:t>Model</a:t>
            </a:r>
            <a:r>
              <a:rPr lang="zh-TW" altLang="en-US" dirty="0"/>
              <a:t>）</a:t>
            </a:r>
          </a:p>
        </p:txBody>
      </p:sp>
      <p:sp>
        <p:nvSpPr>
          <p:cNvPr id="3" name="內容版面配置區 2"/>
          <p:cNvSpPr>
            <a:spLocks noGrp="1"/>
          </p:cNvSpPr>
          <p:nvPr>
            <p:ph idx="1"/>
          </p:nvPr>
        </p:nvSpPr>
        <p:spPr/>
        <p:txBody>
          <a:bodyPr>
            <a:normAutofit/>
          </a:bodyPr>
          <a:lstStyle/>
          <a:p>
            <a:r>
              <a:rPr lang="zh-TW" altLang="en-US" sz="2400" dirty="0"/>
              <a:t>用於封裝與應用程式的</a:t>
            </a:r>
            <a:r>
              <a:rPr lang="zh-TW" altLang="en-US" sz="2400" dirty="0">
                <a:solidFill>
                  <a:srgbClr val="FF0000"/>
                </a:solidFill>
              </a:rPr>
              <a:t>業務邏輯</a:t>
            </a:r>
            <a:r>
              <a:rPr lang="zh-TW" altLang="en-US" sz="2400" dirty="0"/>
              <a:t>相關的資料以及對資料的處理方法。「 </a:t>
            </a:r>
            <a:r>
              <a:rPr lang="en-US" altLang="zh-TW" sz="2400" dirty="0"/>
              <a:t>Model </a:t>
            </a:r>
            <a:r>
              <a:rPr lang="zh-TW" altLang="en-US" sz="2400" dirty="0"/>
              <a:t>」有</a:t>
            </a:r>
            <a:r>
              <a:rPr lang="zh-TW" altLang="en-US" sz="2400" dirty="0">
                <a:solidFill>
                  <a:srgbClr val="FF0000"/>
                </a:solidFill>
              </a:rPr>
              <a:t>對資料直接存取</a:t>
            </a:r>
            <a:r>
              <a:rPr lang="zh-TW" altLang="en-US" sz="2400" dirty="0"/>
              <a:t>的權力，例如對資料庫的存取。「</a:t>
            </a:r>
            <a:r>
              <a:rPr lang="en-US" altLang="zh-TW" sz="2400" dirty="0"/>
              <a:t>Model</a:t>
            </a:r>
            <a:r>
              <a:rPr lang="zh-TW" altLang="en-US" sz="2400" dirty="0"/>
              <a:t>」不依賴「</a:t>
            </a:r>
            <a:r>
              <a:rPr lang="en-US" altLang="zh-TW" sz="2400" dirty="0"/>
              <a:t>View</a:t>
            </a:r>
            <a:r>
              <a:rPr lang="zh-TW" altLang="en-US" sz="2400" dirty="0"/>
              <a:t>」和「</a:t>
            </a:r>
            <a:r>
              <a:rPr lang="en-US" altLang="zh-TW" sz="2400" dirty="0"/>
              <a:t>Controller</a:t>
            </a:r>
            <a:r>
              <a:rPr lang="zh-TW" altLang="en-US" sz="2400" dirty="0"/>
              <a:t>」，也就是說， </a:t>
            </a:r>
            <a:r>
              <a:rPr lang="en-US" altLang="zh-TW" sz="2400" dirty="0"/>
              <a:t>Model </a:t>
            </a:r>
            <a:r>
              <a:rPr lang="zh-TW" altLang="en-US" sz="2400" dirty="0"/>
              <a:t>不關心它會被如何顯示或是如何被操作。但是 </a:t>
            </a:r>
            <a:r>
              <a:rPr lang="en-US" altLang="zh-TW" sz="2400" dirty="0"/>
              <a:t>Model </a:t>
            </a:r>
            <a:r>
              <a:rPr lang="zh-TW" altLang="en-US" sz="2400" dirty="0"/>
              <a:t>中資料的變化一般會通過一種重新整理機制被公布。為了實現這種機制，那些</a:t>
            </a:r>
            <a:r>
              <a:rPr lang="zh-TW" altLang="en-US" sz="2400" dirty="0">
                <a:solidFill>
                  <a:srgbClr val="FF0000"/>
                </a:solidFill>
              </a:rPr>
              <a:t>用於監視此 </a:t>
            </a:r>
            <a:r>
              <a:rPr lang="en-US" altLang="zh-TW" sz="2400" dirty="0">
                <a:solidFill>
                  <a:srgbClr val="FF0000"/>
                </a:solidFill>
              </a:rPr>
              <a:t>Model </a:t>
            </a:r>
            <a:r>
              <a:rPr lang="zh-TW" altLang="en-US" sz="2400" dirty="0">
                <a:solidFill>
                  <a:srgbClr val="FF0000"/>
                </a:solidFill>
              </a:rPr>
              <a:t>的 </a:t>
            </a:r>
            <a:r>
              <a:rPr lang="en-US" altLang="zh-TW" sz="2400" dirty="0">
                <a:solidFill>
                  <a:srgbClr val="FF0000"/>
                </a:solidFill>
              </a:rPr>
              <a:t>View </a:t>
            </a:r>
            <a:r>
              <a:rPr lang="zh-TW" altLang="en-US" sz="2400" dirty="0">
                <a:solidFill>
                  <a:srgbClr val="FF0000"/>
                </a:solidFill>
              </a:rPr>
              <a:t>必須事先在此 </a:t>
            </a:r>
            <a:r>
              <a:rPr lang="en-US" altLang="zh-TW" sz="2400" dirty="0">
                <a:solidFill>
                  <a:srgbClr val="FF0000"/>
                </a:solidFill>
              </a:rPr>
              <a:t>Model </a:t>
            </a:r>
            <a:r>
              <a:rPr lang="zh-TW" altLang="en-US" sz="2400" dirty="0">
                <a:solidFill>
                  <a:srgbClr val="FF0000"/>
                </a:solidFill>
              </a:rPr>
              <a:t>上註冊，從而，</a:t>
            </a:r>
            <a:r>
              <a:rPr lang="en-US" altLang="zh-TW" sz="2400" dirty="0">
                <a:solidFill>
                  <a:srgbClr val="FF0000"/>
                </a:solidFill>
              </a:rPr>
              <a:t>View </a:t>
            </a:r>
            <a:r>
              <a:rPr lang="zh-TW" altLang="en-US" sz="2400" dirty="0">
                <a:solidFill>
                  <a:srgbClr val="FF0000"/>
                </a:solidFill>
              </a:rPr>
              <a:t>可以了解在資料 </a:t>
            </a:r>
            <a:r>
              <a:rPr lang="en-US" altLang="zh-TW" sz="2400" dirty="0">
                <a:solidFill>
                  <a:srgbClr val="FF0000"/>
                </a:solidFill>
              </a:rPr>
              <a:t>Model </a:t>
            </a:r>
            <a:r>
              <a:rPr lang="zh-TW" altLang="en-US" sz="2400" dirty="0">
                <a:solidFill>
                  <a:srgbClr val="FF0000"/>
                </a:solidFill>
              </a:rPr>
              <a:t>上發生的改變</a:t>
            </a:r>
            <a:r>
              <a:rPr lang="zh-TW" altLang="en-US" sz="2400" dirty="0"/>
              <a:t>。（比較：觀察者模式（軟體設計模式））</a:t>
            </a:r>
          </a:p>
        </p:txBody>
      </p:sp>
    </p:spTree>
    <p:extLst>
      <p:ext uri="{BB962C8B-B14F-4D97-AF65-F5344CB8AC3E}">
        <p14:creationId xmlns:p14="http://schemas.microsoft.com/office/powerpoint/2010/main" val="1844727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POST</a:t>
            </a:r>
            <a:endParaRPr lang="zh-TW" altLang="en-US" dirty="0"/>
          </a:p>
        </p:txBody>
      </p:sp>
      <p:sp>
        <p:nvSpPr>
          <p:cNvPr id="3" name="內容版面配置區 2"/>
          <p:cNvSpPr>
            <a:spLocks noGrp="1"/>
          </p:cNvSpPr>
          <p:nvPr>
            <p:ph idx="1"/>
          </p:nvPr>
        </p:nvSpPr>
        <p:spPr>
          <a:xfrm>
            <a:off x="467544" y="1628800"/>
            <a:ext cx="8229600" cy="4525963"/>
          </a:xfrm>
        </p:spPr>
        <p:txBody>
          <a:bodyPr>
            <a:normAutofit/>
          </a:bodyPr>
          <a:lstStyle/>
          <a:p>
            <a:r>
              <a:rPr lang="zh-TW" altLang="en-US" sz="1800" dirty="0"/>
              <a:t>再來看看 </a:t>
            </a:r>
            <a:r>
              <a:rPr lang="en-US" altLang="zh-TW" sz="1800" dirty="0"/>
              <a:t>POST </a:t>
            </a:r>
            <a:r>
              <a:rPr lang="zh-TW" altLang="en-US" sz="1800" dirty="0"/>
              <a:t>傳送</a:t>
            </a:r>
            <a:r>
              <a:rPr lang="zh-TW" altLang="en-US" sz="1800" dirty="0" smtClean="0"/>
              <a:t>資料</a:t>
            </a:r>
            <a:endParaRPr lang="en-US" altLang="zh-TW" sz="1800" dirty="0" smtClean="0"/>
          </a:p>
          <a:p>
            <a:endParaRPr lang="en-US" altLang="zh-TW" sz="1800" dirty="0" smtClean="0"/>
          </a:p>
          <a:p>
            <a:endParaRPr lang="en-US" altLang="zh-TW" sz="1800" dirty="0" smtClean="0"/>
          </a:p>
          <a:p>
            <a:endParaRPr lang="en-US" altLang="zh-TW" sz="1800" dirty="0" smtClean="0"/>
          </a:p>
          <a:p>
            <a:r>
              <a:rPr lang="zh-TW" altLang="en-US" sz="1800" dirty="0"/>
              <a:t>網址列沒有變化，那我們來看一下 </a:t>
            </a:r>
            <a:r>
              <a:rPr lang="en-US" altLang="zh-TW" sz="1800" dirty="0"/>
              <a:t>HTTP Request </a:t>
            </a:r>
            <a:r>
              <a:rPr lang="zh-TW" altLang="en-US" sz="1800" dirty="0"/>
              <a:t>封包的內容：</a:t>
            </a:r>
            <a:endParaRPr lang="zh-TW" altLang="en-US"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27813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3" y="3429000"/>
            <a:ext cx="4752527" cy="218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78400" y="5657671"/>
            <a:ext cx="8388424" cy="1200329"/>
          </a:xfrm>
          <a:prstGeom prst="rect">
            <a:avLst/>
          </a:prstGeom>
        </p:spPr>
        <p:txBody>
          <a:bodyPr wrap="square">
            <a:spAutoFit/>
          </a:bodyPr>
          <a:lstStyle/>
          <a:p>
            <a:r>
              <a:rPr lang="zh-TW" altLang="en-US" dirty="0"/>
              <a:t>看出個所以然了嗎？原來 </a:t>
            </a:r>
            <a:r>
              <a:rPr lang="en-US" altLang="zh-TW" dirty="0"/>
              <a:t>POST </a:t>
            </a:r>
            <a:r>
              <a:rPr lang="zh-TW" altLang="en-US" dirty="0"/>
              <a:t>是將表單資料放在 </a:t>
            </a:r>
            <a:r>
              <a:rPr lang="en-US" altLang="zh-TW" dirty="0"/>
              <a:t>message-body </a:t>
            </a:r>
            <a:r>
              <a:rPr lang="zh-TW" altLang="en-US" dirty="0"/>
              <a:t>進行傳送，在不偷看封包的情況下似乎安全一些些</a:t>
            </a:r>
            <a:r>
              <a:rPr lang="en-US" altLang="zh-TW" dirty="0"/>
              <a:t>.......-_- </a:t>
            </a:r>
            <a:r>
              <a:rPr lang="zh-TW" altLang="en-US" dirty="0"/>
              <a:t>。此外在傳送檔案的時候會使用到 </a:t>
            </a:r>
            <a:r>
              <a:rPr lang="en-US" altLang="zh-TW" dirty="0"/>
              <a:t>multi-part </a:t>
            </a:r>
            <a:r>
              <a:rPr lang="zh-TW" altLang="en-US" dirty="0"/>
              <a:t>編碼，將檔案與其他的表單欄位一併放在 </a:t>
            </a:r>
            <a:r>
              <a:rPr lang="en-US" altLang="zh-TW" dirty="0"/>
              <a:t>message-body </a:t>
            </a:r>
            <a:r>
              <a:rPr lang="zh-TW" altLang="en-US" dirty="0"/>
              <a:t>中進行傳送。這就是 </a:t>
            </a:r>
            <a:r>
              <a:rPr lang="en-US" altLang="zh-TW" dirty="0"/>
              <a:t>GET </a:t>
            </a:r>
            <a:r>
              <a:rPr lang="zh-TW" altLang="en-US" dirty="0"/>
              <a:t>與 </a:t>
            </a:r>
            <a:r>
              <a:rPr lang="en-US" altLang="zh-TW" dirty="0"/>
              <a:t>POST </a:t>
            </a:r>
            <a:r>
              <a:rPr lang="zh-TW" altLang="en-US" dirty="0"/>
              <a:t>發送表單的差異囉。</a:t>
            </a:r>
          </a:p>
        </p:txBody>
      </p:sp>
    </p:spTree>
    <p:extLst>
      <p:ext uri="{BB962C8B-B14F-4D97-AF65-F5344CB8AC3E}">
        <p14:creationId xmlns:p14="http://schemas.microsoft.com/office/powerpoint/2010/main" val="2717060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[Day 10] </a:t>
            </a:r>
            <a:r>
              <a:rPr lang="zh-TW" altLang="en-US" dirty="0"/>
              <a:t>如何用</a:t>
            </a:r>
            <a:r>
              <a:rPr lang="en-US" altLang="zh-TW" dirty="0"/>
              <a:t>ASP.NET MVC</a:t>
            </a:r>
            <a:r>
              <a:rPr lang="zh-TW" altLang="en-US" dirty="0"/>
              <a:t>接收</a:t>
            </a:r>
            <a:r>
              <a:rPr lang="en-US" altLang="zh-TW" dirty="0"/>
              <a:t>Get</a:t>
            </a:r>
            <a:r>
              <a:rPr lang="zh-TW" altLang="en-US" dirty="0" smtClean="0"/>
              <a:t>資料</a:t>
            </a:r>
            <a:endParaRPr lang="zh-TW" altLang="en-US" dirty="0"/>
          </a:p>
        </p:txBody>
      </p:sp>
      <p:sp>
        <p:nvSpPr>
          <p:cNvPr id="5" name="文字版面配置區 4"/>
          <p:cNvSpPr>
            <a:spLocks noGrp="1"/>
          </p:cNvSpPr>
          <p:nvPr>
            <p:ph type="body" idx="1"/>
          </p:nvPr>
        </p:nvSpPr>
        <p:spPr/>
        <p:txBody>
          <a:bodyPr/>
          <a:lstStyle/>
          <a:p>
            <a:r>
              <a:rPr lang="en-US" altLang="zh-TW" dirty="0"/>
              <a:t>https://ithelp.ithome.com.tw/articles/10192256</a:t>
            </a:r>
            <a:endParaRPr lang="zh-TW" altLang="en-US" dirty="0"/>
          </a:p>
        </p:txBody>
      </p:sp>
    </p:spTree>
    <p:extLst>
      <p:ext uri="{BB962C8B-B14F-4D97-AF65-F5344CB8AC3E}">
        <p14:creationId xmlns:p14="http://schemas.microsoft.com/office/powerpoint/2010/main" val="1246962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sz="1800" dirty="0"/>
              <a:t>我們在</a:t>
            </a:r>
            <a:r>
              <a:rPr lang="en-US" altLang="zh-TW" sz="1800" dirty="0"/>
              <a:t>Views/Home</a:t>
            </a:r>
            <a:r>
              <a:rPr lang="zh-TW" altLang="en-US" sz="1800" dirty="0"/>
              <a:t>底下新建了一個</a:t>
            </a:r>
            <a:r>
              <a:rPr lang="en-US" altLang="zh-TW" sz="1800" dirty="0" err="1"/>
              <a:t>Transcripts.cshtml</a:t>
            </a:r>
            <a:r>
              <a:rPr lang="zh-TW" altLang="en-US" sz="1800" dirty="0"/>
              <a:t>，並且在</a:t>
            </a:r>
            <a:r>
              <a:rPr lang="en-US" altLang="zh-TW" sz="1800" dirty="0" err="1"/>
              <a:t>HomeController</a:t>
            </a:r>
            <a:r>
              <a:rPr lang="zh-TW" altLang="en-US" sz="1800" dirty="0"/>
              <a:t>加上了一個</a:t>
            </a:r>
            <a:r>
              <a:rPr lang="en-US" altLang="zh-TW" sz="1800" dirty="0"/>
              <a:t>Transcripts</a:t>
            </a:r>
            <a:r>
              <a:rPr lang="zh-TW" altLang="en-US" sz="1800" dirty="0"/>
              <a:t>函式，這個函式可以接收</a:t>
            </a:r>
            <a:r>
              <a:rPr lang="en-US" altLang="zh-TW" sz="1800" dirty="0"/>
              <a:t>id, name, score</a:t>
            </a:r>
            <a:r>
              <a:rPr lang="zh-TW" altLang="en-US" sz="1800" dirty="0"/>
              <a:t>並且輸出到畫面上，以下是</a:t>
            </a:r>
            <a:r>
              <a:rPr lang="en-US" altLang="zh-TW" sz="1800" dirty="0"/>
              <a:t>Home/</a:t>
            </a:r>
            <a:r>
              <a:rPr lang="en-US" altLang="zh-TW" sz="1800" dirty="0" err="1"/>
              <a:t>Index.cshtml</a:t>
            </a:r>
            <a:r>
              <a:rPr lang="zh-TW" altLang="en-US" sz="1800" dirty="0"/>
              <a:t>的內容，跟上次有些許的不一樣，</a:t>
            </a:r>
            <a:endParaRPr lang="zh-TW" altLang="en-US" sz="1800" dirty="0"/>
          </a:p>
        </p:txBody>
      </p:sp>
      <p:sp>
        <p:nvSpPr>
          <p:cNvPr id="4" name="矩形 3"/>
          <p:cNvSpPr/>
          <p:nvPr/>
        </p:nvSpPr>
        <p:spPr>
          <a:xfrm>
            <a:off x="827584" y="2564904"/>
            <a:ext cx="6264696" cy="3908762"/>
          </a:xfrm>
          <a:prstGeom prst="rect">
            <a:avLst/>
          </a:prstGeom>
        </p:spPr>
        <p:txBody>
          <a:bodyPr wrap="square">
            <a:spAutoFit/>
          </a:bodyPr>
          <a:lstStyle/>
          <a:p>
            <a:r>
              <a:rPr lang="en-US" altLang="zh-TW" sz="800" dirty="0"/>
              <a:t>@{</a:t>
            </a:r>
          </a:p>
          <a:p>
            <a:r>
              <a:rPr lang="en-US" altLang="zh-TW" sz="800" dirty="0"/>
              <a:t>    </a:t>
            </a:r>
            <a:r>
              <a:rPr lang="en-US" altLang="zh-TW" sz="800" dirty="0" err="1"/>
              <a:t>ViewBag.Title</a:t>
            </a:r>
            <a:r>
              <a:rPr lang="en-US" altLang="zh-TW" sz="800" dirty="0"/>
              <a:t> = "Home Page";</a:t>
            </a:r>
          </a:p>
          <a:p>
            <a:r>
              <a:rPr lang="en-US" altLang="zh-TW" sz="800" dirty="0"/>
              <a:t>    Layout = null;</a:t>
            </a:r>
          </a:p>
          <a:p>
            <a:endParaRPr lang="en-US" altLang="zh-TW" sz="800" dirty="0"/>
          </a:p>
          <a:p>
            <a:r>
              <a:rPr lang="en-US" altLang="zh-TW" sz="800" dirty="0"/>
              <a:t>    </a:t>
            </a:r>
            <a:r>
              <a:rPr lang="en-US" altLang="zh-TW" sz="800" dirty="0" err="1"/>
              <a:t>var</a:t>
            </a:r>
            <a:r>
              <a:rPr lang="en-US" altLang="zh-TW" sz="800" dirty="0"/>
              <a:t> date = </a:t>
            </a:r>
            <a:r>
              <a:rPr lang="en-US" altLang="zh-TW" sz="800" dirty="0" err="1"/>
              <a:t>ViewBag.Date</a:t>
            </a:r>
            <a:r>
              <a:rPr lang="en-US" altLang="zh-TW" sz="800" dirty="0"/>
              <a:t>;</a:t>
            </a:r>
          </a:p>
          <a:p>
            <a:r>
              <a:rPr lang="en-US" altLang="zh-TW" sz="800" dirty="0"/>
              <a:t>    </a:t>
            </a:r>
            <a:r>
              <a:rPr lang="en-US" altLang="zh-TW" sz="800" dirty="0" err="1"/>
              <a:t>var</a:t>
            </a:r>
            <a:r>
              <a:rPr lang="en-US" altLang="zh-TW" sz="800" dirty="0"/>
              <a:t> student = </a:t>
            </a:r>
            <a:r>
              <a:rPr lang="en-US" altLang="zh-TW" sz="800" dirty="0" err="1"/>
              <a:t>ViewBag.Student</a:t>
            </a:r>
            <a:r>
              <a:rPr lang="en-US" altLang="zh-TW" sz="800" dirty="0"/>
              <a:t>;</a:t>
            </a:r>
          </a:p>
          <a:p>
            <a:r>
              <a:rPr lang="en-US" altLang="zh-TW" sz="800" dirty="0"/>
              <a:t>    </a:t>
            </a:r>
            <a:r>
              <a:rPr lang="en-US" altLang="zh-TW" sz="800" dirty="0" err="1"/>
              <a:t>var</a:t>
            </a:r>
            <a:r>
              <a:rPr lang="en-US" altLang="zh-TW" sz="800" dirty="0"/>
              <a:t> list = </a:t>
            </a:r>
            <a:r>
              <a:rPr lang="en-US" altLang="zh-TW" sz="800" dirty="0" err="1"/>
              <a:t>ViewBag.List</a:t>
            </a:r>
            <a:r>
              <a:rPr lang="en-US" altLang="zh-TW" sz="800" dirty="0"/>
              <a:t>;</a:t>
            </a:r>
          </a:p>
          <a:p>
            <a:r>
              <a:rPr lang="en-US" altLang="zh-TW" sz="800" dirty="0"/>
              <a:t>}</a:t>
            </a:r>
          </a:p>
          <a:p>
            <a:endParaRPr lang="en-US" altLang="zh-TW" sz="800" dirty="0"/>
          </a:p>
          <a:p>
            <a:r>
              <a:rPr lang="en-US" altLang="zh-TW" sz="800" dirty="0"/>
              <a:t>@model </a:t>
            </a:r>
            <a:r>
              <a:rPr lang="en-US" altLang="zh-TW" sz="800" dirty="0" err="1"/>
              <a:t>MVCTest.Models.Student</a:t>
            </a:r>
            <a:endParaRPr lang="en-US" altLang="zh-TW" sz="800" dirty="0"/>
          </a:p>
          <a:p>
            <a:endParaRPr lang="en-US" altLang="zh-TW" sz="800" dirty="0"/>
          </a:p>
          <a:p>
            <a:r>
              <a:rPr lang="en-US" altLang="zh-TW" sz="800" dirty="0"/>
              <a:t>@</a:t>
            </a:r>
            <a:r>
              <a:rPr lang="en-US" altLang="zh-TW" sz="800" dirty="0" err="1"/>
              <a:t>Styles.Render</a:t>
            </a:r>
            <a:r>
              <a:rPr lang="en-US" altLang="zh-TW" sz="800" dirty="0"/>
              <a:t>("~/Content/</a:t>
            </a:r>
            <a:r>
              <a:rPr lang="en-US" altLang="zh-TW" sz="800" dirty="0" err="1"/>
              <a:t>css</a:t>
            </a:r>
            <a:r>
              <a:rPr lang="en-US" altLang="zh-TW" sz="800" dirty="0"/>
              <a:t>")</a:t>
            </a:r>
          </a:p>
          <a:p>
            <a:r>
              <a:rPr lang="en-US" altLang="zh-TW" sz="800" dirty="0"/>
              <a:t>@</a:t>
            </a:r>
            <a:r>
              <a:rPr lang="en-US" altLang="zh-TW" sz="800" dirty="0" err="1"/>
              <a:t>Scripts.Render</a:t>
            </a:r>
            <a:r>
              <a:rPr lang="en-US" altLang="zh-TW" sz="800" dirty="0"/>
              <a:t>("~/bundles/</a:t>
            </a:r>
            <a:r>
              <a:rPr lang="en-US" altLang="zh-TW" sz="800" dirty="0" err="1"/>
              <a:t>modernizr</a:t>
            </a:r>
            <a:r>
              <a:rPr lang="en-US" altLang="zh-TW" sz="800" dirty="0"/>
              <a:t>")</a:t>
            </a:r>
          </a:p>
          <a:p>
            <a:endParaRPr lang="en-US" altLang="zh-TW" sz="800" dirty="0"/>
          </a:p>
          <a:p>
            <a:r>
              <a:rPr lang="en-US" altLang="zh-TW" sz="800" dirty="0">
                <a:solidFill>
                  <a:srgbClr val="FF0000"/>
                </a:solidFill>
              </a:rPr>
              <a:t>&lt;form style="margin-left:10px;" method="get" action="/Home/Transcripts"&gt;</a:t>
            </a:r>
          </a:p>
          <a:p>
            <a:r>
              <a:rPr lang="en-US" altLang="zh-TW" sz="800" dirty="0"/>
              <a:t>    &lt;div class="form-group"&gt;</a:t>
            </a:r>
          </a:p>
          <a:p>
            <a:r>
              <a:rPr lang="en-US" altLang="zh-TW" sz="800" dirty="0"/>
              <a:t>        &lt;label for="exampleInputEmail1"&gt;</a:t>
            </a:r>
            <a:r>
              <a:rPr lang="zh-TW" altLang="en-US" sz="800" dirty="0"/>
              <a:t>學號</a:t>
            </a:r>
            <a:r>
              <a:rPr lang="en-US" altLang="zh-TW" sz="800" dirty="0"/>
              <a:t>&lt;/label&gt;</a:t>
            </a:r>
          </a:p>
          <a:p>
            <a:r>
              <a:rPr lang="en-US" altLang="zh-TW" sz="800" dirty="0"/>
              <a:t>        &lt;input type="text" class="form-control" id="id" </a:t>
            </a:r>
            <a:r>
              <a:rPr lang="en-US" altLang="zh-TW" sz="800" dirty="0">
                <a:solidFill>
                  <a:srgbClr val="FF0000"/>
                </a:solidFill>
              </a:rPr>
              <a:t>name="id" </a:t>
            </a:r>
            <a:r>
              <a:rPr lang="en-US" altLang="zh-TW" sz="800" dirty="0"/>
              <a:t>aria-</a:t>
            </a:r>
            <a:r>
              <a:rPr lang="en-US" altLang="zh-TW" sz="800" dirty="0" err="1"/>
              <a:t>describedby</a:t>
            </a:r>
            <a:r>
              <a:rPr lang="en-US" altLang="zh-TW" sz="800" dirty="0"/>
              <a:t>="</a:t>
            </a:r>
            <a:r>
              <a:rPr lang="en-US" altLang="zh-TW" sz="800" dirty="0" err="1"/>
              <a:t>emailHelp</a:t>
            </a:r>
            <a:r>
              <a:rPr lang="en-US" altLang="zh-TW" sz="800" dirty="0"/>
              <a:t>" placeholder="Enter email" value="@Model.id"&gt;</a:t>
            </a:r>
          </a:p>
          <a:p>
            <a:r>
              <a:rPr lang="en-US" altLang="zh-TW" sz="800" dirty="0"/>
              <a:t>        &lt;small id="</a:t>
            </a:r>
            <a:r>
              <a:rPr lang="en-US" altLang="zh-TW" sz="800" dirty="0" err="1"/>
              <a:t>emailHelp</a:t>
            </a:r>
            <a:r>
              <a:rPr lang="en-US" altLang="zh-TW" sz="800" dirty="0"/>
              <a:t>" class="form-text text-muted"&gt;</a:t>
            </a:r>
            <a:r>
              <a:rPr lang="zh-TW" altLang="en-US" sz="800" dirty="0"/>
              <a:t>請輸入數字</a:t>
            </a:r>
            <a:r>
              <a:rPr lang="en-US" altLang="zh-TW" sz="800" dirty="0"/>
              <a:t>&lt;/small&gt;</a:t>
            </a:r>
          </a:p>
          <a:p>
            <a:r>
              <a:rPr lang="en-US" altLang="zh-TW" sz="800" dirty="0"/>
              <a:t>    &lt;/div&gt;</a:t>
            </a:r>
          </a:p>
          <a:p>
            <a:r>
              <a:rPr lang="en-US" altLang="zh-TW" sz="800" dirty="0"/>
              <a:t>    &lt;div class="form-group"&gt;</a:t>
            </a:r>
          </a:p>
          <a:p>
            <a:r>
              <a:rPr lang="en-US" altLang="zh-TW" sz="800" dirty="0"/>
              <a:t>        &lt;label for="exampleInputPassword1"&gt;</a:t>
            </a:r>
            <a:r>
              <a:rPr lang="zh-TW" altLang="en-US" sz="800" dirty="0"/>
              <a:t>姓名</a:t>
            </a:r>
            <a:r>
              <a:rPr lang="en-US" altLang="zh-TW" sz="800" dirty="0"/>
              <a:t>&lt;/label&gt;</a:t>
            </a:r>
          </a:p>
          <a:p>
            <a:r>
              <a:rPr lang="en-US" altLang="zh-TW" sz="800" dirty="0"/>
              <a:t>        &lt;input type="text" class="form-control" id="name" </a:t>
            </a:r>
            <a:r>
              <a:rPr lang="en-US" altLang="zh-TW" sz="800" dirty="0">
                <a:solidFill>
                  <a:srgbClr val="FF0000"/>
                </a:solidFill>
              </a:rPr>
              <a:t>name="name" </a:t>
            </a:r>
            <a:r>
              <a:rPr lang="en-US" altLang="zh-TW" sz="800" dirty="0"/>
              <a:t>placeholder="Password" value="@Model.name"&gt;</a:t>
            </a:r>
          </a:p>
          <a:p>
            <a:r>
              <a:rPr lang="en-US" altLang="zh-TW" sz="800" dirty="0"/>
              <a:t>    &lt;/div&gt;</a:t>
            </a:r>
          </a:p>
          <a:p>
            <a:r>
              <a:rPr lang="en-US" altLang="zh-TW" sz="800" dirty="0"/>
              <a:t>    &lt;div class="form-group"&gt;</a:t>
            </a:r>
          </a:p>
          <a:p>
            <a:r>
              <a:rPr lang="en-US" altLang="zh-TW" sz="800" dirty="0"/>
              <a:t>        &lt;label for="exampleInputEmail1"&gt;</a:t>
            </a:r>
            <a:r>
              <a:rPr lang="zh-TW" altLang="en-US" sz="800" dirty="0"/>
              <a:t>分數</a:t>
            </a:r>
            <a:r>
              <a:rPr lang="en-US" altLang="zh-TW" sz="800" dirty="0"/>
              <a:t>&lt;/label&gt;</a:t>
            </a:r>
          </a:p>
          <a:p>
            <a:r>
              <a:rPr lang="en-US" altLang="zh-TW" sz="800" dirty="0"/>
              <a:t>        &lt;input type="text" class="form-control" id="score" </a:t>
            </a:r>
            <a:r>
              <a:rPr lang="en-US" altLang="zh-TW" sz="800" dirty="0">
                <a:solidFill>
                  <a:srgbClr val="FF0000"/>
                </a:solidFill>
              </a:rPr>
              <a:t>name="score" </a:t>
            </a:r>
            <a:r>
              <a:rPr lang="en-US" altLang="zh-TW" sz="800" dirty="0"/>
              <a:t>aria-</a:t>
            </a:r>
            <a:r>
              <a:rPr lang="en-US" altLang="zh-TW" sz="800" dirty="0" err="1"/>
              <a:t>describedby</a:t>
            </a:r>
            <a:r>
              <a:rPr lang="en-US" altLang="zh-TW" sz="800" dirty="0"/>
              <a:t>="</a:t>
            </a:r>
            <a:r>
              <a:rPr lang="en-US" altLang="zh-TW" sz="800" dirty="0" err="1"/>
              <a:t>emailHelp</a:t>
            </a:r>
            <a:r>
              <a:rPr lang="en-US" altLang="zh-TW" sz="800" dirty="0"/>
              <a:t>" placeholder="Enter email" value="@</a:t>
            </a:r>
            <a:r>
              <a:rPr lang="en-US" altLang="zh-TW" sz="800" dirty="0" err="1"/>
              <a:t>Model.score</a:t>
            </a:r>
            <a:r>
              <a:rPr lang="en-US" altLang="zh-TW" sz="800" dirty="0"/>
              <a:t>"&gt;</a:t>
            </a:r>
          </a:p>
          <a:p>
            <a:r>
              <a:rPr lang="en-US" altLang="zh-TW" sz="800" dirty="0"/>
              <a:t>    &lt;/div&gt;</a:t>
            </a:r>
          </a:p>
          <a:p>
            <a:r>
              <a:rPr lang="en-US" altLang="zh-TW" sz="800" dirty="0"/>
              <a:t>    &lt;button type="submit" class="</a:t>
            </a:r>
            <a:r>
              <a:rPr lang="en-US" altLang="zh-TW" sz="800" dirty="0" err="1"/>
              <a:t>btn</a:t>
            </a:r>
            <a:r>
              <a:rPr lang="en-US" altLang="zh-TW" sz="800" dirty="0"/>
              <a:t> </a:t>
            </a:r>
            <a:r>
              <a:rPr lang="en-US" altLang="zh-TW" sz="800" dirty="0" err="1"/>
              <a:t>btn</a:t>
            </a:r>
            <a:r>
              <a:rPr lang="en-US" altLang="zh-TW" sz="800" dirty="0"/>
              <a:t>-primary"&gt;</a:t>
            </a:r>
            <a:r>
              <a:rPr lang="zh-TW" altLang="en-US" sz="800" dirty="0"/>
              <a:t>確定</a:t>
            </a:r>
            <a:r>
              <a:rPr lang="en-US" altLang="zh-TW" sz="800" dirty="0"/>
              <a:t>&lt;/button&gt;</a:t>
            </a:r>
          </a:p>
          <a:p>
            <a:r>
              <a:rPr lang="en-US" altLang="zh-TW" sz="800" dirty="0"/>
              <a:t>&lt;/form&gt;</a:t>
            </a:r>
            <a:endParaRPr lang="zh-TW" altLang="en-US" sz="800" dirty="0"/>
          </a:p>
        </p:txBody>
      </p:sp>
      <p:sp>
        <p:nvSpPr>
          <p:cNvPr id="5" name="矩形 4"/>
          <p:cNvSpPr/>
          <p:nvPr/>
        </p:nvSpPr>
        <p:spPr>
          <a:xfrm>
            <a:off x="2771800" y="2636912"/>
            <a:ext cx="6192688" cy="1754326"/>
          </a:xfrm>
          <a:prstGeom prst="rect">
            <a:avLst/>
          </a:prstGeom>
        </p:spPr>
        <p:txBody>
          <a:bodyPr wrap="square">
            <a:spAutoFit/>
          </a:bodyPr>
          <a:lstStyle/>
          <a:p>
            <a:r>
              <a:rPr lang="zh-TW" altLang="en-US" dirty="0"/>
              <a:t>我們注意到每個</a:t>
            </a:r>
            <a:r>
              <a:rPr lang="en-US" altLang="zh-TW" dirty="0"/>
              <a:t>input type="text"</a:t>
            </a:r>
            <a:r>
              <a:rPr lang="zh-TW" altLang="en-US" dirty="0"/>
              <a:t>都多了一個</a:t>
            </a:r>
            <a:r>
              <a:rPr lang="en-US" altLang="zh-TW" dirty="0"/>
              <a:t>name</a:t>
            </a:r>
            <a:r>
              <a:rPr lang="zh-TW" altLang="en-US" dirty="0"/>
              <a:t>，傳送表單的</a:t>
            </a:r>
            <a:r>
              <a:rPr lang="en-US" altLang="zh-TW" dirty="0"/>
              <a:t>Get</a:t>
            </a:r>
            <a:r>
              <a:rPr lang="zh-TW" altLang="en-US" dirty="0"/>
              <a:t>或</a:t>
            </a:r>
            <a:r>
              <a:rPr lang="en-US" altLang="zh-TW" dirty="0"/>
              <a:t>Post</a:t>
            </a:r>
            <a:r>
              <a:rPr lang="zh-TW" altLang="en-US" dirty="0"/>
              <a:t>事實上它接收的就是這個</a:t>
            </a:r>
            <a:r>
              <a:rPr lang="en-US" altLang="zh-TW" dirty="0"/>
              <a:t>name</a:t>
            </a:r>
            <a:r>
              <a:rPr lang="zh-TW" altLang="en-US" dirty="0"/>
              <a:t>，當按下按鈕的時候</a:t>
            </a:r>
            <a:r>
              <a:rPr lang="zh-TW" altLang="en-US" dirty="0" smtClean="0"/>
              <a:t>，</a:t>
            </a:r>
            <a:r>
              <a:rPr lang="zh-TW" altLang="en-US" dirty="0"/>
              <a:t>會將資料傳到</a:t>
            </a:r>
            <a:r>
              <a:rPr lang="en-US" altLang="zh-TW" dirty="0"/>
              <a:t>/Home/Transcripts</a:t>
            </a:r>
            <a:r>
              <a:rPr lang="zh-TW" altLang="en-US" dirty="0"/>
              <a:t>，最前面的斜線代表網頁的根目錄，</a:t>
            </a:r>
            <a:r>
              <a:rPr lang="en-US" altLang="zh-TW" dirty="0"/>
              <a:t>MVC</a:t>
            </a:r>
            <a:r>
              <a:rPr lang="zh-TW" altLang="en-US" dirty="0"/>
              <a:t>會先去執行</a:t>
            </a:r>
            <a:r>
              <a:rPr lang="en-US" altLang="zh-TW" dirty="0" err="1"/>
              <a:t>HomeController</a:t>
            </a:r>
            <a:r>
              <a:rPr lang="zh-TW" altLang="en-US" dirty="0"/>
              <a:t>的</a:t>
            </a:r>
            <a:r>
              <a:rPr lang="en-US" altLang="zh-TW" dirty="0"/>
              <a:t>Transcripts</a:t>
            </a:r>
            <a:r>
              <a:rPr lang="zh-TW" altLang="en-US" dirty="0"/>
              <a:t>函式，而下面是</a:t>
            </a:r>
            <a:r>
              <a:rPr lang="en-US" altLang="zh-TW" dirty="0" err="1"/>
              <a:t>HomeController</a:t>
            </a:r>
            <a:r>
              <a:rPr lang="zh-TW" altLang="en-US" dirty="0"/>
              <a:t>的部分，基本上偷懶用上次的方式再傳一次資料就好了，</a:t>
            </a:r>
            <a:endParaRPr lang="zh-TW" altLang="en-US" dirty="0"/>
          </a:p>
        </p:txBody>
      </p:sp>
    </p:spTree>
    <p:extLst>
      <p:ext uri="{BB962C8B-B14F-4D97-AF65-F5344CB8AC3E}">
        <p14:creationId xmlns:p14="http://schemas.microsoft.com/office/powerpoint/2010/main" val="102571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76827"/>
            <a:ext cx="5303946"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350" y="1676827"/>
            <a:ext cx="344805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675350" y="1307495"/>
            <a:ext cx="3493520" cy="369332"/>
          </a:xfrm>
          <a:prstGeom prst="rect">
            <a:avLst/>
          </a:prstGeom>
        </p:spPr>
        <p:txBody>
          <a:bodyPr wrap="none">
            <a:spAutoFit/>
          </a:bodyPr>
          <a:lstStyle/>
          <a:p>
            <a:r>
              <a:rPr lang="zh-TW" altLang="en-US" dirty="0"/>
              <a:t>以下是</a:t>
            </a:r>
            <a:r>
              <a:rPr lang="en-US" altLang="zh-TW" dirty="0" err="1"/>
              <a:t>Transcripts.cshtml</a:t>
            </a:r>
            <a:r>
              <a:rPr lang="zh-TW" altLang="en-US" dirty="0"/>
              <a:t>的部分：</a:t>
            </a:r>
            <a:endParaRPr lang="zh-TW" altLang="en-US" dirty="0"/>
          </a:p>
        </p:txBody>
      </p:sp>
    </p:spTree>
    <p:extLst>
      <p:ext uri="{BB962C8B-B14F-4D97-AF65-F5344CB8AC3E}">
        <p14:creationId xmlns:p14="http://schemas.microsoft.com/office/powerpoint/2010/main" val="10648939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783218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MVC Architecture</a:t>
            </a:r>
            <a:endParaRPr lang="zh-TW" altLang="en-US" dirty="0"/>
          </a:p>
        </p:txBody>
      </p:sp>
      <p:sp>
        <p:nvSpPr>
          <p:cNvPr id="3" name="內容版面配置區 2"/>
          <p:cNvSpPr>
            <a:spLocks noGrp="1"/>
          </p:cNvSpPr>
          <p:nvPr>
            <p:ph idx="1"/>
          </p:nvPr>
        </p:nvSpPr>
        <p:spPr/>
        <p:txBody>
          <a:bodyPr>
            <a:normAutofit/>
          </a:bodyPr>
          <a:lstStyle/>
          <a:p>
            <a:r>
              <a:rPr lang="en-US" altLang="zh-TW" sz="1800" dirty="0"/>
              <a:t> Points to Remember :</a:t>
            </a:r>
          </a:p>
          <a:p>
            <a:r>
              <a:rPr lang="en-US" altLang="zh-TW" sz="1800" dirty="0"/>
              <a:t>MVC stands for Model, View and Controller.</a:t>
            </a:r>
          </a:p>
          <a:p>
            <a:r>
              <a:rPr lang="en-US" altLang="zh-TW" sz="1800" dirty="0"/>
              <a:t>Model is responsible for maintaining application data and business logic.</a:t>
            </a:r>
          </a:p>
          <a:p>
            <a:r>
              <a:rPr lang="en-US" altLang="zh-TW" sz="1800" dirty="0"/>
              <a:t>View is a user interface of the application, which displays the data.</a:t>
            </a:r>
          </a:p>
          <a:p>
            <a:r>
              <a:rPr lang="en-US" altLang="zh-TW" sz="1800" dirty="0"/>
              <a:t>Controller handles user's requests and renders appropriate View with Model data.</a:t>
            </a:r>
            <a:endParaRPr lang="zh-TW" alt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73016"/>
            <a:ext cx="31527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303" y="3501008"/>
            <a:ext cx="5527330" cy="1724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024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484785"/>
            <a:ext cx="2232248" cy="3194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7504" y="17635"/>
            <a:ext cx="4572000" cy="1754326"/>
          </a:xfrm>
          <a:prstGeom prst="rect">
            <a:avLst/>
          </a:prstGeom>
        </p:spPr>
        <p:txBody>
          <a:bodyPr>
            <a:spAutoFit/>
          </a:bodyPr>
          <a:lstStyle/>
          <a:p>
            <a:r>
              <a:rPr lang="en-US" altLang="zh-TW" dirty="0" err="1"/>
              <a:t>App_Data</a:t>
            </a:r>
            <a:endParaRPr lang="en-US" altLang="zh-TW" dirty="0"/>
          </a:p>
          <a:p>
            <a:r>
              <a:rPr lang="en-US" altLang="zh-TW" dirty="0" err="1" smtClean="0"/>
              <a:t>App_Data</a:t>
            </a:r>
            <a:r>
              <a:rPr lang="en-US" altLang="zh-TW" dirty="0" smtClean="0"/>
              <a:t> folder can contain application data files like </a:t>
            </a:r>
            <a:r>
              <a:rPr lang="en-US" altLang="zh-TW" dirty="0" err="1" smtClean="0"/>
              <a:t>LocalDB</a:t>
            </a:r>
            <a:r>
              <a:rPr lang="en-US" altLang="zh-TW" dirty="0" smtClean="0"/>
              <a:t>, .</a:t>
            </a:r>
            <a:r>
              <a:rPr lang="en-US" altLang="zh-TW" dirty="0" err="1" smtClean="0"/>
              <a:t>mdf</a:t>
            </a:r>
            <a:r>
              <a:rPr lang="en-US" altLang="zh-TW" dirty="0" smtClean="0"/>
              <a:t> files, xml files and other data related files. IIS will never serve files from </a:t>
            </a:r>
            <a:r>
              <a:rPr lang="en-US" altLang="zh-TW" dirty="0" err="1" smtClean="0"/>
              <a:t>App_Data</a:t>
            </a:r>
            <a:r>
              <a:rPr lang="en-US" altLang="zh-TW" dirty="0" smtClean="0"/>
              <a:t> folder.</a:t>
            </a:r>
          </a:p>
          <a:p>
            <a:endParaRPr lang="en-US" altLang="zh-TW" dirty="0"/>
          </a:p>
        </p:txBody>
      </p:sp>
      <p:pic>
        <p:nvPicPr>
          <p:cNvPr id="2052" name="Picture 4" descr="appstart folder asp.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492896"/>
            <a:ext cx="2226368" cy="232011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574056" y="4581128"/>
            <a:ext cx="6022280" cy="2031325"/>
          </a:xfrm>
          <a:prstGeom prst="rect">
            <a:avLst/>
          </a:prstGeom>
        </p:spPr>
        <p:txBody>
          <a:bodyPr wrap="square">
            <a:spAutoFit/>
          </a:bodyPr>
          <a:lstStyle/>
          <a:p>
            <a:r>
              <a:rPr lang="en-US" altLang="zh-TW" dirty="0" err="1"/>
              <a:t>App_Start</a:t>
            </a:r>
            <a:endParaRPr lang="en-US" altLang="zh-TW" dirty="0"/>
          </a:p>
          <a:p>
            <a:r>
              <a:rPr lang="en-US" altLang="zh-TW" dirty="0" err="1"/>
              <a:t>App_Start</a:t>
            </a:r>
            <a:r>
              <a:rPr lang="en-US" altLang="zh-TW" dirty="0"/>
              <a:t> folder can contain class files which will be executed when the application starts. Typically, these would be </a:t>
            </a:r>
            <a:r>
              <a:rPr lang="en-US" altLang="zh-TW" dirty="0" err="1"/>
              <a:t>config</a:t>
            </a:r>
            <a:r>
              <a:rPr lang="en-US" altLang="zh-TW" dirty="0"/>
              <a:t> files like </a:t>
            </a:r>
            <a:r>
              <a:rPr lang="en-US" altLang="zh-TW" dirty="0" err="1"/>
              <a:t>AuthConfig.cs</a:t>
            </a:r>
            <a:r>
              <a:rPr lang="en-US" altLang="zh-TW" dirty="0"/>
              <a:t>, </a:t>
            </a:r>
            <a:r>
              <a:rPr lang="en-US" altLang="zh-TW" dirty="0" err="1"/>
              <a:t>BundleConfig.cs</a:t>
            </a:r>
            <a:r>
              <a:rPr lang="en-US" altLang="zh-TW" dirty="0"/>
              <a:t>, </a:t>
            </a:r>
            <a:r>
              <a:rPr lang="en-US" altLang="zh-TW" dirty="0" err="1"/>
              <a:t>FilterConfig.cs</a:t>
            </a:r>
            <a:r>
              <a:rPr lang="en-US" altLang="zh-TW" dirty="0"/>
              <a:t>, </a:t>
            </a:r>
            <a:r>
              <a:rPr lang="en-US" altLang="zh-TW" dirty="0" err="1"/>
              <a:t>RouteConfig.cs</a:t>
            </a:r>
            <a:r>
              <a:rPr lang="en-US" altLang="zh-TW" dirty="0"/>
              <a:t> etc. MVC 5 includes </a:t>
            </a:r>
            <a:r>
              <a:rPr lang="en-US" altLang="zh-TW" dirty="0" err="1"/>
              <a:t>BundleConfig.cs</a:t>
            </a:r>
            <a:r>
              <a:rPr lang="en-US" altLang="zh-TW" dirty="0"/>
              <a:t>, </a:t>
            </a:r>
            <a:r>
              <a:rPr lang="en-US" altLang="zh-TW" dirty="0" err="1"/>
              <a:t>FilterConfig.cs</a:t>
            </a:r>
            <a:r>
              <a:rPr lang="en-US" altLang="zh-TW" dirty="0"/>
              <a:t> and </a:t>
            </a:r>
            <a:r>
              <a:rPr lang="en-US" altLang="zh-TW" dirty="0" err="1"/>
              <a:t>RouteConfig.cs</a:t>
            </a:r>
            <a:r>
              <a:rPr lang="en-US" altLang="zh-TW" dirty="0"/>
              <a:t> by default. We will see significance of these files later.</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537" y="1196752"/>
            <a:ext cx="2007943"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4746435" y="17635"/>
            <a:ext cx="4572000" cy="1477328"/>
          </a:xfrm>
          <a:prstGeom prst="rect">
            <a:avLst/>
          </a:prstGeom>
        </p:spPr>
        <p:txBody>
          <a:bodyPr>
            <a:spAutoFit/>
          </a:bodyPr>
          <a:lstStyle/>
          <a:p>
            <a:r>
              <a:rPr lang="en-US" altLang="zh-TW" dirty="0"/>
              <a:t>Content</a:t>
            </a:r>
          </a:p>
          <a:p>
            <a:r>
              <a:rPr lang="en-US" altLang="zh-TW" dirty="0"/>
              <a:t>Content folder contains static files like </a:t>
            </a:r>
            <a:r>
              <a:rPr lang="en-US" altLang="zh-TW" dirty="0" err="1"/>
              <a:t>css</a:t>
            </a:r>
            <a:r>
              <a:rPr lang="en-US" altLang="zh-TW" dirty="0"/>
              <a:t> files, images and icons files. MVC 5 application includes bootstrap.css, bootstrap.min.css and Site.css by default.</a:t>
            </a:r>
          </a:p>
        </p:txBody>
      </p:sp>
    </p:spTree>
    <p:extLst>
      <p:ext uri="{BB962C8B-B14F-4D97-AF65-F5344CB8AC3E}">
        <p14:creationId xmlns:p14="http://schemas.microsoft.com/office/powerpoint/2010/main" val="1688463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視圖（</a:t>
            </a:r>
            <a:r>
              <a:rPr lang="en-US" altLang="zh-TW" dirty="0"/>
              <a:t>View</a:t>
            </a:r>
            <a:r>
              <a:rPr lang="zh-TW" altLang="en-US" dirty="0"/>
              <a:t>）</a:t>
            </a:r>
          </a:p>
        </p:txBody>
      </p:sp>
      <p:sp>
        <p:nvSpPr>
          <p:cNvPr id="3" name="內容版面配置區 2"/>
          <p:cNvSpPr>
            <a:spLocks noGrp="1"/>
          </p:cNvSpPr>
          <p:nvPr>
            <p:ph idx="1"/>
          </p:nvPr>
        </p:nvSpPr>
        <p:spPr/>
        <p:txBody>
          <a:bodyPr>
            <a:normAutofit/>
          </a:bodyPr>
          <a:lstStyle/>
          <a:p>
            <a:r>
              <a:rPr lang="zh-TW" altLang="en-US" sz="2400" dirty="0"/>
              <a:t>能夠實現資料有目的的顯示（理論上，這不是必需的）。在 </a:t>
            </a:r>
            <a:r>
              <a:rPr lang="en-US" altLang="zh-TW" sz="2400" dirty="0"/>
              <a:t>View </a:t>
            </a:r>
            <a:r>
              <a:rPr lang="zh-TW" altLang="en-US" sz="2400" dirty="0"/>
              <a:t>中</a:t>
            </a:r>
            <a:r>
              <a:rPr lang="zh-TW" altLang="en-US" sz="2400" dirty="0">
                <a:solidFill>
                  <a:srgbClr val="FF0000"/>
                </a:solidFill>
              </a:rPr>
              <a:t>一般沒有程式上的邏輯</a:t>
            </a:r>
            <a:r>
              <a:rPr lang="zh-TW" altLang="en-US" sz="2400" dirty="0"/>
              <a:t>。為了實現 </a:t>
            </a:r>
            <a:r>
              <a:rPr lang="en-US" altLang="zh-TW" sz="2400" dirty="0"/>
              <a:t>View </a:t>
            </a:r>
            <a:r>
              <a:rPr lang="zh-TW" altLang="en-US" sz="2400" dirty="0"/>
              <a:t>上的重新整理功能，</a:t>
            </a:r>
            <a:r>
              <a:rPr lang="en-US" altLang="zh-TW" sz="2400" dirty="0">
                <a:solidFill>
                  <a:srgbClr val="FF0000"/>
                </a:solidFill>
              </a:rPr>
              <a:t>View </a:t>
            </a:r>
            <a:r>
              <a:rPr lang="zh-TW" altLang="en-US" sz="2400" dirty="0">
                <a:solidFill>
                  <a:srgbClr val="FF0000"/>
                </a:solidFill>
              </a:rPr>
              <a:t>需要存取它監視的資料模型（</a:t>
            </a:r>
            <a:r>
              <a:rPr lang="en-US" altLang="zh-TW" sz="2400" dirty="0">
                <a:solidFill>
                  <a:srgbClr val="FF0000"/>
                </a:solidFill>
              </a:rPr>
              <a:t>Model</a:t>
            </a:r>
            <a:r>
              <a:rPr lang="zh-TW" altLang="en-US" sz="2400" dirty="0">
                <a:solidFill>
                  <a:srgbClr val="FF0000"/>
                </a:solidFill>
              </a:rPr>
              <a:t>），</a:t>
            </a:r>
            <a:r>
              <a:rPr lang="zh-TW" altLang="en-US" sz="2400" dirty="0"/>
              <a:t>因此應該事先在被它監視的資料那裡註冊。</a:t>
            </a:r>
          </a:p>
        </p:txBody>
      </p:sp>
    </p:spTree>
    <p:extLst>
      <p:ext uri="{BB962C8B-B14F-4D97-AF65-F5344CB8AC3E}">
        <p14:creationId xmlns:p14="http://schemas.microsoft.com/office/powerpoint/2010/main" val="100021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控制器（</a:t>
            </a:r>
            <a:r>
              <a:rPr lang="en-US" altLang="zh-TW" dirty="0"/>
              <a:t>Controller</a:t>
            </a:r>
            <a:r>
              <a:rPr lang="zh-TW" altLang="en-US" dirty="0"/>
              <a:t>）</a:t>
            </a:r>
          </a:p>
        </p:txBody>
      </p:sp>
      <p:sp>
        <p:nvSpPr>
          <p:cNvPr id="3" name="內容版面配置區 2"/>
          <p:cNvSpPr>
            <a:spLocks noGrp="1"/>
          </p:cNvSpPr>
          <p:nvPr>
            <p:ph idx="1"/>
          </p:nvPr>
        </p:nvSpPr>
        <p:spPr/>
        <p:txBody>
          <a:bodyPr>
            <a:normAutofit/>
          </a:bodyPr>
          <a:lstStyle/>
          <a:p>
            <a:r>
              <a:rPr lang="zh-TW" altLang="en-US" sz="2400" dirty="0"/>
              <a:t>起到不同層面間的組織作用，用於控制應用程式的流程。它處理事件並作出回應。「事件」包括用戶的行為和資料 </a:t>
            </a:r>
            <a:r>
              <a:rPr lang="en-US" altLang="zh-TW" sz="2400" dirty="0"/>
              <a:t>Model </a:t>
            </a:r>
            <a:r>
              <a:rPr lang="zh-TW" altLang="en-US" sz="2400" dirty="0"/>
              <a:t>上的改變。</a:t>
            </a:r>
          </a:p>
        </p:txBody>
      </p:sp>
    </p:spTree>
    <p:extLst>
      <p:ext uri="{BB962C8B-B14F-4D97-AF65-F5344CB8AC3E}">
        <p14:creationId xmlns:p14="http://schemas.microsoft.com/office/powerpoint/2010/main" val="366210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優點</a:t>
            </a:r>
            <a:endParaRPr lang="zh-TW" altLang="en-US" dirty="0"/>
          </a:p>
        </p:txBody>
      </p:sp>
      <p:sp>
        <p:nvSpPr>
          <p:cNvPr id="3" name="內容版面配置區 2"/>
          <p:cNvSpPr>
            <a:spLocks noGrp="1"/>
          </p:cNvSpPr>
          <p:nvPr>
            <p:ph idx="1"/>
          </p:nvPr>
        </p:nvSpPr>
        <p:spPr>
          <a:xfrm>
            <a:off x="457200" y="1600201"/>
            <a:ext cx="8229600" cy="1684784"/>
          </a:xfrm>
        </p:spPr>
        <p:txBody>
          <a:bodyPr>
            <a:normAutofit/>
          </a:bodyPr>
          <a:lstStyle/>
          <a:p>
            <a:r>
              <a:rPr lang="zh-TW" altLang="en-US" sz="2400" dirty="0"/>
              <a:t>使用</a:t>
            </a:r>
            <a:r>
              <a:rPr lang="en-US" altLang="zh-TW" sz="2400" dirty="0"/>
              <a:t>MVC</a:t>
            </a:r>
            <a:r>
              <a:rPr lang="zh-TW" altLang="en-US" sz="2400" dirty="0"/>
              <a:t>來進行網路應用程式開發有很多優點</a:t>
            </a:r>
            <a:r>
              <a:rPr lang="en-US" altLang="zh-TW" sz="2400" dirty="0"/>
              <a:t>, </a:t>
            </a:r>
            <a:r>
              <a:rPr lang="zh-TW" altLang="en-US" sz="2400" dirty="0"/>
              <a:t>包含程式碼簡潔與程式升級的彈性</a:t>
            </a:r>
            <a:r>
              <a:rPr lang="en-US" altLang="zh-TW" sz="2400" dirty="0"/>
              <a:t>, </a:t>
            </a:r>
            <a:r>
              <a:rPr lang="zh-TW" altLang="en-US" sz="2400" dirty="0"/>
              <a:t>但最為人稱讚的優點在於可以將一個專案的開發分成三個不同的角色來增加協同作業的效率</a:t>
            </a:r>
            <a:r>
              <a:rPr lang="zh-TW" altLang="en-US" sz="2400" dirty="0" smtClean="0"/>
              <a:t>。</a:t>
            </a:r>
            <a:endParaRPr lang="en-US" altLang="zh-TW" sz="2400" dirty="0" smtClean="0"/>
          </a:p>
        </p:txBody>
      </p:sp>
      <p:sp>
        <p:nvSpPr>
          <p:cNvPr id="4" name="矩形 3"/>
          <p:cNvSpPr/>
          <p:nvPr/>
        </p:nvSpPr>
        <p:spPr>
          <a:xfrm>
            <a:off x="683568" y="3212976"/>
            <a:ext cx="2880320" cy="3416320"/>
          </a:xfrm>
          <a:prstGeom prst="rect">
            <a:avLst/>
          </a:prstGeom>
        </p:spPr>
        <p:txBody>
          <a:bodyPr wrap="square">
            <a:spAutoFit/>
          </a:bodyPr>
          <a:lstStyle/>
          <a:p>
            <a:r>
              <a:rPr lang="en-US" altLang="zh-TW" dirty="0"/>
              <a:t>Development -</a:t>
            </a:r>
            <a:r>
              <a:rPr lang="zh-TW" altLang="en-US" dirty="0"/>
              <a:t/>
            </a:r>
            <a:br>
              <a:rPr lang="zh-TW" altLang="en-US" dirty="0"/>
            </a:br>
            <a:r>
              <a:rPr lang="zh-TW" altLang="en-US" dirty="0"/>
              <a:t>對應到</a:t>
            </a:r>
            <a:r>
              <a:rPr lang="en-US" altLang="zh-TW" dirty="0"/>
              <a:t>MVC</a:t>
            </a:r>
            <a:r>
              <a:rPr lang="zh-TW" altLang="en-US" dirty="0"/>
              <a:t>中的</a:t>
            </a:r>
            <a:r>
              <a:rPr lang="en-US" altLang="zh-TW" dirty="0"/>
              <a:t>Model</a:t>
            </a:r>
            <a:r>
              <a:rPr lang="zh-TW" altLang="en-US" dirty="0"/>
              <a:t>元件</a:t>
            </a:r>
            <a:r>
              <a:rPr lang="en-US" altLang="zh-TW" dirty="0"/>
              <a:t>, </a:t>
            </a:r>
            <a:r>
              <a:rPr lang="zh-TW" altLang="en-US" dirty="0"/>
              <a:t>這部分主要是由熟悉伺服端程式語言</a:t>
            </a:r>
            <a:r>
              <a:rPr lang="en-US" altLang="zh-TW" dirty="0"/>
              <a:t>(</a:t>
            </a:r>
            <a:r>
              <a:rPr lang="en-US" altLang="zh-TW" dirty="0" err="1"/>
              <a:t>ex:PHP</a:t>
            </a:r>
            <a:r>
              <a:rPr lang="en-US" altLang="zh-TW" dirty="0"/>
              <a:t>/Python/</a:t>
            </a:r>
            <a:r>
              <a:rPr lang="en-US" altLang="zh-TW" dirty="0" err="1"/>
              <a:t>RoR</a:t>
            </a:r>
            <a:r>
              <a:rPr lang="en-US" altLang="zh-TW" dirty="0"/>
              <a:t>/ </a:t>
            </a:r>
            <a:r>
              <a:rPr lang="en-US" altLang="zh-TW" dirty="0" err="1"/>
              <a:t>ASP.Net</a:t>
            </a:r>
            <a:r>
              <a:rPr lang="en-US" altLang="zh-TW" dirty="0"/>
              <a:t> / Perl...</a:t>
            </a:r>
            <a:r>
              <a:rPr lang="en-US" altLang="zh-TW" dirty="0" err="1"/>
              <a:t>etc</a:t>
            </a:r>
            <a:r>
              <a:rPr lang="en-US" altLang="zh-TW" dirty="0"/>
              <a:t>), </a:t>
            </a:r>
            <a:r>
              <a:rPr lang="zh-TW" altLang="en-US" dirty="0"/>
              <a:t>資料庫管理與設計</a:t>
            </a:r>
            <a:r>
              <a:rPr lang="en-US" altLang="zh-TW" dirty="0"/>
              <a:t>, </a:t>
            </a:r>
            <a:r>
              <a:rPr lang="zh-TW" altLang="en-US" dirty="0"/>
              <a:t>資訊架構</a:t>
            </a:r>
            <a:r>
              <a:rPr lang="en-US" altLang="zh-TW" dirty="0"/>
              <a:t>, </a:t>
            </a:r>
            <a:r>
              <a:rPr lang="zh-TW" altLang="en-US" dirty="0"/>
              <a:t>演算法</a:t>
            </a:r>
            <a:r>
              <a:rPr lang="en-US" altLang="zh-TW" dirty="0"/>
              <a:t>, </a:t>
            </a:r>
            <a:r>
              <a:rPr lang="zh-TW" altLang="en-US" dirty="0"/>
              <a:t>以及資料驗證等技術的工程師所負責</a:t>
            </a:r>
            <a:r>
              <a:rPr lang="en-US" altLang="zh-TW" dirty="0"/>
              <a:t>, </a:t>
            </a:r>
            <a:r>
              <a:rPr lang="zh-TW" altLang="en-US" dirty="0"/>
              <a:t>這個角色負責建構應用程式運作細節並提供</a:t>
            </a:r>
            <a:r>
              <a:rPr lang="en-US" altLang="zh-TW" dirty="0"/>
              <a:t>APIs</a:t>
            </a:r>
            <a:r>
              <a:rPr lang="zh-TW" altLang="en-US" dirty="0"/>
              <a:t>以及如何與資料互動的規則。</a:t>
            </a:r>
          </a:p>
        </p:txBody>
      </p:sp>
      <p:sp>
        <p:nvSpPr>
          <p:cNvPr id="5" name="矩形 4"/>
          <p:cNvSpPr/>
          <p:nvPr/>
        </p:nvSpPr>
        <p:spPr>
          <a:xfrm>
            <a:off x="3563888" y="3212976"/>
            <a:ext cx="2808312" cy="1754326"/>
          </a:xfrm>
          <a:prstGeom prst="rect">
            <a:avLst/>
          </a:prstGeom>
        </p:spPr>
        <p:txBody>
          <a:bodyPr wrap="square">
            <a:spAutoFit/>
          </a:bodyPr>
          <a:lstStyle/>
          <a:p>
            <a:r>
              <a:rPr lang="en-US" altLang="zh-TW" dirty="0">
                <a:solidFill>
                  <a:srgbClr val="FF0000"/>
                </a:solidFill>
              </a:rPr>
              <a:t>Design -</a:t>
            </a:r>
            <a:r>
              <a:rPr lang="zh-TW" altLang="en-US" dirty="0"/>
              <a:t/>
            </a:r>
            <a:br>
              <a:rPr lang="zh-TW" altLang="en-US" dirty="0"/>
            </a:br>
            <a:r>
              <a:rPr lang="zh-TW" altLang="en-US" dirty="0"/>
              <a:t>對應到</a:t>
            </a:r>
            <a:r>
              <a:rPr lang="en-US" altLang="zh-TW" dirty="0"/>
              <a:t>MVC</a:t>
            </a:r>
            <a:r>
              <a:rPr lang="zh-TW" altLang="en-US" dirty="0"/>
              <a:t>中的</a:t>
            </a:r>
            <a:r>
              <a:rPr lang="en-US" altLang="zh-TW" dirty="0"/>
              <a:t>View</a:t>
            </a:r>
            <a:r>
              <a:rPr lang="zh-TW" altLang="en-US" dirty="0"/>
              <a:t>元件</a:t>
            </a:r>
            <a:r>
              <a:rPr lang="en-US" altLang="zh-TW" dirty="0"/>
              <a:t>, </a:t>
            </a:r>
            <a:r>
              <a:rPr lang="zh-TW" altLang="en-US" dirty="0"/>
              <a:t>一般來說負責此部分的是熟悉圖像製作</a:t>
            </a:r>
            <a:r>
              <a:rPr lang="en-US" altLang="zh-TW" dirty="0"/>
              <a:t>, HTML, CSS</a:t>
            </a:r>
            <a:r>
              <a:rPr lang="zh-TW" altLang="en-US" dirty="0"/>
              <a:t>以及</a:t>
            </a:r>
            <a:r>
              <a:rPr lang="en-US" altLang="zh-TW" dirty="0" err="1"/>
              <a:t>Javascript</a:t>
            </a:r>
            <a:r>
              <a:rPr lang="zh-TW" altLang="en-US" dirty="0"/>
              <a:t>的視覺設計人員。</a:t>
            </a:r>
          </a:p>
        </p:txBody>
      </p:sp>
      <p:sp>
        <p:nvSpPr>
          <p:cNvPr id="6" name="矩形 5"/>
          <p:cNvSpPr/>
          <p:nvPr/>
        </p:nvSpPr>
        <p:spPr>
          <a:xfrm>
            <a:off x="6341288" y="3212976"/>
            <a:ext cx="2673440" cy="3139321"/>
          </a:xfrm>
          <a:prstGeom prst="rect">
            <a:avLst/>
          </a:prstGeom>
        </p:spPr>
        <p:txBody>
          <a:bodyPr wrap="square">
            <a:spAutoFit/>
          </a:bodyPr>
          <a:lstStyle/>
          <a:p>
            <a:r>
              <a:rPr lang="en-US" altLang="zh-TW" b="1" dirty="0">
                <a:solidFill>
                  <a:srgbClr val="FF0000"/>
                </a:solidFill>
              </a:rPr>
              <a:t>Integration -</a:t>
            </a:r>
            <a:r>
              <a:rPr lang="zh-TW" altLang="en-US" dirty="0"/>
              <a:t/>
            </a:r>
            <a:br>
              <a:rPr lang="zh-TW" altLang="en-US" dirty="0"/>
            </a:br>
            <a:r>
              <a:rPr lang="zh-TW" altLang="en-US" dirty="0"/>
              <a:t>對應到</a:t>
            </a:r>
            <a:r>
              <a:rPr lang="en-US" altLang="zh-TW" dirty="0"/>
              <a:t>MVC</a:t>
            </a:r>
            <a:r>
              <a:rPr lang="zh-TW" altLang="en-US" dirty="0"/>
              <a:t>中的</a:t>
            </a:r>
            <a:r>
              <a:rPr lang="en-US" altLang="zh-TW" dirty="0"/>
              <a:t>Controller</a:t>
            </a:r>
            <a:r>
              <a:rPr lang="zh-TW" altLang="en-US" dirty="0"/>
              <a:t>元件</a:t>
            </a:r>
            <a:r>
              <a:rPr lang="en-US" altLang="zh-TW" dirty="0"/>
              <a:t>, </a:t>
            </a:r>
            <a:r>
              <a:rPr lang="zh-TW" altLang="en-US" dirty="0"/>
              <a:t>整合者主要負責將視覺設計師所開發出的靜態頁面轉換成嵌有程式的動態頁面</a:t>
            </a:r>
            <a:r>
              <a:rPr lang="en-US" altLang="zh-TW" dirty="0"/>
              <a:t>, </a:t>
            </a:r>
            <a:r>
              <a:rPr lang="zh-TW" altLang="en-US" dirty="0"/>
              <a:t>將資料利用表單發送到</a:t>
            </a:r>
            <a:r>
              <a:rPr lang="en-US" altLang="zh-TW" dirty="0"/>
              <a:t>Model Layer, </a:t>
            </a:r>
            <a:r>
              <a:rPr lang="zh-TW" altLang="en-US" dirty="0"/>
              <a:t>接收並轉換</a:t>
            </a:r>
            <a:r>
              <a:rPr lang="en-US" altLang="zh-TW" dirty="0"/>
              <a:t>Model Layer</a:t>
            </a:r>
            <a:r>
              <a:rPr lang="zh-TW" altLang="en-US" dirty="0"/>
              <a:t>所回傳的資料並呈現在</a:t>
            </a:r>
            <a:r>
              <a:rPr lang="en-US" altLang="zh-TW" dirty="0"/>
              <a:t>View Layer</a:t>
            </a:r>
            <a:r>
              <a:rPr lang="zh-TW" altLang="en-US" dirty="0"/>
              <a:t>之上</a:t>
            </a:r>
          </a:p>
        </p:txBody>
      </p:sp>
    </p:spTree>
    <p:extLst>
      <p:ext uri="{BB962C8B-B14F-4D97-AF65-F5344CB8AC3E}">
        <p14:creationId xmlns:p14="http://schemas.microsoft.com/office/powerpoint/2010/main" val="56237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a:t>
            </a:r>
            <a:r>
              <a:rPr lang="zh-TW" altLang="en-US" dirty="0" smtClean="0"/>
              <a:t>缺點</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a:t>MVC</a:t>
            </a:r>
            <a:r>
              <a:rPr lang="zh-TW" altLang="en-US" dirty="0"/>
              <a:t>的缺點是由於他沒有明確的定義，所以完全理解</a:t>
            </a:r>
            <a:r>
              <a:rPr lang="en-US" altLang="zh-TW" dirty="0"/>
              <a:t>MVC</a:t>
            </a:r>
            <a:r>
              <a:rPr lang="zh-TW" altLang="en-US" dirty="0"/>
              <a:t>並不是很容易。使用</a:t>
            </a:r>
            <a:r>
              <a:rPr lang="en-US" altLang="zh-TW" dirty="0"/>
              <a:t>MVC</a:t>
            </a:r>
            <a:r>
              <a:rPr lang="zh-TW" altLang="en-US" dirty="0"/>
              <a:t>需要精心的規劃，由於它內部原理比較複雜，所以需要花費一些時間去思考</a:t>
            </a:r>
            <a:r>
              <a:rPr lang="zh-TW" altLang="en-US" dirty="0" smtClean="0"/>
              <a:t>。</a:t>
            </a:r>
            <a:endParaRPr lang="en-US" altLang="zh-TW" dirty="0" smtClean="0"/>
          </a:p>
          <a:p>
            <a:endParaRPr lang="zh-TW" altLang="en-US" dirty="0"/>
          </a:p>
          <a:p>
            <a:r>
              <a:rPr lang="zh-TW" altLang="en-US" dirty="0"/>
              <a:t>你不得不花費相當的時間去思考如何將</a:t>
            </a:r>
            <a:r>
              <a:rPr lang="en-US" altLang="zh-TW" dirty="0"/>
              <a:t>MVC</a:t>
            </a:r>
            <a:r>
              <a:rPr lang="zh-TW" altLang="en-US" dirty="0"/>
              <a:t>套用到你要開發的東西商面，同時由於模型和顯示要嚴格分離，這也是一件相當困的事情。每個物件在使用之前都需要經過徹底的測試</a:t>
            </a:r>
            <a:r>
              <a:rPr lang="zh-TW" altLang="en-US" dirty="0" smtClean="0"/>
              <a:t>。</a:t>
            </a:r>
            <a:endParaRPr lang="en-US" altLang="zh-TW" dirty="0" smtClean="0"/>
          </a:p>
          <a:p>
            <a:endParaRPr lang="zh-TW" altLang="en-US" dirty="0"/>
          </a:p>
          <a:p>
            <a:r>
              <a:rPr lang="zh-TW" altLang="en-US" dirty="0"/>
              <a:t>由於我們將一個要開發的軟體分成了三個部分，所以使用</a:t>
            </a:r>
            <a:r>
              <a:rPr lang="en-US" altLang="zh-TW" dirty="0"/>
              <a:t>MVC</a:t>
            </a:r>
            <a:r>
              <a:rPr lang="zh-TW" altLang="en-US" dirty="0"/>
              <a:t>同時也意味著你要管理比以前更多的文件，這一點是顯而易見的。這樣好像我們的工作量增加了，但請記住這比他所帶來的好處是不值得一提的。</a:t>
            </a:r>
          </a:p>
          <a:p>
            <a:endParaRPr lang="zh-TW" altLang="en-US" dirty="0"/>
          </a:p>
        </p:txBody>
      </p:sp>
    </p:spTree>
    <p:extLst>
      <p:ext uri="{BB962C8B-B14F-4D97-AF65-F5344CB8AC3E}">
        <p14:creationId xmlns:p14="http://schemas.microsoft.com/office/powerpoint/2010/main" val="137362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簡單來說，</a:t>
            </a:r>
            <a:r>
              <a:rPr lang="en-US" altLang="zh-TW" dirty="0"/>
              <a:t>MVC</a:t>
            </a:r>
            <a:r>
              <a:rPr lang="zh-TW" altLang="en-US" dirty="0"/>
              <a:t>是由三個概念所構成，可以用在各種的網頁程式語言當中，</a:t>
            </a:r>
            <a:r>
              <a:rPr lang="en-US" altLang="zh-TW" dirty="0"/>
              <a:t>View</a:t>
            </a:r>
            <a:r>
              <a:rPr lang="zh-TW" altLang="en-US" dirty="0"/>
              <a:t>是讓使用者看的，</a:t>
            </a:r>
            <a:r>
              <a:rPr lang="en-US" altLang="zh-TW" dirty="0"/>
              <a:t>Controller</a:t>
            </a:r>
            <a:r>
              <a:rPr lang="zh-TW" altLang="en-US" dirty="0"/>
              <a:t>是處理使用者引發的事件，其中最有爭議的就是</a:t>
            </a:r>
            <a:r>
              <a:rPr lang="en-US" altLang="zh-TW" dirty="0"/>
              <a:t>Model</a:t>
            </a:r>
            <a:r>
              <a:rPr lang="zh-TW" altLang="en-US" dirty="0"/>
              <a:t>，基本上處理後端的事件如讀取資料庫是屬於</a:t>
            </a:r>
            <a:r>
              <a:rPr lang="en-US" altLang="zh-TW" dirty="0"/>
              <a:t>Model</a:t>
            </a:r>
            <a:r>
              <a:rPr lang="zh-TW" altLang="en-US" dirty="0"/>
              <a:t>的部分，但是</a:t>
            </a:r>
            <a:r>
              <a:rPr lang="en-US" altLang="zh-TW" dirty="0"/>
              <a:t>Model</a:t>
            </a:r>
            <a:r>
              <a:rPr lang="zh-TW" altLang="en-US" dirty="0"/>
              <a:t>的範圍太廣，定義也很難清楚，很多人討論、爭論到最後還是沒有一個結果，所以這部分稍微瞭解一下即可。</a:t>
            </a:r>
          </a:p>
        </p:txBody>
      </p:sp>
    </p:spTree>
    <p:extLst>
      <p:ext uri="{BB962C8B-B14F-4D97-AF65-F5344CB8AC3E}">
        <p14:creationId xmlns:p14="http://schemas.microsoft.com/office/powerpoint/2010/main" val="4919088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6512</TotalTime>
  <Words>4606</Words>
  <Application>Microsoft Office PowerPoint</Application>
  <PresentationFormat>如螢幕大小 (4:3)</PresentationFormat>
  <Paragraphs>202</Paragraphs>
  <Slides>46</Slides>
  <Notes>1</Notes>
  <HiddenSlides>0</HiddenSlides>
  <MMClips>0</MMClips>
  <ScaleCrop>false</ScaleCrop>
  <HeadingPairs>
    <vt:vector size="4" baseType="variant">
      <vt:variant>
        <vt:lpstr>佈景主題</vt:lpstr>
      </vt:variant>
      <vt:variant>
        <vt:i4>1</vt:i4>
      </vt:variant>
      <vt:variant>
        <vt:lpstr>投影片標題</vt:lpstr>
      </vt:variant>
      <vt:variant>
        <vt:i4>46</vt:i4>
      </vt:variant>
    </vt:vector>
  </HeadingPairs>
  <TitlesOfParts>
    <vt:vector size="47" baseType="lpstr">
      <vt:lpstr>Office 佈景主題</vt:lpstr>
      <vt:lpstr>PowerPoint 簡報</vt:lpstr>
      <vt:lpstr>[Day 01] 什麼是MVC？能吃嗎？ </vt:lpstr>
      <vt:lpstr>MVC</vt:lpstr>
      <vt:lpstr>模型（Model）</vt:lpstr>
      <vt:lpstr>視圖（View）</vt:lpstr>
      <vt:lpstr>控制器（Controller）</vt:lpstr>
      <vt:lpstr>MVC優點</vt:lpstr>
      <vt:lpstr>MVC缺點</vt:lpstr>
      <vt:lpstr>PowerPoint 簡報</vt:lpstr>
      <vt:lpstr>[Day 02] 當ASP.NET長了腳，變成ASP.NET MVC</vt:lpstr>
      <vt:lpstr>ASP.NET跟ASP.NET MVC的差別</vt:lpstr>
      <vt:lpstr>ASP.NET跟ASP.NET MVC的差別</vt:lpstr>
      <vt:lpstr>[Day 03] 我的第一個MVC專案(一)</vt:lpstr>
      <vt:lpstr>建立MVC專案</vt:lpstr>
      <vt:lpstr>MVC專案預設畫面</vt:lpstr>
      <vt:lpstr>MVC專案資料夾結構</vt:lpstr>
      <vt:lpstr>[Day 04] 我的第一個MVC專案(二)</vt:lpstr>
      <vt:lpstr>PowerPoint 簡報</vt:lpstr>
      <vt:lpstr>PowerPoint 簡報</vt:lpstr>
      <vt:lpstr>[Day 05] ASP.NET MVC後端傳資料到前端介紹(一)</vt:lpstr>
      <vt:lpstr>資料傳遞</vt:lpstr>
      <vt:lpstr>PowerPoint 簡報</vt:lpstr>
      <vt:lpstr>PowerPoint 簡報</vt:lpstr>
      <vt:lpstr>[Day 06] ASP.NET MVC後端傳資料到前端介紹(二)</vt:lpstr>
      <vt:lpstr>Model</vt:lpstr>
      <vt:lpstr>Model</vt:lpstr>
      <vt:lpstr>Model</vt:lpstr>
      <vt:lpstr>[Day 07] ASP.NET MVC後端傳資料到前端介紹(三)</vt:lpstr>
      <vt:lpstr>PowerPoint 簡報</vt:lpstr>
      <vt:lpstr>PowerPoint 簡報</vt:lpstr>
      <vt:lpstr>[Day 08] ASP.NET MVC後端傳資料到前端介紹(四)</vt:lpstr>
      <vt:lpstr>PowerPoint 簡報</vt:lpstr>
      <vt:lpstr>PowerPoint 簡報</vt:lpstr>
      <vt:lpstr>PowerPoint 簡報</vt:lpstr>
      <vt:lpstr>[Day 09] 表單中的 GET 與 POST</vt:lpstr>
      <vt:lpstr>前言</vt:lpstr>
      <vt:lpstr>What's HTTP Method ??</vt:lpstr>
      <vt:lpstr>GET vs POST Method</vt:lpstr>
      <vt:lpstr>GET</vt:lpstr>
      <vt:lpstr>POST</vt:lpstr>
      <vt:lpstr>[Day 10] 如何用ASP.NET MVC接收Get資料</vt:lpstr>
      <vt:lpstr>PowerPoint 簡報</vt:lpstr>
      <vt:lpstr>PowerPoint 簡報</vt:lpstr>
      <vt:lpstr>PowerPoint 簡報</vt:lpstr>
      <vt:lpstr>MVC Architecture</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Shawn.Kao</dc:creator>
  <cp:lastModifiedBy>Shawn.Kao</cp:lastModifiedBy>
  <cp:revision>26</cp:revision>
  <dcterms:created xsi:type="dcterms:W3CDTF">2018-08-02T05:19:49Z</dcterms:created>
  <dcterms:modified xsi:type="dcterms:W3CDTF">2018-08-08T10:08:27Z</dcterms:modified>
</cp:coreProperties>
</file>