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64" r:id="rId3"/>
    <p:sldId id="265" r:id="rId4"/>
    <p:sldId id="274" r:id="rId5"/>
    <p:sldId id="258" r:id="rId6"/>
    <p:sldId id="259" r:id="rId7"/>
    <p:sldId id="263" r:id="rId8"/>
    <p:sldId id="260" r:id="rId9"/>
    <p:sldId id="275" r:id="rId10"/>
    <p:sldId id="276" r:id="rId11"/>
    <p:sldId id="261" r:id="rId12"/>
    <p:sldId id="266" r:id="rId13"/>
    <p:sldId id="267" r:id="rId14"/>
    <p:sldId id="272" r:id="rId15"/>
    <p:sldId id="268" r:id="rId16"/>
    <p:sldId id="269" r:id="rId17"/>
    <p:sldId id="270" r:id="rId18"/>
    <p:sldId id="271" r:id="rId19"/>
    <p:sldId id="273" r:id="rId20"/>
  </p:sldIdLst>
  <p:sldSz cx="9906000" cy="6858000" type="A4"/>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F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20" autoAdjust="0"/>
  </p:normalViewPr>
  <p:slideViewPr>
    <p:cSldViewPr>
      <p:cViewPr>
        <p:scale>
          <a:sx n="125" d="100"/>
          <a:sy n="125" d="100"/>
        </p:scale>
        <p:origin x="-894" y="-7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9" d="100"/>
          <a:sy n="79" d="100"/>
        </p:scale>
        <p:origin x="-4020" y="-108"/>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F4E4ED8E-328B-4E12-8F8F-3A6D96CAFB74}" type="datetimeFigureOut">
              <a:rPr lang="zh-CN" altLang="en-US" smtClean="0"/>
              <a:t>2018/5/22</a:t>
            </a:fld>
            <a:endParaRPr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245536EF-6D70-4597-A9E3-610FB5048D8D}" type="slidenum">
              <a:rPr lang="zh-CN" altLang="en-US" smtClean="0"/>
              <a:t>‹#›</a:t>
            </a:fld>
            <a:endParaRPr lang="zh-CN" altLang="en-US"/>
          </a:p>
        </p:txBody>
      </p:sp>
    </p:spTree>
    <p:extLst>
      <p:ext uri="{BB962C8B-B14F-4D97-AF65-F5344CB8AC3E}">
        <p14:creationId xmlns:p14="http://schemas.microsoft.com/office/powerpoint/2010/main" val="28119638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314E6369-5618-49CC-B56C-BA63F6BBE3B5}" type="datetimeFigureOut">
              <a:rPr lang="zh-CN" altLang="en-US" smtClean="0"/>
              <a:t>2018/5/22</a:t>
            </a:fld>
            <a:endParaRPr lang="zh-CN" altLang="en-US"/>
          </a:p>
        </p:txBody>
      </p:sp>
      <p:sp>
        <p:nvSpPr>
          <p:cNvPr id="4" name="幻灯片图像占位符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B29728C0-65BA-45FD-B098-9105FCC3E08C}" type="slidenum">
              <a:rPr lang="zh-CN" altLang="en-US" smtClean="0"/>
              <a:t>‹#›</a:t>
            </a:fld>
            <a:endParaRPr lang="zh-CN" altLang="en-US"/>
          </a:p>
        </p:txBody>
      </p:sp>
    </p:spTree>
    <p:extLst>
      <p:ext uri="{BB962C8B-B14F-4D97-AF65-F5344CB8AC3E}">
        <p14:creationId xmlns:p14="http://schemas.microsoft.com/office/powerpoint/2010/main" val="975424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728C0-65BA-45FD-B098-9105FCC3E08C}" type="slidenum">
              <a:rPr lang="zh-CN" altLang="en-US" smtClean="0"/>
              <a:t>1</a:t>
            </a:fld>
            <a:endParaRPr lang="zh-CN" altLang="en-US"/>
          </a:p>
        </p:txBody>
      </p:sp>
    </p:spTree>
    <p:extLst>
      <p:ext uri="{BB962C8B-B14F-4D97-AF65-F5344CB8AC3E}">
        <p14:creationId xmlns:p14="http://schemas.microsoft.com/office/powerpoint/2010/main" val="3405210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728C0-65BA-45FD-B098-9105FCC3E08C}" type="slidenum">
              <a:rPr lang="zh-CN" altLang="en-US" smtClean="0"/>
              <a:t>5</a:t>
            </a:fld>
            <a:endParaRPr lang="zh-CN" altLang="en-US"/>
          </a:p>
        </p:txBody>
      </p:sp>
    </p:spTree>
    <p:extLst>
      <p:ext uri="{BB962C8B-B14F-4D97-AF65-F5344CB8AC3E}">
        <p14:creationId xmlns:p14="http://schemas.microsoft.com/office/powerpoint/2010/main" val="380741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728C0-65BA-45FD-B098-9105FCC3E08C}" type="slidenum">
              <a:rPr lang="zh-CN" altLang="en-US" smtClean="0"/>
              <a:t>8</a:t>
            </a:fld>
            <a:endParaRPr lang="zh-CN" altLang="en-US"/>
          </a:p>
        </p:txBody>
      </p:sp>
    </p:spTree>
    <p:extLst>
      <p:ext uri="{BB962C8B-B14F-4D97-AF65-F5344CB8AC3E}">
        <p14:creationId xmlns:p14="http://schemas.microsoft.com/office/powerpoint/2010/main" val="266744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9728C0-65BA-45FD-B098-9105FCC3E08C}" type="slidenum">
              <a:rPr lang="zh-CN" altLang="en-US" smtClean="0"/>
              <a:t>11</a:t>
            </a:fld>
            <a:endParaRPr lang="zh-CN" altLang="en-US"/>
          </a:p>
        </p:txBody>
      </p:sp>
    </p:spTree>
    <p:extLst>
      <p:ext uri="{BB962C8B-B14F-4D97-AF65-F5344CB8AC3E}">
        <p14:creationId xmlns:p14="http://schemas.microsoft.com/office/powerpoint/2010/main" val="3512877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9728C0-65BA-45FD-B098-9105FCC3E08C}" type="slidenum">
              <a:rPr lang="zh-CN" altLang="en-US" smtClean="0"/>
              <a:t>19</a:t>
            </a:fld>
            <a:endParaRPr lang="zh-CN" altLang="en-US"/>
          </a:p>
        </p:txBody>
      </p:sp>
    </p:spTree>
    <p:extLst>
      <p:ext uri="{BB962C8B-B14F-4D97-AF65-F5344CB8AC3E}">
        <p14:creationId xmlns:p14="http://schemas.microsoft.com/office/powerpoint/2010/main" val="2276798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6"/>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778422A-8957-4C02-A0B1-7115DC70467C}" type="datetime1">
              <a:rPr lang="zh-CN" altLang="en-US" smtClean="0"/>
              <a:t>2018/5/22</a:t>
            </a:fld>
            <a:endParaRPr lang="zh-CN" altLang="en-US"/>
          </a:p>
        </p:txBody>
      </p:sp>
      <p:sp>
        <p:nvSpPr>
          <p:cNvPr id="5" name="页脚占位符 4"/>
          <p:cNvSpPr>
            <a:spLocks noGrp="1"/>
          </p:cNvSpPr>
          <p:nvPr>
            <p:ph type="ftr" sz="quarter" idx="11"/>
          </p:nvPr>
        </p:nvSpPr>
        <p:spPr/>
        <p:txBody>
          <a:bodyPr/>
          <a:lstStyle/>
          <a:p>
            <a:r>
              <a:rPr lang="zh-CN" altLang="en-US" smtClean="0"/>
              <a:t>干货公会会员前端草图</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820EDF-959B-4F6D-8E83-C8EB85D07761}" type="datetime1">
              <a:rPr lang="zh-CN" altLang="en-US" smtClean="0"/>
              <a:t>2018/5/22</a:t>
            </a:fld>
            <a:endParaRPr lang="zh-CN" altLang="en-US"/>
          </a:p>
        </p:txBody>
      </p:sp>
      <p:sp>
        <p:nvSpPr>
          <p:cNvPr id="5" name="页脚占位符 4"/>
          <p:cNvSpPr>
            <a:spLocks noGrp="1"/>
          </p:cNvSpPr>
          <p:nvPr>
            <p:ph type="ftr" sz="quarter" idx="11"/>
          </p:nvPr>
        </p:nvSpPr>
        <p:spPr/>
        <p:txBody>
          <a:bodyPr/>
          <a:lstStyle/>
          <a:p>
            <a:r>
              <a:rPr lang="zh-CN" altLang="en-US" smtClean="0"/>
              <a:t>干货公会会员前端草图</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4639"/>
            <a:ext cx="222885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4639"/>
            <a:ext cx="652145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1F1FF26-E239-4907-96D6-B9C4AA62D08F}" type="datetime1">
              <a:rPr lang="zh-CN" altLang="en-US" smtClean="0"/>
              <a:t>2018/5/22</a:t>
            </a:fld>
            <a:endParaRPr lang="zh-CN" altLang="en-US"/>
          </a:p>
        </p:txBody>
      </p:sp>
      <p:sp>
        <p:nvSpPr>
          <p:cNvPr id="5" name="页脚占位符 4"/>
          <p:cNvSpPr>
            <a:spLocks noGrp="1"/>
          </p:cNvSpPr>
          <p:nvPr>
            <p:ph type="ftr" sz="quarter" idx="11"/>
          </p:nvPr>
        </p:nvSpPr>
        <p:spPr/>
        <p:txBody>
          <a:bodyPr/>
          <a:lstStyle/>
          <a:p>
            <a:r>
              <a:rPr lang="zh-CN" altLang="en-US" smtClean="0"/>
              <a:t>干货公会会员前端草图</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EB61B5D-44FC-4532-BB1D-DC881564FBED}" type="datetime1">
              <a:rPr lang="zh-CN" altLang="en-US" smtClean="0"/>
              <a:t>2018/5/22</a:t>
            </a:fld>
            <a:endParaRPr lang="zh-CN" altLang="en-US"/>
          </a:p>
        </p:txBody>
      </p:sp>
      <p:sp>
        <p:nvSpPr>
          <p:cNvPr id="5" name="页脚占位符 4"/>
          <p:cNvSpPr>
            <a:spLocks noGrp="1"/>
          </p:cNvSpPr>
          <p:nvPr>
            <p:ph type="ftr" sz="quarter" idx="11"/>
          </p:nvPr>
        </p:nvSpPr>
        <p:spPr/>
        <p:txBody>
          <a:bodyPr/>
          <a:lstStyle/>
          <a:p>
            <a:r>
              <a:rPr lang="zh-CN" altLang="en-US" smtClean="0"/>
              <a:t>干货公会会员前端草图</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4406901"/>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94266BA-2736-4920-9EEB-0BEDAF98C3F1}" type="datetime1">
              <a:rPr lang="zh-CN" altLang="en-US" smtClean="0"/>
              <a:t>2018/5/22</a:t>
            </a:fld>
            <a:endParaRPr lang="zh-CN" altLang="en-US"/>
          </a:p>
        </p:txBody>
      </p:sp>
      <p:sp>
        <p:nvSpPr>
          <p:cNvPr id="5" name="页脚占位符 4"/>
          <p:cNvSpPr>
            <a:spLocks noGrp="1"/>
          </p:cNvSpPr>
          <p:nvPr>
            <p:ph type="ftr" sz="quarter" idx="11"/>
          </p:nvPr>
        </p:nvSpPr>
        <p:spPr/>
        <p:txBody>
          <a:bodyPr/>
          <a:lstStyle/>
          <a:p>
            <a:r>
              <a:rPr lang="zh-CN" altLang="en-US" smtClean="0"/>
              <a:t>干货公会会员前端草图</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AB023B4-B401-47F3-82B7-A860C5BFE18C}" type="datetime1">
              <a:rPr lang="zh-CN" altLang="en-US" smtClean="0"/>
              <a:t>2018/5/22</a:t>
            </a:fld>
            <a:endParaRPr lang="zh-CN" altLang="en-US"/>
          </a:p>
        </p:txBody>
      </p:sp>
      <p:sp>
        <p:nvSpPr>
          <p:cNvPr id="6" name="页脚占位符 5"/>
          <p:cNvSpPr>
            <a:spLocks noGrp="1"/>
          </p:cNvSpPr>
          <p:nvPr>
            <p:ph type="ftr" sz="quarter" idx="11"/>
          </p:nvPr>
        </p:nvSpPr>
        <p:spPr/>
        <p:txBody>
          <a:bodyPr/>
          <a:lstStyle/>
          <a:p>
            <a:r>
              <a:rPr lang="zh-CN" altLang="en-US" smtClean="0"/>
              <a:t>干货公会会员前端草图</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916AFB1-4F9E-43B5-8591-4DFF79BD2C83}" type="datetime1">
              <a:rPr lang="zh-CN" altLang="en-US" smtClean="0"/>
              <a:t>2018/5/22</a:t>
            </a:fld>
            <a:endParaRPr lang="zh-CN" altLang="en-US"/>
          </a:p>
        </p:txBody>
      </p:sp>
      <p:sp>
        <p:nvSpPr>
          <p:cNvPr id="8" name="页脚占位符 7"/>
          <p:cNvSpPr>
            <a:spLocks noGrp="1"/>
          </p:cNvSpPr>
          <p:nvPr>
            <p:ph type="ftr" sz="quarter" idx="11"/>
          </p:nvPr>
        </p:nvSpPr>
        <p:spPr/>
        <p:txBody>
          <a:bodyPr/>
          <a:lstStyle/>
          <a:p>
            <a:r>
              <a:rPr lang="zh-CN" altLang="en-US" smtClean="0"/>
              <a:t>干货公会会员前端草图</a:t>
            </a:r>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0367D3-5498-4C3F-921A-6B6D8FB30A86}" type="datetime1">
              <a:rPr lang="zh-CN" altLang="en-US" smtClean="0"/>
              <a:t>2018/5/22</a:t>
            </a:fld>
            <a:endParaRPr lang="zh-CN" altLang="en-US"/>
          </a:p>
        </p:txBody>
      </p:sp>
      <p:sp>
        <p:nvSpPr>
          <p:cNvPr id="4" name="页脚占位符 3"/>
          <p:cNvSpPr>
            <a:spLocks noGrp="1"/>
          </p:cNvSpPr>
          <p:nvPr>
            <p:ph type="ftr" sz="quarter" idx="11"/>
          </p:nvPr>
        </p:nvSpPr>
        <p:spPr/>
        <p:txBody>
          <a:bodyPr/>
          <a:lstStyle/>
          <a:p>
            <a:r>
              <a:rPr lang="zh-CN" altLang="en-US" smtClean="0"/>
              <a:t>干货公会会员前端草图</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7CE090E-6CE9-4987-B896-6BCCB85FAAE2}" type="datetime1">
              <a:rPr lang="zh-CN" altLang="en-US" smtClean="0"/>
              <a:t>2018/5/22</a:t>
            </a:fld>
            <a:endParaRPr lang="zh-CN" altLang="en-US"/>
          </a:p>
        </p:txBody>
      </p:sp>
      <p:sp>
        <p:nvSpPr>
          <p:cNvPr id="3" name="页脚占位符 2"/>
          <p:cNvSpPr>
            <a:spLocks noGrp="1"/>
          </p:cNvSpPr>
          <p:nvPr>
            <p:ph type="ftr" sz="quarter" idx="11"/>
          </p:nvPr>
        </p:nvSpPr>
        <p:spPr/>
        <p:txBody>
          <a:bodyPr/>
          <a:lstStyle/>
          <a:p>
            <a:r>
              <a:rPr lang="zh-CN" altLang="en-US" smtClean="0"/>
              <a:t>干货公会会员前端草图</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006"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F6C4F38-A91B-438B-958B-9E24D43883DD}" type="datetime1">
              <a:rPr lang="zh-CN" altLang="en-US" smtClean="0"/>
              <a:t>2018/5/22</a:t>
            </a:fld>
            <a:endParaRPr lang="zh-CN" altLang="en-US"/>
          </a:p>
        </p:txBody>
      </p:sp>
      <p:sp>
        <p:nvSpPr>
          <p:cNvPr id="6" name="页脚占位符 5"/>
          <p:cNvSpPr>
            <a:spLocks noGrp="1"/>
          </p:cNvSpPr>
          <p:nvPr>
            <p:ph type="ftr" sz="quarter" idx="11"/>
          </p:nvPr>
        </p:nvSpPr>
        <p:spPr/>
        <p:txBody>
          <a:bodyPr/>
          <a:lstStyle/>
          <a:p>
            <a:r>
              <a:rPr lang="zh-CN" altLang="en-US" smtClean="0"/>
              <a:t>干货公会会员前端草图</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D56E8FF-E204-4BE2-B9FA-85DCD2A26AEB}" type="datetime1">
              <a:rPr lang="zh-CN" altLang="en-US" smtClean="0"/>
              <a:t>2018/5/22</a:t>
            </a:fld>
            <a:endParaRPr lang="zh-CN" altLang="en-US"/>
          </a:p>
        </p:txBody>
      </p:sp>
      <p:sp>
        <p:nvSpPr>
          <p:cNvPr id="6" name="页脚占位符 5"/>
          <p:cNvSpPr>
            <a:spLocks noGrp="1"/>
          </p:cNvSpPr>
          <p:nvPr>
            <p:ph type="ftr" sz="quarter" idx="11"/>
          </p:nvPr>
        </p:nvSpPr>
        <p:spPr/>
        <p:txBody>
          <a:bodyPr/>
          <a:lstStyle/>
          <a:p>
            <a:r>
              <a:rPr lang="zh-CN" altLang="en-US" smtClean="0"/>
              <a:t>干货公会会员前端草图</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45D6F3-253E-4AED-8905-BEE04BE9DADC}" type="datetime1">
              <a:rPr lang="zh-CN" altLang="en-US" smtClean="0"/>
              <a:t>2018/5/22</a:t>
            </a:fld>
            <a:endParaRPr lang="zh-CN" altLang="en-US"/>
          </a:p>
        </p:txBody>
      </p:sp>
      <p:sp>
        <p:nvSpPr>
          <p:cNvPr id="5" name="页脚占位符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t>干货公会会员前端草图</a:t>
            </a:r>
            <a:endParaRPr lang="zh-CN" altLang="en-US"/>
          </a:p>
        </p:txBody>
      </p:sp>
      <p:sp>
        <p:nvSpPr>
          <p:cNvPr id="6" name="灯片编号占位符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3656856" y="470279"/>
            <a:ext cx="2448272" cy="4319809"/>
          </a:xfrm>
          <a:prstGeom prst="rect">
            <a:avLst/>
          </a:prstGeom>
          <a:solidFill>
            <a:schemeClr val="accent5">
              <a:lumMod val="20000"/>
              <a:lumOff val="8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32520" y="496503"/>
            <a:ext cx="2448272" cy="4319809"/>
          </a:xfrm>
          <a:prstGeom prst="rect">
            <a:avLst/>
          </a:prstGeom>
          <a:solidFill>
            <a:schemeClr val="accent5">
              <a:lumMod val="20000"/>
              <a:lumOff val="8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4376936" y="1607754"/>
            <a:ext cx="1221982" cy="1082233"/>
            <a:chOff x="5235506" y="1148336"/>
            <a:chExt cx="1085646" cy="1451565"/>
          </a:xfrm>
          <a:solidFill>
            <a:schemeClr val="accent5">
              <a:lumMod val="40000"/>
              <a:lumOff val="60000"/>
            </a:schemeClr>
          </a:solidFill>
        </p:grpSpPr>
        <p:sp>
          <p:nvSpPr>
            <p:cNvPr id="18" name="矩形 17"/>
            <p:cNvSpPr/>
            <p:nvPr/>
          </p:nvSpPr>
          <p:spPr>
            <a:xfrm>
              <a:off x="5241032" y="1148336"/>
              <a:ext cx="1080120" cy="288032"/>
            </a:xfrm>
            <a:prstGeom prst="rect">
              <a:avLst/>
            </a:prstGeom>
            <a:gr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ID</a:t>
              </a:r>
              <a:endParaRPr lang="zh-CN" altLang="en-US" dirty="0"/>
            </a:p>
          </p:txBody>
        </p:sp>
        <p:sp>
          <p:nvSpPr>
            <p:cNvPr id="19" name="矩形 18"/>
            <p:cNvSpPr/>
            <p:nvPr/>
          </p:nvSpPr>
          <p:spPr>
            <a:xfrm>
              <a:off x="5235506" y="1623937"/>
              <a:ext cx="1080120" cy="288032"/>
            </a:xfrm>
            <a:prstGeom prst="rect">
              <a:avLst/>
            </a:prstGeom>
            <a:gr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KEY</a:t>
              </a:r>
              <a:endParaRPr lang="zh-CN" altLang="en-US" dirty="0"/>
            </a:p>
          </p:txBody>
        </p:sp>
        <p:sp>
          <p:nvSpPr>
            <p:cNvPr id="20" name="TextBox 19"/>
            <p:cNvSpPr txBox="1"/>
            <p:nvPr/>
          </p:nvSpPr>
          <p:spPr>
            <a:xfrm>
              <a:off x="5451530" y="2230569"/>
              <a:ext cx="648072" cy="369332"/>
            </a:xfrm>
            <a:prstGeom prst="rect">
              <a:avLst/>
            </a:prstGeom>
            <a:grpFill/>
            <a:ln>
              <a:solidFill>
                <a:schemeClr val="accent5">
                  <a:lumMod val="60000"/>
                  <a:lumOff val="40000"/>
                </a:schemeClr>
              </a:solidFill>
            </a:ln>
          </p:spPr>
          <p:txBody>
            <a:bodyPr wrap="square" rtlCol="0">
              <a:spAutoFit/>
            </a:bodyPr>
            <a:lstStyle/>
            <a:p>
              <a:r>
                <a:rPr lang="zh-CN" altLang="en-US" dirty="0"/>
                <a:t>登录</a:t>
              </a:r>
            </a:p>
          </p:txBody>
        </p:sp>
      </p:grpSp>
      <p:sp>
        <p:nvSpPr>
          <p:cNvPr id="21" name="TextBox 20"/>
          <p:cNvSpPr txBox="1"/>
          <p:nvPr/>
        </p:nvSpPr>
        <p:spPr>
          <a:xfrm>
            <a:off x="1578746" y="3609397"/>
            <a:ext cx="809605" cy="276999"/>
          </a:xfrm>
          <a:prstGeom prst="rect">
            <a:avLst/>
          </a:prstGeom>
          <a:noFill/>
          <a:ln>
            <a:solidFill>
              <a:schemeClr val="bg1">
                <a:lumMod val="65000"/>
              </a:schemeClr>
            </a:solidFill>
          </a:ln>
        </p:spPr>
        <p:txBody>
          <a:bodyPr wrap="square" rtlCol="0">
            <a:spAutoFit/>
          </a:bodyPr>
          <a:lstStyle/>
          <a:p>
            <a:pPr algn="ctr"/>
            <a:r>
              <a:rPr lang="zh-CN" altLang="en-US" sz="1200" dirty="0" smtClean="0">
                <a:solidFill>
                  <a:schemeClr val="bg1">
                    <a:lumMod val="65000"/>
                  </a:schemeClr>
                </a:solidFill>
              </a:rPr>
              <a:t>密码</a:t>
            </a:r>
            <a:r>
              <a:rPr lang="zh-CN" altLang="en-US" sz="1200" dirty="0">
                <a:solidFill>
                  <a:schemeClr val="bg1">
                    <a:lumMod val="65000"/>
                  </a:schemeClr>
                </a:solidFill>
              </a:rPr>
              <a:t>登录</a:t>
            </a:r>
          </a:p>
        </p:txBody>
      </p:sp>
      <p:sp>
        <p:nvSpPr>
          <p:cNvPr id="22" name="TextBox 21"/>
          <p:cNvSpPr txBox="1"/>
          <p:nvPr/>
        </p:nvSpPr>
        <p:spPr>
          <a:xfrm>
            <a:off x="4630826" y="3639015"/>
            <a:ext cx="645160" cy="276999"/>
          </a:xfrm>
          <a:prstGeom prst="rect">
            <a:avLst/>
          </a:prstGeom>
          <a:noFill/>
          <a:ln>
            <a:solidFill>
              <a:schemeClr val="bg1">
                <a:lumMod val="65000"/>
              </a:schemeClr>
            </a:solidFill>
          </a:ln>
        </p:spPr>
        <p:txBody>
          <a:bodyPr wrap="square" rtlCol="0">
            <a:spAutoFit/>
          </a:bodyPr>
          <a:lstStyle/>
          <a:p>
            <a:pPr algn="ctr"/>
            <a:r>
              <a:rPr lang="zh-CN" altLang="en-US" sz="1200" dirty="0" smtClean="0">
                <a:solidFill>
                  <a:schemeClr val="bg1">
                    <a:lumMod val="65000"/>
                  </a:schemeClr>
                </a:solidFill>
              </a:rPr>
              <a:t>注册</a:t>
            </a:r>
            <a:endParaRPr lang="zh-CN" altLang="en-US" sz="1200" dirty="0">
              <a:solidFill>
                <a:schemeClr val="bg1">
                  <a:lumMod val="65000"/>
                </a:schemeClr>
              </a:solidFill>
            </a:endParaRPr>
          </a:p>
        </p:txBody>
      </p:sp>
      <p:sp>
        <p:nvSpPr>
          <p:cNvPr id="23" name="椭圆 22"/>
          <p:cNvSpPr/>
          <p:nvPr/>
        </p:nvSpPr>
        <p:spPr>
          <a:xfrm>
            <a:off x="1314117" y="1309027"/>
            <a:ext cx="1096915" cy="110684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微</a:t>
            </a:r>
            <a:r>
              <a:rPr lang="zh-CN" altLang="en-US" sz="1100" dirty="0" smtClean="0"/>
              <a:t>信</a:t>
            </a:r>
            <a:r>
              <a:rPr lang="zh-CN" altLang="en-US" sz="1100" dirty="0"/>
              <a:t>授权</a:t>
            </a:r>
            <a:r>
              <a:rPr lang="zh-CN" altLang="en-US" sz="1100" dirty="0" smtClean="0"/>
              <a:t>登录</a:t>
            </a:r>
            <a:endParaRPr lang="zh-CN" altLang="en-US" sz="1100" dirty="0"/>
          </a:p>
        </p:txBody>
      </p:sp>
      <p:sp>
        <p:nvSpPr>
          <p:cNvPr id="26" name="TextBox 25"/>
          <p:cNvSpPr txBox="1"/>
          <p:nvPr/>
        </p:nvSpPr>
        <p:spPr>
          <a:xfrm>
            <a:off x="848543" y="5249032"/>
            <a:ext cx="2163003" cy="369332"/>
          </a:xfrm>
          <a:prstGeom prst="rect">
            <a:avLst/>
          </a:prstGeom>
          <a:noFill/>
        </p:spPr>
        <p:txBody>
          <a:bodyPr wrap="square" rtlCol="0">
            <a:spAutoFit/>
          </a:bodyPr>
          <a:lstStyle/>
          <a:p>
            <a:r>
              <a:rPr lang="zh-CN" altLang="en-US" dirty="0" smtClean="0"/>
              <a:t>微信授权登录界面</a:t>
            </a:r>
            <a:endParaRPr lang="zh-CN" altLang="en-US" dirty="0"/>
          </a:p>
        </p:txBody>
      </p:sp>
      <p:sp>
        <p:nvSpPr>
          <p:cNvPr id="2" name="TextBox 1"/>
          <p:cNvSpPr txBox="1"/>
          <p:nvPr/>
        </p:nvSpPr>
        <p:spPr>
          <a:xfrm>
            <a:off x="6249144" y="697896"/>
            <a:ext cx="3370518" cy="2585323"/>
          </a:xfrm>
          <a:prstGeom prst="rect">
            <a:avLst/>
          </a:prstGeom>
          <a:noFill/>
        </p:spPr>
        <p:txBody>
          <a:bodyPr wrap="square" rtlCol="0">
            <a:spAutoFit/>
          </a:bodyPr>
          <a:lstStyle/>
          <a:p>
            <a:pPr>
              <a:lnSpc>
                <a:spcPct val="150000"/>
              </a:lnSpc>
            </a:pPr>
            <a:r>
              <a:rPr lang="zh-CN" altLang="en-US" dirty="0" smtClean="0"/>
              <a:t>功能描述：</a:t>
            </a:r>
            <a:r>
              <a:rPr lang="en-US" altLang="zh-CN" dirty="0" smtClean="0"/>
              <a:t/>
            </a:r>
            <a:br>
              <a:rPr lang="en-US" altLang="zh-CN" dirty="0" smtClean="0"/>
            </a:br>
            <a:r>
              <a:rPr lang="en-US" altLang="zh-CN" sz="1200" dirty="0">
                <a:latin typeface="+mj-ea"/>
                <a:ea typeface="+mj-ea"/>
              </a:rPr>
              <a:t>1</a:t>
            </a:r>
            <a:r>
              <a:rPr lang="zh-CN" altLang="en-US" dirty="0" smtClean="0"/>
              <a:t>、</a:t>
            </a:r>
            <a:r>
              <a:rPr lang="zh-CN" altLang="en-US" sz="1200" dirty="0" smtClean="0"/>
              <a:t>登录方式</a:t>
            </a:r>
            <a:r>
              <a:rPr lang="en-US" altLang="zh-CN" sz="1200" dirty="0" smtClean="0"/>
              <a:t>2</a:t>
            </a:r>
            <a:r>
              <a:rPr lang="zh-CN" altLang="en-US" sz="1200" dirty="0" smtClean="0"/>
              <a:t>选</a:t>
            </a:r>
            <a:r>
              <a:rPr lang="en-US" altLang="zh-CN" sz="1200" dirty="0" smtClean="0"/>
              <a:t>1</a:t>
            </a:r>
            <a:r>
              <a:rPr lang="zh-CN" altLang="en-US" sz="1200" dirty="0" smtClean="0"/>
              <a:t>，微信授权登录或者密码登录</a:t>
            </a:r>
            <a:endParaRPr lang="en-US" altLang="zh-CN" sz="1200" dirty="0" smtClean="0"/>
          </a:p>
          <a:p>
            <a:pPr marL="228600" indent="-228600">
              <a:lnSpc>
                <a:spcPct val="150000"/>
              </a:lnSpc>
              <a:buFont typeface="Wingdings" pitchFamily="2" charset="2"/>
              <a:buChar char="ü"/>
            </a:pPr>
            <a:r>
              <a:rPr lang="zh-CN" altLang="en-US" sz="1200" dirty="0" smtClean="0"/>
              <a:t>登录成功显示</a:t>
            </a:r>
            <a:endParaRPr lang="en-US" altLang="zh-CN" sz="1200" dirty="0" smtClean="0"/>
          </a:p>
          <a:p>
            <a:pPr marL="228600" indent="-228600">
              <a:lnSpc>
                <a:spcPct val="150000"/>
              </a:lnSpc>
              <a:buFont typeface="Wingdings" pitchFamily="2" charset="2"/>
              <a:buChar char="ü"/>
            </a:pPr>
            <a:r>
              <a:rPr lang="zh-CN" altLang="en-US" sz="1200" dirty="0" smtClean="0"/>
              <a:t>黑名单</a:t>
            </a:r>
            <a:r>
              <a:rPr lang="zh-CN" altLang="en-US" sz="1200" dirty="0"/>
              <a:t>用户登录显示：账号</a:t>
            </a:r>
            <a:r>
              <a:rPr lang="zh-CN" altLang="en-US" sz="1200" dirty="0" smtClean="0"/>
              <a:t>异常</a:t>
            </a:r>
            <a:endParaRPr lang="en-US" altLang="zh-CN" sz="1200" dirty="0" smtClean="0"/>
          </a:p>
          <a:p>
            <a:pPr>
              <a:lnSpc>
                <a:spcPct val="150000"/>
              </a:lnSpc>
            </a:pPr>
            <a:r>
              <a:rPr lang="en-US" altLang="zh-CN" sz="1200" dirty="0" smtClean="0"/>
              <a:t>2</a:t>
            </a:r>
            <a:r>
              <a:rPr lang="zh-CN" altLang="en-US" sz="1200" dirty="0" smtClean="0"/>
              <a:t>、注册账号和找回密码功能在密码登录页显示</a:t>
            </a:r>
            <a:endParaRPr lang="en-US" altLang="zh-CN" sz="1200" dirty="0" smtClean="0"/>
          </a:p>
          <a:p>
            <a:pPr>
              <a:lnSpc>
                <a:spcPct val="150000"/>
              </a:lnSpc>
            </a:pPr>
            <a:endParaRPr lang="en-US" altLang="zh-CN" sz="1200" dirty="0" smtClean="0"/>
          </a:p>
          <a:p>
            <a:pPr>
              <a:lnSpc>
                <a:spcPct val="150000"/>
              </a:lnSpc>
            </a:pPr>
            <a:endParaRPr lang="en-US" altLang="zh-CN" sz="1200" dirty="0"/>
          </a:p>
        </p:txBody>
      </p:sp>
      <p:sp>
        <p:nvSpPr>
          <p:cNvPr id="4" name="日期占位符 3"/>
          <p:cNvSpPr>
            <a:spLocks noGrp="1"/>
          </p:cNvSpPr>
          <p:nvPr>
            <p:ph type="dt" sz="half" idx="10"/>
          </p:nvPr>
        </p:nvSpPr>
        <p:spPr/>
        <p:txBody>
          <a:bodyPr/>
          <a:lstStyle/>
          <a:p>
            <a:fld id="{CD81631C-C5A7-42A4-9ABB-F75399EBFBA6}" type="datetime1">
              <a:rPr lang="zh-CN" altLang="en-US" smtClean="0"/>
              <a:t>2018/5/22</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1</a:t>
            </a:fld>
            <a:endParaRPr lang="zh-CN" altLang="en-US"/>
          </a:p>
        </p:txBody>
      </p:sp>
      <p:sp>
        <p:nvSpPr>
          <p:cNvPr id="7" name="页脚占位符 6"/>
          <p:cNvSpPr>
            <a:spLocks noGrp="1"/>
          </p:cNvSpPr>
          <p:nvPr>
            <p:ph type="ftr" sz="quarter" idx="11"/>
          </p:nvPr>
        </p:nvSpPr>
        <p:spPr/>
        <p:txBody>
          <a:bodyPr/>
          <a:lstStyle/>
          <a:p>
            <a:r>
              <a:rPr lang="zh-CN" altLang="en-US" smtClean="0"/>
              <a:t>干货公会会员前端草图</a:t>
            </a:r>
            <a:endParaRPr lang="zh-CN" altLang="en-US"/>
          </a:p>
        </p:txBody>
      </p:sp>
      <p:sp>
        <p:nvSpPr>
          <p:cNvPr id="16" name="TextBox 15"/>
          <p:cNvSpPr txBox="1"/>
          <p:nvPr/>
        </p:nvSpPr>
        <p:spPr>
          <a:xfrm>
            <a:off x="3799490" y="5254855"/>
            <a:ext cx="2163003" cy="369332"/>
          </a:xfrm>
          <a:prstGeom prst="rect">
            <a:avLst/>
          </a:prstGeom>
          <a:noFill/>
        </p:spPr>
        <p:txBody>
          <a:bodyPr wrap="square" rtlCol="0">
            <a:spAutoFit/>
          </a:bodyPr>
          <a:lstStyle/>
          <a:p>
            <a:r>
              <a:rPr lang="zh-CN" altLang="en-US" dirty="0" smtClean="0"/>
              <a:t>账号密码登录界面</a:t>
            </a:r>
            <a:endParaRPr lang="zh-CN" altLang="en-US" dirty="0"/>
          </a:p>
        </p:txBody>
      </p:sp>
      <p:sp>
        <p:nvSpPr>
          <p:cNvPr id="24" name="TextBox 23"/>
          <p:cNvSpPr txBox="1"/>
          <p:nvPr/>
        </p:nvSpPr>
        <p:spPr>
          <a:xfrm>
            <a:off x="4486981" y="4014370"/>
            <a:ext cx="898067" cy="276999"/>
          </a:xfrm>
          <a:prstGeom prst="rect">
            <a:avLst/>
          </a:prstGeom>
          <a:noFill/>
          <a:ln>
            <a:solidFill>
              <a:schemeClr val="bg1"/>
            </a:solidFill>
          </a:ln>
        </p:spPr>
        <p:txBody>
          <a:bodyPr wrap="square" rtlCol="0">
            <a:spAutoFit/>
          </a:bodyPr>
          <a:lstStyle/>
          <a:p>
            <a:pPr algn="ctr"/>
            <a:r>
              <a:rPr lang="zh-CN" altLang="en-US" sz="1200" dirty="0" smtClean="0">
                <a:solidFill>
                  <a:schemeClr val="bg1">
                    <a:lumMod val="65000"/>
                  </a:schemeClr>
                </a:solidFill>
              </a:rPr>
              <a:t>找回密码</a:t>
            </a:r>
            <a:endParaRPr lang="zh-CN" altLang="en-US" sz="1200" dirty="0">
              <a:solidFill>
                <a:schemeClr val="bg1">
                  <a:lumMod val="65000"/>
                </a:schemeClr>
              </a:solidFill>
            </a:endParaRPr>
          </a:p>
        </p:txBody>
      </p:sp>
    </p:spTree>
    <p:extLst>
      <p:ext uri="{BB962C8B-B14F-4D97-AF65-F5344CB8AC3E}">
        <p14:creationId xmlns:p14="http://schemas.microsoft.com/office/powerpoint/2010/main" val="13354562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EB61B5D-44FC-4532-BB1D-DC881564FBED}" type="datetime1">
              <a:rPr lang="zh-CN" altLang="en-US" smtClean="0"/>
              <a:t>2018/5/22</a:t>
            </a:fld>
            <a:endParaRPr lang="zh-CN" altLang="en-US"/>
          </a:p>
        </p:txBody>
      </p:sp>
      <p:sp>
        <p:nvSpPr>
          <p:cNvPr id="5" name="页脚占位符 4"/>
          <p:cNvSpPr>
            <a:spLocks noGrp="1"/>
          </p:cNvSpPr>
          <p:nvPr>
            <p:ph type="ftr" sz="quarter" idx="11"/>
          </p:nvPr>
        </p:nvSpPr>
        <p:spPr/>
        <p:txBody>
          <a:bodyPr/>
          <a:lstStyle/>
          <a:p>
            <a:r>
              <a:rPr lang="zh-CN" altLang="en-US" smtClean="0"/>
              <a:t>干货公会会员前端草图</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10</a:t>
            </a:fld>
            <a:endParaRPr lang="zh-CN" altLang="en-US"/>
          </a:p>
        </p:txBody>
      </p:sp>
      <p:grpSp>
        <p:nvGrpSpPr>
          <p:cNvPr id="7" name="组合 6"/>
          <p:cNvGrpSpPr/>
          <p:nvPr/>
        </p:nvGrpSpPr>
        <p:grpSpPr>
          <a:xfrm>
            <a:off x="1136576" y="136151"/>
            <a:ext cx="2674640" cy="4968552"/>
            <a:chOff x="7041232" y="445876"/>
            <a:chExt cx="2674640" cy="4968552"/>
          </a:xfrm>
        </p:grpSpPr>
        <p:sp>
          <p:nvSpPr>
            <p:cNvPr id="8" name="矩形 7"/>
            <p:cNvSpPr/>
            <p:nvPr/>
          </p:nvSpPr>
          <p:spPr>
            <a:xfrm>
              <a:off x="7041232" y="445876"/>
              <a:ext cx="2664296" cy="4968552"/>
            </a:xfrm>
            <a:prstGeom prst="rect">
              <a:avLst/>
            </a:prstGeom>
            <a:solidFill>
              <a:schemeClr val="accent5">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7113240" y="476672"/>
              <a:ext cx="2520280" cy="160913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113240" y="3035717"/>
              <a:ext cx="2520280" cy="4574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mn-ea"/>
                </a:rPr>
                <a:t>进行中的</a:t>
              </a:r>
              <a:r>
                <a:rPr lang="zh-CN" altLang="en-US" sz="1400" dirty="0" smtClean="0">
                  <a:latin typeface="+mn-ea"/>
                </a:rPr>
                <a:t>任务</a:t>
              </a:r>
              <a:endParaRPr lang="zh-CN" altLang="en-US" sz="1400" dirty="0">
                <a:latin typeface="+mn-ea"/>
              </a:endParaRPr>
            </a:p>
          </p:txBody>
        </p:sp>
        <p:sp>
          <p:nvSpPr>
            <p:cNvPr id="11" name="矩形 10"/>
            <p:cNvSpPr/>
            <p:nvPr/>
          </p:nvSpPr>
          <p:spPr>
            <a:xfrm>
              <a:off x="7123584" y="3691660"/>
              <a:ext cx="2520280" cy="4574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mn-ea"/>
                </a:rPr>
                <a:t>已完成的任务</a:t>
              </a:r>
            </a:p>
          </p:txBody>
        </p:sp>
        <p:sp>
          <p:nvSpPr>
            <p:cNvPr id="12" name="矩形 11"/>
            <p:cNvSpPr/>
            <p:nvPr/>
          </p:nvSpPr>
          <p:spPr>
            <a:xfrm>
              <a:off x="7123584" y="4725144"/>
              <a:ext cx="2520280" cy="45742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mn-ea"/>
                </a:rPr>
                <a:t>联系客服</a:t>
              </a:r>
              <a:endParaRPr lang="zh-CN" altLang="en-US" sz="1400" dirty="0">
                <a:latin typeface="+mn-ea"/>
              </a:endParaRPr>
            </a:p>
          </p:txBody>
        </p:sp>
        <p:sp>
          <p:nvSpPr>
            <p:cNvPr id="13" name="矩形 12"/>
            <p:cNvSpPr/>
            <p:nvPr/>
          </p:nvSpPr>
          <p:spPr>
            <a:xfrm>
              <a:off x="7051576" y="485708"/>
              <a:ext cx="2664296" cy="35100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我的任务</a:t>
              </a:r>
              <a:endParaRPr lang="zh-CN" altLang="en-US" dirty="0"/>
            </a:p>
          </p:txBody>
        </p:sp>
        <p:sp>
          <p:nvSpPr>
            <p:cNvPr id="14" name="TextBox 13"/>
            <p:cNvSpPr txBox="1"/>
            <p:nvPr/>
          </p:nvSpPr>
          <p:spPr>
            <a:xfrm>
              <a:off x="7123584" y="2257856"/>
              <a:ext cx="2509936" cy="375541"/>
            </a:xfrm>
            <a:prstGeom prst="rect">
              <a:avLst/>
            </a:prstGeom>
            <a:noFill/>
          </p:spPr>
          <p:txBody>
            <a:bodyPr wrap="square" rtlCol="0">
              <a:spAutoFit/>
            </a:bodyPr>
            <a:lstStyle/>
            <a:p>
              <a:r>
                <a:rPr lang="zh-CN" altLang="en-US" dirty="0" smtClean="0"/>
                <a:t>点击即可进入目标页面</a:t>
              </a:r>
              <a:endParaRPr lang="zh-CN" altLang="en-US" dirty="0"/>
            </a:p>
          </p:txBody>
        </p:sp>
        <p:sp>
          <p:nvSpPr>
            <p:cNvPr id="15" name="圆角矩形 14"/>
            <p:cNvSpPr/>
            <p:nvPr/>
          </p:nvSpPr>
          <p:spPr>
            <a:xfrm>
              <a:off x="7041232" y="1029934"/>
              <a:ext cx="2592288" cy="914400"/>
            </a:xfrm>
            <a:prstGeom prst="round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latin typeface="+mj-ea"/>
                  <a:ea typeface="+mj-ea"/>
                </a:rPr>
                <a:t>领取邀请准会员任务</a:t>
              </a:r>
              <a:endParaRPr lang="en-US" altLang="zh-CN" sz="1600" b="1" dirty="0" smtClean="0">
                <a:solidFill>
                  <a:schemeClr val="tx1"/>
                </a:solidFill>
                <a:latin typeface="+mj-ea"/>
                <a:ea typeface="+mj-ea"/>
              </a:endParaRPr>
            </a:p>
            <a:p>
              <a:r>
                <a:rPr lang="zh-CN" altLang="en-US" sz="1000" dirty="0" smtClean="0">
                  <a:solidFill>
                    <a:schemeClr val="tx1"/>
                  </a:solidFill>
                  <a:latin typeface="楷体" pitchFamily="49" charset="-122"/>
                  <a:ea typeface="楷体" pitchFamily="49" charset="-122"/>
                </a:rPr>
                <a:t>分享</a:t>
              </a:r>
              <a:r>
                <a:rPr lang="zh-CN" altLang="en-US" sz="1000" dirty="0">
                  <a:solidFill>
                    <a:schemeClr val="tx1"/>
                  </a:solidFill>
                  <a:latin typeface="楷体" pitchFamily="49" charset="-122"/>
                  <a:ea typeface="楷体" pitchFamily="49" charset="-122"/>
                </a:rPr>
                <a:t>转发邀请链接，汇集你朋友圈的股友</a:t>
              </a:r>
              <a:r>
                <a:rPr lang="en-US" altLang="zh-CN" sz="1000" dirty="0">
                  <a:solidFill>
                    <a:schemeClr val="tx1"/>
                  </a:solidFill>
                  <a:latin typeface="楷体" pitchFamily="49" charset="-122"/>
                  <a:ea typeface="楷体" pitchFamily="49" charset="-122"/>
                </a:rPr>
                <a:t>…</a:t>
              </a:r>
              <a:r>
                <a:rPr lang="zh-CN" altLang="en-US" sz="1400" dirty="0" smtClean="0">
                  <a:solidFill>
                    <a:schemeClr val="tx1"/>
                  </a:solidFill>
                  <a:latin typeface="楷体" pitchFamily="49" charset="-122"/>
                  <a:ea typeface="楷体" pitchFamily="49" charset="-122"/>
                </a:rPr>
                <a:t>。</a:t>
              </a:r>
              <a:endParaRPr lang="zh-CN" altLang="en-US" sz="1400" dirty="0">
                <a:solidFill>
                  <a:schemeClr val="tx1"/>
                </a:solidFill>
              </a:endParaRPr>
            </a:p>
          </p:txBody>
        </p:sp>
      </p:grpSp>
      <p:sp>
        <p:nvSpPr>
          <p:cNvPr id="16" name="矩形 15"/>
          <p:cNvSpPr/>
          <p:nvPr/>
        </p:nvSpPr>
        <p:spPr>
          <a:xfrm>
            <a:off x="5385048" y="369379"/>
            <a:ext cx="3528392" cy="3139321"/>
          </a:xfrm>
          <a:prstGeom prst="rect">
            <a:avLst/>
          </a:prstGeom>
          <a:solidFill>
            <a:schemeClr val="bg1"/>
          </a:solidFill>
        </p:spPr>
        <p:txBody>
          <a:bodyPr wrap="square">
            <a:spAutoFit/>
          </a:bodyPr>
          <a:lstStyle/>
          <a:p>
            <a:pPr>
              <a:lnSpc>
                <a:spcPct val="150000"/>
              </a:lnSpc>
            </a:pPr>
            <a:r>
              <a:rPr lang="zh-CN" altLang="en-US" sz="1200" dirty="0" smtClean="0">
                <a:latin typeface="+mn-ea"/>
              </a:rPr>
              <a:t>功能说明</a:t>
            </a:r>
            <a:r>
              <a:rPr lang="zh-CN" altLang="en-US" sz="1200" dirty="0">
                <a:latin typeface="+mn-ea"/>
              </a:rPr>
              <a:t>：</a:t>
            </a:r>
            <a:endParaRPr lang="en-US" altLang="zh-CN" sz="1200" dirty="0">
              <a:latin typeface="+mn-ea"/>
            </a:endParaRPr>
          </a:p>
          <a:p>
            <a:pPr>
              <a:lnSpc>
                <a:spcPct val="150000"/>
              </a:lnSpc>
            </a:pPr>
            <a:r>
              <a:rPr lang="en-US" altLang="zh-CN" sz="1200" dirty="0">
                <a:latin typeface="+mn-ea"/>
              </a:rPr>
              <a:t>1</a:t>
            </a:r>
            <a:r>
              <a:rPr lang="zh-CN" altLang="en-US" sz="1200" dirty="0" smtClean="0">
                <a:latin typeface="+mn-ea"/>
              </a:rPr>
              <a:t>、首栏显示主推任务：目前暂定邀请准会员任务。</a:t>
            </a:r>
            <a:endParaRPr lang="en-US" altLang="zh-CN" sz="1200" dirty="0" smtClean="0">
              <a:latin typeface="+mn-ea"/>
            </a:endParaRPr>
          </a:p>
          <a:p>
            <a:pPr>
              <a:lnSpc>
                <a:spcPct val="150000"/>
              </a:lnSpc>
            </a:pPr>
            <a:r>
              <a:rPr lang="en-US" altLang="zh-CN" sz="1200" dirty="0" smtClean="0">
                <a:latin typeface="+mn-ea"/>
              </a:rPr>
              <a:t>2</a:t>
            </a:r>
            <a:r>
              <a:rPr lang="zh-CN" altLang="en-US" sz="1200" dirty="0" smtClean="0">
                <a:latin typeface="+mn-ea"/>
              </a:rPr>
              <a:t>、我的任务显示进行中的任务，已完成的任务</a:t>
            </a:r>
            <a:endParaRPr lang="en-US" altLang="zh-CN" sz="1200" dirty="0" smtClean="0">
              <a:latin typeface="+mn-ea"/>
            </a:endParaRPr>
          </a:p>
          <a:p>
            <a:pPr marL="228600" indent="-228600">
              <a:lnSpc>
                <a:spcPct val="150000"/>
              </a:lnSpc>
              <a:buFont typeface="+mj-ea"/>
              <a:buAutoNum type="circleNumDbPlain"/>
            </a:pPr>
            <a:r>
              <a:rPr lang="zh-CN" altLang="en-US" sz="1200" dirty="0" smtClean="0">
                <a:latin typeface="+mn-ea"/>
              </a:rPr>
              <a:t>进行中任务：显示账户当前正在进行中的任务，这一栏只有一条</a:t>
            </a:r>
            <a:endParaRPr lang="en-US" altLang="zh-CN" sz="1200" dirty="0" smtClean="0">
              <a:latin typeface="+mn-ea"/>
            </a:endParaRPr>
          </a:p>
          <a:p>
            <a:pPr marL="228600" indent="-228600">
              <a:lnSpc>
                <a:spcPct val="150000"/>
              </a:lnSpc>
              <a:buFont typeface="+mj-ea"/>
              <a:buAutoNum type="circleNumDbPlain"/>
            </a:pPr>
            <a:r>
              <a:rPr lang="zh-CN" altLang="en-US" sz="1200" dirty="0" smtClean="0">
                <a:latin typeface="+mn-ea"/>
              </a:rPr>
              <a:t>点击进行中的任务按钮，进入正在进行中的任务描述</a:t>
            </a:r>
            <a:endParaRPr lang="en-US" altLang="zh-CN" sz="1200" dirty="0" smtClean="0">
              <a:latin typeface="+mn-ea"/>
            </a:endParaRPr>
          </a:p>
          <a:p>
            <a:pPr marL="228600" indent="-228600">
              <a:lnSpc>
                <a:spcPct val="150000"/>
              </a:lnSpc>
              <a:buFont typeface="+mj-ea"/>
              <a:buAutoNum type="circleNumDbPlain"/>
            </a:pPr>
            <a:r>
              <a:rPr lang="zh-CN" altLang="en-US" sz="1200" dirty="0">
                <a:latin typeface="+mn-ea"/>
              </a:rPr>
              <a:t>已</a:t>
            </a:r>
            <a:r>
              <a:rPr lang="zh-CN" altLang="en-US" sz="1200" dirty="0" smtClean="0">
                <a:latin typeface="+mn-ea"/>
              </a:rPr>
              <a:t>完成的任务：当前账户历史已完成任务。</a:t>
            </a:r>
            <a:endParaRPr lang="en-US" altLang="zh-CN" sz="1200" dirty="0" smtClean="0">
              <a:latin typeface="+mn-ea"/>
            </a:endParaRPr>
          </a:p>
          <a:p>
            <a:pPr>
              <a:lnSpc>
                <a:spcPct val="150000"/>
              </a:lnSpc>
            </a:pPr>
            <a:r>
              <a:rPr lang="en-US" altLang="zh-CN" sz="1200" dirty="0" smtClean="0">
                <a:latin typeface="+mn-ea"/>
              </a:rPr>
              <a:t>3</a:t>
            </a:r>
            <a:r>
              <a:rPr lang="zh-CN" altLang="en-US" sz="1200" dirty="0" smtClean="0">
                <a:latin typeface="+mn-ea"/>
              </a:rPr>
              <a:t>、联系</a:t>
            </a:r>
            <a:r>
              <a:rPr lang="zh-CN" altLang="en-US" sz="1200" dirty="0">
                <a:latin typeface="+mn-ea"/>
              </a:rPr>
              <a:t>客服链接</a:t>
            </a:r>
            <a:r>
              <a:rPr lang="zh-CN" altLang="en-US" sz="1200" dirty="0">
                <a:solidFill>
                  <a:srgbClr val="FF0000"/>
                </a:solidFill>
                <a:latin typeface="+mn-ea"/>
              </a:rPr>
              <a:t>任务客服微信号</a:t>
            </a:r>
            <a:r>
              <a:rPr lang="zh-CN" altLang="en-US" sz="1200" dirty="0">
                <a:latin typeface="+mn-ea"/>
              </a:rPr>
              <a:t>或者</a:t>
            </a:r>
            <a:r>
              <a:rPr lang="zh-CN" altLang="en-US" sz="1200" dirty="0">
                <a:solidFill>
                  <a:srgbClr val="FF0000"/>
                </a:solidFill>
                <a:latin typeface="+mn-ea"/>
              </a:rPr>
              <a:t>客服二维</a:t>
            </a:r>
            <a:r>
              <a:rPr lang="zh-CN" altLang="en-US" sz="1200" dirty="0" smtClean="0">
                <a:solidFill>
                  <a:srgbClr val="FF0000"/>
                </a:solidFill>
                <a:latin typeface="+mn-ea"/>
              </a:rPr>
              <a:t>码</a:t>
            </a:r>
            <a:endParaRPr lang="en-US" altLang="zh-CN" sz="1200" dirty="0" smtClean="0">
              <a:solidFill>
                <a:srgbClr val="FF0000"/>
              </a:solidFill>
              <a:latin typeface="+mn-ea"/>
            </a:endParaRPr>
          </a:p>
          <a:p>
            <a:pPr>
              <a:lnSpc>
                <a:spcPct val="150000"/>
              </a:lnSpc>
            </a:pPr>
            <a:r>
              <a:rPr lang="en-US" altLang="zh-CN" sz="1200" dirty="0" smtClean="0">
                <a:latin typeface="+mn-ea"/>
              </a:rPr>
              <a:t>4</a:t>
            </a:r>
            <a:r>
              <a:rPr lang="zh-CN" altLang="en-US" sz="1200" dirty="0" smtClean="0">
                <a:latin typeface="+mn-ea"/>
              </a:rPr>
              <a:t>、</a:t>
            </a:r>
            <a:r>
              <a:rPr lang="zh-CN" altLang="en-US" sz="1200" dirty="0"/>
              <a:t>管理员可以对申请的常规任务进行审核，通过或不通过，申请人都会得到提示</a:t>
            </a:r>
            <a:endParaRPr lang="zh-CN" altLang="en-US" sz="1200" dirty="0">
              <a:latin typeface="+mn-ea"/>
            </a:endParaRPr>
          </a:p>
        </p:txBody>
      </p:sp>
    </p:spTree>
    <p:extLst>
      <p:ext uri="{BB962C8B-B14F-4D97-AF65-F5344CB8AC3E}">
        <p14:creationId xmlns:p14="http://schemas.microsoft.com/office/powerpoint/2010/main" val="1920794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60512" y="260649"/>
            <a:ext cx="2232248" cy="46284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solidFill>
                  <a:schemeClr val="accent5">
                    <a:lumMod val="50000"/>
                  </a:schemeClr>
                </a:solidFill>
              </a:rPr>
              <a:t>成绩管理</a:t>
            </a:r>
            <a:r>
              <a:rPr lang="zh-CN" altLang="en-US" dirty="0">
                <a:solidFill>
                  <a:schemeClr val="accent5">
                    <a:lumMod val="50000"/>
                  </a:schemeClr>
                </a:solidFill>
              </a:rPr>
              <a:t>前端</a:t>
            </a:r>
          </a:p>
        </p:txBody>
      </p:sp>
      <p:grpSp>
        <p:nvGrpSpPr>
          <p:cNvPr id="21" name="组合 20"/>
          <p:cNvGrpSpPr/>
          <p:nvPr/>
        </p:nvGrpSpPr>
        <p:grpSpPr>
          <a:xfrm>
            <a:off x="6992003" y="578947"/>
            <a:ext cx="1296144" cy="3240361"/>
            <a:chOff x="2088998" y="1484782"/>
            <a:chExt cx="1296144" cy="3240361"/>
          </a:xfrm>
        </p:grpSpPr>
        <p:grpSp>
          <p:nvGrpSpPr>
            <p:cNvPr id="22" name="组合 21"/>
            <p:cNvGrpSpPr/>
            <p:nvPr/>
          </p:nvGrpSpPr>
          <p:grpSpPr>
            <a:xfrm>
              <a:off x="2088998" y="1484782"/>
              <a:ext cx="1296144" cy="3240361"/>
              <a:chOff x="2088998" y="1484782"/>
              <a:chExt cx="1296144" cy="3240361"/>
            </a:xfrm>
          </p:grpSpPr>
          <p:sp>
            <p:nvSpPr>
              <p:cNvPr id="28" name="矩形 27"/>
              <p:cNvSpPr/>
              <p:nvPr/>
            </p:nvSpPr>
            <p:spPr>
              <a:xfrm>
                <a:off x="2088998" y="1484782"/>
                <a:ext cx="1296144" cy="3240361"/>
              </a:xfrm>
              <a:prstGeom prst="rect">
                <a:avLst/>
              </a:prstGeom>
              <a:solidFill>
                <a:schemeClr val="accent5">
                  <a:lumMod val="60000"/>
                  <a:lumOff val="4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2088998" y="1484783"/>
                <a:ext cx="1296144" cy="276999"/>
              </a:xfrm>
              <a:prstGeom prst="rect">
                <a:avLst/>
              </a:prstGeom>
              <a:solidFill>
                <a:schemeClr val="accent5">
                  <a:lumMod val="75000"/>
                </a:schemeClr>
              </a:solidFill>
              <a:ln>
                <a:solidFill>
                  <a:schemeClr val="accent5">
                    <a:lumMod val="75000"/>
                  </a:schemeClr>
                </a:solidFill>
              </a:ln>
            </p:spPr>
            <p:txBody>
              <a:bodyPr wrap="square" rtlCol="0">
                <a:spAutoFit/>
              </a:bodyPr>
              <a:lstStyle/>
              <a:p>
                <a:pPr algn="ctr"/>
                <a:r>
                  <a:rPr lang="zh-CN" altLang="en-US" sz="1200" b="1" dirty="0" smtClean="0">
                    <a:solidFill>
                      <a:schemeClr val="bg1"/>
                    </a:solidFill>
                    <a:effectLst>
                      <a:glow rad="139700">
                        <a:schemeClr val="accent4">
                          <a:satMod val="175000"/>
                          <a:alpha val="40000"/>
                        </a:schemeClr>
                      </a:glow>
                    </a:effectLst>
                    <a:latin typeface="Adobe 黑体 Std R" pitchFamily="34" charset="-122"/>
                    <a:ea typeface="Adobe 黑体 Std R" pitchFamily="34" charset="-122"/>
                  </a:rPr>
                  <a:t>成绩单</a:t>
                </a:r>
                <a:r>
                  <a:rPr lang="zh-CN" altLang="en-US" sz="1200" b="1" dirty="0">
                    <a:solidFill>
                      <a:schemeClr val="bg1"/>
                    </a:solidFill>
                    <a:effectLst>
                      <a:glow rad="139700">
                        <a:schemeClr val="accent4">
                          <a:satMod val="175000"/>
                          <a:alpha val="40000"/>
                        </a:schemeClr>
                      </a:glow>
                    </a:effectLst>
                    <a:latin typeface="Adobe 黑体 Std R" pitchFamily="34" charset="-122"/>
                    <a:ea typeface="Adobe 黑体 Std R" pitchFamily="34" charset="-122"/>
                  </a:rPr>
                  <a:t>使用</a:t>
                </a:r>
                <a:r>
                  <a:rPr lang="zh-CN" altLang="en-US" sz="1200" b="1" dirty="0" smtClean="0">
                    <a:solidFill>
                      <a:schemeClr val="bg1"/>
                    </a:solidFill>
                    <a:effectLst>
                      <a:glow rad="139700">
                        <a:schemeClr val="accent4">
                          <a:satMod val="175000"/>
                          <a:alpha val="40000"/>
                        </a:schemeClr>
                      </a:glow>
                    </a:effectLst>
                    <a:latin typeface="Adobe 黑体 Std R" pitchFamily="34" charset="-122"/>
                    <a:ea typeface="Adobe 黑体 Std R" pitchFamily="34" charset="-122"/>
                  </a:rPr>
                  <a:t>流程</a:t>
                </a:r>
                <a:endParaRPr lang="zh-CN" altLang="en-US" sz="1200" b="1" dirty="0">
                  <a:solidFill>
                    <a:schemeClr val="bg1"/>
                  </a:solidFill>
                  <a:effectLst>
                    <a:glow rad="139700">
                      <a:schemeClr val="accent4">
                        <a:satMod val="175000"/>
                        <a:alpha val="40000"/>
                      </a:schemeClr>
                    </a:glow>
                  </a:effectLst>
                  <a:latin typeface="Adobe 黑体 Std R" pitchFamily="34" charset="-122"/>
                  <a:ea typeface="Adobe 黑体 Std R" pitchFamily="34" charset="-122"/>
                </a:endParaRPr>
              </a:p>
            </p:txBody>
          </p:sp>
        </p:grpSp>
        <p:sp>
          <p:nvSpPr>
            <p:cNvPr id="24" name="TextBox 23"/>
            <p:cNvSpPr txBox="1"/>
            <p:nvPr/>
          </p:nvSpPr>
          <p:spPr>
            <a:xfrm>
              <a:off x="2305022" y="2263374"/>
              <a:ext cx="864096" cy="600164"/>
            </a:xfrm>
            <a:prstGeom prst="rect">
              <a:avLst/>
            </a:prstGeom>
            <a:noFill/>
            <a:ln>
              <a:solidFill>
                <a:schemeClr val="accent5">
                  <a:lumMod val="50000"/>
                </a:schemeClr>
              </a:solidFill>
            </a:ln>
          </p:spPr>
          <p:txBody>
            <a:bodyPr wrap="square" rtlCol="0">
              <a:spAutoFit/>
            </a:bodyPr>
            <a:lstStyle/>
            <a:p>
              <a:pPr algn="ctr"/>
              <a:r>
                <a:rPr lang="zh-CN" altLang="en-US" sz="1100" dirty="0" smtClean="0"/>
                <a:t>粘贴输入今天成绩数据</a:t>
              </a:r>
              <a:endParaRPr lang="zh-CN" altLang="en-US" sz="1100" dirty="0"/>
            </a:p>
          </p:txBody>
        </p:sp>
        <p:sp>
          <p:nvSpPr>
            <p:cNvPr id="25" name="TextBox 24"/>
            <p:cNvSpPr txBox="1"/>
            <p:nvPr/>
          </p:nvSpPr>
          <p:spPr>
            <a:xfrm>
              <a:off x="2305022" y="2910708"/>
              <a:ext cx="864096" cy="769441"/>
            </a:xfrm>
            <a:prstGeom prst="rect">
              <a:avLst/>
            </a:prstGeom>
            <a:noFill/>
            <a:ln>
              <a:solidFill>
                <a:schemeClr val="accent5">
                  <a:lumMod val="50000"/>
                </a:schemeClr>
              </a:solidFill>
            </a:ln>
          </p:spPr>
          <p:txBody>
            <a:bodyPr wrap="square" rtlCol="0">
              <a:spAutoFit/>
            </a:bodyPr>
            <a:lstStyle/>
            <a:p>
              <a:pPr algn="ctr"/>
              <a:r>
                <a:rPr lang="zh-CN" altLang="en-US" sz="1100" dirty="0" smtClean="0"/>
                <a:t>用户的微信头像</a:t>
              </a:r>
              <a:r>
                <a:rPr lang="en-US" altLang="zh-CN" sz="1100" dirty="0" smtClean="0"/>
                <a:t/>
              </a:r>
              <a:br>
                <a:rPr lang="en-US" altLang="zh-CN" sz="1100" dirty="0" smtClean="0"/>
              </a:br>
              <a:r>
                <a:rPr lang="zh-CN" altLang="en-US" sz="1100" dirty="0"/>
                <a:t>、</a:t>
              </a:r>
              <a:r>
                <a:rPr lang="zh-CN" altLang="en-US" sz="1100" dirty="0" smtClean="0"/>
                <a:t>微信昵称合成图</a:t>
              </a:r>
              <a:endParaRPr lang="zh-CN" altLang="en-US" sz="1100" dirty="0"/>
            </a:p>
          </p:txBody>
        </p:sp>
        <p:sp>
          <p:nvSpPr>
            <p:cNvPr id="27" name="TextBox 26"/>
            <p:cNvSpPr txBox="1"/>
            <p:nvPr/>
          </p:nvSpPr>
          <p:spPr>
            <a:xfrm>
              <a:off x="2305022" y="3870114"/>
              <a:ext cx="864096" cy="261610"/>
            </a:xfrm>
            <a:prstGeom prst="rect">
              <a:avLst/>
            </a:prstGeom>
            <a:noFill/>
            <a:ln>
              <a:solidFill>
                <a:schemeClr val="accent5">
                  <a:lumMod val="50000"/>
                </a:schemeClr>
              </a:solidFill>
            </a:ln>
          </p:spPr>
          <p:txBody>
            <a:bodyPr wrap="square" rtlCol="0">
              <a:spAutoFit/>
            </a:bodyPr>
            <a:lstStyle/>
            <a:p>
              <a:pPr algn="ctr"/>
              <a:r>
                <a:rPr lang="zh-CN" altLang="en-US" sz="1100" dirty="0" smtClean="0"/>
                <a:t>用户分享</a:t>
              </a:r>
              <a:endParaRPr lang="zh-CN" altLang="en-US" sz="1100" dirty="0"/>
            </a:p>
          </p:txBody>
        </p:sp>
      </p:grpSp>
      <p:grpSp>
        <p:nvGrpSpPr>
          <p:cNvPr id="53" name="组合 52"/>
          <p:cNvGrpSpPr/>
          <p:nvPr/>
        </p:nvGrpSpPr>
        <p:grpSpPr>
          <a:xfrm>
            <a:off x="776536" y="1073653"/>
            <a:ext cx="1944216" cy="4884919"/>
            <a:chOff x="5071960" y="1240856"/>
            <a:chExt cx="1061013" cy="3712998"/>
          </a:xfrm>
        </p:grpSpPr>
        <p:sp>
          <p:nvSpPr>
            <p:cNvPr id="20" name="TextBox 19"/>
            <p:cNvSpPr txBox="1"/>
            <p:nvPr/>
          </p:nvSpPr>
          <p:spPr>
            <a:xfrm>
              <a:off x="5071960" y="1240856"/>
              <a:ext cx="1061012" cy="276999"/>
            </a:xfrm>
            <a:prstGeom prst="rect">
              <a:avLst/>
            </a:prstGeom>
            <a:solidFill>
              <a:schemeClr val="accent5">
                <a:lumMod val="75000"/>
              </a:schemeClr>
            </a:solidFill>
            <a:ln>
              <a:solidFill>
                <a:schemeClr val="accent5">
                  <a:lumMod val="75000"/>
                </a:schemeClr>
              </a:solidFill>
            </a:ln>
          </p:spPr>
          <p:txBody>
            <a:bodyPr wrap="square" rtlCol="0">
              <a:spAutoFit/>
            </a:bodyPr>
            <a:lstStyle/>
            <a:p>
              <a:pPr algn="ctr"/>
              <a:r>
                <a:rPr lang="zh-CN" altLang="en-US" sz="1200" dirty="0" smtClean="0">
                  <a:solidFill>
                    <a:schemeClr val="accent5">
                      <a:lumMod val="20000"/>
                      <a:lumOff val="80000"/>
                    </a:schemeClr>
                  </a:solidFill>
                  <a:effectLst>
                    <a:glow rad="139700">
                      <a:schemeClr val="accent4">
                        <a:satMod val="175000"/>
                        <a:alpha val="40000"/>
                      </a:schemeClr>
                    </a:glow>
                  </a:effectLst>
                  <a:latin typeface="Adobe 黑体 Std R" pitchFamily="34" charset="-122"/>
                  <a:ea typeface="Adobe 黑体 Std R" pitchFamily="34" charset="-122"/>
                </a:rPr>
                <a:t>每日成绩单</a:t>
              </a:r>
              <a:endParaRPr lang="zh-CN" altLang="en-US" sz="1200" dirty="0">
                <a:solidFill>
                  <a:schemeClr val="accent5">
                    <a:lumMod val="20000"/>
                    <a:lumOff val="80000"/>
                  </a:schemeClr>
                </a:solidFill>
                <a:effectLst>
                  <a:glow rad="139700">
                    <a:schemeClr val="accent4">
                      <a:satMod val="175000"/>
                      <a:alpha val="40000"/>
                    </a:schemeClr>
                  </a:glow>
                </a:effectLst>
                <a:latin typeface="Adobe 黑体 Std R" pitchFamily="34" charset="-122"/>
                <a:ea typeface="Adobe 黑体 Std R" pitchFamily="34" charset="-122"/>
              </a:endParaRPr>
            </a:p>
          </p:txBody>
        </p:sp>
        <p:pic>
          <p:nvPicPr>
            <p:cNvPr id="52" name="图片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1960" y="1518300"/>
              <a:ext cx="1061013" cy="3435554"/>
            </a:xfrm>
            <a:prstGeom prst="rect">
              <a:avLst/>
            </a:prstGeom>
          </p:spPr>
        </p:pic>
      </p:grpSp>
      <p:sp>
        <p:nvSpPr>
          <p:cNvPr id="54" name="TextBox 53"/>
          <p:cNvSpPr txBox="1"/>
          <p:nvPr/>
        </p:nvSpPr>
        <p:spPr>
          <a:xfrm>
            <a:off x="3656856" y="2226031"/>
            <a:ext cx="2448272" cy="2308324"/>
          </a:xfrm>
          <a:prstGeom prst="rect">
            <a:avLst/>
          </a:prstGeom>
          <a:noFill/>
          <a:ln>
            <a:solidFill>
              <a:schemeClr val="accent5">
                <a:lumMod val="50000"/>
              </a:schemeClr>
            </a:solidFill>
          </a:ln>
        </p:spPr>
        <p:txBody>
          <a:bodyPr wrap="square" rtlCol="0">
            <a:spAutoFit/>
          </a:bodyPr>
          <a:lstStyle/>
          <a:p>
            <a:pPr>
              <a:lnSpc>
                <a:spcPct val="150000"/>
              </a:lnSpc>
            </a:pPr>
            <a:r>
              <a:rPr lang="zh-CN" altLang="en-US" sz="1200" dirty="0" smtClean="0"/>
              <a:t>功能说明：</a:t>
            </a:r>
            <a:r>
              <a:rPr lang="en-US" altLang="zh-CN" sz="1200" dirty="0" smtClean="0"/>
              <a:t/>
            </a:r>
            <a:br>
              <a:rPr lang="en-US" altLang="zh-CN" sz="1200" dirty="0" smtClean="0"/>
            </a:br>
            <a:r>
              <a:rPr lang="en-US" altLang="zh-CN" sz="1200" dirty="0" smtClean="0"/>
              <a:t>1</a:t>
            </a:r>
            <a:r>
              <a:rPr lang="zh-CN" altLang="en-US" sz="1200" dirty="0" smtClean="0"/>
              <a:t>、默认</a:t>
            </a:r>
            <a:r>
              <a:rPr lang="en-US" altLang="zh-CN" sz="1200" dirty="0" smtClean="0"/>
              <a:t>D</a:t>
            </a:r>
            <a:r>
              <a:rPr lang="zh-CN" altLang="en-US" sz="1200" dirty="0" smtClean="0"/>
              <a:t>小调头像，用户登录之后显示用户头像。</a:t>
            </a:r>
            <a:r>
              <a:rPr lang="en-US" altLang="zh-CN" sz="1200" dirty="0" smtClean="0"/>
              <a:t/>
            </a:r>
            <a:br>
              <a:rPr lang="en-US" altLang="zh-CN" sz="1200" dirty="0" smtClean="0"/>
            </a:br>
            <a:r>
              <a:rPr lang="en-US" altLang="zh-CN" sz="1200" dirty="0" smtClean="0"/>
              <a:t>2</a:t>
            </a:r>
            <a:r>
              <a:rPr lang="zh-CN" altLang="en-US" sz="1200" dirty="0" smtClean="0"/>
              <a:t>、命中数量、命中率和成绩部分由管理员在后台上传图片</a:t>
            </a:r>
            <a:r>
              <a:rPr lang="en-US" altLang="zh-CN" sz="1200" dirty="0" smtClean="0"/>
              <a:t/>
            </a:r>
            <a:br>
              <a:rPr lang="en-US" altLang="zh-CN" sz="1200" dirty="0" smtClean="0"/>
            </a:br>
            <a:r>
              <a:rPr lang="en-US" altLang="zh-CN" sz="1200" dirty="0" smtClean="0"/>
              <a:t>3</a:t>
            </a:r>
            <a:r>
              <a:rPr lang="zh-CN" altLang="en-US" sz="1200" dirty="0" smtClean="0"/>
              <a:t>、底部显示公众号二维码</a:t>
            </a:r>
            <a:r>
              <a:rPr lang="en-US" altLang="zh-CN" sz="1200" dirty="0" smtClean="0"/>
              <a:t/>
            </a:r>
            <a:br>
              <a:rPr lang="en-US" altLang="zh-CN" sz="1200" dirty="0" smtClean="0"/>
            </a:br>
            <a:r>
              <a:rPr lang="en-US" altLang="zh-CN" sz="1200" dirty="0" smtClean="0"/>
              <a:t>4</a:t>
            </a:r>
            <a:r>
              <a:rPr lang="zh-CN" altLang="en-US" sz="1200" dirty="0" smtClean="0"/>
              <a:t>、长按保存到手机</a:t>
            </a:r>
            <a:r>
              <a:rPr lang="en-US" altLang="zh-CN" sz="1200" dirty="0" smtClean="0"/>
              <a:t>/</a:t>
            </a:r>
            <a:r>
              <a:rPr lang="zh-CN" altLang="en-US" sz="1200" dirty="0" smtClean="0"/>
              <a:t>长按发送给朋友、朋友圈</a:t>
            </a:r>
            <a:endParaRPr lang="zh-CN" altLang="en-US" sz="1200" dirty="0"/>
          </a:p>
        </p:txBody>
      </p:sp>
      <p:sp>
        <p:nvSpPr>
          <p:cNvPr id="55" name="TextBox 54"/>
          <p:cNvSpPr txBox="1"/>
          <p:nvPr/>
        </p:nvSpPr>
        <p:spPr>
          <a:xfrm>
            <a:off x="2936776" y="5594803"/>
            <a:ext cx="3309439" cy="369332"/>
          </a:xfrm>
          <a:prstGeom prst="rect">
            <a:avLst/>
          </a:prstGeom>
          <a:noFill/>
        </p:spPr>
        <p:txBody>
          <a:bodyPr wrap="square" rtlCol="0">
            <a:spAutoFit/>
          </a:bodyPr>
          <a:lstStyle/>
          <a:p>
            <a:pPr algn="ctr"/>
            <a:r>
              <a:rPr lang="zh-CN" altLang="en-US" dirty="0" smtClean="0"/>
              <a:t>成绩宣传生成页</a:t>
            </a:r>
            <a:endParaRPr lang="zh-CN" altLang="en-US" dirty="0"/>
          </a:p>
        </p:txBody>
      </p:sp>
      <p:sp>
        <p:nvSpPr>
          <p:cNvPr id="11" name="日期占位符 10"/>
          <p:cNvSpPr>
            <a:spLocks noGrp="1"/>
          </p:cNvSpPr>
          <p:nvPr>
            <p:ph type="dt" sz="half" idx="10"/>
          </p:nvPr>
        </p:nvSpPr>
        <p:spPr/>
        <p:txBody>
          <a:bodyPr/>
          <a:lstStyle/>
          <a:p>
            <a:fld id="{2AB30B88-2B9C-47EA-9D2C-0D07FF7118E9}" type="datetime1">
              <a:rPr lang="zh-CN" altLang="en-US" smtClean="0"/>
              <a:t>2018/5/22</a:t>
            </a:fld>
            <a:endParaRPr lang="zh-CN" altLang="en-US"/>
          </a:p>
        </p:txBody>
      </p:sp>
      <p:sp>
        <p:nvSpPr>
          <p:cNvPr id="12" name="灯片编号占位符 11"/>
          <p:cNvSpPr>
            <a:spLocks noGrp="1"/>
          </p:cNvSpPr>
          <p:nvPr>
            <p:ph type="sldNum" sz="quarter" idx="12"/>
          </p:nvPr>
        </p:nvSpPr>
        <p:spPr/>
        <p:txBody>
          <a:bodyPr/>
          <a:lstStyle/>
          <a:p>
            <a:fld id="{0C913308-F349-4B6D-A68A-DD1791B4A57B}" type="slidenum">
              <a:rPr lang="zh-CN" altLang="en-US" smtClean="0"/>
              <a:t>11</a:t>
            </a:fld>
            <a:endParaRPr lang="zh-CN" altLang="en-US"/>
          </a:p>
        </p:txBody>
      </p:sp>
      <p:sp>
        <p:nvSpPr>
          <p:cNvPr id="2" name="页脚占位符 1"/>
          <p:cNvSpPr>
            <a:spLocks noGrp="1"/>
          </p:cNvSpPr>
          <p:nvPr>
            <p:ph type="ftr" sz="quarter" idx="11"/>
          </p:nvPr>
        </p:nvSpPr>
        <p:spPr/>
        <p:txBody>
          <a:bodyPr/>
          <a:lstStyle/>
          <a:p>
            <a:r>
              <a:rPr lang="zh-CN" altLang="en-US" smtClean="0"/>
              <a:t>干货公会会员前端草图</a:t>
            </a:r>
            <a:endParaRPr lang="zh-CN" altLang="en-US"/>
          </a:p>
        </p:txBody>
      </p:sp>
    </p:spTree>
    <p:extLst>
      <p:ext uri="{BB962C8B-B14F-4D97-AF65-F5344CB8AC3E}">
        <p14:creationId xmlns:p14="http://schemas.microsoft.com/office/powerpoint/2010/main" val="1831299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072680" y="1412776"/>
            <a:ext cx="5076564" cy="3564396"/>
            <a:chOff x="2072680" y="1412776"/>
            <a:chExt cx="5076564" cy="3564396"/>
          </a:xfrm>
          <a:solidFill>
            <a:schemeClr val="accent5">
              <a:lumMod val="40000"/>
              <a:lumOff val="60000"/>
            </a:schemeClr>
          </a:solidFill>
        </p:grpSpPr>
        <p:cxnSp>
          <p:nvCxnSpPr>
            <p:cNvPr id="8" name="肘形连接符 7"/>
            <p:cNvCxnSpPr>
              <a:stCxn id="2" idx="2"/>
              <a:endCxn id="15" idx="0"/>
            </p:cNvCxnSpPr>
            <p:nvPr/>
          </p:nvCxnSpPr>
          <p:spPr>
            <a:xfrm rot="16200000" flipH="1">
              <a:off x="4502950" y="2294874"/>
              <a:ext cx="2196244" cy="1728192"/>
            </a:xfrm>
            <a:prstGeom prst="bentConnector3">
              <a:avLst>
                <a:gd name="adj1" fmla="val 50000"/>
              </a:avLst>
            </a:prstGeom>
            <a:grpFill/>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2072680" y="1412776"/>
              <a:ext cx="4824536" cy="3528392"/>
              <a:chOff x="2072680" y="1412776"/>
              <a:chExt cx="4824536" cy="3528392"/>
            </a:xfrm>
            <a:grpFill/>
          </p:grpSpPr>
          <p:sp>
            <p:nvSpPr>
              <p:cNvPr id="2" name="矩形 1"/>
              <p:cNvSpPr/>
              <p:nvPr/>
            </p:nvSpPr>
            <p:spPr>
              <a:xfrm>
                <a:off x="2576736" y="1412776"/>
                <a:ext cx="4320480" cy="64807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H5</a:t>
                </a:r>
                <a:r>
                  <a:rPr lang="zh-CN" altLang="en-US" dirty="0" smtClean="0">
                    <a:solidFill>
                      <a:schemeClr val="tx1"/>
                    </a:solidFill>
                  </a:rPr>
                  <a:t>登录页</a:t>
                </a:r>
                <a:endParaRPr lang="zh-CN" altLang="en-US" dirty="0">
                  <a:solidFill>
                    <a:schemeClr val="tx1"/>
                  </a:solidFill>
                </a:endParaRPr>
              </a:p>
            </p:txBody>
          </p:sp>
          <p:grpSp>
            <p:nvGrpSpPr>
              <p:cNvPr id="16" name="组合 15"/>
              <p:cNvGrpSpPr/>
              <p:nvPr/>
            </p:nvGrpSpPr>
            <p:grpSpPr>
              <a:xfrm>
                <a:off x="2072680" y="2060848"/>
                <a:ext cx="2664296" cy="2880320"/>
                <a:chOff x="2072680" y="2060848"/>
                <a:chExt cx="2664296" cy="2880320"/>
              </a:xfrm>
              <a:grpFill/>
            </p:grpSpPr>
            <p:cxnSp>
              <p:nvCxnSpPr>
                <p:cNvPr id="4" name="肘形连接符 3"/>
                <p:cNvCxnSpPr>
                  <a:stCxn id="2" idx="2"/>
                  <a:endCxn id="14" idx="0"/>
                </p:cNvCxnSpPr>
                <p:nvPr/>
              </p:nvCxnSpPr>
              <p:spPr>
                <a:xfrm rot="5400000">
                  <a:off x="2684748" y="2240868"/>
                  <a:ext cx="2232248" cy="1872208"/>
                </a:xfrm>
                <a:prstGeom prst="bentConnector3">
                  <a:avLst>
                    <a:gd name="adj1" fmla="val 50000"/>
                  </a:avLst>
                </a:prstGeom>
                <a:grpFill/>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072680" y="4293096"/>
                  <a:ext cx="1584176" cy="64807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微信登录</a:t>
                  </a:r>
                  <a:endParaRPr lang="zh-CN" altLang="en-US" dirty="0">
                    <a:solidFill>
                      <a:schemeClr val="tx1"/>
                    </a:solidFill>
                  </a:endParaRPr>
                </a:p>
              </p:txBody>
            </p:sp>
          </p:grpSp>
        </p:grpSp>
        <p:sp>
          <p:nvSpPr>
            <p:cNvPr id="15" name="矩形 14"/>
            <p:cNvSpPr/>
            <p:nvPr/>
          </p:nvSpPr>
          <p:spPr>
            <a:xfrm>
              <a:off x="5781092" y="4257092"/>
              <a:ext cx="1368152" cy="7200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账号</a:t>
              </a:r>
              <a:endParaRPr lang="zh-CN" altLang="en-US" dirty="0">
                <a:solidFill>
                  <a:schemeClr val="tx1"/>
                </a:solidFill>
              </a:endParaRPr>
            </a:p>
          </p:txBody>
        </p:sp>
      </p:grpSp>
      <p:sp>
        <p:nvSpPr>
          <p:cNvPr id="28" name="TextBox 27"/>
          <p:cNvSpPr txBox="1"/>
          <p:nvPr/>
        </p:nvSpPr>
        <p:spPr>
          <a:xfrm>
            <a:off x="2072680" y="5445224"/>
            <a:ext cx="5076564" cy="738664"/>
          </a:xfrm>
          <a:prstGeom prst="rect">
            <a:avLst/>
          </a:prstGeom>
          <a:solidFill>
            <a:schemeClr val="accent5">
              <a:lumMod val="40000"/>
              <a:lumOff val="60000"/>
            </a:schemeClr>
          </a:solidFill>
        </p:spPr>
        <p:txBody>
          <a:bodyPr wrap="square" rtlCol="0">
            <a:spAutoFit/>
          </a:bodyPr>
          <a:lstStyle/>
          <a:p>
            <a:r>
              <a:rPr lang="en-US" altLang="zh-CN" sz="1400" dirty="0" smtClean="0">
                <a:latin typeface="+mn-ea"/>
              </a:rPr>
              <a:t>1</a:t>
            </a:r>
            <a:r>
              <a:rPr lang="zh-CN" altLang="en-US" sz="1400" dirty="0" smtClean="0">
                <a:latin typeface="+mn-ea"/>
              </a:rPr>
              <a:t>、微信登录或者注册账号系统自动生成一个</a:t>
            </a:r>
            <a:r>
              <a:rPr lang="en-US" altLang="zh-CN" sz="1400" dirty="0" smtClean="0">
                <a:latin typeface="+mn-ea"/>
              </a:rPr>
              <a:t>ID</a:t>
            </a:r>
            <a:r>
              <a:rPr lang="zh-CN" altLang="en-US" sz="1400" dirty="0" smtClean="0">
                <a:latin typeface="+mn-ea"/>
              </a:rPr>
              <a:t>号</a:t>
            </a:r>
            <a:r>
              <a:rPr lang="en-US" altLang="zh-CN" sz="1400" dirty="0" smtClean="0">
                <a:latin typeface="+mn-ea"/>
              </a:rPr>
              <a:t/>
            </a:r>
            <a:br>
              <a:rPr lang="en-US" altLang="zh-CN" sz="1400" dirty="0" smtClean="0">
                <a:latin typeface="+mn-ea"/>
              </a:rPr>
            </a:br>
            <a:r>
              <a:rPr lang="en-US" altLang="zh-CN" sz="1400" dirty="0" smtClean="0">
                <a:latin typeface="+mn-ea"/>
              </a:rPr>
              <a:t>2</a:t>
            </a:r>
            <a:r>
              <a:rPr lang="zh-CN" altLang="en-US" sz="1400" dirty="0" smtClean="0">
                <a:latin typeface="+mn-ea"/>
              </a:rPr>
              <a:t>、优先选择微信登录，账号登录作为备选</a:t>
            </a:r>
            <a:endParaRPr lang="en-US" altLang="zh-CN" sz="1400" dirty="0" smtClean="0">
              <a:latin typeface="+mn-ea"/>
            </a:endParaRPr>
          </a:p>
          <a:p>
            <a:r>
              <a:rPr lang="en-US" altLang="zh-CN" sz="1400" dirty="0" smtClean="0">
                <a:latin typeface="+mn-ea"/>
              </a:rPr>
              <a:t>3</a:t>
            </a:r>
            <a:r>
              <a:rPr lang="zh-CN" altLang="en-US" sz="1400" dirty="0" smtClean="0">
                <a:latin typeface="+mn-ea"/>
              </a:rPr>
              <a:t>、注册账号填写的手机号作为找回密码的唯一凭证</a:t>
            </a:r>
            <a:endParaRPr lang="zh-CN" altLang="en-US" sz="1400" dirty="0">
              <a:latin typeface="+mn-ea"/>
            </a:endParaRPr>
          </a:p>
        </p:txBody>
      </p:sp>
      <p:sp>
        <p:nvSpPr>
          <p:cNvPr id="29" name="矩形 28"/>
          <p:cNvSpPr/>
          <p:nvPr/>
        </p:nvSpPr>
        <p:spPr>
          <a:xfrm>
            <a:off x="0" y="0"/>
            <a:ext cx="1568624" cy="476672"/>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组织结构</a:t>
            </a:r>
            <a:r>
              <a:rPr lang="en-US" altLang="zh-CN" dirty="0" smtClean="0">
                <a:solidFill>
                  <a:schemeClr val="tx1"/>
                </a:solidFill>
              </a:rPr>
              <a:t>1</a:t>
            </a:r>
            <a:endParaRPr lang="zh-CN" altLang="en-US" dirty="0">
              <a:solidFill>
                <a:schemeClr val="tx1"/>
              </a:solidFill>
            </a:endParaRPr>
          </a:p>
        </p:txBody>
      </p:sp>
      <p:sp>
        <p:nvSpPr>
          <p:cNvPr id="5" name="日期占位符 4"/>
          <p:cNvSpPr>
            <a:spLocks noGrp="1"/>
          </p:cNvSpPr>
          <p:nvPr>
            <p:ph type="dt" sz="half" idx="10"/>
          </p:nvPr>
        </p:nvSpPr>
        <p:spPr/>
        <p:txBody>
          <a:bodyPr/>
          <a:lstStyle/>
          <a:p>
            <a:fld id="{345827F7-158A-4FE4-BD67-C1499A722B18}" type="datetime1">
              <a:rPr lang="zh-CN" altLang="en-US" smtClean="0"/>
              <a:t>2018/5/22</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12</a:t>
            </a:fld>
            <a:endParaRPr lang="zh-CN" altLang="en-US"/>
          </a:p>
        </p:txBody>
      </p:sp>
      <p:sp>
        <p:nvSpPr>
          <p:cNvPr id="7" name="页脚占位符 6"/>
          <p:cNvSpPr>
            <a:spLocks noGrp="1"/>
          </p:cNvSpPr>
          <p:nvPr>
            <p:ph type="ftr" sz="quarter" idx="11"/>
          </p:nvPr>
        </p:nvSpPr>
        <p:spPr/>
        <p:txBody>
          <a:bodyPr/>
          <a:lstStyle/>
          <a:p>
            <a:r>
              <a:rPr lang="zh-CN" altLang="en-US" smtClean="0"/>
              <a:t>干货公会会员前端草图</a:t>
            </a:r>
            <a:endParaRPr lang="zh-CN" altLang="en-US"/>
          </a:p>
        </p:txBody>
      </p:sp>
    </p:spTree>
    <p:extLst>
      <p:ext uri="{BB962C8B-B14F-4D97-AF65-F5344CB8AC3E}">
        <p14:creationId xmlns:p14="http://schemas.microsoft.com/office/powerpoint/2010/main" val="12783106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0"/>
            <a:ext cx="1568624" cy="476672"/>
          </a:xfrm>
          <a:prstGeom prst="rect">
            <a:avLst/>
          </a:prstGeom>
          <a:solidFill>
            <a:schemeClr val="accent5">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组织结构</a:t>
            </a:r>
            <a:r>
              <a:rPr lang="en-US" altLang="zh-CN" dirty="0" smtClean="0">
                <a:solidFill>
                  <a:schemeClr val="tx1"/>
                </a:solidFill>
              </a:rPr>
              <a:t>2</a:t>
            </a:r>
            <a:endParaRPr lang="zh-CN" altLang="en-US" dirty="0">
              <a:solidFill>
                <a:schemeClr val="tx1"/>
              </a:solidFill>
            </a:endParaRPr>
          </a:p>
        </p:txBody>
      </p:sp>
      <p:cxnSp>
        <p:nvCxnSpPr>
          <p:cNvPr id="5" name="直接箭头连接符 4"/>
          <p:cNvCxnSpPr>
            <a:stCxn id="2" idx="3"/>
            <a:endCxn id="12" idx="1"/>
          </p:cNvCxnSpPr>
          <p:nvPr/>
        </p:nvCxnSpPr>
        <p:spPr>
          <a:xfrm>
            <a:off x="4528728" y="925614"/>
            <a:ext cx="2475275" cy="15365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a:xfrm>
            <a:off x="7004003" y="755234"/>
            <a:ext cx="2340259" cy="2736304"/>
            <a:chOff x="6933220" y="1340768"/>
            <a:chExt cx="2340259" cy="2736304"/>
          </a:xfrm>
          <a:solidFill>
            <a:schemeClr val="accent5">
              <a:lumMod val="20000"/>
              <a:lumOff val="80000"/>
            </a:schemeClr>
          </a:solidFill>
        </p:grpSpPr>
        <p:grpSp>
          <p:nvGrpSpPr>
            <p:cNvPr id="30" name="组合 29"/>
            <p:cNvGrpSpPr/>
            <p:nvPr/>
          </p:nvGrpSpPr>
          <p:grpSpPr>
            <a:xfrm>
              <a:off x="6933220" y="1340768"/>
              <a:ext cx="1836204" cy="2592288"/>
              <a:chOff x="6933220" y="1340768"/>
              <a:chExt cx="1836204" cy="2592288"/>
            </a:xfrm>
            <a:grpFill/>
          </p:grpSpPr>
          <p:sp>
            <p:nvSpPr>
              <p:cNvPr id="12" name="矩形 11"/>
              <p:cNvSpPr/>
              <p:nvPr/>
            </p:nvSpPr>
            <p:spPr>
              <a:xfrm>
                <a:off x="6933220" y="1340768"/>
                <a:ext cx="1836204" cy="64807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主页界面</a:t>
                </a:r>
                <a:endParaRPr lang="zh-CN" altLang="en-US" dirty="0">
                  <a:solidFill>
                    <a:schemeClr val="tx1"/>
                  </a:solidFill>
                </a:endParaRPr>
              </a:p>
            </p:txBody>
          </p:sp>
          <p:cxnSp>
            <p:nvCxnSpPr>
              <p:cNvPr id="20" name="直接连接符 19"/>
              <p:cNvCxnSpPr>
                <a:stCxn id="12" idx="2"/>
              </p:cNvCxnSpPr>
              <p:nvPr/>
            </p:nvCxnSpPr>
            <p:spPr>
              <a:xfrm>
                <a:off x="7851322" y="1988839"/>
                <a:ext cx="0" cy="1944217"/>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851322" y="2564904"/>
                <a:ext cx="558062" cy="0"/>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851322" y="2996952"/>
                <a:ext cx="558062" cy="0"/>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7851322" y="3501008"/>
                <a:ext cx="558062"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34" name="矩形 33"/>
            <p:cNvSpPr/>
            <p:nvPr/>
          </p:nvSpPr>
          <p:spPr>
            <a:xfrm>
              <a:off x="8409384" y="2420888"/>
              <a:ext cx="576064" cy="288032"/>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头像</a:t>
              </a:r>
              <a:endParaRPr lang="zh-CN" altLang="en-US" sz="1200" dirty="0">
                <a:solidFill>
                  <a:schemeClr val="tx1"/>
                </a:solidFill>
              </a:endParaRPr>
            </a:p>
          </p:txBody>
        </p:sp>
        <p:sp>
          <p:nvSpPr>
            <p:cNvPr id="35" name="矩形 34"/>
            <p:cNvSpPr/>
            <p:nvPr/>
          </p:nvSpPr>
          <p:spPr>
            <a:xfrm>
              <a:off x="8414620" y="2843466"/>
              <a:ext cx="858859" cy="288032"/>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ID</a:t>
              </a:r>
              <a:r>
                <a:rPr lang="zh-CN" altLang="en-US" sz="1200" dirty="0" smtClean="0">
                  <a:solidFill>
                    <a:schemeClr val="tx1"/>
                  </a:solidFill>
                </a:rPr>
                <a:t>、昵称</a:t>
              </a:r>
              <a:endParaRPr lang="zh-CN" altLang="en-US" sz="1200" dirty="0">
                <a:solidFill>
                  <a:schemeClr val="tx1"/>
                </a:solidFill>
              </a:endParaRPr>
            </a:p>
          </p:txBody>
        </p:sp>
        <p:sp>
          <p:nvSpPr>
            <p:cNvPr id="36" name="矩形 35"/>
            <p:cNvSpPr/>
            <p:nvPr/>
          </p:nvSpPr>
          <p:spPr>
            <a:xfrm>
              <a:off x="8414621" y="3356992"/>
              <a:ext cx="858858" cy="288032"/>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会员等级</a:t>
              </a:r>
              <a:endParaRPr lang="zh-CN" altLang="en-US" sz="1200" dirty="0">
                <a:solidFill>
                  <a:schemeClr val="tx1"/>
                </a:solidFill>
              </a:endParaRPr>
            </a:p>
          </p:txBody>
        </p:sp>
        <p:sp>
          <p:nvSpPr>
            <p:cNvPr id="37" name="矩形 36"/>
            <p:cNvSpPr/>
            <p:nvPr/>
          </p:nvSpPr>
          <p:spPr>
            <a:xfrm>
              <a:off x="8398343" y="3789040"/>
              <a:ext cx="875136" cy="288032"/>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设置按钮</a:t>
              </a:r>
              <a:endParaRPr lang="zh-CN" altLang="en-US" sz="1200" dirty="0">
                <a:solidFill>
                  <a:schemeClr val="tx1"/>
                </a:solidFill>
              </a:endParaRPr>
            </a:p>
          </p:txBody>
        </p:sp>
        <p:cxnSp>
          <p:nvCxnSpPr>
            <p:cNvPr id="38" name="直接连接符 37"/>
            <p:cNvCxnSpPr/>
            <p:nvPr/>
          </p:nvCxnSpPr>
          <p:spPr>
            <a:xfrm>
              <a:off x="7840281" y="3933056"/>
              <a:ext cx="558062"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cxnSp>
        <p:nvCxnSpPr>
          <p:cNvPr id="68" name="肘形连接符 67"/>
          <p:cNvCxnSpPr>
            <a:stCxn id="2" idx="2"/>
            <a:endCxn id="52" idx="0"/>
          </p:cNvCxnSpPr>
          <p:nvPr/>
        </p:nvCxnSpPr>
        <p:spPr>
          <a:xfrm rot="16200000" flipH="1">
            <a:off x="3381515" y="933707"/>
            <a:ext cx="1565345" cy="2007223"/>
          </a:xfrm>
          <a:prstGeom prst="bentConnector3">
            <a:avLst/>
          </a:prstGeom>
          <a:ln w="28575"/>
        </p:spPr>
        <p:style>
          <a:lnRef idx="1">
            <a:schemeClr val="accent1"/>
          </a:lnRef>
          <a:fillRef idx="0">
            <a:schemeClr val="accent1"/>
          </a:fillRef>
          <a:effectRef idx="0">
            <a:schemeClr val="accent1"/>
          </a:effectRef>
          <a:fontRef idx="minor">
            <a:schemeClr val="tx1"/>
          </a:fontRef>
        </p:style>
      </p:cxnSp>
      <p:grpSp>
        <p:nvGrpSpPr>
          <p:cNvPr id="82" name="组合 81"/>
          <p:cNvGrpSpPr/>
          <p:nvPr/>
        </p:nvGrpSpPr>
        <p:grpSpPr>
          <a:xfrm>
            <a:off x="784312" y="696581"/>
            <a:ext cx="6192688" cy="2506926"/>
            <a:chOff x="1568624" y="1412776"/>
            <a:chExt cx="6192688" cy="3546791"/>
          </a:xfrm>
          <a:solidFill>
            <a:schemeClr val="accent5">
              <a:lumMod val="20000"/>
              <a:lumOff val="80000"/>
            </a:schemeClr>
          </a:solidFill>
        </p:grpSpPr>
        <p:grpSp>
          <p:nvGrpSpPr>
            <p:cNvPr id="18" name="组合 17"/>
            <p:cNvGrpSpPr/>
            <p:nvPr/>
          </p:nvGrpSpPr>
          <p:grpSpPr>
            <a:xfrm>
              <a:off x="1568624" y="1412776"/>
              <a:ext cx="3744416" cy="3539942"/>
              <a:chOff x="1568624" y="1412776"/>
              <a:chExt cx="3744416" cy="3539942"/>
            </a:xfrm>
            <a:grpFill/>
          </p:grpSpPr>
          <p:cxnSp>
            <p:nvCxnSpPr>
              <p:cNvPr id="8" name="肘形连接符 7"/>
              <p:cNvCxnSpPr>
                <a:stCxn id="2" idx="2"/>
                <a:endCxn id="15" idx="0"/>
              </p:cNvCxnSpPr>
              <p:nvPr/>
            </p:nvCxnSpPr>
            <p:spPr>
              <a:xfrm rot="5400000">
                <a:off x="2573328" y="2897877"/>
                <a:ext cx="2208590" cy="534531"/>
              </a:xfrm>
              <a:prstGeom prst="bentConnector3">
                <a:avLst>
                  <a:gd name="adj1" fmla="val 50000"/>
                </a:avLst>
              </a:prstGeom>
              <a:grpFill/>
              <a:ln w="28575"/>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1568624" y="1412776"/>
                <a:ext cx="3744416" cy="3528392"/>
                <a:chOff x="1568624" y="1412776"/>
                <a:chExt cx="3744416" cy="3528392"/>
              </a:xfrm>
              <a:grpFill/>
            </p:grpSpPr>
            <p:sp>
              <p:nvSpPr>
                <p:cNvPr id="2" name="矩形 1"/>
                <p:cNvSpPr/>
                <p:nvPr/>
              </p:nvSpPr>
              <p:spPr>
                <a:xfrm>
                  <a:off x="2576736" y="1412776"/>
                  <a:ext cx="2736304" cy="64807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H5</a:t>
                  </a:r>
                  <a:r>
                    <a:rPr lang="zh-CN" altLang="en-US" dirty="0" smtClean="0">
                      <a:solidFill>
                        <a:schemeClr val="tx1"/>
                      </a:solidFill>
                    </a:rPr>
                    <a:t>主页界面</a:t>
                  </a:r>
                  <a:endParaRPr lang="zh-CN" altLang="en-US" dirty="0">
                    <a:solidFill>
                      <a:schemeClr val="tx1"/>
                    </a:solidFill>
                  </a:endParaRPr>
                </a:p>
              </p:txBody>
            </p:sp>
            <p:grpSp>
              <p:nvGrpSpPr>
                <p:cNvPr id="16" name="组合 15"/>
                <p:cNvGrpSpPr/>
                <p:nvPr/>
              </p:nvGrpSpPr>
              <p:grpSpPr>
                <a:xfrm>
                  <a:off x="1568624" y="2060846"/>
                  <a:ext cx="2376265" cy="2880322"/>
                  <a:chOff x="1568624" y="2060846"/>
                  <a:chExt cx="2376265" cy="2880322"/>
                </a:xfrm>
                <a:grpFill/>
              </p:grpSpPr>
              <p:cxnSp>
                <p:nvCxnSpPr>
                  <p:cNvPr id="4" name="肘形连接符 3"/>
                  <p:cNvCxnSpPr>
                    <a:stCxn id="2" idx="2"/>
                    <a:endCxn id="14" idx="0"/>
                  </p:cNvCxnSpPr>
                  <p:nvPr/>
                </p:nvCxnSpPr>
                <p:spPr>
                  <a:xfrm rot="5400000">
                    <a:off x="1892660" y="2240867"/>
                    <a:ext cx="2232249" cy="1872208"/>
                  </a:xfrm>
                  <a:prstGeom prst="bentConnector3">
                    <a:avLst>
                      <a:gd name="adj1" fmla="val 50000"/>
                    </a:avLst>
                  </a:prstGeom>
                  <a:grpFill/>
                  <a:ln w="28575"/>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568624" y="4293096"/>
                    <a:ext cx="1008112" cy="648072"/>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模块</a:t>
                    </a:r>
                    <a:r>
                      <a:rPr lang="en-US" altLang="zh-CN" sz="1200" dirty="0" smtClean="0">
                        <a:solidFill>
                          <a:schemeClr val="tx1"/>
                        </a:solidFill>
                      </a:rPr>
                      <a:t>1</a:t>
                    </a:r>
                    <a:br>
                      <a:rPr lang="en-US" altLang="zh-CN" sz="1200" dirty="0" smtClean="0">
                        <a:solidFill>
                          <a:schemeClr val="tx1"/>
                        </a:solidFill>
                      </a:rPr>
                    </a:br>
                    <a:r>
                      <a:rPr lang="zh-CN" altLang="en-US" sz="1200" dirty="0" smtClean="0">
                        <a:solidFill>
                          <a:schemeClr val="tx1"/>
                        </a:solidFill>
                      </a:rPr>
                      <a:t>积分中心</a:t>
                    </a:r>
                    <a:endParaRPr lang="zh-CN" altLang="en-US" sz="1200" dirty="0">
                      <a:solidFill>
                        <a:schemeClr val="tx1"/>
                      </a:solidFill>
                    </a:endParaRPr>
                  </a:p>
                </p:txBody>
              </p:sp>
            </p:grpSp>
          </p:grpSp>
          <p:sp>
            <p:nvSpPr>
              <p:cNvPr id="15" name="矩形 14"/>
              <p:cNvSpPr/>
              <p:nvPr/>
            </p:nvSpPr>
            <p:spPr>
              <a:xfrm>
                <a:off x="2875824" y="4269437"/>
                <a:ext cx="1069065" cy="68328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模块</a:t>
                </a:r>
                <a:r>
                  <a:rPr lang="en-US" altLang="zh-CN" sz="1200" dirty="0" smtClean="0">
                    <a:solidFill>
                      <a:schemeClr val="tx1"/>
                    </a:solidFill>
                  </a:rPr>
                  <a:t>2</a:t>
                </a:r>
                <a:br>
                  <a:rPr lang="en-US" altLang="zh-CN" sz="1200" dirty="0" smtClean="0">
                    <a:solidFill>
                      <a:schemeClr val="tx1"/>
                    </a:solidFill>
                  </a:rPr>
                </a:br>
                <a:r>
                  <a:rPr lang="zh-CN" altLang="en-US" sz="1200" dirty="0" smtClean="0">
                    <a:solidFill>
                      <a:schemeClr val="tx1"/>
                    </a:solidFill>
                  </a:rPr>
                  <a:t>任务大全</a:t>
                </a:r>
                <a:endParaRPr lang="zh-CN" altLang="en-US" sz="1200" dirty="0">
                  <a:solidFill>
                    <a:schemeClr val="tx1"/>
                  </a:solidFill>
                </a:endParaRPr>
              </a:p>
            </p:txBody>
          </p:sp>
        </p:grpSp>
        <p:cxnSp>
          <p:nvCxnSpPr>
            <p:cNvPr id="62" name="肘形连接符 61"/>
            <p:cNvCxnSpPr>
              <a:stCxn id="2" idx="2"/>
              <a:endCxn id="51" idx="0"/>
            </p:cNvCxnSpPr>
            <p:nvPr/>
          </p:nvCxnSpPr>
          <p:spPr>
            <a:xfrm rot="16200000" flipH="1">
              <a:off x="3199940" y="2805794"/>
              <a:ext cx="2215439" cy="725543"/>
            </a:xfrm>
            <a:prstGeom prst="bentConnector3">
              <a:avLst/>
            </a:prstGeom>
            <a:grpFill/>
            <a:ln w="28575"/>
          </p:spPr>
          <p:style>
            <a:lnRef idx="1">
              <a:schemeClr val="accent1"/>
            </a:lnRef>
            <a:fillRef idx="0">
              <a:schemeClr val="accent1"/>
            </a:fillRef>
            <a:effectRef idx="0">
              <a:schemeClr val="accent1"/>
            </a:effectRef>
            <a:fontRef idx="minor">
              <a:schemeClr val="tx1"/>
            </a:fontRef>
          </p:style>
        </p:cxnSp>
        <p:grpSp>
          <p:nvGrpSpPr>
            <p:cNvPr id="81" name="组合 80"/>
            <p:cNvGrpSpPr/>
            <p:nvPr/>
          </p:nvGrpSpPr>
          <p:grpSpPr>
            <a:xfrm>
              <a:off x="4169834" y="4257887"/>
              <a:ext cx="3591478" cy="701680"/>
              <a:chOff x="4169834" y="4257887"/>
              <a:chExt cx="3591478" cy="701680"/>
            </a:xfrm>
            <a:grpFill/>
          </p:grpSpPr>
          <p:sp>
            <p:nvSpPr>
              <p:cNvPr id="51" name="矩形 50"/>
              <p:cNvSpPr/>
              <p:nvPr/>
            </p:nvSpPr>
            <p:spPr>
              <a:xfrm>
                <a:off x="4169834" y="4276286"/>
                <a:ext cx="1001194" cy="68328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模块</a:t>
                </a:r>
                <a:r>
                  <a:rPr lang="en-US" altLang="zh-CN" sz="1200" dirty="0" smtClean="0">
                    <a:solidFill>
                      <a:schemeClr val="tx1"/>
                    </a:solidFill>
                  </a:rPr>
                  <a:t>3</a:t>
                </a:r>
                <a:br>
                  <a:rPr lang="en-US" altLang="zh-CN" sz="1200" dirty="0" smtClean="0">
                    <a:solidFill>
                      <a:schemeClr val="tx1"/>
                    </a:solidFill>
                  </a:rPr>
                </a:br>
                <a:r>
                  <a:rPr lang="zh-CN" altLang="en-US" sz="1200" dirty="0" smtClean="0">
                    <a:solidFill>
                      <a:schemeClr val="tx1"/>
                    </a:solidFill>
                  </a:rPr>
                  <a:t>我的任务</a:t>
                </a:r>
                <a:endParaRPr lang="zh-CN" altLang="en-US" sz="1200" dirty="0">
                  <a:solidFill>
                    <a:schemeClr val="tx1"/>
                  </a:solidFill>
                </a:endParaRPr>
              </a:p>
            </p:txBody>
          </p:sp>
          <p:sp>
            <p:nvSpPr>
              <p:cNvPr id="52" name="矩形 51"/>
              <p:cNvSpPr/>
              <p:nvPr/>
            </p:nvSpPr>
            <p:spPr>
              <a:xfrm>
                <a:off x="5439054" y="4275491"/>
                <a:ext cx="1026114" cy="68328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模块</a:t>
                </a:r>
                <a:r>
                  <a:rPr lang="en-US" altLang="zh-CN" sz="1200" dirty="0" smtClean="0">
                    <a:solidFill>
                      <a:schemeClr val="tx1"/>
                    </a:solidFill>
                  </a:rPr>
                  <a:t>4</a:t>
                </a:r>
                <a:br>
                  <a:rPr lang="en-US" altLang="zh-CN" sz="1200" dirty="0" smtClean="0">
                    <a:solidFill>
                      <a:schemeClr val="tx1"/>
                    </a:solidFill>
                  </a:rPr>
                </a:br>
                <a:r>
                  <a:rPr lang="zh-CN" altLang="en-US" sz="1200" dirty="0">
                    <a:solidFill>
                      <a:schemeClr val="tx1"/>
                    </a:solidFill>
                  </a:rPr>
                  <a:t>联系</a:t>
                </a:r>
                <a:r>
                  <a:rPr lang="zh-CN" altLang="en-US" sz="1200" dirty="0" smtClean="0">
                    <a:solidFill>
                      <a:schemeClr val="tx1"/>
                    </a:solidFill>
                  </a:rPr>
                  <a:t>客服</a:t>
                </a:r>
                <a:endParaRPr lang="zh-CN" altLang="en-US" sz="1200" dirty="0">
                  <a:solidFill>
                    <a:schemeClr val="tx1"/>
                  </a:solidFill>
                </a:endParaRPr>
              </a:p>
            </p:txBody>
          </p:sp>
          <p:sp>
            <p:nvSpPr>
              <p:cNvPr id="77" name="矩形 76"/>
              <p:cNvSpPr/>
              <p:nvPr/>
            </p:nvSpPr>
            <p:spPr>
              <a:xfrm>
                <a:off x="6735198" y="4257887"/>
                <a:ext cx="1026114" cy="68328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模块</a:t>
                </a:r>
                <a:r>
                  <a:rPr lang="en-US" altLang="zh-CN" sz="1200" dirty="0" smtClean="0">
                    <a:solidFill>
                      <a:schemeClr val="tx1"/>
                    </a:solidFill>
                  </a:rPr>
                  <a:t>5</a:t>
                </a:r>
                <a:br>
                  <a:rPr lang="en-US" altLang="zh-CN" sz="1200" dirty="0" smtClean="0">
                    <a:solidFill>
                      <a:schemeClr val="tx1"/>
                    </a:solidFill>
                  </a:rPr>
                </a:br>
                <a:r>
                  <a:rPr lang="zh-CN" altLang="en-US" sz="1200" dirty="0" smtClean="0">
                    <a:solidFill>
                      <a:schemeClr val="tx1"/>
                    </a:solidFill>
                  </a:rPr>
                  <a:t>今日成绩表</a:t>
                </a:r>
                <a:endParaRPr lang="zh-CN" altLang="en-US" sz="1200" dirty="0">
                  <a:solidFill>
                    <a:schemeClr val="tx1"/>
                  </a:solidFill>
                </a:endParaRPr>
              </a:p>
            </p:txBody>
          </p:sp>
        </p:grpSp>
        <p:cxnSp>
          <p:nvCxnSpPr>
            <p:cNvPr id="79" name="肘形连接符 78"/>
            <p:cNvCxnSpPr>
              <a:stCxn id="2" idx="2"/>
              <a:endCxn id="77" idx="0"/>
            </p:cNvCxnSpPr>
            <p:nvPr/>
          </p:nvCxnSpPr>
          <p:spPr>
            <a:xfrm rot="16200000" flipH="1">
              <a:off x="4498051" y="1507683"/>
              <a:ext cx="2197040" cy="3303367"/>
            </a:xfrm>
            <a:prstGeom prst="bentConnector3">
              <a:avLst/>
            </a:prstGeom>
            <a:grpFill/>
            <a:ln w="28575"/>
          </p:spPr>
          <p:style>
            <a:lnRef idx="1">
              <a:schemeClr val="accent1"/>
            </a:lnRef>
            <a:fillRef idx="0">
              <a:schemeClr val="accent1"/>
            </a:fillRef>
            <a:effectRef idx="0">
              <a:schemeClr val="accent1"/>
            </a:effectRef>
            <a:fontRef idx="minor">
              <a:schemeClr val="tx1"/>
            </a:fontRef>
          </p:style>
        </p:cxnSp>
      </p:grpSp>
      <p:sp>
        <p:nvSpPr>
          <p:cNvPr id="80" name="线形标注 1 79"/>
          <p:cNvSpPr/>
          <p:nvPr/>
        </p:nvSpPr>
        <p:spPr>
          <a:xfrm>
            <a:off x="7135659" y="3465207"/>
            <a:ext cx="949605" cy="322729"/>
          </a:xfrm>
          <a:prstGeom prst="borderCallout1">
            <a:avLst>
              <a:gd name="adj1" fmla="val 1081"/>
              <a:gd name="adj2" fmla="val 50857"/>
              <a:gd name="adj3" fmla="val -80059"/>
              <a:gd name="adj4" fmla="val -21263"/>
            </a:avLst>
          </a:prstGeom>
          <a:solidFill>
            <a:schemeClr val="accent5">
              <a:lumMod val="20000"/>
              <a:lumOff val="80000"/>
            </a:schemeClr>
          </a:solidFill>
          <a:ln w="285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浮动活动板块</a:t>
            </a:r>
            <a:endParaRPr lang="zh-CN" altLang="en-US" sz="1000" dirty="0">
              <a:solidFill>
                <a:schemeClr val="tx1"/>
              </a:solidFill>
            </a:endParaRPr>
          </a:p>
        </p:txBody>
      </p:sp>
      <p:grpSp>
        <p:nvGrpSpPr>
          <p:cNvPr id="83" name="组合 82"/>
          <p:cNvGrpSpPr/>
          <p:nvPr/>
        </p:nvGrpSpPr>
        <p:grpSpPr>
          <a:xfrm>
            <a:off x="237432" y="3933108"/>
            <a:ext cx="2419209" cy="2592236"/>
            <a:chOff x="6933220" y="1340768"/>
            <a:chExt cx="2340259" cy="2926986"/>
          </a:xfrm>
          <a:solidFill>
            <a:schemeClr val="accent5">
              <a:lumMod val="20000"/>
              <a:lumOff val="80000"/>
            </a:schemeClr>
          </a:solidFill>
        </p:grpSpPr>
        <p:grpSp>
          <p:nvGrpSpPr>
            <p:cNvPr id="84" name="组合 83"/>
            <p:cNvGrpSpPr/>
            <p:nvPr/>
          </p:nvGrpSpPr>
          <p:grpSpPr>
            <a:xfrm>
              <a:off x="6933220" y="1340768"/>
              <a:ext cx="1444141" cy="2592288"/>
              <a:chOff x="6933220" y="1340768"/>
              <a:chExt cx="1444141" cy="2592288"/>
            </a:xfrm>
            <a:grpFill/>
          </p:grpSpPr>
          <p:sp>
            <p:nvSpPr>
              <p:cNvPr id="90" name="矩形 89"/>
              <p:cNvSpPr/>
              <p:nvPr/>
            </p:nvSpPr>
            <p:spPr>
              <a:xfrm>
                <a:off x="6933220" y="1340768"/>
                <a:ext cx="1016756" cy="64807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solidFill>
                      <a:schemeClr val="tx1"/>
                    </a:solidFill>
                  </a:rPr>
                  <a:t>积分中心</a:t>
                </a:r>
                <a:endParaRPr lang="zh-CN" altLang="en-US" sz="900" dirty="0">
                  <a:solidFill>
                    <a:schemeClr val="tx1"/>
                  </a:solidFill>
                </a:endParaRPr>
              </a:p>
            </p:txBody>
          </p:sp>
          <p:cxnSp>
            <p:nvCxnSpPr>
              <p:cNvPr id="91" name="直接连接符 90"/>
              <p:cNvCxnSpPr>
                <a:stCxn id="90" idx="2"/>
              </p:cNvCxnSpPr>
              <p:nvPr/>
            </p:nvCxnSpPr>
            <p:spPr>
              <a:xfrm>
                <a:off x="7441598" y="1988839"/>
                <a:ext cx="409724" cy="1944217"/>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92" name="直接连接符 91"/>
              <p:cNvCxnSpPr>
                <a:endCxn id="85" idx="1"/>
              </p:cNvCxnSpPr>
              <p:nvPr/>
            </p:nvCxnSpPr>
            <p:spPr>
              <a:xfrm flipV="1">
                <a:off x="7594047" y="2545008"/>
                <a:ext cx="606491" cy="157259"/>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7663705" y="2987481"/>
                <a:ext cx="713656" cy="9471"/>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7733363" y="3501008"/>
                <a:ext cx="558062"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85" name="矩形 84"/>
            <p:cNvSpPr/>
            <p:nvPr/>
          </p:nvSpPr>
          <p:spPr>
            <a:xfrm>
              <a:off x="8200537" y="2358180"/>
              <a:ext cx="1052510" cy="373656"/>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solidFill>
                    <a:schemeClr val="tx1"/>
                  </a:solidFill>
                </a:rPr>
                <a:t>存入积分</a:t>
              </a:r>
              <a:endParaRPr lang="en-US" altLang="zh-CN" sz="900" dirty="0" smtClean="0">
                <a:solidFill>
                  <a:schemeClr val="tx1"/>
                </a:solidFill>
              </a:endParaRPr>
            </a:p>
            <a:p>
              <a:pPr algn="ctr"/>
              <a:r>
                <a:rPr lang="zh-CN" altLang="en-US" sz="900" dirty="0" smtClean="0">
                  <a:solidFill>
                    <a:schemeClr val="tx1"/>
                  </a:solidFill>
                </a:rPr>
                <a:t>（功能）</a:t>
              </a:r>
              <a:endParaRPr lang="zh-CN" altLang="en-US" sz="900" dirty="0">
                <a:solidFill>
                  <a:schemeClr val="tx1"/>
                </a:solidFill>
              </a:endParaRPr>
            </a:p>
          </p:txBody>
        </p:sp>
        <p:sp>
          <p:nvSpPr>
            <p:cNvPr id="86" name="矩形 85"/>
            <p:cNvSpPr/>
            <p:nvPr/>
          </p:nvSpPr>
          <p:spPr>
            <a:xfrm>
              <a:off x="8220969" y="2843466"/>
              <a:ext cx="1052510" cy="39083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solidFill>
                    <a:schemeClr val="tx1"/>
                  </a:solidFill>
                </a:rPr>
                <a:t>申请服务</a:t>
              </a:r>
              <a:r>
                <a:rPr lang="en-US" altLang="zh-CN" sz="900" dirty="0" smtClean="0">
                  <a:solidFill>
                    <a:schemeClr val="tx1"/>
                  </a:solidFill>
                </a:rPr>
                <a:t/>
              </a:r>
              <a:br>
                <a:rPr lang="en-US" altLang="zh-CN" sz="900" dirty="0" smtClean="0">
                  <a:solidFill>
                    <a:schemeClr val="tx1"/>
                  </a:solidFill>
                </a:rPr>
              </a:br>
              <a:r>
                <a:rPr lang="zh-CN" altLang="en-US" sz="900" dirty="0" smtClean="0">
                  <a:solidFill>
                    <a:schemeClr val="tx1"/>
                  </a:solidFill>
                </a:rPr>
                <a:t>（功能）</a:t>
              </a:r>
              <a:endParaRPr lang="zh-CN" altLang="en-US" sz="900" dirty="0">
                <a:solidFill>
                  <a:schemeClr val="tx1"/>
                </a:solidFill>
              </a:endParaRPr>
            </a:p>
          </p:txBody>
        </p:sp>
        <p:sp>
          <p:nvSpPr>
            <p:cNvPr id="87" name="矩形 86"/>
            <p:cNvSpPr/>
            <p:nvPr/>
          </p:nvSpPr>
          <p:spPr>
            <a:xfrm>
              <a:off x="8220969" y="3308069"/>
              <a:ext cx="1052510" cy="480970"/>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solidFill>
                    <a:schemeClr val="tx1"/>
                  </a:solidFill>
                </a:rPr>
                <a:t>积分详情</a:t>
              </a:r>
              <a:r>
                <a:rPr lang="en-US" altLang="zh-CN" sz="900" dirty="0" smtClean="0">
                  <a:solidFill>
                    <a:schemeClr val="tx1"/>
                  </a:solidFill>
                </a:rPr>
                <a:t/>
              </a:r>
              <a:br>
                <a:rPr lang="en-US" altLang="zh-CN" sz="900" dirty="0" smtClean="0">
                  <a:solidFill>
                    <a:schemeClr val="tx1"/>
                  </a:solidFill>
                </a:rPr>
              </a:br>
              <a:r>
                <a:rPr lang="zh-CN" altLang="en-US" sz="900" dirty="0" smtClean="0">
                  <a:solidFill>
                    <a:schemeClr val="tx1"/>
                  </a:solidFill>
                </a:rPr>
                <a:t>（跳转显示列表）</a:t>
              </a:r>
              <a:endParaRPr lang="zh-CN" altLang="en-US" sz="900" dirty="0">
                <a:solidFill>
                  <a:schemeClr val="tx1"/>
                </a:solidFill>
              </a:endParaRPr>
            </a:p>
          </p:txBody>
        </p:sp>
        <p:sp>
          <p:nvSpPr>
            <p:cNvPr id="88" name="矩形 87"/>
            <p:cNvSpPr/>
            <p:nvPr/>
          </p:nvSpPr>
          <p:spPr>
            <a:xfrm>
              <a:off x="8220969" y="3870347"/>
              <a:ext cx="1052510" cy="397407"/>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solidFill>
                    <a:schemeClr val="tx1"/>
                  </a:solidFill>
                </a:rPr>
                <a:t>积分转赠</a:t>
              </a:r>
              <a:endParaRPr lang="en-US" altLang="zh-CN" sz="900" dirty="0" smtClean="0">
                <a:solidFill>
                  <a:schemeClr val="tx1"/>
                </a:solidFill>
              </a:endParaRPr>
            </a:p>
            <a:p>
              <a:pPr algn="ctr"/>
              <a:r>
                <a:rPr lang="en-US" altLang="zh-CN" sz="900" dirty="0" smtClean="0">
                  <a:solidFill>
                    <a:schemeClr val="tx1"/>
                  </a:solidFill>
                </a:rPr>
                <a:t>(</a:t>
              </a:r>
              <a:r>
                <a:rPr lang="zh-CN" altLang="en-US" sz="900" dirty="0" smtClean="0">
                  <a:solidFill>
                    <a:schemeClr val="tx1"/>
                  </a:solidFill>
                </a:rPr>
                <a:t>功能</a:t>
              </a:r>
              <a:r>
                <a:rPr lang="en-US" altLang="zh-CN" sz="900" dirty="0" smtClean="0">
                  <a:solidFill>
                    <a:schemeClr val="tx1"/>
                  </a:solidFill>
                </a:rPr>
                <a:t>)</a:t>
              </a:r>
              <a:endParaRPr lang="zh-CN" altLang="en-US" sz="900" dirty="0">
                <a:solidFill>
                  <a:schemeClr val="tx1"/>
                </a:solidFill>
              </a:endParaRPr>
            </a:p>
          </p:txBody>
        </p:sp>
        <p:cxnSp>
          <p:nvCxnSpPr>
            <p:cNvPr id="89" name="直接连接符 88"/>
            <p:cNvCxnSpPr/>
            <p:nvPr/>
          </p:nvCxnSpPr>
          <p:spPr>
            <a:xfrm>
              <a:off x="7840281" y="3933056"/>
              <a:ext cx="558062"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cxnSp>
        <p:nvCxnSpPr>
          <p:cNvPr id="97" name="直接连接符 96"/>
          <p:cNvCxnSpPr>
            <a:stCxn id="14" idx="2"/>
            <a:endCxn id="90" idx="0"/>
          </p:cNvCxnSpPr>
          <p:nvPr/>
        </p:nvCxnSpPr>
        <p:spPr>
          <a:xfrm flipH="1">
            <a:off x="762961" y="3190502"/>
            <a:ext cx="525407" cy="742606"/>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17" name="组合 116"/>
          <p:cNvGrpSpPr/>
          <p:nvPr/>
        </p:nvGrpSpPr>
        <p:grpSpPr>
          <a:xfrm>
            <a:off x="2059620" y="3915487"/>
            <a:ext cx="2705133" cy="2828823"/>
            <a:chOff x="2393049" y="3875129"/>
            <a:chExt cx="2705133" cy="2828823"/>
          </a:xfrm>
          <a:solidFill>
            <a:schemeClr val="accent5">
              <a:lumMod val="20000"/>
              <a:lumOff val="80000"/>
            </a:schemeClr>
          </a:solidFill>
        </p:grpSpPr>
        <p:grpSp>
          <p:nvGrpSpPr>
            <p:cNvPr id="101" name="组合 100"/>
            <p:cNvGrpSpPr/>
            <p:nvPr/>
          </p:nvGrpSpPr>
          <p:grpSpPr>
            <a:xfrm>
              <a:off x="2393049" y="3875129"/>
              <a:ext cx="2547542" cy="2828823"/>
              <a:chOff x="6933220" y="1340768"/>
              <a:chExt cx="2464404" cy="3194125"/>
            </a:xfrm>
            <a:grpFill/>
          </p:grpSpPr>
          <p:grpSp>
            <p:nvGrpSpPr>
              <p:cNvPr id="102" name="组合 101"/>
              <p:cNvGrpSpPr/>
              <p:nvPr/>
            </p:nvGrpSpPr>
            <p:grpSpPr>
              <a:xfrm>
                <a:off x="6933220" y="1340768"/>
                <a:ext cx="1574818" cy="2759027"/>
                <a:chOff x="6933220" y="1340768"/>
                <a:chExt cx="1574818" cy="2759027"/>
              </a:xfrm>
              <a:grpFill/>
            </p:grpSpPr>
            <p:sp>
              <p:nvSpPr>
                <p:cNvPr id="108" name="矩形 107"/>
                <p:cNvSpPr/>
                <p:nvPr/>
              </p:nvSpPr>
              <p:spPr>
                <a:xfrm>
                  <a:off x="6933220" y="1340768"/>
                  <a:ext cx="1016756" cy="64807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任务大全</a:t>
                  </a:r>
                  <a:endParaRPr lang="zh-CN" altLang="en-US" sz="1000" dirty="0">
                    <a:solidFill>
                      <a:schemeClr val="tx1"/>
                    </a:solidFill>
                  </a:endParaRPr>
                </a:p>
              </p:txBody>
            </p:sp>
            <p:cxnSp>
              <p:nvCxnSpPr>
                <p:cNvPr id="109" name="直接连接符 108"/>
                <p:cNvCxnSpPr>
                  <a:stCxn id="108" idx="2"/>
                </p:cNvCxnSpPr>
                <p:nvPr/>
              </p:nvCxnSpPr>
              <p:spPr>
                <a:xfrm>
                  <a:off x="7441599" y="1988838"/>
                  <a:ext cx="510622" cy="2110957"/>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7594047" y="2564904"/>
                  <a:ext cx="884995" cy="0"/>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7663705" y="2987481"/>
                  <a:ext cx="713656" cy="9471"/>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7949976" y="4099795"/>
                  <a:ext cx="558062"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3" name="矩形 102"/>
              <p:cNvSpPr/>
              <p:nvPr/>
            </p:nvSpPr>
            <p:spPr>
              <a:xfrm>
                <a:off x="8119312" y="2336287"/>
                <a:ext cx="1278312" cy="392529"/>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邀请任务（顶栏）</a:t>
                </a:r>
                <a:endParaRPr lang="en-US" altLang="zh-CN" sz="1000" dirty="0" smtClean="0">
                  <a:solidFill>
                    <a:schemeClr val="tx1"/>
                  </a:solidFill>
                </a:endParaRPr>
              </a:p>
              <a:p>
                <a:pPr algn="ctr"/>
                <a:r>
                  <a:rPr lang="zh-CN" altLang="en-US" sz="1000" dirty="0" smtClean="0">
                    <a:solidFill>
                      <a:schemeClr val="tx1"/>
                    </a:solidFill>
                  </a:rPr>
                  <a:t>（显示和跳转链接）</a:t>
                </a:r>
                <a:endParaRPr lang="zh-CN" altLang="en-US" sz="1000" dirty="0">
                  <a:solidFill>
                    <a:schemeClr val="tx1"/>
                  </a:solidFill>
                </a:endParaRPr>
              </a:p>
            </p:txBody>
          </p:sp>
          <p:sp>
            <p:nvSpPr>
              <p:cNvPr id="104" name="矩形 103"/>
              <p:cNvSpPr/>
              <p:nvPr/>
            </p:nvSpPr>
            <p:spPr>
              <a:xfrm>
                <a:off x="8119313" y="2843466"/>
                <a:ext cx="1278311" cy="401602"/>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任务列表</a:t>
                </a:r>
                <a:endParaRPr lang="en-US" altLang="zh-CN" sz="1000" dirty="0" smtClean="0">
                  <a:solidFill>
                    <a:schemeClr val="tx1"/>
                  </a:solidFill>
                </a:endParaRPr>
              </a:p>
              <a:p>
                <a:pPr algn="ctr"/>
                <a:r>
                  <a:rPr lang="zh-CN" altLang="en-US" sz="1000" dirty="0" smtClean="0">
                    <a:solidFill>
                      <a:schemeClr val="tx1"/>
                    </a:solidFill>
                  </a:rPr>
                  <a:t>（显示和跳转链接）</a:t>
                </a:r>
                <a:endParaRPr lang="zh-CN" altLang="en-US" sz="1000" dirty="0">
                  <a:solidFill>
                    <a:schemeClr val="tx1"/>
                  </a:solidFill>
                </a:endParaRPr>
              </a:p>
            </p:txBody>
          </p:sp>
          <p:sp>
            <p:nvSpPr>
              <p:cNvPr id="105" name="矩形 104"/>
              <p:cNvSpPr/>
              <p:nvPr/>
            </p:nvSpPr>
            <p:spPr>
              <a:xfrm>
                <a:off x="8133863" y="4040408"/>
                <a:ext cx="1249208" cy="494485"/>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联系客服</a:t>
                </a:r>
                <a:endParaRPr lang="en-US" altLang="zh-CN" sz="1000" dirty="0" smtClean="0">
                  <a:solidFill>
                    <a:schemeClr val="tx1"/>
                  </a:solidFill>
                </a:endParaRPr>
              </a:p>
              <a:p>
                <a:pPr algn="ctr"/>
                <a:r>
                  <a:rPr lang="zh-CN" altLang="en-US" sz="1000" dirty="0" smtClean="0">
                    <a:solidFill>
                      <a:schemeClr val="tx1"/>
                    </a:solidFill>
                  </a:rPr>
                  <a:t>（转客服微信号）</a:t>
                </a:r>
                <a:endParaRPr lang="zh-CN" altLang="en-US" sz="1000" dirty="0">
                  <a:solidFill>
                    <a:schemeClr val="tx1"/>
                  </a:solidFill>
                </a:endParaRPr>
              </a:p>
            </p:txBody>
          </p:sp>
        </p:grpSp>
        <p:cxnSp>
          <p:nvCxnSpPr>
            <p:cNvPr id="115" name="直接连接符 114"/>
            <p:cNvCxnSpPr>
              <a:stCxn id="104" idx="2"/>
              <a:endCxn id="116" idx="0"/>
            </p:cNvCxnSpPr>
            <p:nvPr/>
          </p:nvCxnSpPr>
          <p:spPr>
            <a:xfrm>
              <a:off x="4279873" y="5561640"/>
              <a:ext cx="55080" cy="98865"/>
            </a:xfrm>
            <a:prstGeom prst="line">
              <a:avLst/>
            </a:prstGeom>
            <a:grpFill/>
            <a:ln w="28575"/>
          </p:spPr>
          <p:style>
            <a:lnRef idx="1">
              <a:schemeClr val="accent1"/>
            </a:lnRef>
            <a:fillRef idx="0">
              <a:schemeClr val="accent1"/>
            </a:fillRef>
            <a:effectRef idx="0">
              <a:schemeClr val="accent1"/>
            </a:effectRef>
            <a:fontRef idx="minor">
              <a:schemeClr val="tx1"/>
            </a:fontRef>
          </p:style>
        </p:cxnSp>
        <p:sp>
          <p:nvSpPr>
            <p:cNvPr id="116" name="矩形 115"/>
            <p:cNvSpPr/>
            <p:nvPr/>
          </p:nvSpPr>
          <p:spPr>
            <a:xfrm>
              <a:off x="3571723" y="5660505"/>
              <a:ext cx="1526459" cy="491298"/>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任务详情</a:t>
              </a:r>
              <a:endParaRPr lang="en-US" altLang="zh-CN" sz="1000" dirty="0" smtClean="0">
                <a:solidFill>
                  <a:schemeClr val="tx1"/>
                </a:solidFill>
              </a:endParaRPr>
            </a:p>
            <a:p>
              <a:pPr algn="ctr"/>
              <a:r>
                <a:rPr lang="zh-CN" altLang="en-US" sz="1000" dirty="0" smtClean="0">
                  <a:solidFill>
                    <a:schemeClr val="tx1"/>
                  </a:solidFill>
                </a:rPr>
                <a:t>（显示任务内容和完成积分获取功能）</a:t>
              </a:r>
              <a:endParaRPr lang="zh-CN" altLang="en-US" sz="1000" dirty="0">
                <a:solidFill>
                  <a:schemeClr val="tx1"/>
                </a:solidFill>
              </a:endParaRPr>
            </a:p>
          </p:txBody>
        </p:sp>
      </p:grpSp>
      <p:cxnSp>
        <p:nvCxnSpPr>
          <p:cNvPr id="122" name="直接箭头连接符 121"/>
          <p:cNvCxnSpPr>
            <a:stCxn id="15" idx="2"/>
            <a:endCxn id="108" idx="0"/>
          </p:cNvCxnSpPr>
          <p:nvPr/>
        </p:nvCxnSpPr>
        <p:spPr>
          <a:xfrm flipH="1">
            <a:off x="2585149" y="3198666"/>
            <a:ext cx="40896" cy="7168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a:stCxn id="14" idx="2"/>
            <a:endCxn id="90" idx="0"/>
          </p:cNvCxnSpPr>
          <p:nvPr/>
        </p:nvCxnSpPr>
        <p:spPr>
          <a:xfrm flipH="1">
            <a:off x="762961" y="3190502"/>
            <a:ext cx="525407" cy="7426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a:stCxn id="51" idx="2"/>
            <a:endCxn id="132" idx="0"/>
          </p:cNvCxnSpPr>
          <p:nvPr/>
        </p:nvCxnSpPr>
        <p:spPr>
          <a:xfrm>
            <a:off x="3886119" y="3203507"/>
            <a:ext cx="721043" cy="6862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150" name="组合 149"/>
          <p:cNvGrpSpPr/>
          <p:nvPr/>
        </p:nvGrpSpPr>
        <p:grpSpPr>
          <a:xfrm>
            <a:off x="6125745" y="3883888"/>
            <a:ext cx="2419209" cy="1712218"/>
            <a:chOff x="6933220" y="1340768"/>
            <a:chExt cx="2340259" cy="1933325"/>
          </a:xfrm>
          <a:solidFill>
            <a:schemeClr val="accent5">
              <a:lumMod val="20000"/>
              <a:lumOff val="80000"/>
            </a:schemeClr>
          </a:solidFill>
        </p:grpSpPr>
        <p:grpSp>
          <p:nvGrpSpPr>
            <p:cNvPr id="151" name="组合 150"/>
            <p:cNvGrpSpPr/>
            <p:nvPr/>
          </p:nvGrpSpPr>
          <p:grpSpPr>
            <a:xfrm>
              <a:off x="6933220" y="1340768"/>
              <a:ext cx="1545822" cy="1658102"/>
              <a:chOff x="6933220" y="1340768"/>
              <a:chExt cx="1545822" cy="1658102"/>
            </a:xfrm>
            <a:grpFill/>
          </p:grpSpPr>
          <p:sp>
            <p:nvSpPr>
              <p:cNvPr id="155" name="矩形 154"/>
              <p:cNvSpPr/>
              <p:nvPr/>
            </p:nvSpPr>
            <p:spPr>
              <a:xfrm>
                <a:off x="6933220" y="1340768"/>
                <a:ext cx="1016756" cy="64807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联系</a:t>
                </a:r>
                <a:r>
                  <a:rPr lang="zh-CN" altLang="en-US" sz="1000" dirty="0" smtClean="0">
                    <a:solidFill>
                      <a:schemeClr val="tx1"/>
                    </a:solidFill>
                  </a:rPr>
                  <a:t>客服</a:t>
                </a:r>
                <a:endParaRPr lang="zh-CN" altLang="en-US" sz="1000" dirty="0">
                  <a:solidFill>
                    <a:schemeClr val="tx1"/>
                  </a:solidFill>
                </a:endParaRPr>
              </a:p>
            </p:txBody>
          </p:sp>
          <p:cxnSp>
            <p:nvCxnSpPr>
              <p:cNvPr id="156" name="直接连接符 155"/>
              <p:cNvCxnSpPr>
                <a:stCxn id="155" idx="2"/>
              </p:cNvCxnSpPr>
              <p:nvPr/>
            </p:nvCxnSpPr>
            <p:spPr>
              <a:xfrm>
                <a:off x="7441599" y="1988838"/>
                <a:ext cx="222106" cy="1010032"/>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7594047" y="2564904"/>
                <a:ext cx="884995" cy="0"/>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7663705" y="2987481"/>
                <a:ext cx="713656" cy="9471"/>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52" name="矩形 151"/>
            <p:cNvSpPr/>
            <p:nvPr/>
          </p:nvSpPr>
          <p:spPr>
            <a:xfrm>
              <a:off x="8194099" y="2365313"/>
              <a:ext cx="1079380" cy="392529"/>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任务专属客服</a:t>
              </a:r>
              <a:endParaRPr lang="en-US" altLang="zh-CN" sz="1000" dirty="0" smtClean="0">
                <a:solidFill>
                  <a:schemeClr val="tx1"/>
                </a:solidFill>
              </a:endParaRPr>
            </a:p>
            <a:p>
              <a:pPr algn="ctr"/>
              <a:r>
                <a:rPr lang="zh-CN" altLang="en-US" sz="1000" dirty="0" smtClean="0">
                  <a:solidFill>
                    <a:schemeClr val="tx1"/>
                  </a:solidFill>
                </a:rPr>
                <a:t>微信号</a:t>
              </a:r>
              <a:r>
                <a:rPr lang="en-US" altLang="zh-CN" sz="1000" dirty="0" smtClean="0">
                  <a:solidFill>
                    <a:schemeClr val="tx1"/>
                  </a:solidFill>
                </a:rPr>
                <a:t>/</a:t>
              </a:r>
              <a:r>
                <a:rPr lang="zh-CN" altLang="en-US" sz="1000" dirty="0" smtClean="0">
                  <a:solidFill>
                    <a:schemeClr val="tx1"/>
                  </a:solidFill>
                </a:rPr>
                <a:t>二维码</a:t>
              </a:r>
              <a:endParaRPr lang="zh-CN" altLang="en-US" sz="1000" dirty="0">
                <a:solidFill>
                  <a:schemeClr val="tx1"/>
                </a:solidFill>
              </a:endParaRPr>
            </a:p>
          </p:txBody>
        </p:sp>
        <p:sp>
          <p:nvSpPr>
            <p:cNvPr id="153" name="矩形 152"/>
            <p:cNvSpPr/>
            <p:nvPr/>
          </p:nvSpPr>
          <p:spPr>
            <a:xfrm>
              <a:off x="8194099" y="2843466"/>
              <a:ext cx="1079380" cy="430627"/>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等级会员</a:t>
              </a:r>
              <a:endParaRPr lang="en-US" altLang="zh-CN" sz="1000" dirty="0" smtClean="0">
                <a:solidFill>
                  <a:schemeClr val="tx1"/>
                </a:solidFill>
              </a:endParaRPr>
            </a:p>
            <a:p>
              <a:pPr algn="ctr"/>
              <a:r>
                <a:rPr lang="zh-CN" altLang="en-US" sz="1000" dirty="0" smtClean="0">
                  <a:solidFill>
                    <a:schemeClr val="tx1"/>
                  </a:solidFill>
                </a:rPr>
                <a:t>群二维码</a:t>
              </a:r>
              <a:endParaRPr lang="zh-CN" altLang="en-US" sz="1000" dirty="0">
                <a:solidFill>
                  <a:schemeClr val="tx1"/>
                </a:solidFill>
              </a:endParaRPr>
            </a:p>
          </p:txBody>
        </p:sp>
      </p:grpSp>
      <p:cxnSp>
        <p:nvCxnSpPr>
          <p:cNvPr id="161" name="直接箭头连接符 160"/>
          <p:cNvCxnSpPr>
            <a:stCxn id="52" idx="2"/>
            <a:endCxn id="155" idx="0"/>
          </p:cNvCxnSpPr>
          <p:nvPr/>
        </p:nvCxnSpPr>
        <p:spPr>
          <a:xfrm>
            <a:off x="5167799" y="3202945"/>
            <a:ext cx="1483475" cy="68094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167" name="组合 166"/>
          <p:cNvGrpSpPr/>
          <p:nvPr/>
        </p:nvGrpSpPr>
        <p:grpSpPr>
          <a:xfrm>
            <a:off x="4081633" y="3889781"/>
            <a:ext cx="2419209" cy="2302380"/>
            <a:chOff x="4081633" y="3889781"/>
            <a:chExt cx="2419209" cy="2302380"/>
          </a:xfrm>
        </p:grpSpPr>
        <p:grpSp>
          <p:nvGrpSpPr>
            <p:cNvPr id="125" name="组合 124"/>
            <p:cNvGrpSpPr/>
            <p:nvPr/>
          </p:nvGrpSpPr>
          <p:grpSpPr>
            <a:xfrm>
              <a:off x="4081633" y="3889781"/>
              <a:ext cx="2419209" cy="2129444"/>
              <a:chOff x="6933220" y="1340768"/>
              <a:chExt cx="2340259" cy="2404431"/>
            </a:xfrm>
            <a:solidFill>
              <a:schemeClr val="accent5">
                <a:lumMod val="20000"/>
                <a:lumOff val="80000"/>
              </a:schemeClr>
            </a:solidFill>
          </p:grpSpPr>
          <p:grpSp>
            <p:nvGrpSpPr>
              <p:cNvPr id="126" name="组合 125"/>
              <p:cNvGrpSpPr/>
              <p:nvPr/>
            </p:nvGrpSpPr>
            <p:grpSpPr>
              <a:xfrm>
                <a:off x="6933220" y="1340768"/>
                <a:ext cx="1545822" cy="2404431"/>
                <a:chOff x="6933220" y="1340768"/>
                <a:chExt cx="1545822" cy="2404431"/>
              </a:xfrm>
              <a:grpFill/>
            </p:grpSpPr>
            <p:sp>
              <p:nvSpPr>
                <p:cNvPr id="132" name="矩形 131"/>
                <p:cNvSpPr/>
                <p:nvPr/>
              </p:nvSpPr>
              <p:spPr>
                <a:xfrm>
                  <a:off x="6933220" y="1340768"/>
                  <a:ext cx="1016756" cy="64807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我的任务</a:t>
                  </a:r>
                  <a:endParaRPr lang="zh-CN" altLang="en-US" sz="1000" dirty="0">
                    <a:solidFill>
                      <a:schemeClr val="tx1"/>
                    </a:solidFill>
                  </a:endParaRPr>
                </a:p>
              </p:txBody>
            </p:sp>
            <p:cxnSp>
              <p:nvCxnSpPr>
                <p:cNvPr id="133" name="直接连接符 132"/>
                <p:cNvCxnSpPr>
                  <a:stCxn id="132" idx="2"/>
                </p:cNvCxnSpPr>
                <p:nvPr/>
              </p:nvCxnSpPr>
              <p:spPr>
                <a:xfrm>
                  <a:off x="7441599" y="1988839"/>
                  <a:ext cx="508378" cy="1756360"/>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7594047" y="2564904"/>
                  <a:ext cx="884995" cy="0"/>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135" name="直接连接符 134"/>
                <p:cNvCxnSpPr>
                  <a:endCxn id="128" idx="1"/>
                </p:cNvCxnSpPr>
                <p:nvPr/>
              </p:nvCxnSpPr>
              <p:spPr>
                <a:xfrm>
                  <a:off x="7695787" y="3009870"/>
                  <a:ext cx="498311" cy="4891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27" name="矩形 126"/>
              <p:cNvSpPr/>
              <p:nvPr/>
            </p:nvSpPr>
            <p:spPr>
              <a:xfrm>
                <a:off x="8194099" y="2365313"/>
                <a:ext cx="1079380" cy="392529"/>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已完成任务</a:t>
                </a:r>
                <a:endParaRPr lang="en-US" altLang="zh-CN" sz="1000" dirty="0" smtClean="0">
                  <a:solidFill>
                    <a:schemeClr val="tx1"/>
                  </a:solidFill>
                </a:endParaRPr>
              </a:p>
              <a:p>
                <a:pPr algn="ctr"/>
                <a:r>
                  <a:rPr lang="zh-CN" altLang="en-US" sz="1000" dirty="0" smtClean="0">
                    <a:solidFill>
                      <a:schemeClr val="tx1"/>
                    </a:solidFill>
                  </a:rPr>
                  <a:t>（显示）</a:t>
                </a:r>
                <a:endParaRPr lang="zh-CN" altLang="en-US" sz="1000" dirty="0">
                  <a:solidFill>
                    <a:schemeClr val="tx1"/>
                  </a:solidFill>
                </a:endParaRPr>
              </a:p>
            </p:txBody>
          </p:sp>
          <p:sp>
            <p:nvSpPr>
              <p:cNvPr id="128" name="矩形 127"/>
              <p:cNvSpPr/>
              <p:nvPr/>
            </p:nvSpPr>
            <p:spPr>
              <a:xfrm>
                <a:off x="8194099" y="2843466"/>
                <a:ext cx="1079380" cy="430627"/>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正在进行任务</a:t>
                </a:r>
                <a:endParaRPr lang="en-US" altLang="zh-CN" sz="1000" dirty="0" smtClean="0">
                  <a:solidFill>
                    <a:schemeClr val="tx1"/>
                  </a:solidFill>
                </a:endParaRPr>
              </a:p>
              <a:p>
                <a:pPr algn="ctr"/>
                <a:r>
                  <a:rPr lang="zh-CN" altLang="en-US" sz="1000" dirty="0" smtClean="0">
                    <a:solidFill>
                      <a:schemeClr val="tx1"/>
                    </a:solidFill>
                  </a:rPr>
                  <a:t>（显示和跳转）</a:t>
                </a:r>
                <a:endParaRPr lang="zh-CN" altLang="en-US" sz="1000" dirty="0">
                  <a:solidFill>
                    <a:schemeClr val="tx1"/>
                  </a:solidFill>
                </a:endParaRPr>
              </a:p>
            </p:txBody>
          </p:sp>
        </p:grpSp>
        <p:sp>
          <p:nvSpPr>
            <p:cNvPr id="163" name="矩形 162"/>
            <p:cNvSpPr/>
            <p:nvPr/>
          </p:nvSpPr>
          <p:spPr>
            <a:xfrm>
              <a:off x="5385048" y="5846288"/>
              <a:ext cx="1115793" cy="345873"/>
            </a:xfrm>
            <a:prstGeom prst="rect">
              <a:avLst/>
            </a:prstGeom>
            <a:solidFill>
              <a:schemeClr val="accent5">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联系客服</a:t>
              </a:r>
              <a:endParaRPr lang="en-US" altLang="zh-CN" sz="1000" dirty="0" smtClean="0">
                <a:solidFill>
                  <a:schemeClr val="tx1"/>
                </a:solidFill>
              </a:endParaRPr>
            </a:p>
            <a:p>
              <a:pPr algn="ctr"/>
              <a:r>
                <a:rPr lang="zh-CN" altLang="en-US" sz="1000" dirty="0" smtClean="0">
                  <a:solidFill>
                    <a:schemeClr val="tx1"/>
                  </a:solidFill>
                </a:rPr>
                <a:t>（显示和跳转）</a:t>
              </a:r>
              <a:endParaRPr lang="zh-CN" altLang="en-US" sz="1000" dirty="0">
                <a:solidFill>
                  <a:schemeClr val="tx1"/>
                </a:solidFill>
              </a:endParaRPr>
            </a:p>
          </p:txBody>
        </p:sp>
        <p:cxnSp>
          <p:nvCxnSpPr>
            <p:cNvPr id="166" name="直接连接符 165"/>
            <p:cNvCxnSpPr>
              <a:endCxn id="163" idx="1"/>
            </p:cNvCxnSpPr>
            <p:nvPr/>
          </p:nvCxnSpPr>
          <p:spPr>
            <a:xfrm>
              <a:off x="5132690" y="6019224"/>
              <a:ext cx="252358" cy="1"/>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5" name="日期占位符 24"/>
          <p:cNvSpPr>
            <a:spLocks noGrp="1"/>
          </p:cNvSpPr>
          <p:nvPr>
            <p:ph type="dt" sz="half" idx="10"/>
          </p:nvPr>
        </p:nvSpPr>
        <p:spPr/>
        <p:txBody>
          <a:bodyPr/>
          <a:lstStyle/>
          <a:p>
            <a:fld id="{B2A2D793-C75B-4C4F-B35F-1E79FDBDA298}" type="datetime1">
              <a:rPr lang="zh-CN" altLang="en-US" smtClean="0"/>
              <a:t>2018/5/22</a:t>
            </a:fld>
            <a:endParaRPr lang="zh-CN" altLang="en-US"/>
          </a:p>
        </p:txBody>
      </p:sp>
      <p:sp>
        <p:nvSpPr>
          <p:cNvPr id="26" name="灯片编号占位符 25"/>
          <p:cNvSpPr>
            <a:spLocks noGrp="1"/>
          </p:cNvSpPr>
          <p:nvPr>
            <p:ph type="sldNum" sz="quarter" idx="12"/>
          </p:nvPr>
        </p:nvSpPr>
        <p:spPr/>
        <p:txBody>
          <a:bodyPr/>
          <a:lstStyle/>
          <a:p>
            <a:fld id="{0C913308-F349-4B6D-A68A-DD1791B4A57B}" type="slidenum">
              <a:rPr lang="zh-CN" altLang="en-US" smtClean="0"/>
              <a:t>13</a:t>
            </a:fld>
            <a:endParaRPr lang="zh-CN" altLang="en-US" dirty="0"/>
          </a:p>
        </p:txBody>
      </p:sp>
      <p:sp>
        <p:nvSpPr>
          <p:cNvPr id="3" name="页脚占位符 2"/>
          <p:cNvSpPr>
            <a:spLocks noGrp="1"/>
          </p:cNvSpPr>
          <p:nvPr>
            <p:ph type="ftr" sz="quarter" idx="11"/>
          </p:nvPr>
        </p:nvSpPr>
        <p:spPr/>
        <p:txBody>
          <a:bodyPr/>
          <a:lstStyle/>
          <a:p>
            <a:r>
              <a:rPr lang="zh-CN" altLang="en-US" smtClean="0"/>
              <a:t>干货公会会员前端草图</a:t>
            </a:r>
            <a:endParaRPr lang="zh-CN" altLang="en-US"/>
          </a:p>
        </p:txBody>
      </p:sp>
    </p:spTree>
    <p:extLst>
      <p:ext uri="{BB962C8B-B14F-4D97-AF65-F5344CB8AC3E}">
        <p14:creationId xmlns:p14="http://schemas.microsoft.com/office/powerpoint/2010/main" val="30263121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35587" y="1691338"/>
            <a:ext cx="2340259" cy="2736304"/>
            <a:chOff x="6933220" y="1340768"/>
            <a:chExt cx="2340259" cy="2736304"/>
          </a:xfrm>
          <a:solidFill>
            <a:schemeClr val="accent5">
              <a:lumMod val="20000"/>
              <a:lumOff val="80000"/>
            </a:schemeClr>
          </a:solidFill>
        </p:grpSpPr>
        <p:grpSp>
          <p:nvGrpSpPr>
            <p:cNvPr id="3" name="组合 2"/>
            <p:cNvGrpSpPr/>
            <p:nvPr/>
          </p:nvGrpSpPr>
          <p:grpSpPr>
            <a:xfrm>
              <a:off x="6933220" y="1340768"/>
              <a:ext cx="1836204" cy="2592288"/>
              <a:chOff x="6933220" y="1340768"/>
              <a:chExt cx="1836204" cy="2592288"/>
            </a:xfrm>
            <a:grpFill/>
          </p:grpSpPr>
          <p:sp>
            <p:nvSpPr>
              <p:cNvPr id="9" name="矩形 8"/>
              <p:cNvSpPr/>
              <p:nvPr/>
            </p:nvSpPr>
            <p:spPr>
              <a:xfrm>
                <a:off x="6933220" y="1340768"/>
                <a:ext cx="1836204" cy="64807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主页界面</a:t>
                </a:r>
                <a:endParaRPr lang="zh-CN" altLang="en-US" dirty="0">
                  <a:solidFill>
                    <a:schemeClr val="tx1"/>
                  </a:solidFill>
                </a:endParaRPr>
              </a:p>
            </p:txBody>
          </p:sp>
          <p:cxnSp>
            <p:nvCxnSpPr>
              <p:cNvPr id="10" name="直接连接符 9"/>
              <p:cNvCxnSpPr>
                <a:stCxn id="9" idx="2"/>
              </p:cNvCxnSpPr>
              <p:nvPr/>
            </p:nvCxnSpPr>
            <p:spPr>
              <a:xfrm>
                <a:off x="7851322" y="1988839"/>
                <a:ext cx="0" cy="1944217"/>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851322" y="2564904"/>
                <a:ext cx="558062" cy="0"/>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851322" y="2996952"/>
                <a:ext cx="558062" cy="0"/>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851322" y="3501008"/>
                <a:ext cx="558062"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8409384" y="2420888"/>
              <a:ext cx="576064" cy="288032"/>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头像</a:t>
              </a:r>
              <a:endParaRPr lang="zh-CN" altLang="en-US" sz="1200" dirty="0">
                <a:solidFill>
                  <a:schemeClr val="tx1"/>
                </a:solidFill>
              </a:endParaRPr>
            </a:p>
          </p:txBody>
        </p:sp>
        <p:sp>
          <p:nvSpPr>
            <p:cNvPr id="5" name="矩形 4"/>
            <p:cNvSpPr/>
            <p:nvPr/>
          </p:nvSpPr>
          <p:spPr>
            <a:xfrm>
              <a:off x="8414620" y="2843466"/>
              <a:ext cx="858859" cy="288032"/>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ID</a:t>
              </a:r>
              <a:r>
                <a:rPr lang="zh-CN" altLang="en-US" sz="1200" dirty="0" smtClean="0">
                  <a:solidFill>
                    <a:schemeClr val="tx1"/>
                  </a:solidFill>
                </a:rPr>
                <a:t>、昵称</a:t>
              </a:r>
              <a:endParaRPr lang="zh-CN" altLang="en-US" sz="1200" dirty="0">
                <a:solidFill>
                  <a:schemeClr val="tx1"/>
                </a:solidFill>
              </a:endParaRPr>
            </a:p>
          </p:txBody>
        </p:sp>
        <p:sp>
          <p:nvSpPr>
            <p:cNvPr id="6" name="矩形 5"/>
            <p:cNvSpPr/>
            <p:nvPr/>
          </p:nvSpPr>
          <p:spPr>
            <a:xfrm>
              <a:off x="8414621" y="3356992"/>
              <a:ext cx="858858" cy="288032"/>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会员等级</a:t>
              </a:r>
              <a:endParaRPr lang="zh-CN" altLang="en-US" sz="1200" dirty="0">
                <a:solidFill>
                  <a:schemeClr val="tx1"/>
                </a:solidFill>
              </a:endParaRPr>
            </a:p>
          </p:txBody>
        </p:sp>
        <p:sp>
          <p:nvSpPr>
            <p:cNvPr id="7" name="矩形 6"/>
            <p:cNvSpPr/>
            <p:nvPr/>
          </p:nvSpPr>
          <p:spPr>
            <a:xfrm>
              <a:off x="8398343" y="3789040"/>
              <a:ext cx="875136" cy="288032"/>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设置按钮</a:t>
              </a:r>
              <a:endParaRPr lang="zh-CN" altLang="en-US" sz="1200" dirty="0">
                <a:solidFill>
                  <a:schemeClr val="tx1"/>
                </a:solidFill>
              </a:endParaRPr>
            </a:p>
          </p:txBody>
        </p:sp>
        <p:cxnSp>
          <p:nvCxnSpPr>
            <p:cNvPr id="8" name="直接连接符 7"/>
            <p:cNvCxnSpPr/>
            <p:nvPr/>
          </p:nvCxnSpPr>
          <p:spPr>
            <a:xfrm>
              <a:off x="7840281" y="3933056"/>
              <a:ext cx="558062"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4" name="矩形 13"/>
          <p:cNvSpPr/>
          <p:nvPr/>
        </p:nvSpPr>
        <p:spPr>
          <a:xfrm>
            <a:off x="0" y="0"/>
            <a:ext cx="1568624" cy="476672"/>
          </a:xfrm>
          <a:prstGeom prst="rect">
            <a:avLst/>
          </a:prstGeom>
          <a:solidFill>
            <a:schemeClr val="accent5">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主页模块</a:t>
            </a:r>
            <a:endParaRPr lang="en-US" altLang="zh-CN" sz="1400" dirty="0" smtClean="0">
              <a:solidFill>
                <a:schemeClr val="tx1"/>
              </a:solidFill>
            </a:endParaRPr>
          </a:p>
          <a:p>
            <a:pPr algn="ctr"/>
            <a:r>
              <a:rPr lang="zh-CN" altLang="en-US" sz="1400" dirty="0" smtClean="0">
                <a:solidFill>
                  <a:schemeClr val="tx1"/>
                </a:solidFill>
              </a:rPr>
              <a:t>结构及功能</a:t>
            </a:r>
            <a:endParaRPr lang="zh-CN" altLang="en-US" sz="1400" dirty="0">
              <a:solidFill>
                <a:schemeClr val="tx1"/>
              </a:solidFill>
            </a:endParaRPr>
          </a:p>
        </p:txBody>
      </p:sp>
      <p:sp>
        <p:nvSpPr>
          <p:cNvPr id="15" name="TextBox 14"/>
          <p:cNvSpPr txBox="1"/>
          <p:nvPr/>
        </p:nvSpPr>
        <p:spPr>
          <a:xfrm>
            <a:off x="3944888" y="1691338"/>
            <a:ext cx="4608512" cy="2585323"/>
          </a:xfrm>
          <a:prstGeom prst="rect">
            <a:avLst/>
          </a:prstGeom>
          <a:noFill/>
        </p:spPr>
        <p:txBody>
          <a:bodyPr wrap="square" rtlCol="0">
            <a:spAutoFit/>
          </a:bodyPr>
          <a:lstStyle/>
          <a:p>
            <a:pPr>
              <a:lnSpc>
                <a:spcPct val="150000"/>
              </a:lnSpc>
            </a:pPr>
            <a:r>
              <a:rPr lang="zh-CN" altLang="en-US" sz="1200" b="1" dirty="0" smtClean="0">
                <a:latin typeface="+mn-ea"/>
              </a:rPr>
              <a:t>功能描述：</a:t>
            </a:r>
            <a:endParaRPr lang="en-US" altLang="zh-CN" sz="1200" b="1" dirty="0" smtClean="0">
              <a:latin typeface="+mn-ea"/>
            </a:endParaRPr>
          </a:p>
          <a:p>
            <a:pPr>
              <a:lnSpc>
                <a:spcPct val="150000"/>
              </a:lnSpc>
            </a:pPr>
            <a:r>
              <a:rPr lang="en-US" altLang="zh-CN" sz="1200" dirty="0" smtClean="0">
                <a:latin typeface="+mn-ea"/>
              </a:rPr>
              <a:t>1</a:t>
            </a:r>
            <a:r>
              <a:rPr lang="zh-CN" altLang="en-US" sz="1200" dirty="0" smtClean="0">
                <a:latin typeface="+mn-ea"/>
              </a:rPr>
              <a:t>、头像：用户用微信登录，则获取用户微信头像，显示为用户头像。否则，</a:t>
            </a:r>
            <a:r>
              <a:rPr lang="zh-CN" altLang="en-US" sz="1200" dirty="0">
                <a:latin typeface="+mn-ea"/>
              </a:rPr>
              <a:t>默认</a:t>
            </a:r>
            <a:r>
              <a:rPr lang="zh-CN" altLang="en-US" sz="1200" dirty="0" smtClean="0">
                <a:latin typeface="+mn-ea"/>
              </a:rPr>
              <a:t>显示</a:t>
            </a:r>
            <a:r>
              <a:rPr lang="en-US" altLang="zh-CN" sz="1200" dirty="0" smtClean="0">
                <a:latin typeface="+mn-ea"/>
              </a:rPr>
              <a:t>D</a:t>
            </a:r>
            <a:r>
              <a:rPr lang="zh-CN" altLang="en-US" sz="1200" dirty="0" smtClean="0">
                <a:latin typeface="+mn-ea"/>
              </a:rPr>
              <a:t>小调</a:t>
            </a:r>
            <a:r>
              <a:rPr lang="en-US" altLang="zh-CN" sz="1200" dirty="0" smtClean="0">
                <a:latin typeface="+mn-ea"/>
              </a:rPr>
              <a:t>LOGO </a:t>
            </a:r>
          </a:p>
          <a:p>
            <a:pPr>
              <a:lnSpc>
                <a:spcPct val="150000"/>
              </a:lnSpc>
            </a:pPr>
            <a:r>
              <a:rPr lang="en-US" altLang="zh-CN" sz="1200" dirty="0" smtClean="0">
                <a:latin typeface="+mn-ea"/>
              </a:rPr>
              <a:t>2</a:t>
            </a:r>
            <a:r>
              <a:rPr lang="zh-CN" altLang="en-US" sz="1200" dirty="0" smtClean="0">
                <a:latin typeface="+mn-ea"/>
              </a:rPr>
              <a:t>、</a:t>
            </a:r>
            <a:r>
              <a:rPr lang="en-US" altLang="zh-CN" sz="1200" dirty="0" smtClean="0">
                <a:latin typeface="+mn-ea"/>
              </a:rPr>
              <a:t>ID</a:t>
            </a:r>
            <a:r>
              <a:rPr lang="zh-CN" altLang="en-US" sz="1200" dirty="0" smtClean="0">
                <a:latin typeface="+mn-ea"/>
              </a:rPr>
              <a:t>为系统自动生成</a:t>
            </a:r>
            <a:r>
              <a:rPr lang="en-US" altLang="zh-CN" sz="1200" dirty="0" smtClean="0">
                <a:latin typeface="+mn-ea"/>
              </a:rPr>
              <a:t>6</a:t>
            </a:r>
            <a:r>
              <a:rPr lang="zh-CN" altLang="en-US" sz="1200" dirty="0" smtClean="0">
                <a:latin typeface="+mn-ea"/>
              </a:rPr>
              <a:t>位数字，唯一且固定的与登录的微信号</a:t>
            </a:r>
            <a:r>
              <a:rPr lang="en-US" altLang="zh-CN" sz="1200" dirty="0" smtClean="0">
                <a:latin typeface="+mn-ea"/>
              </a:rPr>
              <a:t>ID</a:t>
            </a:r>
            <a:r>
              <a:rPr lang="zh-CN" altLang="en-US" sz="1200" dirty="0" smtClean="0">
                <a:latin typeface="+mn-ea"/>
              </a:rPr>
              <a:t>对应。昵称则自动获取微信昵称，限制五个中文字。</a:t>
            </a:r>
            <a:endParaRPr lang="en-US" altLang="zh-CN" sz="1200" dirty="0" smtClean="0">
              <a:latin typeface="+mn-ea"/>
            </a:endParaRPr>
          </a:p>
          <a:p>
            <a:pPr>
              <a:lnSpc>
                <a:spcPct val="150000"/>
              </a:lnSpc>
            </a:pPr>
            <a:r>
              <a:rPr lang="en-US" altLang="zh-CN" sz="1200" dirty="0" smtClean="0">
                <a:latin typeface="+mn-ea"/>
              </a:rPr>
              <a:t>3</a:t>
            </a:r>
            <a:r>
              <a:rPr lang="zh-CN" altLang="en-US" sz="1200" dirty="0" smtClean="0">
                <a:latin typeface="+mn-ea"/>
              </a:rPr>
              <a:t>、会员等级显示当前会员账号的会员等级，可进行点击跳转到会员权益列表进行所有会员权益查看以及问题解答。</a:t>
            </a:r>
            <a:endParaRPr lang="en-US" altLang="zh-CN" sz="1200" dirty="0" smtClean="0">
              <a:latin typeface="+mn-ea"/>
            </a:endParaRPr>
          </a:p>
          <a:p>
            <a:pPr>
              <a:lnSpc>
                <a:spcPct val="150000"/>
              </a:lnSpc>
            </a:pPr>
            <a:r>
              <a:rPr lang="en-US" altLang="zh-CN" sz="1200" dirty="0" smtClean="0">
                <a:latin typeface="+mn-ea"/>
              </a:rPr>
              <a:t>4</a:t>
            </a:r>
            <a:r>
              <a:rPr lang="zh-CN" altLang="en-US" sz="1200" dirty="0" smtClean="0">
                <a:latin typeface="+mn-ea"/>
              </a:rPr>
              <a:t>、设置按钮位于右上角，通过设置按钮进入个人的基本资料设置界面。</a:t>
            </a:r>
            <a:endParaRPr lang="en-US" altLang="zh-CN" sz="1200" dirty="0" smtClean="0">
              <a:latin typeface="+mn-ea"/>
            </a:endParaRPr>
          </a:p>
        </p:txBody>
      </p:sp>
      <p:sp>
        <p:nvSpPr>
          <p:cNvPr id="17" name="日期占位符 16"/>
          <p:cNvSpPr>
            <a:spLocks noGrp="1"/>
          </p:cNvSpPr>
          <p:nvPr>
            <p:ph type="dt" sz="half" idx="10"/>
          </p:nvPr>
        </p:nvSpPr>
        <p:spPr/>
        <p:txBody>
          <a:bodyPr/>
          <a:lstStyle/>
          <a:p>
            <a:fld id="{68D170DF-4F4C-498E-B8C8-3F0394FACD7E}" type="datetime1">
              <a:rPr lang="zh-CN" altLang="en-US" smtClean="0"/>
              <a:t>2018/5/22</a:t>
            </a:fld>
            <a:endParaRPr lang="zh-CN" altLang="en-US"/>
          </a:p>
        </p:txBody>
      </p:sp>
      <p:sp>
        <p:nvSpPr>
          <p:cNvPr id="18" name="灯片编号占位符 17"/>
          <p:cNvSpPr>
            <a:spLocks noGrp="1"/>
          </p:cNvSpPr>
          <p:nvPr>
            <p:ph type="sldNum" sz="quarter" idx="12"/>
          </p:nvPr>
        </p:nvSpPr>
        <p:spPr/>
        <p:txBody>
          <a:bodyPr/>
          <a:lstStyle/>
          <a:p>
            <a:fld id="{0C913308-F349-4B6D-A68A-DD1791B4A57B}" type="slidenum">
              <a:rPr lang="zh-CN" altLang="en-US" smtClean="0"/>
              <a:t>14</a:t>
            </a:fld>
            <a:endParaRPr lang="zh-CN" altLang="en-US"/>
          </a:p>
        </p:txBody>
      </p:sp>
      <p:sp>
        <p:nvSpPr>
          <p:cNvPr id="19" name="页脚占位符 18"/>
          <p:cNvSpPr>
            <a:spLocks noGrp="1"/>
          </p:cNvSpPr>
          <p:nvPr>
            <p:ph type="ftr" sz="quarter" idx="11"/>
          </p:nvPr>
        </p:nvSpPr>
        <p:spPr/>
        <p:txBody>
          <a:bodyPr/>
          <a:lstStyle/>
          <a:p>
            <a:r>
              <a:rPr lang="zh-CN" altLang="en-US" smtClean="0"/>
              <a:t>干货公会会员前端草图</a:t>
            </a:r>
            <a:endParaRPr lang="zh-CN" altLang="en-US"/>
          </a:p>
        </p:txBody>
      </p:sp>
    </p:spTree>
    <p:extLst>
      <p:ext uri="{BB962C8B-B14F-4D97-AF65-F5344CB8AC3E}">
        <p14:creationId xmlns:p14="http://schemas.microsoft.com/office/powerpoint/2010/main" val="29857292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28141" y="1372870"/>
            <a:ext cx="2419209" cy="2592236"/>
            <a:chOff x="6933220" y="1340768"/>
            <a:chExt cx="2340259" cy="2926986"/>
          </a:xfrm>
          <a:solidFill>
            <a:schemeClr val="accent5">
              <a:lumMod val="20000"/>
              <a:lumOff val="80000"/>
            </a:schemeClr>
          </a:solidFill>
        </p:grpSpPr>
        <p:grpSp>
          <p:nvGrpSpPr>
            <p:cNvPr id="3" name="组合 2"/>
            <p:cNvGrpSpPr/>
            <p:nvPr/>
          </p:nvGrpSpPr>
          <p:grpSpPr>
            <a:xfrm>
              <a:off x="6933220" y="1340768"/>
              <a:ext cx="1545822" cy="2592288"/>
              <a:chOff x="6933220" y="1340768"/>
              <a:chExt cx="1545822" cy="2592288"/>
            </a:xfrm>
            <a:grpFill/>
          </p:grpSpPr>
          <p:sp>
            <p:nvSpPr>
              <p:cNvPr id="9" name="矩形 8"/>
              <p:cNvSpPr/>
              <p:nvPr/>
            </p:nvSpPr>
            <p:spPr>
              <a:xfrm>
                <a:off x="6933220" y="1340768"/>
                <a:ext cx="1016756" cy="64807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solidFill>
                      <a:schemeClr val="tx1"/>
                    </a:solidFill>
                  </a:rPr>
                  <a:t>积分中心</a:t>
                </a:r>
                <a:endParaRPr lang="zh-CN" altLang="en-US" sz="900" dirty="0">
                  <a:solidFill>
                    <a:schemeClr val="tx1"/>
                  </a:solidFill>
                </a:endParaRPr>
              </a:p>
            </p:txBody>
          </p:sp>
          <p:cxnSp>
            <p:nvCxnSpPr>
              <p:cNvPr id="10" name="直接连接符 9"/>
              <p:cNvCxnSpPr>
                <a:stCxn id="9" idx="2"/>
              </p:cNvCxnSpPr>
              <p:nvPr/>
            </p:nvCxnSpPr>
            <p:spPr>
              <a:xfrm>
                <a:off x="7441598" y="1988839"/>
                <a:ext cx="409724" cy="1944217"/>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594047" y="2564904"/>
                <a:ext cx="884995" cy="0"/>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663705" y="2987481"/>
                <a:ext cx="713656" cy="9471"/>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733363" y="3501008"/>
                <a:ext cx="558062"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8220968" y="2420888"/>
              <a:ext cx="1052510" cy="373656"/>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solidFill>
                    <a:schemeClr val="tx1"/>
                  </a:solidFill>
                </a:rPr>
                <a:t>存入积分</a:t>
              </a:r>
              <a:endParaRPr lang="en-US" altLang="zh-CN" sz="900" dirty="0" smtClean="0">
                <a:solidFill>
                  <a:schemeClr val="tx1"/>
                </a:solidFill>
              </a:endParaRPr>
            </a:p>
            <a:p>
              <a:pPr algn="ctr"/>
              <a:r>
                <a:rPr lang="zh-CN" altLang="en-US" sz="900" dirty="0" smtClean="0">
                  <a:solidFill>
                    <a:schemeClr val="tx1"/>
                  </a:solidFill>
                </a:rPr>
                <a:t>（功能）</a:t>
              </a:r>
              <a:endParaRPr lang="zh-CN" altLang="en-US" sz="900" dirty="0">
                <a:solidFill>
                  <a:schemeClr val="tx1"/>
                </a:solidFill>
              </a:endParaRPr>
            </a:p>
          </p:txBody>
        </p:sp>
        <p:sp>
          <p:nvSpPr>
            <p:cNvPr id="5" name="矩形 4"/>
            <p:cNvSpPr/>
            <p:nvPr/>
          </p:nvSpPr>
          <p:spPr>
            <a:xfrm>
              <a:off x="8220969" y="2843466"/>
              <a:ext cx="1052510" cy="39083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solidFill>
                    <a:schemeClr val="tx1"/>
                  </a:solidFill>
                </a:rPr>
                <a:t>申请服务</a:t>
              </a:r>
              <a:r>
                <a:rPr lang="en-US" altLang="zh-CN" sz="900" dirty="0" smtClean="0">
                  <a:solidFill>
                    <a:schemeClr val="tx1"/>
                  </a:solidFill>
                </a:rPr>
                <a:t/>
              </a:r>
              <a:br>
                <a:rPr lang="en-US" altLang="zh-CN" sz="900" dirty="0" smtClean="0">
                  <a:solidFill>
                    <a:schemeClr val="tx1"/>
                  </a:solidFill>
                </a:rPr>
              </a:br>
              <a:r>
                <a:rPr lang="zh-CN" altLang="en-US" sz="900" dirty="0" smtClean="0">
                  <a:solidFill>
                    <a:schemeClr val="tx1"/>
                  </a:solidFill>
                </a:rPr>
                <a:t>（功能）</a:t>
              </a:r>
              <a:endParaRPr lang="zh-CN" altLang="en-US" sz="900" dirty="0">
                <a:solidFill>
                  <a:schemeClr val="tx1"/>
                </a:solidFill>
              </a:endParaRPr>
            </a:p>
          </p:txBody>
        </p:sp>
        <p:sp>
          <p:nvSpPr>
            <p:cNvPr id="6" name="矩形 5"/>
            <p:cNvSpPr/>
            <p:nvPr/>
          </p:nvSpPr>
          <p:spPr>
            <a:xfrm>
              <a:off x="8220969" y="3308069"/>
              <a:ext cx="1052510" cy="480970"/>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solidFill>
                    <a:schemeClr val="tx1"/>
                  </a:solidFill>
                </a:rPr>
                <a:t>积分明细</a:t>
              </a:r>
              <a:r>
                <a:rPr lang="en-US" altLang="zh-CN" sz="900" dirty="0" smtClean="0">
                  <a:solidFill>
                    <a:schemeClr val="tx1"/>
                  </a:solidFill>
                </a:rPr>
                <a:t/>
              </a:r>
              <a:br>
                <a:rPr lang="en-US" altLang="zh-CN" sz="900" dirty="0" smtClean="0">
                  <a:solidFill>
                    <a:schemeClr val="tx1"/>
                  </a:solidFill>
                </a:rPr>
              </a:br>
              <a:r>
                <a:rPr lang="zh-CN" altLang="en-US" sz="900" dirty="0" smtClean="0">
                  <a:solidFill>
                    <a:schemeClr val="tx1"/>
                  </a:solidFill>
                </a:rPr>
                <a:t>（跳转显示列表）</a:t>
              </a:r>
              <a:endParaRPr lang="zh-CN" altLang="en-US" sz="900" dirty="0">
                <a:solidFill>
                  <a:schemeClr val="tx1"/>
                </a:solidFill>
              </a:endParaRPr>
            </a:p>
          </p:txBody>
        </p:sp>
        <p:sp>
          <p:nvSpPr>
            <p:cNvPr id="7" name="矩形 6"/>
            <p:cNvSpPr/>
            <p:nvPr/>
          </p:nvSpPr>
          <p:spPr>
            <a:xfrm>
              <a:off x="8220969" y="3870347"/>
              <a:ext cx="1052510" cy="397407"/>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solidFill>
                    <a:schemeClr val="tx1"/>
                  </a:solidFill>
                </a:rPr>
                <a:t>积分转赠</a:t>
              </a:r>
              <a:endParaRPr lang="en-US" altLang="zh-CN" sz="900" dirty="0" smtClean="0">
                <a:solidFill>
                  <a:schemeClr val="tx1"/>
                </a:solidFill>
              </a:endParaRPr>
            </a:p>
            <a:p>
              <a:pPr algn="ctr"/>
              <a:r>
                <a:rPr lang="en-US" altLang="zh-CN" sz="900" dirty="0" smtClean="0">
                  <a:solidFill>
                    <a:schemeClr val="tx1"/>
                  </a:solidFill>
                </a:rPr>
                <a:t>(</a:t>
              </a:r>
              <a:r>
                <a:rPr lang="zh-CN" altLang="en-US" sz="900" dirty="0" smtClean="0">
                  <a:solidFill>
                    <a:schemeClr val="tx1"/>
                  </a:solidFill>
                </a:rPr>
                <a:t>功能</a:t>
              </a:r>
              <a:r>
                <a:rPr lang="en-US" altLang="zh-CN" sz="900" dirty="0" smtClean="0">
                  <a:solidFill>
                    <a:schemeClr val="tx1"/>
                  </a:solidFill>
                </a:rPr>
                <a:t>)</a:t>
              </a:r>
              <a:endParaRPr lang="zh-CN" altLang="en-US" sz="900" dirty="0">
                <a:solidFill>
                  <a:schemeClr val="tx1"/>
                </a:solidFill>
              </a:endParaRPr>
            </a:p>
          </p:txBody>
        </p:sp>
        <p:cxnSp>
          <p:nvCxnSpPr>
            <p:cNvPr id="8" name="直接连接符 7"/>
            <p:cNvCxnSpPr>
              <a:endCxn id="7" idx="1"/>
            </p:cNvCxnSpPr>
            <p:nvPr/>
          </p:nvCxnSpPr>
          <p:spPr>
            <a:xfrm>
              <a:off x="7840281" y="3933056"/>
              <a:ext cx="380688" cy="135995"/>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4" name="矩形 13"/>
          <p:cNvSpPr/>
          <p:nvPr/>
        </p:nvSpPr>
        <p:spPr>
          <a:xfrm>
            <a:off x="0" y="0"/>
            <a:ext cx="1568624" cy="476672"/>
          </a:xfrm>
          <a:prstGeom prst="rect">
            <a:avLst/>
          </a:prstGeom>
          <a:solidFill>
            <a:schemeClr val="accent5">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模块结构及功能</a:t>
            </a:r>
            <a:r>
              <a:rPr lang="en-US" altLang="zh-CN" sz="1400" dirty="0" smtClean="0">
                <a:solidFill>
                  <a:schemeClr val="tx1"/>
                </a:solidFill>
              </a:rPr>
              <a:t>1</a:t>
            </a:r>
            <a:endParaRPr lang="zh-CN" altLang="en-US" sz="1400" dirty="0">
              <a:solidFill>
                <a:schemeClr val="tx1"/>
              </a:solidFill>
            </a:endParaRPr>
          </a:p>
        </p:txBody>
      </p:sp>
      <p:sp>
        <p:nvSpPr>
          <p:cNvPr id="16" name="TextBox 15"/>
          <p:cNvSpPr txBox="1"/>
          <p:nvPr/>
        </p:nvSpPr>
        <p:spPr>
          <a:xfrm>
            <a:off x="4808984" y="1545890"/>
            <a:ext cx="4608512" cy="3323987"/>
          </a:xfrm>
          <a:prstGeom prst="rect">
            <a:avLst/>
          </a:prstGeom>
          <a:noFill/>
        </p:spPr>
        <p:txBody>
          <a:bodyPr wrap="square" rtlCol="0">
            <a:spAutoFit/>
          </a:bodyPr>
          <a:lstStyle/>
          <a:p>
            <a:r>
              <a:rPr lang="zh-CN" altLang="en-US" sz="1200" b="1" dirty="0" smtClean="0">
                <a:latin typeface="+mn-ea"/>
              </a:rPr>
              <a:t>功能描述：</a:t>
            </a:r>
            <a:endParaRPr lang="en-US" altLang="zh-CN" sz="1200" b="1" dirty="0" smtClean="0">
              <a:latin typeface="+mn-ea"/>
            </a:endParaRPr>
          </a:p>
          <a:p>
            <a:pPr>
              <a:lnSpc>
                <a:spcPct val="150000"/>
              </a:lnSpc>
            </a:pPr>
            <a:r>
              <a:rPr lang="en-US" altLang="zh-CN" sz="1200" dirty="0" smtClean="0">
                <a:latin typeface="+mn-ea"/>
              </a:rPr>
              <a:t>1</a:t>
            </a:r>
            <a:r>
              <a:rPr lang="zh-CN" altLang="en-US" sz="1200" dirty="0" smtClean="0">
                <a:latin typeface="+mn-ea"/>
              </a:rPr>
              <a:t>、存入积分：一键粘贴</a:t>
            </a:r>
            <a:r>
              <a:rPr lang="zh-CN" altLang="en-US" sz="1200" b="1" dirty="0" smtClean="0">
                <a:latin typeface="+mn-ea"/>
              </a:rPr>
              <a:t>链接</a:t>
            </a:r>
            <a:r>
              <a:rPr lang="zh-CN" altLang="en-US" sz="1200" dirty="0" smtClean="0">
                <a:latin typeface="+mn-ea"/>
              </a:rPr>
              <a:t>或者</a:t>
            </a:r>
            <a:r>
              <a:rPr lang="zh-CN" altLang="en-US" sz="1200" b="1" dirty="0" smtClean="0">
                <a:latin typeface="+mn-ea"/>
              </a:rPr>
              <a:t>兑换码</a:t>
            </a:r>
            <a:r>
              <a:rPr lang="zh-CN" altLang="en-US" sz="1200" dirty="0" smtClean="0">
                <a:latin typeface="+mn-ea"/>
              </a:rPr>
              <a:t>，点击领取按钮即可实现积分存入账户。</a:t>
            </a:r>
            <a:endParaRPr lang="en-US" altLang="zh-CN" sz="1200" dirty="0" smtClean="0">
              <a:latin typeface="+mn-ea"/>
            </a:endParaRPr>
          </a:p>
          <a:p>
            <a:pPr>
              <a:lnSpc>
                <a:spcPct val="150000"/>
              </a:lnSpc>
            </a:pPr>
            <a:r>
              <a:rPr lang="en-US" altLang="zh-CN" sz="1200" dirty="0" smtClean="0">
                <a:latin typeface="+mn-ea"/>
              </a:rPr>
              <a:t>2</a:t>
            </a:r>
            <a:r>
              <a:rPr lang="zh-CN" altLang="en-US" sz="1200" dirty="0" smtClean="0">
                <a:latin typeface="+mn-ea"/>
              </a:rPr>
              <a:t>、申请服务功能：根据积分中心显示当前积分余额与会员等级，主要</a:t>
            </a:r>
            <a:r>
              <a:rPr lang="en-US" altLang="zh-CN" sz="1200" dirty="0">
                <a:latin typeface="+mn-ea"/>
                <a:sym typeface="Wingdings" pitchFamily="2" charset="2"/>
              </a:rPr>
              <a:t>1</a:t>
            </a:r>
            <a:r>
              <a:rPr lang="zh-CN" altLang="en-US" sz="1200" dirty="0" smtClean="0">
                <a:latin typeface="+mn-ea"/>
                <a:sym typeface="Wingdings" pitchFamily="2" charset="2"/>
              </a:rPr>
              <a:t>）</a:t>
            </a:r>
            <a:r>
              <a:rPr lang="zh-CN" altLang="en-US" sz="1200" dirty="0" smtClean="0">
                <a:latin typeface="+mn-ea"/>
              </a:rPr>
              <a:t>显示当前会员等级的权益列表，</a:t>
            </a:r>
            <a:r>
              <a:rPr lang="en-US" altLang="zh-CN" sz="1200" dirty="0" smtClean="0">
                <a:latin typeface="+mn-ea"/>
              </a:rPr>
              <a:t>2</a:t>
            </a:r>
            <a:r>
              <a:rPr lang="zh-CN" altLang="en-US" sz="1200" dirty="0" smtClean="0">
                <a:latin typeface="+mn-ea"/>
              </a:rPr>
              <a:t>）点击“申请服务”按钮，进入服务选择列表界面。</a:t>
            </a:r>
            <a:endParaRPr lang="en-US" altLang="zh-CN" sz="1200" dirty="0" smtClean="0">
              <a:latin typeface="+mn-ea"/>
            </a:endParaRPr>
          </a:p>
          <a:p>
            <a:pPr>
              <a:lnSpc>
                <a:spcPct val="150000"/>
              </a:lnSpc>
            </a:pPr>
            <a:r>
              <a:rPr lang="en-US" altLang="zh-CN" sz="1200" dirty="0" smtClean="0">
                <a:latin typeface="+mn-ea"/>
              </a:rPr>
              <a:t>3</a:t>
            </a:r>
            <a:r>
              <a:rPr lang="zh-CN" altLang="en-US" sz="1200" dirty="0" smtClean="0">
                <a:latin typeface="+mn-ea"/>
              </a:rPr>
              <a:t>、积分</a:t>
            </a:r>
            <a:r>
              <a:rPr lang="zh-CN" altLang="en-US" sz="1200" dirty="0">
                <a:latin typeface="+mn-ea"/>
              </a:rPr>
              <a:t>明细</a:t>
            </a:r>
            <a:r>
              <a:rPr lang="zh-CN" altLang="en-US" sz="1200" dirty="0" smtClean="0">
                <a:latin typeface="+mn-ea"/>
              </a:rPr>
              <a:t>：点击积分中心的“详情”按钮，跳转显示用户的积分详情列表。列表界面详见草图。</a:t>
            </a:r>
            <a:endParaRPr lang="en-US" altLang="zh-CN" sz="1200" dirty="0" smtClean="0">
              <a:latin typeface="+mn-ea"/>
            </a:endParaRPr>
          </a:p>
          <a:p>
            <a:pPr>
              <a:lnSpc>
                <a:spcPct val="150000"/>
              </a:lnSpc>
            </a:pPr>
            <a:r>
              <a:rPr lang="en-US" altLang="zh-CN" sz="1200" dirty="0" smtClean="0">
                <a:latin typeface="+mn-ea"/>
              </a:rPr>
              <a:t>4</a:t>
            </a:r>
            <a:r>
              <a:rPr lang="zh-CN" altLang="en-US" sz="1200" dirty="0" smtClean="0">
                <a:latin typeface="+mn-ea"/>
              </a:rPr>
              <a:t>、积分转赠功能：两种方式，一种直接输入对方</a:t>
            </a:r>
            <a:r>
              <a:rPr lang="en-US" altLang="zh-CN" sz="1200" dirty="0" smtClean="0">
                <a:latin typeface="+mn-ea"/>
              </a:rPr>
              <a:t>ID</a:t>
            </a:r>
            <a:r>
              <a:rPr lang="zh-CN" altLang="en-US" sz="1200" dirty="0" smtClean="0">
                <a:latin typeface="+mn-ea"/>
              </a:rPr>
              <a:t>，转入积分数量，点击确认即可。第二种方式，通过积分转赠系统，输入转赠积分数量，生成链接或者兑换码（</a:t>
            </a:r>
            <a:r>
              <a:rPr lang="zh-CN" altLang="en-US" sz="1200" dirty="0">
                <a:latin typeface="+mn-ea"/>
              </a:rPr>
              <a:t>一</a:t>
            </a:r>
            <a:r>
              <a:rPr lang="zh-CN" altLang="en-US" sz="1200" dirty="0" smtClean="0">
                <a:latin typeface="+mn-ea"/>
              </a:rPr>
              <a:t>次有效）通过复制发送给转入账户人，自己手动输入，完成兑换。</a:t>
            </a:r>
            <a:endParaRPr lang="zh-CN" altLang="en-US" sz="1200" dirty="0">
              <a:latin typeface="+mn-ea"/>
            </a:endParaRPr>
          </a:p>
        </p:txBody>
      </p:sp>
      <p:sp>
        <p:nvSpPr>
          <p:cNvPr id="17" name="日期占位符 16"/>
          <p:cNvSpPr>
            <a:spLocks noGrp="1"/>
          </p:cNvSpPr>
          <p:nvPr>
            <p:ph type="dt" sz="half" idx="10"/>
          </p:nvPr>
        </p:nvSpPr>
        <p:spPr/>
        <p:txBody>
          <a:bodyPr/>
          <a:lstStyle/>
          <a:p>
            <a:fld id="{E40FDB0B-73DE-4BEB-912C-10C3001C6F6D}" type="datetime1">
              <a:rPr lang="zh-CN" altLang="en-US" smtClean="0"/>
              <a:t>2018/5/22</a:t>
            </a:fld>
            <a:endParaRPr lang="zh-CN" altLang="en-US"/>
          </a:p>
        </p:txBody>
      </p:sp>
      <p:sp>
        <p:nvSpPr>
          <p:cNvPr id="18" name="灯片编号占位符 17"/>
          <p:cNvSpPr>
            <a:spLocks noGrp="1"/>
          </p:cNvSpPr>
          <p:nvPr>
            <p:ph type="sldNum" sz="quarter" idx="12"/>
          </p:nvPr>
        </p:nvSpPr>
        <p:spPr/>
        <p:txBody>
          <a:bodyPr/>
          <a:lstStyle/>
          <a:p>
            <a:fld id="{0C913308-F349-4B6D-A68A-DD1791B4A57B}" type="slidenum">
              <a:rPr lang="zh-CN" altLang="en-US" smtClean="0"/>
              <a:t>15</a:t>
            </a:fld>
            <a:endParaRPr lang="zh-CN" altLang="en-US"/>
          </a:p>
        </p:txBody>
      </p:sp>
      <p:sp>
        <p:nvSpPr>
          <p:cNvPr id="19" name="页脚占位符 18"/>
          <p:cNvSpPr>
            <a:spLocks noGrp="1"/>
          </p:cNvSpPr>
          <p:nvPr>
            <p:ph type="ftr" sz="quarter" idx="11"/>
          </p:nvPr>
        </p:nvSpPr>
        <p:spPr/>
        <p:txBody>
          <a:bodyPr/>
          <a:lstStyle/>
          <a:p>
            <a:r>
              <a:rPr lang="zh-CN" altLang="en-US" smtClean="0"/>
              <a:t>干货公会会员前端草图</a:t>
            </a:r>
            <a:endParaRPr lang="zh-CN" altLang="en-US"/>
          </a:p>
        </p:txBody>
      </p:sp>
    </p:spTree>
    <p:extLst>
      <p:ext uri="{BB962C8B-B14F-4D97-AF65-F5344CB8AC3E}">
        <p14:creationId xmlns:p14="http://schemas.microsoft.com/office/powerpoint/2010/main" val="4416526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0"/>
            <a:ext cx="1568624" cy="476672"/>
          </a:xfrm>
          <a:prstGeom prst="rect">
            <a:avLst/>
          </a:prstGeom>
          <a:solidFill>
            <a:schemeClr val="accent5">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模块结构及功能</a:t>
            </a:r>
            <a:r>
              <a:rPr lang="en-US" altLang="zh-CN" sz="1400" dirty="0" smtClean="0">
                <a:solidFill>
                  <a:schemeClr val="tx1"/>
                </a:solidFill>
              </a:rPr>
              <a:t>2</a:t>
            </a:r>
            <a:endParaRPr lang="zh-CN" altLang="en-US" sz="1400" dirty="0">
              <a:solidFill>
                <a:schemeClr val="tx1"/>
              </a:solidFill>
            </a:endParaRPr>
          </a:p>
        </p:txBody>
      </p:sp>
      <p:sp>
        <p:nvSpPr>
          <p:cNvPr id="16" name="TextBox 15"/>
          <p:cNvSpPr txBox="1"/>
          <p:nvPr/>
        </p:nvSpPr>
        <p:spPr>
          <a:xfrm>
            <a:off x="4664968" y="1264424"/>
            <a:ext cx="4608512" cy="4616648"/>
          </a:xfrm>
          <a:prstGeom prst="rect">
            <a:avLst/>
          </a:prstGeom>
          <a:noFill/>
        </p:spPr>
        <p:txBody>
          <a:bodyPr wrap="square" rtlCol="0">
            <a:spAutoFit/>
          </a:bodyPr>
          <a:lstStyle/>
          <a:p>
            <a:pPr>
              <a:lnSpc>
                <a:spcPct val="150000"/>
              </a:lnSpc>
            </a:pPr>
            <a:r>
              <a:rPr lang="zh-CN" altLang="en-US" sz="1200" b="1" dirty="0" smtClean="0">
                <a:latin typeface="+mn-ea"/>
              </a:rPr>
              <a:t>功能描述：</a:t>
            </a:r>
            <a:endParaRPr lang="en-US" altLang="zh-CN" sz="1200" b="1" dirty="0" smtClean="0">
              <a:latin typeface="+mn-ea"/>
            </a:endParaRPr>
          </a:p>
          <a:p>
            <a:r>
              <a:rPr lang="zh-CN" altLang="en-US" sz="1200" b="1" dirty="0" smtClean="0">
                <a:latin typeface="+mn-ea"/>
              </a:rPr>
              <a:t>特殊要求：</a:t>
            </a:r>
            <a:endParaRPr lang="en-US" altLang="zh-CN" sz="1200" b="1" dirty="0" smtClean="0">
              <a:latin typeface="+mn-ea"/>
            </a:endParaRPr>
          </a:p>
          <a:p>
            <a:endParaRPr lang="en-US" altLang="zh-CN" sz="1200" dirty="0" smtClean="0"/>
          </a:p>
          <a:p>
            <a:pPr marL="171450" indent="-171450">
              <a:buFont typeface="Arial" pitchFamily="34" charset="0"/>
              <a:buChar char="•"/>
            </a:pPr>
            <a:r>
              <a:rPr lang="zh-CN" altLang="en-US" sz="1200" b="1" dirty="0" smtClean="0"/>
              <a:t>第一次</a:t>
            </a:r>
            <a:r>
              <a:rPr lang="zh-CN" altLang="en-US" sz="1200" dirty="0"/>
              <a:t>点“任务列表”全部跳转到填写会资料送积分任务页，强制完成后填写设置资料才跳转“任务列表”页面</a:t>
            </a:r>
            <a:r>
              <a:rPr lang="zh-CN" altLang="en-US" sz="1200" dirty="0" smtClean="0"/>
              <a:t>。未完</a:t>
            </a:r>
            <a:r>
              <a:rPr lang="zh-CN" altLang="en-US" sz="1200" dirty="0"/>
              <a:t>成资料填写的，任务选项均为不可选状态。</a:t>
            </a:r>
            <a:endParaRPr lang="en-US" altLang="zh-CN" sz="1200" dirty="0"/>
          </a:p>
          <a:p>
            <a:pPr marL="171450" indent="-171450">
              <a:buFont typeface="Arial" pitchFamily="34" charset="0"/>
              <a:buChar char="•"/>
            </a:pPr>
            <a:endParaRPr lang="en-US" altLang="zh-CN" sz="1200" dirty="0"/>
          </a:p>
          <a:p>
            <a:pPr marL="171450" indent="-171450">
              <a:buFont typeface="Arial" pitchFamily="34" charset="0"/>
              <a:buChar char="•"/>
            </a:pPr>
            <a:r>
              <a:rPr lang="zh-CN" altLang="en-US" sz="1200" dirty="0" smtClean="0"/>
              <a:t>会员</a:t>
            </a:r>
            <a:r>
              <a:rPr lang="zh-CN" altLang="en-US" sz="1200" dirty="0"/>
              <a:t>用户已经填写过资料的直接打开任务列表页面。</a:t>
            </a:r>
          </a:p>
          <a:p>
            <a:pPr>
              <a:lnSpc>
                <a:spcPct val="150000"/>
              </a:lnSpc>
            </a:pPr>
            <a:endParaRPr lang="en-US" altLang="zh-CN" sz="1200" b="1" dirty="0">
              <a:latin typeface="+mn-ea"/>
            </a:endParaRPr>
          </a:p>
          <a:p>
            <a:pPr>
              <a:lnSpc>
                <a:spcPct val="150000"/>
              </a:lnSpc>
            </a:pPr>
            <a:endParaRPr lang="en-US" altLang="zh-CN" sz="1200" b="1" dirty="0" smtClean="0">
              <a:latin typeface="+mn-ea"/>
            </a:endParaRPr>
          </a:p>
          <a:p>
            <a:pPr>
              <a:lnSpc>
                <a:spcPct val="150000"/>
              </a:lnSpc>
            </a:pPr>
            <a:r>
              <a:rPr lang="en-US" altLang="zh-CN" sz="1200" dirty="0" smtClean="0">
                <a:latin typeface="+mn-ea"/>
              </a:rPr>
              <a:t>1</a:t>
            </a:r>
            <a:r>
              <a:rPr lang="zh-CN" altLang="en-US" sz="1200" dirty="0" smtClean="0">
                <a:latin typeface="+mn-ea"/>
              </a:rPr>
              <a:t>、显示系统所有任务，以列表形式滑动。</a:t>
            </a:r>
            <a:endParaRPr lang="en-US" altLang="zh-CN" sz="1200" dirty="0" smtClean="0">
              <a:latin typeface="+mn-ea"/>
            </a:endParaRPr>
          </a:p>
          <a:p>
            <a:pPr>
              <a:lnSpc>
                <a:spcPct val="150000"/>
              </a:lnSpc>
            </a:pPr>
            <a:r>
              <a:rPr lang="en-US" altLang="zh-CN" sz="1200" dirty="0" smtClean="0">
                <a:latin typeface="+mn-ea"/>
              </a:rPr>
              <a:t>2</a:t>
            </a:r>
            <a:r>
              <a:rPr lang="zh-CN" altLang="en-US" sz="1200" dirty="0" smtClean="0">
                <a:latin typeface="+mn-ea"/>
              </a:rPr>
              <a:t>、界面顶栏显示：会员邀请任务，标题下面显示任务详情概述。相对下面的任务更显眼，击可以看见任务详情。</a:t>
            </a:r>
            <a:endParaRPr lang="en-US" altLang="zh-CN" sz="1200" dirty="0" smtClean="0">
              <a:latin typeface="+mn-ea"/>
            </a:endParaRPr>
          </a:p>
          <a:p>
            <a:pPr>
              <a:lnSpc>
                <a:spcPct val="150000"/>
              </a:lnSpc>
            </a:pPr>
            <a:r>
              <a:rPr lang="en-US" altLang="zh-CN" sz="1200" dirty="0" smtClean="0">
                <a:latin typeface="+mn-ea"/>
              </a:rPr>
              <a:t>3</a:t>
            </a:r>
            <a:r>
              <a:rPr lang="zh-CN" altLang="en-US" sz="1200" dirty="0" smtClean="0">
                <a:latin typeface="+mn-ea"/>
              </a:rPr>
              <a:t>、任务列表显示任务标题，只有点击进去才能看见任务详情页。</a:t>
            </a:r>
            <a:r>
              <a:rPr lang="zh-CN" altLang="en-US" sz="1200" dirty="0">
                <a:latin typeface="+mn-ea"/>
              </a:rPr>
              <a:t>任务详情包括</a:t>
            </a:r>
            <a:r>
              <a:rPr lang="zh-CN" altLang="en-US" sz="1200" dirty="0" smtClean="0">
                <a:latin typeface="+mn-ea"/>
              </a:rPr>
              <a:t>：任务</a:t>
            </a:r>
            <a:r>
              <a:rPr lang="zh-CN" altLang="en-US" sz="1200" dirty="0">
                <a:latin typeface="+mn-ea"/>
              </a:rPr>
              <a:t>名、任务描述、完成</a:t>
            </a:r>
            <a:r>
              <a:rPr lang="zh-CN" altLang="en-US" sz="1200" dirty="0" smtClean="0">
                <a:latin typeface="+mn-ea"/>
              </a:rPr>
              <a:t>任务跳转链接、完成任务</a:t>
            </a:r>
            <a:r>
              <a:rPr lang="zh-CN" altLang="en-US" sz="1200" dirty="0">
                <a:latin typeface="+mn-ea"/>
              </a:rPr>
              <a:t>领取</a:t>
            </a:r>
            <a:r>
              <a:rPr lang="zh-CN" altLang="en-US" sz="1200" dirty="0" smtClean="0">
                <a:latin typeface="+mn-ea"/>
              </a:rPr>
              <a:t>积分按钮。</a:t>
            </a:r>
            <a:endParaRPr lang="en-US" altLang="zh-CN" sz="1200" dirty="0" smtClean="0">
              <a:latin typeface="+mn-ea"/>
            </a:endParaRPr>
          </a:p>
          <a:p>
            <a:pPr>
              <a:lnSpc>
                <a:spcPct val="150000"/>
              </a:lnSpc>
            </a:pPr>
            <a:r>
              <a:rPr lang="en-US" altLang="zh-CN" sz="1200" dirty="0" smtClean="0">
                <a:latin typeface="+mn-ea"/>
              </a:rPr>
              <a:t>4</a:t>
            </a:r>
            <a:r>
              <a:rPr lang="zh-CN" altLang="en-US" sz="1200" dirty="0" smtClean="0">
                <a:latin typeface="+mn-ea"/>
              </a:rPr>
              <a:t>、联系客服：如果能直接转到任务客服聊天界面就直接跳转，如果不能实现就以推送客服微信号</a:t>
            </a:r>
            <a:r>
              <a:rPr lang="en-US" altLang="zh-CN" sz="1200" dirty="0" smtClean="0">
                <a:latin typeface="+mn-ea"/>
              </a:rPr>
              <a:t>/</a:t>
            </a:r>
            <a:r>
              <a:rPr lang="zh-CN" altLang="en-US" sz="1200" dirty="0" smtClean="0">
                <a:latin typeface="+mn-ea"/>
              </a:rPr>
              <a:t>二维码方式。</a:t>
            </a:r>
            <a:endParaRPr lang="en-US" altLang="zh-CN" sz="1200" dirty="0">
              <a:latin typeface="+mn-ea"/>
            </a:endParaRPr>
          </a:p>
          <a:p>
            <a:endParaRPr lang="en-US" altLang="zh-CN" sz="1200" dirty="0" smtClean="0">
              <a:latin typeface="+mn-ea"/>
            </a:endParaRPr>
          </a:p>
        </p:txBody>
      </p:sp>
      <p:grpSp>
        <p:nvGrpSpPr>
          <p:cNvPr id="17" name="组合 16"/>
          <p:cNvGrpSpPr/>
          <p:nvPr/>
        </p:nvGrpSpPr>
        <p:grpSpPr>
          <a:xfrm>
            <a:off x="1136576" y="1545890"/>
            <a:ext cx="2952328" cy="3827326"/>
            <a:chOff x="2393049" y="3875129"/>
            <a:chExt cx="2705133" cy="2753873"/>
          </a:xfrm>
          <a:solidFill>
            <a:schemeClr val="accent5">
              <a:lumMod val="20000"/>
              <a:lumOff val="80000"/>
            </a:schemeClr>
          </a:solidFill>
        </p:grpSpPr>
        <p:grpSp>
          <p:nvGrpSpPr>
            <p:cNvPr id="18" name="组合 17"/>
            <p:cNvGrpSpPr/>
            <p:nvPr/>
          </p:nvGrpSpPr>
          <p:grpSpPr>
            <a:xfrm>
              <a:off x="2393049" y="3875129"/>
              <a:ext cx="2547542" cy="2753873"/>
              <a:chOff x="6933220" y="1340768"/>
              <a:chExt cx="2464404" cy="3109496"/>
            </a:xfrm>
            <a:grpFill/>
          </p:grpSpPr>
          <p:grpSp>
            <p:nvGrpSpPr>
              <p:cNvPr id="21" name="组合 20"/>
              <p:cNvGrpSpPr/>
              <p:nvPr/>
            </p:nvGrpSpPr>
            <p:grpSpPr>
              <a:xfrm>
                <a:off x="6933220" y="1340768"/>
                <a:ext cx="1574818" cy="2759027"/>
                <a:chOff x="6933220" y="1340768"/>
                <a:chExt cx="1574818" cy="2759027"/>
              </a:xfrm>
              <a:grpFill/>
            </p:grpSpPr>
            <p:sp>
              <p:nvSpPr>
                <p:cNvPr id="25" name="矩形 24"/>
                <p:cNvSpPr/>
                <p:nvPr/>
              </p:nvSpPr>
              <p:spPr>
                <a:xfrm>
                  <a:off x="6933220" y="1340768"/>
                  <a:ext cx="1016756" cy="64807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任务大全</a:t>
                  </a:r>
                  <a:endParaRPr lang="zh-CN" altLang="en-US" sz="1000" dirty="0">
                    <a:solidFill>
                      <a:schemeClr val="tx1"/>
                    </a:solidFill>
                  </a:endParaRPr>
                </a:p>
              </p:txBody>
            </p:sp>
            <p:cxnSp>
              <p:nvCxnSpPr>
                <p:cNvPr id="26" name="直接连接符 25"/>
                <p:cNvCxnSpPr>
                  <a:stCxn id="25" idx="2"/>
                </p:cNvCxnSpPr>
                <p:nvPr/>
              </p:nvCxnSpPr>
              <p:spPr>
                <a:xfrm>
                  <a:off x="7441599" y="1988838"/>
                  <a:ext cx="510622" cy="2110957"/>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594047" y="2564904"/>
                  <a:ext cx="884995" cy="0"/>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7663705" y="2987481"/>
                  <a:ext cx="713656" cy="9471"/>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7949976" y="4099795"/>
                  <a:ext cx="558062"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22" name="矩形 21"/>
              <p:cNvSpPr/>
              <p:nvPr/>
            </p:nvSpPr>
            <p:spPr>
              <a:xfrm>
                <a:off x="8119312" y="2336287"/>
                <a:ext cx="1278312" cy="392529"/>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邀请任务（顶栏）</a:t>
                </a:r>
                <a:endParaRPr lang="en-US" altLang="zh-CN" sz="1000" dirty="0" smtClean="0">
                  <a:solidFill>
                    <a:schemeClr val="tx1"/>
                  </a:solidFill>
                </a:endParaRPr>
              </a:p>
              <a:p>
                <a:pPr algn="ctr"/>
                <a:r>
                  <a:rPr lang="zh-CN" altLang="en-US" sz="1000" dirty="0" smtClean="0">
                    <a:solidFill>
                      <a:schemeClr val="tx1"/>
                    </a:solidFill>
                  </a:rPr>
                  <a:t>（显示和跳转链接）</a:t>
                </a:r>
                <a:endParaRPr lang="zh-CN" altLang="en-US" sz="1000" dirty="0">
                  <a:solidFill>
                    <a:schemeClr val="tx1"/>
                  </a:solidFill>
                </a:endParaRPr>
              </a:p>
            </p:txBody>
          </p:sp>
          <p:sp>
            <p:nvSpPr>
              <p:cNvPr id="23" name="矩形 22"/>
              <p:cNvSpPr/>
              <p:nvPr/>
            </p:nvSpPr>
            <p:spPr>
              <a:xfrm>
                <a:off x="8119313" y="2843466"/>
                <a:ext cx="1278311" cy="401602"/>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任务列表</a:t>
                </a:r>
                <a:endParaRPr lang="en-US" altLang="zh-CN" sz="1000" dirty="0" smtClean="0">
                  <a:solidFill>
                    <a:schemeClr val="tx1"/>
                  </a:solidFill>
                </a:endParaRPr>
              </a:p>
              <a:p>
                <a:pPr algn="ctr"/>
                <a:r>
                  <a:rPr lang="zh-CN" altLang="en-US" sz="1000" dirty="0" smtClean="0">
                    <a:solidFill>
                      <a:schemeClr val="tx1"/>
                    </a:solidFill>
                  </a:rPr>
                  <a:t>（显示和跳转链接）</a:t>
                </a:r>
                <a:endParaRPr lang="zh-CN" altLang="en-US" sz="1000" dirty="0">
                  <a:solidFill>
                    <a:schemeClr val="tx1"/>
                  </a:solidFill>
                </a:endParaRPr>
              </a:p>
            </p:txBody>
          </p:sp>
          <p:sp>
            <p:nvSpPr>
              <p:cNvPr id="24" name="矩形 23"/>
              <p:cNvSpPr/>
              <p:nvPr/>
            </p:nvSpPr>
            <p:spPr>
              <a:xfrm>
                <a:off x="8119313" y="3955779"/>
                <a:ext cx="1249208" cy="494485"/>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联系客服</a:t>
                </a:r>
                <a:endParaRPr lang="en-US" altLang="zh-CN" sz="1000" dirty="0" smtClean="0">
                  <a:solidFill>
                    <a:schemeClr val="tx1"/>
                  </a:solidFill>
                </a:endParaRPr>
              </a:p>
              <a:p>
                <a:pPr algn="ctr"/>
                <a:r>
                  <a:rPr lang="zh-CN" altLang="en-US" sz="1000" dirty="0" smtClean="0">
                    <a:solidFill>
                      <a:schemeClr val="tx1"/>
                    </a:solidFill>
                  </a:rPr>
                  <a:t>（转客服微信号）</a:t>
                </a:r>
                <a:endParaRPr lang="zh-CN" altLang="en-US" sz="1000" dirty="0">
                  <a:solidFill>
                    <a:schemeClr val="tx1"/>
                  </a:solidFill>
                </a:endParaRPr>
              </a:p>
            </p:txBody>
          </p:sp>
        </p:grpSp>
        <p:cxnSp>
          <p:nvCxnSpPr>
            <p:cNvPr id="19" name="直接连接符 18"/>
            <p:cNvCxnSpPr>
              <a:stCxn id="23" idx="2"/>
              <a:endCxn id="20" idx="0"/>
            </p:cNvCxnSpPr>
            <p:nvPr/>
          </p:nvCxnSpPr>
          <p:spPr>
            <a:xfrm>
              <a:off x="4279873" y="5561640"/>
              <a:ext cx="55080" cy="40749"/>
            </a:xfrm>
            <a:prstGeom prst="line">
              <a:avLst/>
            </a:prstGeom>
            <a:grpFill/>
            <a:ln w="28575"/>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571723" y="5602389"/>
              <a:ext cx="1526459" cy="491298"/>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任务说明</a:t>
              </a:r>
              <a:endParaRPr lang="en-US" altLang="zh-CN" sz="1000" dirty="0" smtClean="0">
                <a:solidFill>
                  <a:schemeClr val="tx1"/>
                </a:solidFill>
              </a:endParaRPr>
            </a:p>
            <a:p>
              <a:pPr algn="ctr"/>
              <a:r>
                <a:rPr lang="zh-CN" altLang="en-US" sz="1000" dirty="0" smtClean="0">
                  <a:solidFill>
                    <a:schemeClr val="tx1"/>
                  </a:solidFill>
                </a:rPr>
                <a:t>（显示任务内容和完成积分获取功能）</a:t>
              </a:r>
              <a:endParaRPr lang="zh-CN" altLang="en-US" sz="1000" dirty="0">
                <a:solidFill>
                  <a:schemeClr val="tx1"/>
                </a:solidFill>
              </a:endParaRPr>
            </a:p>
          </p:txBody>
        </p:sp>
      </p:grpSp>
      <p:sp>
        <p:nvSpPr>
          <p:cNvPr id="3" name="日期占位符 2"/>
          <p:cNvSpPr>
            <a:spLocks noGrp="1"/>
          </p:cNvSpPr>
          <p:nvPr>
            <p:ph type="dt" sz="half" idx="10"/>
          </p:nvPr>
        </p:nvSpPr>
        <p:spPr/>
        <p:txBody>
          <a:bodyPr/>
          <a:lstStyle/>
          <a:p>
            <a:fld id="{A8156C51-5417-401E-8115-AC641E28084E}" type="datetime1">
              <a:rPr lang="zh-CN" altLang="en-US" smtClean="0"/>
              <a:t>2018/5/22</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16</a:t>
            </a:fld>
            <a:endParaRPr lang="zh-CN" altLang="en-US"/>
          </a:p>
        </p:txBody>
      </p:sp>
      <p:sp>
        <p:nvSpPr>
          <p:cNvPr id="5" name="页脚占位符 4"/>
          <p:cNvSpPr>
            <a:spLocks noGrp="1"/>
          </p:cNvSpPr>
          <p:nvPr>
            <p:ph type="ftr" sz="quarter" idx="11"/>
          </p:nvPr>
        </p:nvSpPr>
        <p:spPr/>
        <p:txBody>
          <a:bodyPr/>
          <a:lstStyle/>
          <a:p>
            <a:r>
              <a:rPr lang="zh-CN" altLang="en-US" smtClean="0"/>
              <a:t>干货公会会员前端草图</a:t>
            </a:r>
            <a:endParaRPr lang="zh-CN" altLang="en-US"/>
          </a:p>
        </p:txBody>
      </p:sp>
    </p:spTree>
    <p:extLst>
      <p:ext uri="{BB962C8B-B14F-4D97-AF65-F5344CB8AC3E}">
        <p14:creationId xmlns:p14="http://schemas.microsoft.com/office/powerpoint/2010/main" val="25528242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568624" cy="476672"/>
          </a:xfrm>
          <a:prstGeom prst="rect">
            <a:avLst/>
          </a:prstGeom>
          <a:solidFill>
            <a:schemeClr val="accent5">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模块结构及功能</a:t>
            </a:r>
            <a:r>
              <a:rPr lang="en-US" altLang="zh-CN" sz="1400" dirty="0" smtClean="0">
                <a:solidFill>
                  <a:schemeClr val="tx1"/>
                </a:solidFill>
              </a:rPr>
              <a:t>3</a:t>
            </a:r>
            <a:endParaRPr lang="zh-CN" altLang="en-US" sz="1400" dirty="0">
              <a:solidFill>
                <a:schemeClr val="tx1"/>
              </a:solidFill>
            </a:endParaRPr>
          </a:p>
        </p:txBody>
      </p:sp>
      <p:sp>
        <p:nvSpPr>
          <p:cNvPr id="13" name="TextBox 12"/>
          <p:cNvSpPr txBox="1"/>
          <p:nvPr/>
        </p:nvSpPr>
        <p:spPr>
          <a:xfrm>
            <a:off x="3944888" y="1487372"/>
            <a:ext cx="4608512" cy="3323987"/>
          </a:xfrm>
          <a:prstGeom prst="rect">
            <a:avLst/>
          </a:prstGeom>
          <a:noFill/>
        </p:spPr>
        <p:txBody>
          <a:bodyPr wrap="square" rtlCol="0">
            <a:spAutoFit/>
          </a:bodyPr>
          <a:lstStyle/>
          <a:p>
            <a:pPr>
              <a:lnSpc>
                <a:spcPct val="150000"/>
              </a:lnSpc>
            </a:pPr>
            <a:r>
              <a:rPr lang="zh-CN" altLang="en-US" sz="1200" b="1" dirty="0" smtClean="0">
                <a:latin typeface="+mn-ea"/>
              </a:rPr>
              <a:t>功能描述：</a:t>
            </a:r>
            <a:endParaRPr lang="en-US" altLang="zh-CN" sz="1200" b="1" dirty="0" smtClean="0">
              <a:latin typeface="+mn-ea"/>
            </a:endParaRPr>
          </a:p>
          <a:p>
            <a:pPr>
              <a:lnSpc>
                <a:spcPct val="150000"/>
              </a:lnSpc>
            </a:pPr>
            <a:r>
              <a:rPr lang="en-US" altLang="zh-CN" sz="1200" dirty="0" smtClean="0">
                <a:latin typeface="+mn-ea"/>
              </a:rPr>
              <a:t>1</a:t>
            </a:r>
            <a:r>
              <a:rPr lang="zh-CN" altLang="en-US" sz="1200" dirty="0" smtClean="0">
                <a:latin typeface="+mn-ea"/>
              </a:rPr>
              <a:t>、已完成任务：显示当前会员已完成的任务，以列表形式滑动，点击进去可以跳到任务详情页。</a:t>
            </a:r>
            <a:endParaRPr lang="en-US" altLang="zh-CN" sz="1200" dirty="0" smtClean="0">
              <a:latin typeface="+mn-ea"/>
            </a:endParaRPr>
          </a:p>
          <a:p>
            <a:pPr>
              <a:lnSpc>
                <a:spcPct val="150000"/>
              </a:lnSpc>
            </a:pPr>
            <a:r>
              <a:rPr lang="en-US" altLang="zh-CN" sz="1200" dirty="0" smtClean="0">
                <a:latin typeface="+mn-ea"/>
              </a:rPr>
              <a:t>2</a:t>
            </a:r>
            <a:r>
              <a:rPr lang="zh-CN" altLang="en-US" sz="1200" dirty="0" smtClean="0">
                <a:latin typeface="+mn-ea"/>
              </a:rPr>
              <a:t>、正在进行任务：</a:t>
            </a:r>
            <a:endParaRPr lang="en-US" altLang="zh-CN" sz="1200" dirty="0" smtClean="0">
              <a:latin typeface="+mn-ea"/>
            </a:endParaRPr>
          </a:p>
          <a:p>
            <a:pPr>
              <a:lnSpc>
                <a:spcPct val="150000"/>
              </a:lnSpc>
            </a:pPr>
            <a:r>
              <a:rPr lang="zh-CN" altLang="en-US" sz="1200" dirty="0" smtClean="0">
                <a:latin typeface="+mn-ea"/>
              </a:rPr>
              <a:t>显示会员用户已接受任务，处于未完成状态。点击进去可以继续完成任务带链接。</a:t>
            </a:r>
            <a:endParaRPr lang="en-US" altLang="zh-CN" sz="1200" dirty="0">
              <a:latin typeface="+mn-ea"/>
            </a:endParaRPr>
          </a:p>
          <a:p>
            <a:pPr>
              <a:lnSpc>
                <a:spcPct val="150000"/>
              </a:lnSpc>
            </a:pPr>
            <a:r>
              <a:rPr lang="en-US" altLang="zh-CN" sz="1200" dirty="0" smtClean="0">
                <a:latin typeface="+mn-ea"/>
              </a:rPr>
              <a:t>3</a:t>
            </a:r>
            <a:r>
              <a:rPr lang="zh-CN" altLang="en-US" sz="1200" dirty="0" smtClean="0">
                <a:latin typeface="+mn-ea"/>
              </a:rPr>
              <a:t>、可以领取任务显示可选任务标题，只有点击进去才能看见任务详情页。</a:t>
            </a:r>
            <a:r>
              <a:rPr lang="zh-CN" altLang="en-US" sz="1200" dirty="0">
                <a:latin typeface="+mn-ea"/>
              </a:rPr>
              <a:t>任务详情包括</a:t>
            </a:r>
            <a:r>
              <a:rPr lang="zh-CN" altLang="en-US" sz="1200" dirty="0" smtClean="0">
                <a:latin typeface="+mn-ea"/>
              </a:rPr>
              <a:t>：任务</a:t>
            </a:r>
            <a:r>
              <a:rPr lang="zh-CN" altLang="en-US" sz="1200" dirty="0">
                <a:latin typeface="+mn-ea"/>
              </a:rPr>
              <a:t>名、任务描述、完成</a:t>
            </a:r>
            <a:r>
              <a:rPr lang="zh-CN" altLang="en-US" sz="1200" dirty="0" smtClean="0">
                <a:latin typeface="+mn-ea"/>
              </a:rPr>
              <a:t>任务跳转链接、完成任务</a:t>
            </a:r>
            <a:r>
              <a:rPr lang="zh-CN" altLang="en-US" sz="1200" dirty="0">
                <a:latin typeface="+mn-ea"/>
              </a:rPr>
              <a:t>领取</a:t>
            </a:r>
            <a:r>
              <a:rPr lang="zh-CN" altLang="en-US" sz="1200" dirty="0" smtClean="0">
                <a:latin typeface="+mn-ea"/>
              </a:rPr>
              <a:t>积分按钮。</a:t>
            </a:r>
            <a:endParaRPr lang="en-US" altLang="zh-CN" sz="1200" dirty="0" smtClean="0">
              <a:latin typeface="+mn-ea"/>
            </a:endParaRPr>
          </a:p>
          <a:p>
            <a:pPr>
              <a:lnSpc>
                <a:spcPct val="150000"/>
              </a:lnSpc>
            </a:pPr>
            <a:r>
              <a:rPr lang="en-US" altLang="zh-CN" sz="1200" dirty="0" smtClean="0">
                <a:latin typeface="+mn-ea"/>
              </a:rPr>
              <a:t>4</a:t>
            </a:r>
            <a:r>
              <a:rPr lang="zh-CN" altLang="en-US" sz="1200" dirty="0" smtClean="0">
                <a:latin typeface="+mn-ea"/>
              </a:rPr>
              <a:t>、联系客服：如果能直接转到任务客服聊天界面就直接跳转，如果不行就推送任务客服微信号</a:t>
            </a:r>
            <a:r>
              <a:rPr lang="en-US" altLang="zh-CN" sz="1200" dirty="0" smtClean="0">
                <a:latin typeface="+mn-ea"/>
              </a:rPr>
              <a:t>/</a:t>
            </a:r>
            <a:r>
              <a:rPr lang="zh-CN" altLang="en-US" sz="1200" dirty="0" smtClean="0">
                <a:latin typeface="+mn-ea"/>
              </a:rPr>
              <a:t>二维码。</a:t>
            </a:r>
            <a:endParaRPr lang="en-US" altLang="zh-CN" sz="1200" dirty="0">
              <a:latin typeface="+mn-ea"/>
            </a:endParaRPr>
          </a:p>
          <a:p>
            <a:endParaRPr lang="en-US" altLang="zh-CN" sz="1200" dirty="0" smtClean="0">
              <a:latin typeface="+mn-ea"/>
            </a:endParaRPr>
          </a:p>
        </p:txBody>
      </p:sp>
      <p:grpSp>
        <p:nvGrpSpPr>
          <p:cNvPr id="14" name="组合 13"/>
          <p:cNvGrpSpPr/>
          <p:nvPr/>
        </p:nvGrpSpPr>
        <p:grpSpPr>
          <a:xfrm>
            <a:off x="1136576" y="1700808"/>
            <a:ext cx="2434810" cy="2561560"/>
            <a:chOff x="4081633" y="3889781"/>
            <a:chExt cx="2434810" cy="2561560"/>
          </a:xfrm>
        </p:grpSpPr>
        <p:grpSp>
          <p:nvGrpSpPr>
            <p:cNvPr id="15" name="组合 14"/>
            <p:cNvGrpSpPr/>
            <p:nvPr/>
          </p:nvGrpSpPr>
          <p:grpSpPr>
            <a:xfrm>
              <a:off x="4081633" y="3889781"/>
              <a:ext cx="2434810" cy="2388622"/>
              <a:chOff x="6933220" y="1340768"/>
              <a:chExt cx="2355351" cy="2697078"/>
            </a:xfrm>
            <a:solidFill>
              <a:schemeClr val="accent5">
                <a:lumMod val="20000"/>
                <a:lumOff val="80000"/>
              </a:schemeClr>
            </a:solidFill>
          </p:grpSpPr>
          <p:grpSp>
            <p:nvGrpSpPr>
              <p:cNvPr id="18" name="组合 17"/>
              <p:cNvGrpSpPr/>
              <p:nvPr/>
            </p:nvGrpSpPr>
            <p:grpSpPr>
              <a:xfrm>
                <a:off x="6933220" y="1340768"/>
                <a:ext cx="1545822" cy="2697078"/>
                <a:chOff x="6933220" y="1340768"/>
                <a:chExt cx="1545822" cy="2697078"/>
              </a:xfrm>
              <a:grpFill/>
            </p:grpSpPr>
            <p:sp>
              <p:nvSpPr>
                <p:cNvPr id="22" name="矩形 21"/>
                <p:cNvSpPr/>
                <p:nvPr/>
              </p:nvSpPr>
              <p:spPr>
                <a:xfrm>
                  <a:off x="6933220" y="1340768"/>
                  <a:ext cx="1016756" cy="64807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我的任务</a:t>
                  </a:r>
                  <a:endParaRPr lang="zh-CN" altLang="en-US" sz="1000" dirty="0">
                    <a:solidFill>
                      <a:schemeClr val="tx1"/>
                    </a:solidFill>
                  </a:endParaRPr>
                </a:p>
              </p:txBody>
            </p:sp>
            <p:cxnSp>
              <p:nvCxnSpPr>
                <p:cNvPr id="23" name="直接连接符 22"/>
                <p:cNvCxnSpPr>
                  <a:stCxn id="22" idx="2"/>
                </p:cNvCxnSpPr>
                <p:nvPr/>
              </p:nvCxnSpPr>
              <p:spPr>
                <a:xfrm>
                  <a:off x="7441599" y="1988838"/>
                  <a:ext cx="508378" cy="2049008"/>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594047" y="2564904"/>
                  <a:ext cx="884995" cy="0"/>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663705" y="2987481"/>
                  <a:ext cx="713656" cy="9471"/>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803021" y="3501008"/>
                  <a:ext cx="558062"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9" name="矩形 18"/>
              <p:cNvSpPr/>
              <p:nvPr/>
            </p:nvSpPr>
            <p:spPr>
              <a:xfrm>
                <a:off x="8194099" y="2365313"/>
                <a:ext cx="1079380" cy="392529"/>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已完成任务</a:t>
                </a:r>
                <a:endParaRPr lang="en-US" altLang="zh-CN" sz="1000" dirty="0" smtClean="0">
                  <a:solidFill>
                    <a:schemeClr val="tx1"/>
                  </a:solidFill>
                </a:endParaRPr>
              </a:p>
              <a:p>
                <a:pPr algn="ctr"/>
                <a:r>
                  <a:rPr lang="zh-CN" altLang="en-US" sz="1000" dirty="0" smtClean="0">
                    <a:solidFill>
                      <a:schemeClr val="tx1"/>
                    </a:solidFill>
                  </a:rPr>
                  <a:t>（显示）</a:t>
                </a:r>
                <a:endParaRPr lang="zh-CN" altLang="en-US" sz="1000" dirty="0">
                  <a:solidFill>
                    <a:schemeClr val="tx1"/>
                  </a:solidFill>
                </a:endParaRPr>
              </a:p>
            </p:txBody>
          </p:sp>
          <p:sp>
            <p:nvSpPr>
              <p:cNvPr id="20" name="矩形 19"/>
              <p:cNvSpPr/>
              <p:nvPr/>
            </p:nvSpPr>
            <p:spPr>
              <a:xfrm>
                <a:off x="8194099" y="2843466"/>
                <a:ext cx="1079380" cy="430627"/>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正在进行任务</a:t>
                </a:r>
                <a:endParaRPr lang="en-US" altLang="zh-CN" sz="1000" dirty="0" smtClean="0">
                  <a:solidFill>
                    <a:schemeClr val="tx1"/>
                  </a:solidFill>
                </a:endParaRPr>
              </a:p>
              <a:p>
                <a:pPr algn="ctr"/>
                <a:r>
                  <a:rPr lang="zh-CN" altLang="en-US" sz="1000" dirty="0" smtClean="0">
                    <a:solidFill>
                      <a:schemeClr val="tx1"/>
                    </a:solidFill>
                  </a:rPr>
                  <a:t>（显示和跳转）</a:t>
                </a:r>
                <a:endParaRPr lang="zh-CN" altLang="en-US" sz="1000" dirty="0">
                  <a:solidFill>
                    <a:schemeClr val="tx1"/>
                  </a:solidFill>
                </a:endParaRPr>
              </a:p>
            </p:txBody>
          </p:sp>
          <p:sp>
            <p:nvSpPr>
              <p:cNvPr id="21" name="矩形 20"/>
              <p:cNvSpPr/>
              <p:nvPr/>
            </p:nvSpPr>
            <p:spPr>
              <a:xfrm>
                <a:off x="8209191" y="3356991"/>
                <a:ext cx="1079380" cy="390537"/>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可以领取任务</a:t>
                </a:r>
                <a:endParaRPr lang="en-US" altLang="zh-CN" sz="1000" dirty="0">
                  <a:solidFill>
                    <a:schemeClr val="tx1"/>
                  </a:solidFill>
                </a:endParaRPr>
              </a:p>
              <a:p>
                <a:pPr algn="ctr"/>
                <a:r>
                  <a:rPr lang="zh-CN" altLang="en-US" sz="1000" dirty="0" smtClean="0">
                    <a:solidFill>
                      <a:schemeClr val="tx1"/>
                    </a:solidFill>
                  </a:rPr>
                  <a:t>（显示和跳转）</a:t>
                </a:r>
                <a:endParaRPr lang="zh-CN" altLang="en-US" sz="1000" dirty="0">
                  <a:solidFill>
                    <a:schemeClr val="tx1"/>
                  </a:solidFill>
                </a:endParaRPr>
              </a:p>
            </p:txBody>
          </p:sp>
        </p:grpSp>
        <p:sp>
          <p:nvSpPr>
            <p:cNvPr id="16" name="矩形 15"/>
            <p:cNvSpPr/>
            <p:nvPr/>
          </p:nvSpPr>
          <p:spPr>
            <a:xfrm>
              <a:off x="5385048" y="6105468"/>
              <a:ext cx="1115793" cy="345873"/>
            </a:xfrm>
            <a:prstGeom prst="rect">
              <a:avLst/>
            </a:prstGeom>
            <a:solidFill>
              <a:schemeClr val="accent5">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联系客服</a:t>
              </a:r>
              <a:endParaRPr lang="en-US" altLang="zh-CN" sz="1000" dirty="0" smtClean="0">
                <a:solidFill>
                  <a:schemeClr val="tx1"/>
                </a:solidFill>
              </a:endParaRPr>
            </a:p>
            <a:p>
              <a:pPr algn="ctr"/>
              <a:r>
                <a:rPr lang="zh-CN" altLang="en-US" sz="1000" dirty="0" smtClean="0">
                  <a:solidFill>
                    <a:schemeClr val="tx1"/>
                  </a:solidFill>
                </a:rPr>
                <a:t>（显示和跳转）</a:t>
              </a:r>
              <a:endParaRPr lang="zh-CN" altLang="en-US" sz="1000" dirty="0">
                <a:solidFill>
                  <a:schemeClr val="tx1"/>
                </a:solidFill>
              </a:endParaRPr>
            </a:p>
          </p:txBody>
        </p:sp>
        <p:cxnSp>
          <p:nvCxnSpPr>
            <p:cNvPr id="17" name="直接连接符 16"/>
            <p:cNvCxnSpPr>
              <a:endCxn id="16" idx="1"/>
            </p:cNvCxnSpPr>
            <p:nvPr/>
          </p:nvCxnSpPr>
          <p:spPr>
            <a:xfrm>
              <a:off x="5132690" y="6278404"/>
              <a:ext cx="252358" cy="1"/>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 name="日期占位符 2"/>
          <p:cNvSpPr>
            <a:spLocks noGrp="1"/>
          </p:cNvSpPr>
          <p:nvPr>
            <p:ph type="dt" sz="half" idx="10"/>
          </p:nvPr>
        </p:nvSpPr>
        <p:spPr/>
        <p:txBody>
          <a:bodyPr/>
          <a:lstStyle/>
          <a:p>
            <a:fld id="{14BCA03E-481E-4B99-94A7-9BA5868FFE6F}" type="datetime1">
              <a:rPr lang="zh-CN" altLang="en-US" smtClean="0"/>
              <a:t>2018/5/22</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17</a:t>
            </a:fld>
            <a:endParaRPr lang="zh-CN" altLang="en-US"/>
          </a:p>
        </p:txBody>
      </p:sp>
      <p:sp>
        <p:nvSpPr>
          <p:cNvPr id="5" name="页脚占位符 4"/>
          <p:cNvSpPr>
            <a:spLocks noGrp="1"/>
          </p:cNvSpPr>
          <p:nvPr>
            <p:ph type="ftr" sz="quarter" idx="11"/>
          </p:nvPr>
        </p:nvSpPr>
        <p:spPr/>
        <p:txBody>
          <a:bodyPr/>
          <a:lstStyle/>
          <a:p>
            <a:r>
              <a:rPr lang="zh-CN" altLang="en-US" smtClean="0"/>
              <a:t>干货公会会员前端草图</a:t>
            </a:r>
            <a:endParaRPr lang="zh-CN" altLang="en-US"/>
          </a:p>
        </p:txBody>
      </p:sp>
    </p:spTree>
    <p:extLst>
      <p:ext uri="{BB962C8B-B14F-4D97-AF65-F5344CB8AC3E}">
        <p14:creationId xmlns:p14="http://schemas.microsoft.com/office/powerpoint/2010/main" val="42335328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568624" cy="476672"/>
          </a:xfrm>
          <a:prstGeom prst="rect">
            <a:avLst/>
          </a:prstGeom>
          <a:solidFill>
            <a:schemeClr val="accent5">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模块结构及功能</a:t>
            </a:r>
            <a:r>
              <a:rPr lang="en-US" altLang="zh-CN" sz="1400" dirty="0" smtClean="0">
                <a:solidFill>
                  <a:schemeClr val="tx1"/>
                </a:solidFill>
              </a:rPr>
              <a:t>4</a:t>
            </a:r>
            <a:endParaRPr lang="zh-CN" altLang="en-US" sz="1400" dirty="0">
              <a:solidFill>
                <a:schemeClr val="tx1"/>
              </a:solidFill>
            </a:endParaRPr>
          </a:p>
        </p:txBody>
      </p:sp>
      <p:sp>
        <p:nvSpPr>
          <p:cNvPr id="13" name="TextBox 12"/>
          <p:cNvSpPr txBox="1"/>
          <p:nvPr/>
        </p:nvSpPr>
        <p:spPr>
          <a:xfrm>
            <a:off x="3944888" y="2146768"/>
            <a:ext cx="4608512" cy="1477328"/>
          </a:xfrm>
          <a:prstGeom prst="rect">
            <a:avLst/>
          </a:prstGeom>
          <a:noFill/>
        </p:spPr>
        <p:txBody>
          <a:bodyPr wrap="square" rtlCol="0">
            <a:spAutoFit/>
          </a:bodyPr>
          <a:lstStyle/>
          <a:p>
            <a:pPr>
              <a:lnSpc>
                <a:spcPct val="150000"/>
              </a:lnSpc>
            </a:pPr>
            <a:r>
              <a:rPr lang="zh-CN" altLang="en-US" sz="1200" b="1" dirty="0" smtClean="0">
                <a:latin typeface="+mn-ea"/>
              </a:rPr>
              <a:t>功能描述：</a:t>
            </a:r>
            <a:endParaRPr lang="en-US" altLang="zh-CN" sz="1200" b="1" dirty="0" smtClean="0">
              <a:latin typeface="+mn-ea"/>
            </a:endParaRPr>
          </a:p>
          <a:p>
            <a:pPr>
              <a:lnSpc>
                <a:spcPct val="150000"/>
              </a:lnSpc>
            </a:pPr>
            <a:r>
              <a:rPr lang="en-US" altLang="zh-CN" sz="1200" dirty="0" smtClean="0">
                <a:latin typeface="+mn-ea"/>
              </a:rPr>
              <a:t>1</a:t>
            </a:r>
            <a:r>
              <a:rPr lang="zh-CN" altLang="en-US" sz="1200" dirty="0" smtClean="0">
                <a:latin typeface="+mn-ea"/>
              </a:rPr>
              <a:t>、任务专属客服：专业解答任务相关问题的客服号，可复制的微信号或者二维码，如果能直接跳转加好友界面或者聊天界面最好。</a:t>
            </a:r>
            <a:endParaRPr lang="en-US" altLang="zh-CN" sz="1200" dirty="0" smtClean="0">
              <a:latin typeface="+mn-ea"/>
            </a:endParaRPr>
          </a:p>
          <a:p>
            <a:pPr>
              <a:lnSpc>
                <a:spcPct val="150000"/>
              </a:lnSpc>
            </a:pPr>
            <a:r>
              <a:rPr lang="en-US" altLang="zh-CN" sz="1200" dirty="0" smtClean="0">
                <a:latin typeface="+mn-ea"/>
              </a:rPr>
              <a:t>2</a:t>
            </a:r>
            <a:r>
              <a:rPr lang="zh-CN" altLang="en-US" sz="1200" dirty="0" smtClean="0">
                <a:latin typeface="+mn-ea"/>
              </a:rPr>
              <a:t>、等级会员群二维码：如果是准会员，显示准会员群的二维码。会员的话对应显示会员群二维码。</a:t>
            </a:r>
            <a:endParaRPr lang="en-US" altLang="zh-CN" sz="1200" dirty="0" smtClean="0">
              <a:latin typeface="+mn-ea"/>
            </a:endParaRPr>
          </a:p>
        </p:txBody>
      </p:sp>
      <p:grpSp>
        <p:nvGrpSpPr>
          <p:cNvPr id="27" name="组合 26"/>
          <p:cNvGrpSpPr/>
          <p:nvPr/>
        </p:nvGrpSpPr>
        <p:grpSpPr>
          <a:xfrm>
            <a:off x="1064568" y="2293256"/>
            <a:ext cx="2419209" cy="1712218"/>
            <a:chOff x="6933220" y="1340768"/>
            <a:chExt cx="2340259" cy="1933325"/>
          </a:xfrm>
          <a:solidFill>
            <a:schemeClr val="accent5">
              <a:lumMod val="20000"/>
              <a:lumOff val="80000"/>
            </a:schemeClr>
          </a:solidFill>
        </p:grpSpPr>
        <p:grpSp>
          <p:nvGrpSpPr>
            <p:cNvPr id="28" name="组合 27"/>
            <p:cNvGrpSpPr/>
            <p:nvPr/>
          </p:nvGrpSpPr>
          <p:grpSpPr>
            <a:xfrm>
              <a:off x="6933220" y="1340768"/>
              <a:ext cx="1545822" cy="1658102"/>
              <a:chOff x="6933220" y="1340768"/>
              <a:chExt cx="1545822" cy="1658102"/>
            </a:xfrm>
            <a:grpFill/>
          </p:grpSpPr>
          <p:sp>
            <p:nvSpPr>
              <p:cNvPr id="31" name="矩形 30"/>
              <p:cNvSpPr/>
              <p:nvPr/>
            </p:nvSpPr>
            <p:spPr>
              <a:xfrm>
                <a:off x="6933220" y="1340768"/>
                <a:ext cx="1016756" cy="64807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联系</a:t>
                </a:r>
                <a:r>
                  <a:rPr lang="zh-CN" altLang="en-US" sz="1000" dirty="0" smtClean="0">
                    <a:solidFill>
                      <a:schemeClr val="tx1"/>
                    </a:solidFill>
                  </a:rPr>
                  <a:t>客服</a:t>
                </a:r>
                <a:endParaRPr lang="zh-CN" altLang="en-US" sz="1000" dirty="0">
                  <a:solidFill>
                    <a:schemeClr val="tx1"/>
                  </a:solidFill>
                </a:endParaRPr>
              </a:p>
            </p:txBody>
          </p:sp>
          <p:cxnSp>
            <p:nvCxnSpPr>
              <p:cNvPr id="32" name="直接连接符 31"/>
              <p:cNvCxnSpPr>
                <a:stCxn id="31" idx="2"/>
              </p:cNvCxnSpPr>
              <p:nvPr/>
            </p:nvCxnSpPr>
            <p:spPr>
              <a:xfrm>
                <a:off x="7441599" y="1988838"/>
                <a:ext cx="222106" cy="1010032"/>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594047" y="2564904"/>
                <a:ext cx="884995" cy="0"/>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663705" y="2987481"/>
                <a:ext cx="713656" cy="9471"/>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29" name="矩形 28"/>
            <p:cNvSpPr/>
            <p:nvPr/>
          </p:nvSpPr>
          <p:spPr>
            <a:xfrm>
              <a:off x="8194099" y="2365313"/>
              <a:ext cx="1079380" cy="392529"/>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任务专属客服</a:t>
              </a:r>
              <a:endParaRPr lang="en-US" altLang="zh-CN" sz="1000" dirty="0" smtClean="0">
                <a:solidFill>
                  <a:schemeClr val="tx1"/>
                </a:solidFill>
              </a:endParaRPr>
            </a:p>
            <a:p>
              <a:pPr algn="ctr"/>
              <a:r>
                <a:rPr lang="zh-CN" altLang="en-US" sz="1000" dirty="0" smtClean="0">
                  <a:solidFill>
                    <a:schemeClr val="tx1"/>
                  </a:solidFill>
                </a:rPr>
                <a:t>微信号</a:t>
              </a:r>
              <a:r>
                <a:rPr lang="en-US" altLang="zh-CN" sz="1000" dirty="0" smtClean="0">
                  <a:solidFill>
                    <a:schemeClr val="tx1"/>
                  </a:solidFill>
                </a:rPr>
                <a:t>/</a:t>
              </a:r>
              <a:r>
                <a:rPr lang="zh-CN" altLang="en-US" sz="1000" dirty="0" smtClean="0">
                  <a:solidFill>
                    <a:schemeClr val="tx1"/>
                  </a:solidFill>
                </a:rPr>
                <a:t>二维码</a:t>
              </a:r>
              <a:endParaRPr lang="zh-CN" altLang="en-US" sz="1000" dirty="0">
                <a:solidFill>
                  <a:schemeClr val="tx1"/>
                </a:solidFill>
              </a:endParaRPr>
            </a:p>
          </p:txBody>
        </p:sp>
        <p:sp>
          <p:nvSpPr>
            <p:cNvPr id="30" name="矩形 29"/>
            <p:cNvSpPr/>
            <p:nvPr/>
          </p:nvSpPr>
          <p:spPr>
            <a:xfrm>
              <a:off x="8194099" y="2843466"/>
              <a:ext cx="1079380" cy="430627"/>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等级会员</a:t>
              </a:r>
              <a:endParaRPr lang="en-US" altLang="zh-CN" sz="1000" dirty="0" smtClean="0">
                <a:solidFill>
                  <a:schemeClr val="tx1"/>
                </a:solidFill>
              </a:endParaRPr>
            </a:p>
            <a:p>
              <a:pPr algn="ctr"/>
              <a:r>
                <a:rPr lang="zh-CN" altLang="en-US" sz="1000" dirty="0" smtClean="0">
                  <a:solidFill>
                    <a:schemeClr val="tx1"/>
                  </a:solidFill>
                </a:rPr>
                <a:t>群二维码</a:t>
              </a:r>
              <a:endParaRPr lang="zh-CN" altLang="en-US" sz="1000" dirty="0">
                <a:solidFill>
                  <a:schemeClr val="tx1"/>
                </a:solidFill>
              </a:endParaRPr>
            </a:p>
          </p:txBody>
        </p:sp>
      </p:grpSp>
      <p:sp>
        <p:nvSpPr>
          <p:cNvPr id="3" name="日期占位符 2"/>
          <p:cNvSpPr>
            <a:spLocks noGrp="1"/>
          </p:cNvSpPr>
          <p:nvPr>
            <p:ph type="dt" sz="half" idx="10"/>
          </p:nvPr>
        </p:nvSpPr>
        <p:spPr/>
        <p:txBody>
          <a:bodyPr/>
          <a:lstStyle/>
          <a:p>
            <a:fld id="{C869AD95-28FA-4624-ADBC-27E0C66265E1}" type="datetime1">
              <a:rPr lang="zh-CN" altLang="en-US" smtClean="0"/>
              <a:t>2018/5/22</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18</a:t>
            </a:fld>
            <a:endParaRPr lang="zh-CN" altLang="en-US"/>
          </a:p>
        </p:txBody>
      </p:sp>
      <p:sp>
        <p:nvSpPr>
          <p:cNvPr id="5" name="页脚占位符 4"/>
          <p:cNvSpPr>
            <a:spLocks noGrp="1"/>
          </p:cNvSpPr>
          <p:nvPr>
            <p:ph type="ftr" sz="quarter" idx="11"/>
          </p:nvPr>
        </p:nvSpPr>
        <p:spPr/>
        <p:txBody>
          <a:bodyPr/>
          <a:lstStyle/>
          <a:p>
            <a:r>
              <a:rPr lang="zh-CN" altLang="en-US" smtClean="0"/>
              <a:t>干货公会会员前端草图</a:t>
            </a:r>
            <a:endParaRPr lang="zh-CN" altLang="en-US"/>
          </a:p>
        </p:txBody>
      </p:sp>
    </p:spTree>
    <p:extLst>
      <p:ext uri="{BB962C8B-B14F-4D97-AF65-F5344CB8AC3E}">
        <p14:creationId xmlns:p14="http://schemas.microsoft.com/office/powerpoint/2010/main" val="9100596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568624" cy="476672"/>
          </a:xfrm>
          <a:prstGeom prst="rect">
            <a:avLst/>
          </a:prstGeom>
          <a:solidFill>
            <a:schemeClr val="accent5">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模块结构及功能</a:t>
            </a:r>
            <a:r>
              <a:rPr lang="en-US" altLang="zh-CN" sz="1400" dirty="0" smtClean="0">
                <a:solidFill>
                  <a:schemeClr val="tx1"/>
                </a:solidFill>
              </a:rPr>
              <a:t>5</a:t>
            </a:r>
            <a:endParaRPr lang="zh-CN" altLang="en-US" sz="1400" dirty="0">
              <a:solidFill>
                <a:schemeClr val="tx1"/>
              </a:solidFill>
            </a:endParaRPr>
          </a:p>
        </p:txBody>
      </p:sp>
      <p:sp>
        <p:nvSpPr>
          <p:cNvPr id="13" name="TextBox 12"/>
          <p:cNvSpPr txBox="1"/>
          <p:nvPr/>
        </p:nvSpPr>
        <p:spPr>
          <a:xfrm>
            <a:off x="3944888" y="2299939"/>
            <a:ext cx="4608512" cy="1477328"/>
          </a:xfrm>
          <a:prstGeom prst="rect">
            <a:avLst/>
          </a:prstGeom>
          <a:noFill/>
        </p:spPr>
        <p:txBody>
          <a:bodyPr wrap="square" rtlCol="0">
            <a:spAutoFit/>
          </a:bodyPr>
          <a:lstStyle/>
          <a:p>
            <a:pPr>
              <a:lnSpc>
                <a:spcPct val="150000"/>
              </a:lnSpc>
            </a:pPr>
            <a:r>
              <a:rPr lang="zh-CN" altLang="en-US" sz="1200" b="1" dirty="0" smtClean="0">
                <a:latin typeface="+mn-ea"/>
              </a:rPr>
              <a:t>功能描述：</a:t>
            </a:r>
            <a:endParaRPr lang="en-US" altLang="zh-CN" sz="1200" b="1" dirty="0" smtClean="0">
              <a:latin typeface="+mn-ea"/>
            </a:endParaRPr>
          </a:p>
          <a:p>
            <a:pPr>
              <a:lnSpc>
                <a:spcPct val="150000"/>
              </a:lnSpc>
            </a:pPr>
            <a:r>
              <a:rPr lang="en-US" altLang="zh-CN" sz="1200" dirty="0" smtClean="0">
                <a:latin typeface="+mn-ea"/>
              </a:rPr>
              <a:t>1</a:t>
            </a:r>
            <a:r>
              <a:rPr lang="zh-CN" altLang="en-US" sz="1200" dirty="0" smtClean="0">
                <a:latin typeface="+mn-ea"/>
              </a:rPr>
              <a:t>、分享头像：默认</a:t>
            </a:r>
            <a:r>
              <a:rPr lang="en-US" altLang="zh-CN" sz="1200" dirty="0" smtClean="0">
                <a:latin typeface="+mn-ea"/>
              </a:rPr>
              <a:t>D</a:t>
            </a:r>
            <a:r>
              <a:rPr lang="zh-CN" altLang="en-US" sz="1200" dirty="0" smtClean="0">
                <a:latin typeface="+mn-ea"/>
              </a:rPr>
              <a:t>小调头像，用户登录进去则显示用户头像。</a:t>
            </a:r>
            <a:endParaRPr lang="en-US" altLang="zh-CN" sz="1200" dirty="0" smtClean="0">
              <a:latin typeface="+mn-ea"/>
            </a:endParaRPr>
          </a:p>
          <a:p>
            <a:pPr>
              <a:lnSpc>
                <a:spcPct val="150000"/>
              </a:lnSpc>
            </a:pPr>
            <a:r>
              <a:rPr lang="en-US" altLang="zh-CN" sz="1200" dirty="0" smtClean="0">
                <a:latin typeface="+mn-ea"/>
              </a:rPr>
              <a:t>2</a:t>
            </a:r>
            <a:r>
              <a:rPr lang="zh-CN" altLang="en-US" sz="1200" dirty="0" smtClean="0">
                <a:latin typeface="+mn-ea"/>
              </a:rPr>
              <a:t>、成绩表：由管理员后台上传组成成绩单的关键参数和某些图片，系统自动合成既定的宣传页。</a:t>
            </a:r>
            <a:endParaRPr lang="en-US" altLang="zh-CN" sz="1200" dirty="0" smtClean="0">
              <a:latin typeface="+mn-ea"/>
            </a:endParaRPr>
          </a:p>
          <a:p>
            <a:pPr>
              <a:lnSpc>
                <a:spcPct val="150000"/>
              </a:lnSpc>
            </a:pPr>
            <a:r>
              <a:rPr lang="en-US" altLang="zh-CN" sz="1200" dirty="0" smtClean="0">
                <a:latin typeface="+mn-ea"/>
              </a:rPr>
              <a:t>3</a:t>
            </a:r>
            <a:r>
              <a:rPr lang="zh-CN" altLang="en-US" sz="1200" dirty="0" smtClean="0">
                <a:latin typeface="+mn-ea"/>
              </a:rPr>
              <a:t>、成绩单底部为干货公会微信公众号二维码，详见草图。</a:t>
            </a:r>
            <a:endParaRPr lang="en-US" altLang="zh-CN" sz="1200" dirty="0" smtClean="0">
              <a:latin typeface="+mn-ea"/>
            </a:endParaRPr>
          </a:p>
        </p:txBody>
      </p:sp>
      <p:grpSp>
        <p:nvGrpSpPr>
          <p:cNvPr id="27" name="组合 26"/>
          <p:cNvGrpSpPr/>
          <p:nvPr/>
        </p:nvGrpSpPr>
        <p:grpSpPr>
          <a:xfrm>
            <a:off x="1064568" y="2293256"/>
            <a:ext cx="2419209" cy="1712218"/>
            <a:chOff x="6933220" y="1340768"/>
            <a:chExt cx="2340259" cy="1933325"/>
          </a:xfrm>
          <a:solidFill>
            <a:schemeClr val="accent5">
              <a:lumMod val="20000"/>
              <a:lumOff val="80000"/>
            </a:schemeClr>
          </a:solidFill>
        </p:grpSpPr>
        <p:grpSp>
          <p:nvGrpSpPr>
            <p:cNvPr id="28" name="组合 27"/>
            <p:cNvGrpSpPr/>
            <p:nvPr/>
          </p:nvGrpSpPr>
          <p:grpSpPr>
            <a:xfrm>
              <a:off x="6933220" y="1340768"/>
              <a:ext cx="1545822" cy="1658102"/>
              <a:chOff x="6933220" y="1340768"/>
              <a:chExt cx="1545822" cy="1658102"/>
            </a:xfrm>
            <a:grpFill/>
          </p:grpSpPr>
          <p:sp>
            <p:nvSpPr>
              <p:cNvPr id="31" name="矩形 30"/>
              <p:cNvSpPr/>
              <p:nvPr/>
            </p:nvSpPr>
            <p:spPr>
              <a:xfrm>
                <a:off x="6933220" y="1340768"/>
                <a:ext cx="1016756" cy="64807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今日成绩表</a:t>
                </a:r>
                <a:endParaRPr lang="zh-CN" altLang="en-US" sz="1000" dirty="0">
                  <a:solidFill>
                    <a:schemeClr val="tx1"/>
                  </a:solidFill>
                </a:endParaRPr>
              </a:p>
            </p:txBody>
          </p:sp>
          <p:cxnSp>
            <p:nvCxnSpPr>
              <p:cNvPr id="32" name="直接连接符 31"/>
              <p:cNvCxnSpPr>
                <a:stCxn id="31" idx="2"/>
              </p:cNvCxnSpPr>
              <p:nvPr/>
            </p:nvCxnSpPr>
            <p:spPr>
              <a:xfrm>
                <a:off x="7441599" y="1988838"/>
                <a:ext cx="222106" cy="1010032"/>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594047" y="2564904"/>
                <a:ext cx="884995" cy="0"/>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663705" y="2987481"/>
                <a:ext cx="713656" cy="9471"/>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29" name="矩形 28"/>
            <p:cNvSpPr/>
            <p:nvPr/>
          </p:nvSpPr>
          <p:spPr>
            <a:xfrm>
              <a:off x="8194099" y="2365313"/>
              <a:ext cx="1079380" cy="392529"/>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用户授权</a:t>
              </a:r>
              <a:endParaRPr lang="en-US" altLang="zh-CN" sz="1000" dirty="0" smtClean="0">
                <a:solidFill>
                  <a:schemeClr val="tx1"/>
                </a:solidFill>
              </a:endParaRPr>
            </a:p>
            <a:p>
              <a:pPr algn="ctr"/>
              <a:r>
                <a:rPr lang="zh-CN" altLang="en-US" sz="1000" dirty="0" smtClean="0">
                  <a:solidFill>
                    <a:schemeClr val="tx1"/>
                  </a:solidFill>
                </a:rPr>
                <a:t>微信信息</a:t>
              </a:r>
              <a:endParaRPr lang="zh-CN" altLang="en-US" sz="1000" dirty="0">
                <a:solidFill>
                  <a:schemeClr val="tx1"/>
                </a:solidFill>
              </a:endParaRPr>
            </a:p>
          </p:txBody>
        </p:sp>
        <p:sp>
          <p:nvSpPr>
            <p:cNvPr id="30" name="矩形 29"/>
            <p:cNvSpPr/>
            <p:nvPr/>
          </p:nvSpPr>
          <p:spPr>
            <a:xfrm>
              <a:off x="8194099" y="2843466"/>
              <a:ext cx="1079380" cy="430627"/>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成绩固定模板</a:t>
              </a:r>
              <a:endParaRPr lang="en-US" altLang="zh-CN" sz="1000" dirty="0" smtClean="0">
                <a:solidFill>
                  <a:schemeClr val="tx1"/>
                </a:solidFill>
              </a:endParaRPr>
            </a:p>
            <a:p>
              <a:pPr algn="ctr"/>
              <a:r>
                <a:rPr lang="zh-CN" altLang="en-US" sz="1000" dirty="0" smtClean="0">
                  <a:solidFill>
                    <a:schemeClr val="tx1"/>
                  </a:solidFill>
                </a:rPr>
                <a:t>与图片输出</a:t>
              </a:r>
              <a:endParaRPr lang="zh-CN" altLang="en-US" sz="1000" dirty="0">
                <a:solidFill>
                  <a:schemeClr val="tx1"/>
                </a:solidFill>
              </a:endParaRPr>
            </a:p>
          </p:txBody>
        </p:sp>
      </p:grpSp>
      <p:sp>
        <p:nvSpPr>
          <p:cNvPr id="5" name="日期占位符 4"/>
          <p:cNvSpPr>
            <a:spLocks noGrp="1"/>
          </p:cNvSpPr>
          <p:nvPr>
            <p:ph type="dt" sz="half" idx="10"/>
          </p:nvPr>
        </p:nvSpPr>
        <p:spPr/>
        <p:txBody>
          <a:bodyPr/>
          <a:lstStyle/>
          <a:p>
            <a:fld id="{A4A8BFBD-B963-4D42-8853-00019CAD6302}" type="datetime1">
              <a:rPr lang="zh-CN" altLang="en-US" smtClean="0"/>
              <a:t>2018/5/22</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19</a:t>
            </a:fld>
            <a:endParaRPr lang="zh-CN" altLang="en-US"/>
          </a:p>
        </p:txBody>
      </p:sp>
      <p:sp>
        <p:nvSpPr>
          <p:cNvPr id="2" name="页脚占位符 1"/>
          <p:cNvSpPr>
            <a:spLocks noGrp="1"/>
          </p:cNvSpPr>
          <p:nvPr>
            <p:ph type="ftr" sz="quarter" idx="11"/>
          </p:nvPr>
        </p:nvSpPr>
        <p:spPr/>
        <p:txBody>
          <a:bodyPr/>
          <a:lstStyle/>
          <a:p>
            <a:r>
              <a:rPr lang="zh-CN" altLang="en-US" smtClean="0"/>
              <a:t>干货公会会员前端草图</a:t>
            </a:r>
            <a:endParaRPr lang="zh-CN" altLang="en-US"/>
          </a:p>
        </p:txBody>
      </p:sp>
    </p:spTree>
    <p:extLst>
      <p:ext uri="{BB962C8B-B14F-4D97-AF65-F5344CB8AC3E}">
        <p14:creationId xmlns:p14="http://schemas.microsoft.com/office/powerpoint/2010/main" val="18148328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2518" y="404663"/>
            <a:ext cx="8568951" cy="4824537"/>
          </a:xfrm>
          <a:prstGeom prst="rect">
            <a:avLst/>
          </a:prstGeom>
          <a:solidFill>
            <a:schemeClr val="accent5">
              <a:lumMod val="20000"/>
              <a:lumOff val="8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232919" y="1412776"/>
            <a:ext cx="1800201" cy="40069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latin typeface="+mn-ea"/>
              </a:rPr>
              <a:t>注册</a:t>
            </a:r>
            <a:r>
              <a:rPr lang="en-US" altLang="zh-CN" sz="1100" dirty="0" smtClean="0">
                <a:solidFill>
                  <a:schemeClr val="tx1"/>
                </a:solidFill>
                <a:latin typeface="+mn-ea"/>
              </a:rPr>
              <a:t>ID</a:t>
            </a:r>
            <a:r>
              <a:rPr lang="zh-CN" altLang="en-US" sz="1100" dirty="0" smtClean="0">
                <a:solidFill>
                  <a:schemeClr val="tx1"/>
                </a:solidFill>
                <a:latin typeface="+mn-ea"/>
              </a:rPr>
              <a:t>随机生成</a:t>
            </a:r>
            <a:endParaRPr lang="zh-CN" altLang="en-US" sz="1100" dirty="0">
              <a:solidFill>
                <a:schemeClr val="tx1"/>
              </a:solidFill>
              <a:latin typeface="+mn-ea"/>
            </a:endParaRPr>
          </a:p>
        </p:txBody>
      </p:sp>
      <p:sp>
        <p:nvSpPr>
          <p:cNvPr id="7" name="矩形 6"/>
          <p:cNvSpPr/>
          <p:nvPr/>
        </p:nvSpPr>
        <p:spPr>
          <a:xfrm>
            <a:off x="4240858" y="1916624"/>
            <a:ext cx="1789755" cy="40069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rPr>
              <a:t>KEY</a:t>
            </a:r>
            <a:endParaRPr lang="zh-CN" altLang="en-US" sz="1100" dirty="0">
              <a:solidFill>
                <a:schemeClr val="tx1"/>
              </a:solidFill>
            </a:endParaRPr>
          </a:p>
        </p:txBody>
      </p:sp>
      <p:sp>
        <p:nvSpPr>
          <p:cNvPr id="8" name="TextBox 7"/>
          <p:cNvSpPr txBox="1"/>
          <p:nvPr/>
        </p:nvSpPr>
        <p:spPr>
          <a:xfrm>
            <a:off x="3512840" y="3789040"/>
            <a:ext cx="2517773" cy="369332"/>
          </a:xfrm>
          <a:prstGeom prst="rect">
            <a:avLst/>
          </a:prstGeom>
          <a:solidFill>
            <a:schemeClr val="accent5">
              <a:lumMod val="40000"/>
              <a:lumOff val="60000"/>
            </a:schemeClr>
          </a:solidFill>
          <a:ln>
            <a:solidFill>
              <a:schemeClr val="accent1">
                <a:lumMod val="75000"/>
              </a:schemeClr>
            </a:solidFill>
          </a:ln>
        </p:spPr>
        <p:txBody>
          <a:bodyPr wrap="square" rtlCol="0">
            <a:spAutoFit/>
          </a:bodyPr>
          <a:lstStyle/>
          <a:p>
            <a:pPr algn="ctr"/>
            <a:r>
              <a:rPr lang="zh-CN" altLang="en-US" dirty="0" smtClean="0"/>
              <a:t>确认，下一步</a:t>
            </a:r>
            <a:endParaRPr lang="zh-CN" altLang="en-US" dirty="0"/>
          </a:p>
        </p:txBody>
      </p:sp>
      <p:sp>
        <p:nvSpPr>
          <p:cNvPr id="9" name="TextBox 8"/>
          <p:cNvSpPr txBox="1"/>
          <p:nvPr/>
        </p:nvSpPr>
        <p:spPr>
          <a:xfrm>
            <a:off x="3008784" y="1514528"/>
            <a:ext cx="1008111" cy="276999"/>
          </a:xfrm>
          <a:prstGeom prst="rect">
            <a:avLst/>
          </a:prstGeom>
          <a:noFill/>
        </p:spPr>
        <p:txBody>
          <a:bodyPr wrap="square" rtlCol="0">
            <a:spAutoFit/>
          </a:bodyPr>
          <a:lstStyle/>
          <a:p>
            <a:pPr algn="ctr"/>
            <a:r>
              <a:rPr lang="zh-CN" altLang="en-US" sz="1200" dirty="0" smtClean="0"/>
              <a:t>干货公会</a:t>
            </a:r>
            <a:r>
              <a:rPr lang="en-US" altLang="zh-CN" sz="1200" dirty="0" smtClean="0"/>
              <a:t>ID</a:t>
            </a:r>
            <a:endParaRPr lang="zh-CN" altLang="en-US" sz="1200" dirty="0"/>
          </a:p>
        </p:txBody>
      </p:sp>
      <p:sp>
        <p:nvSpPr>
          <p:cNvPr id="10" name="TextBox 9"/>
          <p:cNvSpPr txBox="1"/>
          <p:nvPr/>
        </p:nvSpPr>
        <p:spPr>
          <a:xfrm>
            <a:off x="3406144" y="2080474"/>
            <a:ext cx="792088" cy="246221"/>
          </a:xfrm>
          <a:prstGeom prst="rect">
            <a:avLst/>
          </a:prstGeom>
          <a:noFill/>
        </p:spPr>
        <p:txBody>
          <a:bodyPr wrap="square" rtlCol="0">
            <a:spAutoFit/>
          </a:bodyPr>
          <a:lstStyle/>
          <a:p>
            <a:pPr algn="ctr"/>
            <a:r>
              <a:rPr lang="zh-CN" altLang="en-US" sz="1000" dirty="0" smtClean="0"/>
              <a:t>设置密码</a:t>
            </a:r>
            <a:endParaRPr lang="zh-CN" altLang="en-US" sz="1000" dirty="0"/>
          </a:p>
        </p:txBody>
      </p:sp>
      <p:sp>
        <p:nvSpPr>
          <p:cNvPr id="11" name="TextBox 10"/>
          <p:cNvSpPr txBox="1"/>
          <p:nvPr/>
        </p:nvSpPr>
        <p:spPr>
          <a:xfrm>
            <a:off x="3385701" y="2495928"/>
            <a:ext cx="792088" cy="246221"/>
          </a:xfrm>
          <a:prstGeom prst="rect">
            <a:avLst/>
          </a:prstGeom>
          <a:noFill/>
        </p:spPr>
        <p:txBody>
          <a:bodyPr wrap="square" rtlCol="0">
            <a:spAutoFit/>
          </a:bodyPr>
          <a:lstStyle/>
          <a:p>
            <a:pPr algn="ctr"/>
            <a:r>
              <a:rPr lang="zh-CN" altLang="en-US" sz="1000" dirty="0"/>
              <a:t>确认</a:t>
            </a:r>
            <a:r>
              <a:rPr lang="zh-CN" altLang="en-US" sz="1000" dirty="0" smtClean="0"/>
              <a:t>密码</a:t>
            </a:r>
            <a:endParaRPr lang="zh-CN" altLang="en-US" sz="1000" dirty="0"/>
          </a:p>
        </p:txBody>
      </p:sp>
      <p:sp>
        <p:nvSpPr>
          <p:cNvPr id="12" name="矩形 11"/>
          <p:cNvSpPr/>
          <p:nvPr/>
        </p:nvSpPr>
        <p:spPr>
          <a:xfrm>
            <a:off x="4240859" y="2420888"/>
            <a:ext cx="1789755" cy="40069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rPr>
              <a:t>KEY</a:t>
            </a:r>
            <a:endParaRPr lang="zh-CN" altLang="en-US" sz="1100" dirty="0">
              <a:solidFill>
                <a:schemeClr val="tx1"/>
              </a:solidFill>
            </a:endParaRPr>
          </a:p>
        </p:txBody>
      </p:sp>
      <p:sp>
        <p:nvSpPr>
          <p:cNvPr id="13" name="TextBox 12"/>
          <p:cNvSpPr txBox="1"/>
          <p:nvPr/>
        </p:nvSpPr>
        <p:spPr>
          <a:xfrm>
            <a:off x="3396499" y="2943437"/>
            <a:ext cx="792088" cy="246221"/>
          </a:xfrm>
          <a:prstGeom prst="rect">
            <a:avLst/>
          </a:prstGeom>
          <a:noFill/>
        </p:spPr>
        <p:txBody>
          <a:bodyPr wrap="square" rtlCol="0">
            <a:spAutoFit/>
          </a:bodyPr>
          <a:lstStyle/>
          <a:p>
            <a:pPr algn="ctr"/>
            <a:r>
              <a:rPr lang="zh-CN" altLang="en-US" sz="1000" dirty="0" smtClean="0"/>
              <a:t>手机号</a:t>
            </a:r>
            <a:endParaRPr lang="zh-CN" altLang="en-US" sz="1000" dirty="0"/>
          </a:p>
        </p:txBody>
      </p:sp>
      <p:sp>
        <p:nvSpPr>
          <p:cNvPr id="14" name="矩形 13"/>
          <p:cNvSpPr/>
          <p:nvPr/>
        </p:nvSpPr>
        <p:spPr>
          <a:xfrm>
            <a:off x="4251657" y="2884294"/>
            <a:ext cx="1789755" cy="40069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rPr>
              <a:t>找回密码专用</a:t>
            </a:r>
            <a:endParaRPr lang="zh-CN" altLang="en-US" sz="1100" dirty="0">
              <a:solidFill>
                <a:schemeClr val="tx1"/>
              </a:solidFill>
            </a:endParaRPr>
          </a:p>
        </p:txBody>
      </p:sp>
      <p:sp>
        <p:nvSpPr>
          <p:cNvPr id="15" name="矩形 14"/>
          <p:cNvSpPr/>
          <p:nvPr/>
        </p:nvSpPr>
        <p:spPr>
          <a:xfrm>
            <a:off x="4232918" y="908720"/>
            <a:ext cx="1800201" cy="40069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latin typeface="+mn-ea"/>
              </a:rPr>
              <a:t>用户自定义，排除重复名</a:t>
            </a:r>
            <a:endParaRPr lang="zh-CN" altLang="en-US" sz="1100" dirty="0">
              <a:solidFill>
                <a:schemeClr val="tx1"/>
              </a:solidFill>
              <a:latin typeface="+mn-ea"/>
            </a:endParaRPr>
          </a:p>
        </p:txBody>
      </p:sp>
      <p:sp>
        <p:nvSpPr>
          <p:cNvPr id="16" name="TextBox 15"/>
          <p:cNvSpPr txBox="1"/>
          <p:nvPr/>
        </p:nvSpPr>
        <p:spPr>
          <a:xfrm>
            <a:off x="3396499" y="1124744"/>
            <a:ext cx="692405" cy="276999"/>
          </a:xfrm>
          <a:prstGeom prst="rect">
            <a:avLst/>
          </a:prstGeom>
          <a:noFill/>
        </p:spPr>
        <p:txBody>
          <a:bodyPr wrap="square" rtlCol="0">
            <a:spAutoFit/>
          </a:bodyPr>
          <a:lstStyle/>
          <a:p>
            <a:pPr algn="ctr"/>
            <a:r>
              <a:rPr lang="zh-CN" altLang="en-US" sz="1200" dirty="0"/>
              <a:t>用户名</a:t>
            </a:r>
          </a:p>
        </p:txBody>
      </p:sp>
      <p:sp>
        <p:nvSpPr>
          <p:cNvPr id="2" name="TextBox 1"/>
          <p:cNvSpPr txBox="1"/>
          <p:nvPr/>
        </p:nvSpPr>
        <p:spPr>
          <a:xfrm>
            <a:off x="4188476" y="5859353"/>
            <a:ext cx="1457037" cy="369332"/>
          </a:xfrm>
          <a:prstGeom prst="rect">
            <a:avLst/>
          </a:prstGeom>
          <a:noFill/>
        </p:spPr>
        <p:txBody>
          <a:bodyPr wrap="square" rtlCol="0">
            <a:spAutoFit/>
          </a:bodyPr>
          <a:lstStyle/>
          <a:p>
            <a:pPr algn="ctr"/>
            <a:r>
              <a:rPr lang="zh-CN" altLang="en-US" dirty="0" smtClean="0"/>
              <a:t>注册内容页</a:t>
            </a:r>
            <a:endParaRPr lang="zh-CN" altLang="en-US" dirty="0"/>
          </a:p>
        </p:txBody>
      </p:sp>
      <p:sp>
        <p:nvSpPr>
          <p:cNvPr id="5" name="日期占位符 4"/>
          <p:cNvSpPr>
            <a:spLocks noGrp="1"/>
          </p:cNvSpPr>
          <p:nvPr>
            <p:ph type="dt" sz="half" idx="10"/>
          </p:nvPr>
        </p:nvSpPr>
        <p:spPr/>
        <p:txBody>
          <a:bodyPr/>
          <a:lstStyle/>
          <a:p>
            <a:fld id="{7FEBB546-136E-4CDA-B07B-CC0E16320D8B}" type="datetime1">
              <a:rPr lang="zh-CN" altLang="en-US" smtClean="0"/>
              <a:t>2018/5/22</a:t>
            </a:fld>
            <a:endParaRPr lang="zh-CN" altLang="en-US"/>
          </a:p>
        </p:txBody>
      </p:sp>
      <p:sp>
        <p:nvSpPr>
          <p:cNvPr id="17" name="灯片编号占位符 16"/>
          <p:cNvSpPr>
            <a:spLocks noGrp="1"/>
          </p:cNvSpPr>
          <p:nvPr>
            <p:ph type="sldNum" sz="quarter" idx="12"/>
          </p:nvPr>
        </p:nvSpPr>
        <p:spPr/>
        <p:txBody>
          <a:bodyPr/>
          <a:lstStyle/>
          <a:p>
            <a:fld id="{0C913308-F349-4B6D-A68A-DD1791B4A57B}" type="slidenum">
              <a:rPr lang="zh-CN" altLang="en-US" smtClean="0"/>
              <a:t>2</a:t>
            </a:fld>
            <a:endParaRPr lang="zh-CN" altLang="en-US"/>
          </a:p>
        </p:txBody>
      </p:sp>
      <p:sp>
        <p:nvSpPr>
          <p:cNvPr id="18" name="页脚占位符 17"/>
          <p:cNvSpPr>
            <a:spLocks noGrp="1"/>
          </p:cNvSpPr>
          <p:nvPr>
            <p:ph type="ftr" sz="quarter" idx="11"/>
          </p:nvPr>
        </p:nvSpPr>
        <p:spPr/>
        <p:txBody>
          <a:bodyPr/>
          <a:lstStyle/>
          <a:p>
            <a:r>
              <a:rPr lang="zh-CN" altLang="en-US" smtClean="0"/>
              <a:t>干货公会会员前端草图</a:t>
            </a:r>
            <a:endParaRPr lang="zh-CN" altLang="en-US"/>
          </a:p>
        </p:txBody>
      </p:sp>
    </p:spTree>
    <p:extLst>
      <p:ext uri="{BB962C8B-B14F-4D97-AF65-F5344CB8AC3E}">
        <p14:creationId xmlns:p14="http://schemas.microsoft.com/office/powerpoint/2010/main" val="181041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31139" y="299703"/>
            <a:ext cx="2664296" cy="5031369"/>
            <a:chOff x="3368824" y="197831"/>
            <a:chExt cx="2664296" cy="5031369"/>
          </a:xfrm>
        </p:grpSpPr>
        <p:sp>
          <p:nvSpPr>
            <p:cNvPr id="5" name="矩形 4"/>
            <p:cNvSpPr/>
            <p:nvPr/>
          </p:nvSpPr>
          <p:spPr>
            <a:xfrm>
              <a:off x="3368824" y="260648"/>
              <a:ext cx="2664296" cy="4968552"/>
            </a:xfrm>
            <a:prstGeom prst="rect">
              <a:avLst/>
            </a:prstGeom>
            <a:solidFill>
              <a:schemeClr val="accent5">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368824" y="260648"/>
              <a:ext cx="2664296" cy="194421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232920" y="570467"/>
              <a:ext cx="936104" cy="936104"/>
            </a:xfrm>
            <a:prstGeom prst="ellipse">
              <a:avLst/>
            </a:prstGeom>
            <a:blipFill>
              <a:blip r:embed="rId2"/>
              <a:stretch>
                <a:fillRect/>
              </a:stretch>
            </a:blip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5488741" y="292914"/>
              <a:ext cx="544379" cy="261610"/>
            </a:xfrm>
            <a:prstGeom prst="rect">
              <a:avLst/>
            </a:prstGeom>
            <a:noFill/>
          </p:spPr>
          <p:txBody>
            <a:bodyPr wrap="square" rtlCol="0">
              <a:spAutoFit/>
            </a:bodyPr>
            <a:lstStyle/>
            <a:p>
              <a:r>
                <a:rPr lang="zh-CN" altLang="en-US" sz="1100" dirty="0">
                  <a:effectLst>
                    <a:outerShdw blurRad="38100" dist="38100" dir="2700000" algn="tl">
                      <a:srgbClr val="000000">
                        <a:alpha val="43137"/>
                      </a:srgbClr>
                    </a:outerShdw>
                  </a:effectLst>
                </a:rPr>
                <a:t>设置</a:t>
              </a:r>
              <a:endParaRPr lang="zh-CN" altLang="en-US" sz="1200" dirty="0">
                <a:effectLst>
                  <a:outerShdw blurRad="38100" dist="38100" dir="2700000" algn="tl">
                    <a:srgbClr val="000000">
                      <a:alpha val="43137"/>
                    </a:srgbClr>
                  </a:outerShdw>
                </a:effectLst>
              </a:endParaRPr>
            </a:p>
          </p:txBody>
        </p:sp>
        <p:sp>
          <p:nvSpPr>
            <p:cNvPr id="9" name="TextBox 8"/>
            <p:cNvSpPr txBox="1"/>
            <p:nvPr/>
          </p:nvSpPr>
          <p:spPr>
            <a:xfrm>
              <a:off x="4268924" y="197831"/>
              <a:ext cx="900100" cy="276999"/>
            </a:xfrm>
            <a:prstGeom prst="rect">
              <a:avLst/>
            </a:prstGeom>
            <a:noFill/>
          </p:spPr>
          <p:txBody>
            <a:bodyPr wrap="square" rtlCol="0">
              <a:spAutoFit/>
            </a:bodyPr>
            <a:lstStyle/>
            <a:p>
              <a:pPr algn="ctr"/>
              <a:r>
                <a:rPr lang="zh-CN" altLang="en-US" sz="1200" dirty="0" smtClean="0">
                  <a:effectLst>
                    <a:outerShdw blurRad="38100" dist="38100" dir="2700000" algn="tl">
                      <a:srgbClr val="000000">
                        <a:alpha val="43137"/>
                      </a:srgbClr>
                    </a:outerShdw>
                  </a:effectLst>
                </a:rPr>
                <a:t>我的账户</a:t>
              </a:r>
              <a:endParaRPr lang="zh-CN" altLang="en-US" sz="1200" dirty="0">
                <a:effectLst>
                  <a:outerShdw blurRad="38100" dist="38100" dir="2700000" algn="tl">
                    <a:srgbClr val="000000">
                      <a:alpha val="43137"/>
                    </a:srgbClr>
                  </a:outerShdw>
                </a:effectLst>
              </a:endParaRPr>
            </a:p>
          </p:txBody>
        </p:sp>
        <p:sp>
          <p:nvSpPr>
            <p:cNvPr id="10" name="TextBox 9"/>
            <p:cNvSpPr txBox="1"/>
            <p:nvPr/>
          </p:nvSpPr>
          <p:spPr>
            <a:xfrm>
              <a:off x="4047734" y="1511206"/>
              <a:ext cx="1306475" cy="707886"/>
            </a:xfrm>
            <a:prstGeom prst="rect">
              <a:avLst/>
            </a:prstGeom>
            <a:noFill/>
          </p:spPr>
          <p:txBody>
            <a:bodyPr wrap="square" rtlCol="0">
              <a:spAutoFit/>
            </a:bodyPr>
            <a:lstStyle/>
            <a:p>
              <a:pPr algn="ctr"/>
              <a:r>
                <a:rPr lang="zh-CN" altLang="en-US" sz="1000" dirty="0" smtClean="0">
                  <a:latin typeface="+mn-ea"/>
                </a:rPr>
                <a:t>干货公会</a:t>
              </a:r>
              <a:r>
                <a:rPr lang="en-US" altLang="zh-CN" sz="1000" dirty="0" smtClean="0">
                  <a:latin typeface="+mn-ea"/>
                </a:rPr>
                <a:t>ID:2325656</a:t>
              </a:r>
            </a:p>
            <a:p>
              <a:pPr algn="ctr"/>
              <a:r>
                <a:rPr lang="zh-CN" altLang="en-US" sz="1000" dirty="0" smtClean="0">
                  <a:latin typeface="+mn-ea"/>
                </a:rPr>
                <a:t>昵称：</a:t>
              </a:r>
              <a:r>
                <a:rPr lang="en-US" altLang="zh-CN" sz="1000" dirty="0" smtClean="0">
                  <a:latin typeface="+mn-ea"/>
                </a:rPr>
                <a:t>D</a:t>
              </a:r>
              <a:r>
                <a:rPr lang="zh-CN" altLang="en-US" sz="1000" dirty="0" smtClean="0">
                  <a:latin typeface="+mn-ea"/>
                </a:rPr>
                <a:t>小调</a:t>
              </a:r>
              <a:endParaRPr lang="en-US" altLang="zh-CN" sz="1000" dirty="0" smtClean="0">
                <a:latin typeface="+mn-ea"/>
              </a:endParaRPr>
            </a:p>
            <a:p>
              <a:endParaRPr lang="zh-CN" altLang="en-US" sz="1000" dirty="0">
                <a:latin typeface="+mn-ea"/>
              </a:endParaRPr>
            </a:p>
          </p:txBody>
        </p:sp>
        <p:sp>
          <p:nvSpPr>
            <p:cNvPr id="11" name="七角星 10"/>
            <p:cNvSpPr/>
            <p:nvPr/>
          </p:nvSpPr>
          <p:spPr>
            <a:xfrm>
              <a:off x="4065095" y="1811143"/>
              <a:ext cx="108012" cy="108012"/>
            </a:xfrm>
            <a:prstGeom prst="star7">
              <a:avLst/>
            </a:prstGeom>
            <a:solidFill>
              <a:srgbClr val="FCFC1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866167" y="2314882"/>
              <a:ext cx="753703" cy="797268"/>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effectLst>
                    <a:outerShdw blurRad="38100" dist="38100" dir="2700000" algn="tl">
                      <a:srgbClr val="000000">
                        <a:alpha val="43137"/>
                      </a:srgbClr>
                    </a:outerShdw>
                  </a:effectLst>
                </a:rPr>
                <a:t>任务列表</a:t>
              </a:r>
              <a:endParaRPr lang="zh-CN" altLang="en-US" b="1" dirty="0">
                <a:solidFill>
                  <a:schemeClr val="tx1"/>
                </a:solidFill>
                <a:effectLst>
                  <a:outerShdw blurRad="38100" dist="38100" dir="2700000" algn="tl">
                    <a:srgbClr val="000000">
                      <a:alpha val="43137"/>
                    </a:srgbClr>
                  </a:outerShdw>
                </a:effectLst>
              </a:endParaRPr>
            </a:p>
          </p:txBody>
        </p:sp>
        <p:sp>
          <p:nvSpPr>
            <p:cNvPr id="13" name="矩形 12"/>
            <p:cNvSpPr/>
            <p:nvPr/>
          </p:nvSpPr>
          <p:spPr>
            <a:xfrm>
              <a:off x="3913187" y="2319176"/>
              <a:ext cx="813245" cy="797268"/>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effectLst>
                    <a:outerShdw blurRad="38100" dist="38100" dir="2700000" algn="tl">
                      <a:srgbClr val="000000">
                        <a:alpha val="43137"/>
                      </a:srgbClr>
                    </a:outerShdw>
                  </a:effectLst>
                  <a:latin typeface="+mj-ea"/>
                  <a:ea typeface="+mj-ea"/>
                </a:rPr>
                <a:t>积分中心</a:t>
              </a:r>
              <a:endParaRPr lang="en-US" altLang="zh-CN" b="1" dirty="0" smtClean="0">
                <a:solidFill>
                  <a:schemeClr val="tx1"/>
                </a:solidFill>
                <a:effectLst>
                  <a:outerShdw blurRad="38100" dist="38100" dir="2700000" algn="tl">
                    <a:srgbClr val="000000">
                      <a:alpha val="43137"/>
                    </a:srgbClr>
                  </a:outerShdw>
                </a:effectLst>
                <a:latin typeface="+mj-ea"/>
                <a:ea typeface="+mj-ea"/>
              </a:endParaRPr>
            </a:p>
          </p:txBody>
        </p:sp>
        <p:sp>
          <p:nvSpPr>
            <p:cNvPr id="14" name="矩形 13"/>
            <p:cNvSpPr/>
            <p:nvPr/>
          </p:nvSpPr>
          <p:spPr>
            <a:xfrm>
              <a:off x="3884392" y="3217110"/>
              <a:ext cx="816579" cy="797268"/>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effectLst>
                    <a:outerShdw blurRad="38100" dist="38100" dir="2700000" algn="tl">
                      <a:srgbClr val="000000">
                        <a:alpha val="43137"/>
                      </a:srgbClr>
                    </a:outerShdw>
                  </a:effectLst>
                </a:rPr>
                <a:t>我的任务</a:t>
              </a:r>
              <a:endParaRPr lang="zh-CN" altLang="en-US" b="1" dirty="0">
                <a:solidFill>
                  <a:schemeClr val="tx1"/>
                </a:solidFill>
                <a:effectLst>
                  <a:outerShdw blurRad="38100" dist="38100" dir="2700000" algn="tl">
                    <a:srgbClr val="000000">
                      <a:alpha val="43137"/>
                    </a:srgbClr>
                  </a:outerShdw>
                </a:effectLst>
              </a:endParaRPr>
            </a:p>
          </p:txBody>
        </p:sp>
        <p:sp>
          <p:nvSpPr>
            <p:cNvPr id="15" name="矩形 14"/>
            <p:cNvSpPr/>
            <p:nvPr/>
          </p:nvSpPr>
          <p:spPr>
            <a:xfrm>
              <a:off x="4866166" y="3217110"/>
              <a:ext cx="753703" cy="797268"/>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effectLst>
                    <a:outerShdw blurRad="38100" dist="38100" dir="2700000" algn="tl">
                      <a:srgbClr val="000000">
                        <a:alpha val="43137"/>
                      </a:srgbClr>
                    </a:outerShdw>
                  </a:effectLst>
                </a:rPr>
                <a:t>联系客服</a:t>
              </a:r>
              <a:endParaRPr lang="zh-CN" altLang="en-US" b="1" dirty="0">
                <a:solidFill>
                  <a:schemeClr val="tx1"/>
                </a:solidFill>
                <a:effectLst>
                  <a:outerShdw blurRad="38100" dist="38100" dir="2700000" algn="tl">
                    <a:srgbClr val="000000">
                      <a:alpha val="43137"/>
                    </a:srgbClr>
                  </a:outerShdw>
                </a:effectLst>
              </a:endParaRPr>
            </a:p>
          </p:txBody>
        </p:sp>
      </p:grpSp>
      <p:sp>
        <p:nvSpPr>
          <p:cNvPr id="28" name="矩形 27"/>
          <p:cNvSpPr/>
          <p:nvPr/>
        </p:nvSpPr>
        <p:spPr>
          <a:xfrm>
            <a:off x="324325" y="4391923"/>
            <a:ext cx="2477922" cy="64845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effectLst>
                  <a:outerShdw blurRad="38100" dist="38100" dir="2700000" algn="tl">
                    <a:srgbClr val="000000">
                      <a:alpha val="43137"/>
                    </a:srgbClr>
                  </a:outerShdw>
                </a:effectLst>
              </a:rPr>
              <a:t>抓</a:t>
            </a:r>
            <a:r>
              <a:rPr lang="zh-CN" altLang="en-US" b="1" dirty="0" smtClean="0">
                <a:solidFill>
                  <a:srgbClr val="FF0000"/>
                </a:solidFill>
                <a:effectLst>
                  <a:outerShdw blurRad="38100" dist="38100" dir="2700000" algn="tl">
                    <a:srgbClr val="000000">
                      <a:alpha val="43137"/>
                    </a:srgbClr>
                  </a:outerShdw>
                </a:effectLst>
              </a:rPr>
              <a:t>涨停战绩栏</a:t>
            </a:r>
            <a:endParaRPr lang="zh-CN" altLang="en-US" b="1" dirty="0">
              <a:solidFill>
                <a:srgbClr val="FF0000"/>
              </a:solidFill>
              <a:effectLst>
                <a:outerShdw blurRad="38100" dist="38100" dir="2700000" algn="tl">
                  <a:srgbClr val="000000">
                    <a:alpha val="43137"/>
                  </a:srgbClr>
                </a:outerShdw>
              </a:effectLst>
            </a:endParaRPr>
          </a:p>
        </p:txBody>
      </p:sp>
      <p:sp>
        <p:nvSpPr>
          <p:cNvPr id="29" name="Sound"/>
          <p:cNvSpPr>
            <a:spLocks noEditPoints="1" noChangeArrowheads="1"/>
          </p:cNvSpPr>
          <p:nvPr/>
        </p:nvSpPr>
        <p:spPr bwMode="auto">
          <a:xfrm flipV="1">
            <a:off x="524507" y="4687134"/>
            <a:ext cx="128402" cy="128402"/>
          </a:xfrm>
          <a:custGeom>
            <a:avLst/>
            <a:gdLst>
              <a:gd name="T0" fmla="*/ 11164 w 21600"/>
              <a:gd name="T1" fmla="*/ 21159 h 21600"/>
              <a:gd name="T2" fmla="*/ 11164 w 21600"/>
              <a:gd name="T3" fmla="*/ 0 h 21600"/>
              <a:gd name="T4" fmla="*/ 0 w 21600"/>
              <a:gd name="T5" fmla="*/ 10800 h 21600"/>
              <a:gd name="T6" fmla="*/ 21600 w 21600"/>
              <a:gd name="T7" fmla="*/ 10800 h 21600"/>
              <a:gd name="T8" fmla="*/ 761 w 21600"/>
              <a:gd name="T9" fmla="*/ 22454 h 21600"/>
              <a:gd name="T10" fmla="*/ 21069 w 21600"/>
              <a:gd name="T11" fmla="*/ 28282 h 21600"/>
            </a:gdLst>
            <a:ahLst/>
            <a:cxnLst>
              <a:cxn ang="0">
                <a:pos x="T0" y="T1"/>
              </a:cxn>
              <a:cxn ang="0">
                <a:pos x="T2" y="T3"/>
              </a:cxn>
              <a:cxn ang="0">
                <a:pos x="T4" y="T5"/>
              </a:cxn>
              <a:cxn ang="0">
                <a:pos x="T6" y="T7"/>
              </a:cxn>
            </a:cxnLst>
            <a:rect l="T8" t="T9" r="T10" b="T11"/>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ln>
            <a:headEnd/>
            <a:tailEn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pPr algn="ctr"/>
            <a:endParaRPr lang="zh-CN" altLang="en-US"/>
          </a:p>
        </p:txBody>
      </p:sp>
      <p:sp>
        <p:nvSpPr>
          <p:cNvPr id="2" name="TextBox 1"/>
          <p:cNvSpPr txBox="1"/>
          <p:nvPr/>
        </p:nvSpPr>
        <p:spPr>
          <a:xfrm>
            <a:off x="2216524" y="1608443"/>
            <a:ext cx="406721" cy="338554"/>
          </a:xfrm>
          <a:prstGeom prst="rect">
            <a:avLst/>
          </a:prstGeom>
          <a:noFill/>
          <a:ln>
            <a:solidFill>
              <a:srgbClr val="FFFF00"/>
            </a:solidFill>
          </a:ln>
        </p:spPr>
        <p:txBody>
          <a:bodyPr wrap="square" rtlCol="0">
            <a:spAutoFit/>
          </a:bodyPr>
          <a:lstStyle/>
          <a:p>
            <a:r>
              <a:rPr lang="zh-CN" altLang="en-US" sz="800" dirty="0" smtClean="0"/>
              <a:t>高级会员</a:t>
            </a:r>
            <a:endParaRPr lang="zh-CN" altLang="en-US" sz="800" dirty="0"/>
          </a:p>
        </p:txBody>
      </p:sp>
      <p:sp>
        <p:nvSpPr>
          <p:cNvPr id="26" name="日期占位符 25"/>
          <p:cNvSpPr>
            <a:spLocks noGrp="1"/>
          </p:cNvSpPr>
          <p:nvPr>
            <p:ph type="dt" sz="half" idx="10"/>
          </p:nvPr>
        </p:nvSpPr>
        <p:spPr/>
        <p:txBody>
          <a:bodyPr/>
          <a:lstStyle/>
          <a:p>
            <a:fld id="{31A1FF48-28B8-4CA3-90A1-73781297B767}" type="datetime1">
              <a:rPr lang="zh-CN" altLang="en-US" smtClean="0"/>
              <a:t>2018/5/22</a:t>
            </a:fld>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t>3</a:t>
            </a:fld>
            <a:endParaRPr lang="zh-CN" altLang="en-US"/>
          </a:p>
        </p:txBody>
      </p:sp>
      <p:sp>
        <p:nvSpPr>
          <p:cNvPr id="23" name="页脚占位符 22"/>
          <p:cNvSpPr>
            <a:spLocks noGrp="1"/>
          </p:cNvSpPr>
          <p:nvPr>
            <p:ph type="ftr" sz="quarter" idx="11"/>
          </p:nvPr>
        </p:nvSpPr>
        <p:spPr/>
        <p:txBody>
          <a:bodyPr/>
          <a:lstStyle/>
          <a:p>
            <a:r>
              <a:rPr lang="zh-CN" altLang="en-US" dirty="0" smtClean="0"/>
              <a:t>干货公会会员前端草图</a:t>
            </a:r>
            <a:endParaRPr lang="zh-CN" altLang="en-US" dirty="0"/>
          </a:p>
        </p:txBody>
      </p:sp>
      <p:sp>
        <p:nvSpPr>
          <p:cNvPr id="31" name="椭圆 30"/>
          <p:cNvSpPr/>
          <p:nvPr/>
        </p:nvSpPr>
        <p:spPr>
          <a:xfrm>
            <a:off x="2345082" y="2421264"/>
            <a:ext cx="114399" cy="1143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smtClean="0"/>
              <a:t>8</a:t>
            </a:r>
            <a:endParaRPr lang="zh-CN" altLang="en-US" sz="1000" b="1" dirty="0"/>
          </a:p>
        </p:txBody>
      </p:sp>
      <p:sp>
        <p:nvSpPr>
          <p:cNvPr id="39" name="TextBox 38"/>
          <p:cNvSpPr txBox="1"/>
          <p:nvPr/>
        </p:nvSpPr>
        <p:spPr>
          <a:xfrm>
            <a:off x="3944888" y="385516"/>
            <a:ext cx="5832648" cy="5447645"/>
          </a:xfrm>
          <a:prstGeom prst="rect">
            <a:avLst/>
          </a:prstGeom>
          <a:noFill/>
        </p:spPr>
        <p:txBody>
          <a:bodyPr wrap="square" rtlCol="0">
            <a:spAutoFit/>
          </a:bodyPr>
          <a:lstStyle/>
          <a:p>
            <a:r>
              <a:rPr lang="en-US" altLang="zh-CN" sz="1400" b="1" dirty="0" smtClean="0"/>
              <a:t>1</a:t>
            </a:r>
            <a:r>
              <a:rPr lang="zh-CN" altLang="en-US" sz="1400" b="1" dirty="0" smtClean="0"/>
              <a:t>、包含六大功能模块</a:t>
            </a:r>
            <a:endParaRPr lang="en-US" altLang="zh-CN" sz="1400" b="1" dirty="0" smtClean="0"/>
          </a:p>
          <a:p>
            <a:pPr marL="228600" indent="-228600">
              <a:buFont typeface="+mj-ea"/>
              <a:buAutoNum type="circleNumDbPlain"/>
            </a:pPr>
            <a:r>
              <a:rPr lang="zh-CN" altLang="en-US" sz="1200" dirty="0" smtClean="0">
                <a:latin typeface="+mn-ea"/>
              </a:rPr>
              <a:t>积分中心</a:t>
            </a:r>
            <a:endParaRPr lang="en-US" altLang="zh-CN" sz="1200" dirty="0" smtClean="0">
              <a:latin typeface="+mn-ea"/>
            </a:endParaRPr>
          </a:p>
          <a:p>
            <a:pPr marL="228600" indent="-228600">
              <a:buFont typeface="+mj-ea"/>
              <a:buAutoNum type="circleNumDbPlain"/>
            </a:pPr>
            <a:r>
              <a:rPr lang="zh-CN" altLang="en-US" sz="1200" dirty="0" smtClean="0">
                <a:latin typeface="+mn-ea"/>
              </a:rPr>
              <a:t>任务列表</a:t>
            </a:r>
            <a:endParaRPr lang="en-US" altLang="zh-CN" sz="1200" dirty="0" smtClean="0">
              <a:latin typeface="+mn-ea"/>
            </a:endParaRPr>
          </a:p>
          <a:p>
            <a:pPr marL="228600" indent="-228600">
              <a:buFont typeface="+mj-ea"/>
              <a:buAutoNum type="circleNumDbPlain"/>
            </a:pPr>
            <a:r>
              <a:rPr lang="zh-CN" altLang="en-US" sz="1200" dirty="0" smtClean="0">
                <a:latin typeface="+mn-ea"/>
              </a:rPr>
              <a:t>我的任务</a:t>
            </a:r>
            <a:endParaRPr lang="en-US" altLang="zh-CN" sz="1200" dirty="0" smtClean="0">
              <a:latin typeface="+mn-ea"/>
            </a:endParaRPr>
          </a:p>
          <a:p>
            <a:pPr marL="228600" indent="-228600">
              <a:buFont typeface="+mj-ea"/>
              <a:buAutoNum type="circleNumDbPlain"/>
            </a:pPr>
            <a:r>
              <a:rPr lang="zh-CN" altLang="en-US" sz="1200" dirty="0" smtClean="0">
                <a:latin typeface="+mn-ea"/>
              </a:rPr>
              <a:t>联系客服</a:t>
            </a:r>
            <a:endParaRPr lang="en-US" altLang="zh-CN" sz="1200" dirty="0" smtClean="0">
              <a:latin typeface="+mn-ea"/>
            </a:endParaRPr>
          </a:p>
          <a:p>
            <a:pPr marL="228600" indent="-228600">
              <a:buFont typeface="+mj-ea"/>
              <a:buAutoNum type="circleNumDbPlain"/>
            </a:pPr>
            <a:r>
              <a:rPr lang="zh-CN" altLang="en-US" sz="1200" dirty="0" smtClean="0">
                <a:latin typeface="+mn-ea"/>
              </a:rPr>
              <a:t>抓涨停战绩栏</a:t>
            </a:r>
            <a:endParaRPr lang="en-US" altLang="zh-CN" sz="1200" dirty="0" smtClean="0">
              <a:latin typeface="+mn-ea"/>
            </a:endParaRPr>
          </a:p>
          <a:p>
            <a:pPr marL="228600" indent="-228600">
              <a:buFont typeface="+mj-ea"/>
              <a:buAutoNum type="circleNumDbPlain"/>
            </a:pPr>
            <a:r>
              <a:rPr lang="zh-CN" altLang="en-US" sz="1200" dirty="0" smtClean="0">
                <a:latin typeface="+mn-ea"/>
              </a:rPr>
              <a:t>用户消息</a:t>
            </a:r>
            <a:endParaRPr lang="en-US" altLang="zh-CN" sz="1200" dirty="0">
              <a:latin typeface="+mn-ea"/>
            </a:endParaRPr>
          </a:p>
          <a:p>
            <a:r>
              <a:rPr lang="en-US" altLang="zh-CN" sz="1400" b="1" dirty="0" smtClean="0"/>
              <a:t>2</a:t>
            </a:r>
            <a:r>
              <a:rPr lang="zh-CN" altLang="en-US" sz="1400" b="1" dirty="0" smtClean="0"/>
              <a:t>、任务列表：</a:t>
            </a:r>
            <a:endParaRPr lang="en-US" altLang="zh-CN" sz="1400" b="1" dirty="0" smtClean="0"/>
          </a:p>
          <a:p>
            <a:pPr marL="342900" indent="-342900">
              <a:buFont typeface="+mj-ea"/>
              <a:buAutoNum type="circleNumDbPlain"/>
            </a:pPr>
            <a:r>
              <a:rPr lang="zh-CN" altLang="en-US" sz="1200" b="1" dirty="0" smtClean="0">
                <a:latin typeface="+mn-ea"/>
              </a:rPr>
              <a:t>第一次</a:t>
            </a:r>
            <a:r>
              <a:rPr lang="zh-CN" altLang="en-US" sz="1200" dirty="0">
                <a:latin typeface="+mn-ea"/>
              </a:rPr>
              <a:t>点“任务列表”全部跳转到填写会资料送积分任务页，强制完成后填写设置资料才跳转“任务列表”页面。</a:t>
            </a:r>
            <a:endParaRPr lang="en-US" altLang="zh-CN" sz="1200" dirty="0">
              <a:latin typeface="+mn-ea"/>
            </a:endParaRPr>
          </a:p>
          <a:p>
            <a:pPr marL="342900" indent="-342900">
              <a:buFont typeface="+mj-ea"/>
              <a:buAutoNum type="circleNumDbPlain"/>
            </a:pPr>
            <a:r>
              <a:rPr lang="zh-CN" altLang="en-US" sz="1200" dirty="0" smtClean="0">
                <a:latin typeface="+mn-ea"/>
              </a:rPr>
              <a:t>会员用户</a:t>
            </a:r>
            <a:r>
              <a:rPr lang="zh-CN" altLang="en-US" sz="1200" dirty="0">
                <a:latin typeface="+mn-ea"/>
              </a:rPr>
              <a:t>已经填写过资料的直接打开任务列表页面</a:t>
            </a:r>
            <a:r>
              <a:rPr lang="zh-CN" altLang="en-US" dirty="0"/>
              <a:t>。</a:t>
            </a:r>
            <a:endParaRPr lang="en-US" altLang="zh-CN" dirty="0"/>
          </a:p>
          <a:p>
            <a:r>
              <a:rPr lang="en-US" altLang="zh-CN" sz="1400" b="1" dirty="0" smtClean="0">
                <a:latin typeface="+mn-ea"/>
              </a:rPr>
              <a:t>3</a:t>
            </a:r>
            <a:r>
              <a:rPr lang="zh-CN" altLang="en-US" sz="1400" b="1" dirty="0" smtClean="0">
                <a:latin typeface="+mn-ea"/>
              </a:rPr>
              <a:t>、联系客服</a:t>
            </a:r>
            <a:endParaRPr lang="en-US" altLang="zh-CN" sz="1400" b="1" dirty="0" smtClean="0">
              <a:latin typeface="+mn-ea"/>
            </a:endParaRPr>
          </a:p>
          <a:p>
            <a:r>
              <a:rPr lang="zh-CN" altLang="en-US" sz="1200" dirty="0" smtClean="0">
                <a:latin typeface="+mn-ea"/>
              </a:rPr>
              <a:t>用户点击联系客服，推送预设的微信客服二维码或者微信号</a:t>
            </a:r>
            <a:endParaRPr lang="en-US" altLang="zh-CN" sz="1200" dirty="0" smtClean="0">
              <a:latin typeface="+mn-ea"/>
            </a:endParaRPr>
          </a:p>
          <a:p>
            <a:r>
              <a:rPr lang="en-US" altLang="zh-CN" sz="1400" b="1" dirty="0" smtClean="0">
                <a:latin typeface="+mn-ea"/>
              </a:rPr>
              <a:t>4</a:t>
            </a:r>
            <a:r>
              <a:rPr lang="zh-CN" altLang="en-US" sz="1400" b="1" dirty="0" smtClean="0">
                <a:latin typeface="+mn-ea"/>
              </a:rPr>
              <a:t>、我的任务</a:t>
            </a:r>
            <a:endParaRPr lang="en-US" altLang="zh-CN" sz="1400" b="1" dirty="0" smtClean="0">
              <a:latin typeface="+mn-ea"/>
            </a:endParaRPr>
          </a:p>
          <a:p>
            <a:r>
              <a:rPr lang="zh-CN" altLang="en-US" sz="1200" dirty="0" smtClean="0">
                <a:latin typeface="+mn-ea"/>
              </a:rPr>
              <a:t>个人任务中心，点击进去显示正在进行中任务和可完成任务</a:t>
            </a:r>
            <a:endParaRPr lang="en-US" altLang="zh-CN" sz="1200" dirty="0" smtClean="0">
              <a:latin typeface="+mn-ea"/>
            </a:endParaRPr>
          </a:p>
          <a:p>
            <a:r>
              <a:rPr lang="en-US" altLang="zh-CN" sz="1400" b="1" dirty="0" smtClean="0">
                <a:latin typeface="+mn-ea"/>
              </a:rPr>
              <a:t>5</a:t>
            </a:r>
            <a:r>
              <a:rPr lang="zh-CN" altLang="en-US" sz="1400" b="1" dirty="0" smtClean="0">
                <a:latin typeface="+mn-ea"/>
              </a:rPr>
              <a:t>、抓涨停战绩栏</a:t>
            </a:r>
            <a:endParaRPr lang="en-US" altLang="zh-CN" sz="1400" b="1" dirty="0" smtClean="0">
              <a:latin typeface="+mn-ea"/>
            </a:endParaRPr>
          </a:p>
          <a:p>
            <a:r>
              <a:rPr lang="zh-CN" altLang="en-US" sz="1200" dirty="0"/>
              <a:t>突出与干货公会稍微不一样感觉的</a:t>
            </a:r>
            <a:r>
              <a:rPr lang="zh-CN" altLang="en-US" sz="1200" dirty="0" smtClean="0"/>
              <a:t>栏目设计，可以考虑做成</a:t>
            </a:r>
            <a:r>
              <a:rPr lang="zh-CN" altLang="en-US" sz="1200" dirty="0"/>
              <a:t>可活动</a:t>
            </a:r>
            <a:r>
              <a:rPr lang="zh-CN" altLang="en-US" sz="1200" dirty="0" smtClean="0"/>
              <a:t>页面</a:t>
            </a:r>
            <a:endParaRPr lang="en-US" altLang="zh-CN" sz="1200" b="1" dirty="0" smtClean="0">
              <a:latin typeface="+mn-ea"/>
            </a:endParaRPr>
          </a:p>
          <a:p>
            <a:r>
              <a:rPr lang="en-US" altLang="zh-CN" sz="1400" b="1" dirty="0" smtClean="0">
                <a:latin typeface="+mn-ea"/>
              </a:rPr>
              <a:t>6</a:t>
            </a:r>
            <a:r>
              <a:rPr lang="zh-CN" altLang="en-US" sz="1400" b="1" dirty="0" smtClean="0">
                <a:latin typeface="+mn-ea"/>
              </a:rPr>
              <a:t>、消息</a:t>
            </a:r>
            <a:endParaRPr lang="en-US" altLang="zh-CN" sz="1400" b="1" dirty="0" smtClean="0">
              <a:latin typeface="+mn-ea"/>
            </a:endParaRPr>
          </a:p>
          <a:p>
            <a:r>
              <a:rPr lang="zh-CN" altLang="en-US" sz="1200" dirty="0" smtClean="0">
                <a:latin typeface="+mn-ea"/>
              </a:rPr>
              <a:t>账户消息提醒，点击进去可以查看账户的变动消息，如积分增加</a:t>
            </a:r>
            <a:r>
              <a:rPr lang="en-US" altLang="zh-CN" sz="1200" dirty="0" smtClean="0">
                <a:latin typeface="+mn-ea"/>
              </a:rPr>
              <a:t>100</a:t>
            </a:r>
            <a:r>
              <a:rPr lang="zh-CN" altLang="en-US" sz="1200" dirty="0" smtClean="0">
                <a:latin typeface="+mn-ea"/>
              </a:rPr>
              <a:t>积分</a:t>
            </a:r>
            <a:r>
              <a:rPr lang="zh-CN" altLang="en-US" sz="1200" dirty="0" smtClean="0">
                <a:latin typeface="+mn-ea"/>
              </a:rPr>
              <a:t>等</a:t>
            </a:r>
            <a:endParaRPr lang="en-US" altLang="zh-CN" sz="1200" smtClean="0">
              <a:latin typeface="+mn-ea"/>
            </a:endParaRPr>
          </a:p>
          <a:p>
            <a:endParaRPr lang="en-US" altLang="zh-CN" sz="1200" dirty="0" smtClean="0">
              <a:latin typeface="+mn-ea"/>
            </a:endParaRPr>
          </a:p>
          <a:p>
            <a:r>
              <a:rPr lang="en-US" altLang="zh-CN" sz="1400" b="1" dirty="0" smtClean="0">
                <a:latin typeface="+mn-ea"/>
              </a:rPr>
              <a:t>7</a:t>
            </a:r>
            <a:r>
              <a:rPr lang="zh-CN" altLang="en-US" sz="1400" b="1" dirty="0" smtClean="0">
                <a:latin typeface="+mn-ea"/>
              </a:rPr>
              <a:t>、会员等级显示</a:t>
            </a:r>
            <a:endParaRPr lang="en-US" altLang="zh-CN" sz="1400" b="1" dirty="0" smtClean="0">
              <a:latin typeface="+mn-ea"/>
            </a:endParaRPr>
          </a:p>
          <a:p>
            <a:r>
              <a:rPr lang="zh-CN" altLang="en-US" sz="1200" dirty="0" smtClean="0"/>
              <a:t>用户点击等级内容，弹窗显示所有</a:t>
            </a:r>
            <a:r>
              <a:rPr lang="zh-CN" altLang="en-US" sz="1200" dirty="0"/>
              <a:t>会员级别权益说明</a:t>
            </a:r>
          </a:p>
          <a:p>
            <a:endParaRPr lang="en-US" altLang="zh-CN" sz="1400" b="1" dirty="0" smtClean="0">
              <a:latin typeface="+mn-ea"/>
            </a:endParaRPr>
          </a:p>
          <a:p>
            <a:endParaRPr lang="en-US" altLang="zh-CN" sz="1400" b="1" dirty="0" smtClean="0">
              <a:latin typeface="+mn-ea"/>
            </a:endParaRPr>
          </a:p>
          <a:p>
            <a:endParaRPr lang="en-US" altLang="zh-CN" dirty="0" smtClean="0"/>
          </a:p>
          <a:p>
            <a:endParaRPr lang="zh-CN" altLang="en-US" dirty="0"/>
          </a:p>
        </p:txBody>
      </p:sp>
      <p:sp>
        <p:nvSpPr>
          <p:cNvPr id="47" name="矩形 46"/>
          <p:cNvSpPr/>
          <p:nvPr/>
        </p:nvSpPr>
        <p:spPr>
          <a:xfrm>
            <a:off x="235621" y="385516"/>
            <a:ext cx="706174" cy="276999"/>
          </a:xfrm>
          <a:prstGeom prst="rect">
            <a:avLst/>
          </a:prstGeom>
        </p:spPr>
        <p:txBody>
          <a:bodyPr wrap="square">
            <a:spAutoFit/>
          </a:bodyPr>
          <a:lstStyle/>
          <a:p>
            <a:r>
              <a:rPr lang="zh-CN" altLang="en-US" sz="1200" dirty="0" smtClean="0">
                <a:latin typeface="+mn-ea"/>
              </a:rPr>
              <a:t>消息</a:t>
            </a:r>
            <a:endParaRPr lang="en-US" altLang="zh-CN" sz="1200" dirty="0">
              <a:latin typeface="+mn-ea"/>
            </a:endParaRPr>
          </a:p>
        </p:txBody>
      </p:sp>
    </p:spTree>
    <p:extLst>
      <p:ext uri="{BB962C8B-B14F-4D97-AF65-F5344CB8AC3E}">
        <p14:creationId xmlns:p14="http://schemas.microsoft.com/office/powerpoint/2010/main" val="6440137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EB61B5D-44FC-4532-BB1D-DC881564FBED}" type="datetime1">
              <a:rPr lang="zh-CN" altLang="en-US" smtClean="0"/>
              <a:t>2018/5/22</a:t>
            </a:fld>
            <a:endParaRPr lang="zh-CN" altLang="en-US"/>
          </a:p>
        </p:txBody>
      </p:sp>
      <p:sp>
        <p:nvSpPr>
          <p:cNvPr id="5" name="页脚占位符 4"/>
          <p:cNvSpPr>
            <a:spLocks noGrp="1"/>
          </p:cNvSpPr>
          <p:nvPr>
            <p:ph type="ftr" sz="quarter" idx="11"/>
          </p:nvPr>
        </p:nvSpPr>
        <p:spPr/>
        <p:txBody>
          <a:bodyPr/>
          <a:lstStyle/>
          <a:p>
            <a:r>
              <a:rPr lang="zh-CN" altLang="en-US" smtClean="0"/>
              <a:t>干货公会会员前端草图</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4</a:t>
            </a:fld>
            <a:endParaRPr lang="zh-CN" altLang="en-US"/>
          </a:p>
        </p:txBody>
      </p:sp>
      <p:grpSp>
        <p:nvGrpSpPr>
          <p:cNvPr id="7" name="组合 6"/>
          <p:cNvGrpSpPr/>
          <p:nvPr/>
        </p:nvGrpSpPr>
        <p:grpSpPr>
          <a:xfrm>
            <a:off x="313704" y="387852"/>
            <a:ext cx="2592288" cy="4968552"/>
            <a:chOff x="3302227" y="424775"/>
            <a:chExt cx="2592288" cy="4968552"/>
          </a:xfrm>
        </p:grpSpPr>
        <p:grpSp>
          <p:nvGrpSpPr>
            <p:cNvPr id="8" name="组合 7"/>
            <p:cNvGrpSpPr/>
            <p:nvPr/>
          </p:nvGrpSpPr>
          <p:grpSpPr>
            <a:xfrm>
              <a:off x="3302227" y="424775"/>
              <a:ext cx="2592288" cy="4968552"/>
              <a:chOff x="3368824" y="260648"/>
              <a:chExt cx="2664296" cy="4968552"/>
            </a:xfrm>
          </p:grpSpPr>
          <p:sp>
            <p:nvSpPr>
              <p:cNvPr id="19" name="矩形 18"/>
              <p:cNvSpPr/>
              <p:nvPr/>
            </p:nvSpPr>
            <p:spPr>
              <a:xfrm>
                <a:off x="3368824" y="260648"/>
                <a:ext cx="2664296" cy="4968552"/>
              </a:xfrm>
              <a:prstGeom prst="rect">
                <a:avLst/>
              </a:prstGeom>
              <a:solidFill>
                <a:schemeClr val="accent5">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442832" y="314387"/>
                <a:ext cx="2516280" cy="489470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263806" y="652046"/>
                <a:ext cx="936104" cy="936104"/>
              </a:xfrm>
              <a:prstGeom prst="ellipse">
                <a:avLst/>
              </a:prstGeom>
              <a:blipFill>
                <a:blip r:embed="rId2"/>
                <a:stretch>
                  <a:fillRect/>
                </a:stretch>
              </a:blip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4428783" y="260648"/>
                <a:ext cx="544379" cy="276999"/>
              </a:xfrm>
              <a:prstGeom prst="rect">
                <a:avLst/>
              </a:prstGeom>
              <a:noFill/>
            </p:spPr>
            <p:txBody>
              <a:bodyPr wrap="square" rtlCol="0">
                <a:spAutoFit/>
              </a:bodyPr>
              <a:lstStyle/>
              <a:p>
                <a:r>
                  <a:rPr lang="zh-CN" altLang="en-US" sz="1200" dirty="0">
                    <a:effectLst>
                      <a:outerShdw blurRad="38100" dist="38100" dir="2700000" algn="tl">
                        <a:srgbClr val="000000">
                          <a:alpha val="43137"/>
                        </a:srgbClr>
                      </a:outerShdw>
                    </a:effectLst>
                  </a:rPr>
                  <a:t>设置</a:t>
                </a:r>
              </a:p>
            </p:txBody>
          </p:sp>
        </p:grpSp>
        <p:sp>
          <p:nvSpPr>
            <p:cNvPr id="9" name="TextBox 8"/>
            <p:cNvSpPr txBox="1"/>
            <p:nvPr/>
          </p:nvSpPr>
          <p:spPr>
            <a:xfrm>
              <a:off x="3656314" y="1827642"/>
              <a:ext cx="1944216" cy="2677656"/>
            </a:xfrm>
            <a:prstGeom prst="rect">
              <a:avLst/>
            </a:prstGeom>
            <a:noFill/>
          </p:spPr>
          <p:txBody>
            <a:bodyPr wrap="square" rtlCol="0">
              <a:spAutoFit/>
            </a:bodyPr>
            <a:lstStyle/>
            <a:p>
              <a:pPr>
                <a:lnSpc>
                  <a:spcPct val="200000"/>
                </a:lnSpc>
              </a:pPr>
              <a:r>
                <a:rPr lang="zh-CN" altLang="en-US" sz="1200" dirty="0" smtClean="0"/>
                <a:t>昵称：</a:t>
              </a:r>
              <a:r>
                <a:rPr lang="en-US" altLang="zh-CN" sz="1200" dirty="0" smtClean="0"/>
                <a:t/>
              </a:r>
              <a:br>
                <a:rPr lang="en-US" altLang="zh-CN" sz="1200" dirty="0" smtClean="0"/>
              </a:br>
              <a:r>
                <a:rPr lang="zh-CN" altLang="en-US" sz="1200" dirty="0" smtClean="0"/>
                <a:t>性别：</a:t>
              </a:r>
              <a:endParaRPr lang="en-US" altLang="zh-CN" sz="1200" dirty="0" smtClean="0"/>
            </a:p>
            <a:p>
              <a:pPr>
                <a:lnSpc>
                  <a:spcPct val="200000"/>
                </a:lnSpc>
              </a:pPr>
              <a:r>
                <a:rPr lang="zh-CN" altLang="en-US" sz="1200" dirty="0" smtClean="0"/>
                <a:t>年龄段：</a:t>
              </a:r>
              <a:endParaRPr lang="en-US" altLang="zh-CN" sz="1200" dirty="0" smtClean="0"/>
            </a:p>
            <a:p>
              <a:pPr>
                <a:lnSpc>
                  <a:spcPct val="200000"/>
                </a:lnSpc>
              </a:pPr>
              <a:r>
                <a:rPr lang="zh-CN" altLang="en-US" sz="1200" dirty="0" smtClean="0"/>
                <a:t>所在地：</a:t>
              </a:r>
              <a:endParaRPr lang="en-US" altLang="zh-CN" sz="1200" dirty="0" smtClean="0"/>
            </a:p>
            <a:p>
              <a:pPr>
                <a:lnSpc>
                  <a:spcPct val="200000"/>
                </a:lnSpc>
              </a:pPr>
              <a:r>
                <a:rPr lang="zh-CN" altLang="en-US" sz="1200" dirty="0" smtClean="0"/>
                <a:t>家乡：</a:t>
              </a:r>
              <a:endParaRPr lang="en-US" altLang="zh-CN" sz="1200" dirty="0" smtClean="0"/>
            </a:p>
            <a:p>
              <a:pPr>
                <a:lnSpc>
                  <a:spcPct val="200000"/>
                </a:lnSpc>
              </a:pPr>
              <a:r>
                <a:rPr lang="zh-CN" altLang="en-US" sz="1200" dirty="0" smtClean="0"/>
                <a:t>行业：</a:t>
              </a:r>
              <a:r>
                <a:rPr lang="en-US" altLang="zh-CN" sz="1200" dirty="0" smtClean="0"/>
                <a:t/>
              </a:r>
              <a:br>
                <a:rPr lang="en-US" altLang="zh-CN" sz="1200" dirty="0" smtClean="0"/>
              </a:br>
              <a:r>
                <a:rPr lang="zh-CN" altLang="en-US" sz="1200" dirty="0" smtClean="0"/>
                <a:t>兴趣：</a:t>
              </a:r>
              <a:endParaRPr lang="en-US" altLang="zh-CN" sz="1200" dirty="0" smtClean="0"/>
            </a:p>
          </p:txBody>
        </p:sp>
        <p:sp>
          <p:nvSpPr>
            <p:cNvPr id="10" name="圆角矩形 9"/>
            <p:cNvSpPr/>
            <p:nvPr/>
          </p:nvSpPr>
          <p:spPr>
            <a:xfrm>
              <a:off x="3518251" y="4874630"/>
              <a:ext cx="2160240" cy="311502"/>
            </a:xfrm>
            <a:prstGeom prst="round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smtClean="0"/>
                <a:t>确认保存</a:t>
              </a:r>
              <a:endParaRPr lang="zh-CN" altLang="en-US" dirty="0"/>
            </a:p>
          </p:txBody>
        </p:sp>
        <p:sp>
          <p:nvSpPr>
            <p:cNvPr id="11" name="矩形 10"/>
            <p:cNvSpPr/>
            <p:nvPr/>
          </p:nvSpPr>
          <p:spPr>
            <a:xfrm>
              <a:off x="4351563" y="1986353"/>
              <a:ext cx="1200937" cy="19385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latin typeface="华文新魏" pitchFamily="2" charset="-122"/>
                  <a:ea typeface="华文新魏" pitchFamily="2" charset="-122"/>
                </a:rPr>
                <a:t>读取微信昵称</a:t>
              </a:r>
              <a:endParaRPr lang="zh-CN" altLang="en-US" sz="1100" dirty="0">
                <a:solidFill>
                  <a:schemeClr val="tx1"/>
                </a:solidFill>
                <a:latin typeface="华文新魏" pitchFamily="2" charset="-122"/>
                <a:ea typeface="华文新魏" pitchFamily="2" charset="-122"/>
              </a:endParaRPr>
            </a:p>
          </p:txBody>
        </p:sp>
        <p:sp>
          <p:nvSpPr>
            <p:cNvPr id="12" name="矩形 11"/>
            <p:cNvSpPr/>
            <p:nvPr/>
          </p:nvSpPr>
          <p:spPr>
            <a:xfrm>
              <a:off x="4333533" y="3065535"/>
              <a:ext cx="1200937" cy="19385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lumMod val="50000"/>
                      <a:lumOff val="50000"/>
                    </a:schemeClr>
                  </a:solidFill>
                </a:rPr>
                <a:t>字符限制</a:t>
              </a:r>
              <a:r>
                <a:rPr lang="en-US" altLang="zh-CN" sz="1200" dirty="0" smtClean="0">
                  <a:solidFill>
                    <a:schemeClr val="tx1">
                      <a:lumMod val="50000"/>
                      <a:lumOff val="50000"/>
                    </a:schemeClr>
                  </a:solidFill>
                </a:rPr>
                <a:t>10</a:t>
              </a:r>
              <a:r>
                <a:rPr lang="zh-CN" altLang="en-US" sz="1200" dirty="0" smtClean="0">
                  <a:solidFill>
                    <a:schemeClr val="tx1">
                      <a:lumMod val="50000"/>
                      <a:lumOff val="50000"/>
                    </a:schemeClr>
                  </a:solidFill>
                </a:rPr>
                <a:t>个</a:t>
              </a:r>
              <a:endParaRPr lang="zh-CN" altLang="en-US" sz="1200" dirty="0">
                <a:solidFill>
                  <a:schemeClr val="tx1">
                    <a:lumMod val="50000"/>
                    <a:lumOff val="50000"/>
                  </a:schemeClr>
                </a:solidFill>
              </a:endParaRPr>
            </a:p>
          </p:txBody>
        </p:sp>
        <p:sp>
          <p:nvSpPr>
            <p:cNvPr id="13" name="矩形 12"/>
            <p:cNvSpPr/>
            <p:nvPr/>
          </p:nvSpPr>
          <p:spPr>
            <a:xfrm>
              <a:off x="4333538" y="3469001"/>
              <a:ext cx="1200937" cy="19385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333534" y="3807309"/>
              <a:ext cx="1200937" cy="19385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333535" y="4155354"/>
              <a:ext cx="1200937" cy="19385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333538" y="2367149"/>
              <a:ext cx="1200937" cy="19385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333532" y="2712752"/>
              <a:ext cx="1200937" cy="19385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10800000">
              <a:off x="5246443" y="2727189"/>
              <a:ext cx="288032" cy="144938"/>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矩形 22"/>
          <p:cNvSpPr/>
          <p:nvPr/>
        </p:nvSpPr>
        <p:spPr>
          <a:xfrm>
            <a:off x="4448944" y="1767028"/>
            <a:ext cx="4262705" cy="3416320"/>
          </a:xfrm>
          <a:prstGeom prst="rect">
            <a:avLst/>
          </a:prstGeom>
        </p:spPr>
        <p:txBody>
          <a:bodyPr wrap="none">
            <a:spAutoFit/>
          </a:bodyPr>
          <a:lstStyle/>
          <a:p>
            <a:pPr>
              <a:lnSpc>
                <a:spcPct val="150000"/>
              </a:lnSpc>
            </a:pPr>
            <a:endParaRPr lang="en-US" altLang="zh-CN" sz="1200" dirty="0" smtClean="0">
              <a:latin typeface="+mn-ea"/>
            </a:endParaRPr>
          </a:p>
          <a:p>
            <a:pPr>
              <a:lnSpc>
                <a:spcPct val="150000"/>
              </a:lnSpc>
            </a:pPr>
            <a:r>
              <a:rPr lang="zh-CN" altLang="en-US" sz="1200" dirty="0" smtClean="0">
                <a:latin typeface="+mn-ea"/>
              </a:rPr>
              <a:t>需求说明：</a:t>
            </a:r>
            <a:endParaRPr lang="en-US" altLang="zh-CN" sz="1200" dirty="0" smtClean="0">
              <a:latin typeface="+mn-ea"/>
            </a:endParaRPr>
          </a:p>
          <a:p>
            <a:pPr>
              <a:lnSpc>
                <a:spcPct val="150000"/>
              </a:lnSpc>
            </a:pPr>
            <a:r>
              <a:rPr lang="en-US" altLang="zh-CN" sz="1200" dirty="0" smtClean="0">
                <a:latin typeface="+mn-ea"/>
              </a:rPr>
              <a:t>1</a:t>
            </a:r>
            <a:r>
              <a:rPr lang="zh-CN" altLang="en-US" sz="1200" dirty="0" smtClean="0">
                <a:latin typeface="+mn-ea"/>
              </a:rPr>
              <a:t>、昵称：默认用户登录获取的微信昵称，用户也可以自定义</a:t>
            </a:r>
            <a:endParaRPr lang="en-US" altLang="zh-CN" sz="1200" dirty="0" smtClean="0">
              <a:latin typeface="+mn-ea"/>
            </a:endParaRPr>
          </a:p>
          <a:p>
            <a:pPr>
              <a:lnSpc>
                <a:spcPct val="150000"/>
              </a:lnSpc>
            </a:pPr>
            <a:r>
              <a:rPr lang="en-US" altLang="zh-CN" sz="1200" dirty="0" smtClean="0">
                <a:latin typeface="+mn-ea"/>
              </a:rPr>
              <a:t>2</a:t>
            </a:r>
            <a:r>
              <a:rPr lang="zh-CN" altLang="en-US" sz="1200" dirty="0" smtClean="0">
                <a:latin typeface="+mn-ea"/>
              </a:rPr>
              <a:t>、性别：男</a:t>
            </a:r>
            <a:r>
              <a:rPr lang="en-US" altLang="zh-CN" sz="1200" dirty="0" smtClean="0">
                <a:latin typeface="+mn-ea"/>
              </a:rPr>
              <a:t>/</a:t>
            </a:r>
            <a:r>
              <a:rPr lang="zh-CN" altLang="en-US" sz="1200" dirty="0" smtClean="0">
                <a:latin typeface="+mn-ea"/>
              </a:rPr>
              <a:t>女</a:t>
            </a:r>
            <a:endParaRPr lang="en-US" altLang="zh-CN" sz="1200" dirty="0" smtClean="0">
              <a:latin typeface="+mn-ea"/>
            </a:endParaRPr>
          </a:p>
          <a:p>
            <a:pPr>
              <a:lnSpc>
                <a:spcPct val="150000"/>
              </a:lnSpc>
            </a:pPr>
            <a:r>
              <a:rPr lang="en-US" altLang="zh-CN" sz="1200" dirty="0" smtClean="0">
                <a:latin typeface="+mn-ea"/>
              </a:rPr>
              <a:t>3</a:t>
            </a:r>
            <a:r>
              <a:rPr lang="zh-CN" altLang="en-US" sz="1200" dirty="0" smtClean="0">
                <a:latin typeface="+mn-ea"/>
              </a:rPr>
              <a:t>、年龄段：下拉选择</a:t>
            </a:r>
            <a:r>
              <a:rPr lang="en-US" altLang="zh-CN" sz="1200" dirty="0" smtClean="0">
                <a:latin typeface="+mn-ea"/>
              </a:rPr>
              <a:t>80</a:t>
            </a:r>
            <a:r>
              <a:rPr lang="zh-CN" altLang="en-US" sz="1200" dirty="0" smtClean="0">
                <a:latin typeface="+mn-ea"/>
              </a:rPr>
              <a:t>前，</a:t>
            </a:r>
            <a:r>
              <a:rPr lang="en-US" altLang="zh-CN" sz="1200" dirty="0" smtClean="0">
                <a:latin typeface="+mn-ea"/>
              </a:rPr>
              <a:t>80</a:t>
            </a:r>
            <a:r>
              <a:rPr lang="zh-CN" altLang="en-US" sz="1200" dirty="0" smtClean="0">
                <a:latin typeface="+mn-ea"/>
              </a:rPr>
              <a:t>后，</a:t>
            </a:r>
            <a:r>
              <a:rPr lang="en-US" altLang="zh-CN" sz="1200" dirty="0" smtClean="0">
                <a:latin typeface="+mn-ea"/>
              </a:rPr>
              <a:t>90</a:t>
            </a:r>
            <a:r>
              <a:rPr lang="zh-CN" altLang="en-US" sz="1200" dirty="0" smtClean="0">
                <a:latin typeface="+mn-ea"/>
              </a:rPr>
              <a:t>后三种</a:t>
            </a:r>
            <a:endParaRPr lang="en-US" altLang="zh-CN" sz="1200" dirty="0" smtClean="0">
              <a:latin typeface="+mn-ea"/>
            </a:endParaRPr>
          </a:p>
          <a:p>
            <a:pPr>
              <a:lnSpc>
                <a:spcPct val="150000"/>
              </a:lnSpc>
            </a:pPr>
            <a:r>
              <a:rPr lang="en-US" altLang="zh-CN" sz="1200" dirty="0" smtClean="0">
                <a:latin typeface="+mn-ea"/>
              </a:rPr>
              <a:t>4</a:t>
            </a:r>
            <a:r>
              <a:rPr lang="zh-CN" altLang="en-US" sz="1200" dirty="0" smtClean="0">
                <a:latin typeface="+mn-ea"/>
              </a:rPr>
              <a:t>、所在地：用户自定义，限制</a:t>
            </a:r>
            <a:r>
              <a:rPr lang="en-US" altLang="zh-CN" sz="1200" dirty="0" smtClean="0">
                <a:latin typeface="+mn-ea"/>
              </a:rPr>
              <a:t>10</a:t>
            </a:r>
            <a:r>
              <a:rPr lang="zh-CN" altLang="en-US" sz="1200" dirty="0" smtClean="0">
                <a:latin typeface="+mn-ea"/>
              </a:rPr>
              <a:t>个字符，关键词标签</a:t>
            </a:r>
            <a:endParaRPr lang="en-US" altLang="zh-CN" sz="1200" dirty="0" smtClean="0">
              <a:latin typeface="+mn-ea"/>
            </a:endParaRPr>
          </a:p>
          <a:p>
            <a:pPr>
              <a:lnSpc>
                <a:spcPct val="150000"/>
              </a:lnSpc>
            </a:pPr>
            <a:r>
              <a:rPr lang="en-US" altLang="zh-CN" sz="1200" dirty="0" smtClean="0">
                <a:latin typeface="+mn-ea"/>
              </a:rPr>
              <a:t>5</a:t>
            </a:r>
            <a:r>
              <a:rPr lang="zh-CN" altLang="en-US" sz="1200" dirty="0" smtClean="0">
                <a:latin typeface="+mn-ea"/>
              </a:rPr>
              <a:t>、家乡：用户自定义，现在</a:t>
            </a:r>
            <a:r>
              <a:rPr lang="en-US" altLang="zh-CN" sz="1200" dirty="0" smtClean="0">
                <a:latin typeface="+mn-ea"/>
              </a:rPr>
              <a:t>10</a:t>
            </a:r>
            <a:r>
              <a:rPr lang="zh-CN" altLang="en-US" sz="1200" dirty="0" smtClean="0">
                <a:latin typeface="+mn-ea"/>
              </a:rPr>
              <a:t>个字符，关键词标签</a:t>
            </a:r>
            <a:endParaRPr lang="en-US" altLang="zh-CN" sz="1200" dirty="0" smtClean="0">
              <a:latin typeface="+mn-ea"/>
            </a:endParaRPr>
          </a:p>
          <a:p>
            <a:pPr>
              <a:lnSpc>
                <a:spcPct val="150000"/>
              </a:lnSpc>
            </a:pPr>
            <a:r>
              <a:rPr lang="en-US" altLang="zh-CN" sz="1200" dirty="0" smtClean="0">
                <a:latin typeface="+mn-ea"/>
              </a:rPr>
              <a:t>6</a:t>
            </a:r>
            <a:r>
              <a:rPr lang="zh-CN" altLang="en-US" sz="1200" dirty="0" smtClean="0">
                <a:latin typeface="+mn-ea"/>
              </a:rPr>
              <a:t>、行业：用户自定义 </a:t>
            </a:r>
            <a:r>
              <a:rPr lang="zh-CN" altLang="en-US" sz="1200" dirty="0">
                <a:latin typeface="+mn-ea"/>
              </a:rPr>
              <a:t>，后台可以搜索关键词</a:t>
            </a:r>
            <a:r>
              <a:rPr lang="zh-CN" altLang="en-US" sz="1200" dirty="0" smtClean="0">
                <a:latin typeface="+mn-ea"/>
              </a:rPr>
              <a:t>标签</a:t>
            </a:r>
            <a:endParaRPr lang="en-US" altLang="zh-CN" sz="1200" dirty="0" smtClean="0">
              <a:latin typeface="+mn-ea"/>
            </a:endParaRPr>
          </a:p>
          <a:p>
            <a:pPr>
              <a:lnSpc>
                <a:spcPct val="150000"/>
              </a:lnSpc>
            </a:pPr>
            <a:r>
              <a:rPr lang="en-US" altLang="zh-CN" sz="1200" dirty="0" smtClean="0">
                <a:latin typeface="+mn-ea"/>
              </a:rPr>
              <a:t>7</a:t>
            </a:r>
            <a:r>
              <a:rPr lang="zh-CN" altLang="en-US" sz="1200" dirty="0" smtClean="0">
                <a:latin typeface="+mn-ea"/>
              </a:rPr>
              <a:t>、兴趣：可选下拉菜单，</a:t>
            </a:r>
            <a:endParaRPr lang="en-US" altLang="zh-CN" sz="1200" dirty="0">
              <a:latin typeface="+mn-ea"/>
            </a:endParaRPr>
          </a:p>
          <a:p>
            <a:pPr>
              <a:lnSpc>
                <a:spcPct val="150000"/>
              </a:lnSpc>
            </a:pPr>
            <a:r>
              <a:rPr lang="en-US" altLang="zh-CN" sz="1200" dirty="0" smtClean="0">
                <a:latin typeface="+mn-ea"/>
              </a:rPr>
              <a:t>8</a:t>
            </a:r>
            <a:r>
              <a:rPr lang="zh-CN" altLang="en-US" sz="1200" dirty="0" smtClean="0">
                <a:latin typeface="+mn-ea"/>
              </a:rPr>
              <a:t>、保存按钮，确认后返回主页</a:t>
            </a:r>
            <a:endParaRPr lang="en-US" altLang="zh-CN" sz="1200" dirty="0" smtClean="0">
              <a:latin typeface="+mn-ea"/>
            </a:endParaRPr>
          </a:p>
          <a:p>
            <a:pPr>
              <a:lnSpc>
                <a:spcPct val="150000"/>
              </a:lnSpc>
            </a:pPr>
            <a:r>
              <a:rPr lang="en-US" altLang="zh-CN" sz="1200" dirty="0" smtClean="0">
                <a:latin typeface="+mn-ea"/>
              </a:rPr>
              <a:t>9</a:t>
            </a:r>
            <a:r>
              <a:rPr lang="zh-CN" altLang="en-US" sz="1200" dirty="0" smtClean="0">
                <a:latin typeface="+mn-ea"/>
              </a:rPr>
              <a:t>、所有都为必填，填写完才能确认保存</a:t>
            </a:r>
            <a:endParaRPr lang="en-US" altLang="zh-CN" sz="1200" dirty="0" smtClean="0">
              <a:latin typeface="+mn-ea"/>
            </a:endParaRPr>
          </a:p>
          <a:p>
            <a:endParaRPr lang="zh-CN" altLang="en-US" dirty="0"/>
          </a:p>
        </p:txBody>
      </p:sp>
      <p:sp>
        <p:nvSpPr>
          <p:cNvPr id="24" name="TextBox 23"/>
          <p:cNvSpPr txBox="1"/>
          <p:nvPr/>
        </p:nvSpPr>
        <p:spPr>
          <a:xfrm>
            <a:off x="2905992" y="5805264"/>
            <a:ext cx="2623072" cy="338554"/>
          </a:xfrm>
          <a:prstGeom prst="rect">
            <a:avLst/>
          </a:prstGeom>
          <a:noFill/>
        </p:spPr>
        <p:txBody>
          <a:bodyPr wrap="square" rtlCol="0">
            <a:spAutoFit/>
          </a:bodyPr>
          <a:lstStyle/>
          <a:p>
            <a:pPr algn="ctr"/>
            <a:r>
              <a:rPr lang="zh-CN" altLang="en-US" sz="1600" dirty="0" smtClean="0"/>
              <a:t>设置页面及内容说明</a:t>
            </a:r>
            <a:endParaRPr lang="zh-CN" altLang="en-US" sz="1600" dirty="0"/>
          </a:p>
        </p:txBody>
      </p:sp>
    </p:spTree>
    <p:extLst>
      <p:ext uri="{BB962C8B-B14F-4D97-AF65-F5344CB8AC3E}">
        <p14:creationId xmlns:p14="http://schemas.microsoft.com/office/powerpoint/2010/main" val="3825546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9524" y="307376"/>
            <a:ext cx="2664296" cy="4968552"/>
          </a:xfrm>
          <a:prstGeom prst="rect">
            <a:avLst/>
          </a:prstGeom>
          <a:solidFill>
            <a:schemeClr val="accent5">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TextBox 76"/>
          <p:cNvSpPr txBox="1"/>
          <p:nvPr/>
        </p:nvSpPr>
        <p:spPr>
          <a:xfrm>
            <a:off x="540399" y="5408021"/>
            <a:ext cx="2347304" cy="369332"/>
          </a:xfrm>
          <a:prstGeom prst="rect">
            <a:avLst/>
          </a:prstGeom>
          <a:noFill/>
        </p:spPr>
        <p:txBody>
          <a:bodyPr wrap="square" rtlCol="0">
            <a:spAutoFit/>
          </a:bodyPr>
          <a:lstStyle/>
          <a:p>
            <a:r>
              <a:rPr lang="en-US" altLang="zh-CN" dirty="0" smtClean="0"/>
              <a:t>H5</a:t>
            </a:r>
            <a:r>
              <a:rPr lang="zh-CN" altLang="en-US" dirty="0" smtClean="0"/>
              <a:t>会员积分主页面</a:t>
            </a:r>
            <a:endParaRPr lang="zh-CN" altLang="en-US" dirty="0"/>
          </a:p>
        </p:txBody>
      </p:sp>
      <p:sp>
        <p:nvSpPr>
          <p:cNvPr id="78" name="矩形 77"/>
          <p:cNvSpPr/>
          <p:nvPr/>
        </p:nvSpPr>
        <p:spPr>
          <a:xfrm>
            <a:off x="279524" y="307376"/>
            <a:ext cx="2664296" cy="9721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TextBox 78"/>
          <p:cNvSpPr txBox="1"/>
          <p:nvPr/>
        </p:nvSpPr>
        <p:spPr>
          <a:xfrm>
            <a:off x="279524" y="339642"/>
            <a:ext cx="2664296" cy="276999"/>
          </a:xfrm>
          <a:prstGeom prst="rect">
            <a:avLst/>
          </a:prstGeom>
          <a:solidFill>
            <a:schemeClr val="accent5">
              <a:lumMod val="40000"/>
              <a:lumOff val="60000"/>
            </a:schemeClr>
          </a:solidFill>
        </p:spPr>
        <p:txBody>
          <a:bodyPr wrap="square" rtlCol="0">
            <a:spAutoFit/>
          </a:bodyPr>
          <a:lstStyle/>
          <a:p>
            <a:pPr algn="ctr"/>
            <a:r>
              <a:rPr lang="zh-CN" altLang="en-US" sz="1200" dirty="0" smtClean="0"/>
              <a:t>积分中心</a:t>
            </a:r>
            <a:endParaRPr lang="zh-CN" altLang="en-US" sz="1200" dirty="0"/>
          </a:p>
        </p:txBody>
      </p:sp>
      <p:sp>
        <p:nvSpPr>
          <p:cNvPr id="80" name="TextBox 79"/>
          <p:cNvSpPr txBox="1"/>
          <p:nvPr/>
        </p:nvSpPr>
        <p:spPr>
          <a:xfrm>
            <a:off x="351532" y="729008"/>
            <a:ext cx="2520280" cy="261610"/>
          </a:xfrm>
          <a:prstGeom prst="rect">
            <a:avLst/>
          </a:prstGeom>
          <a:noFill/>
        </p:spPr>
        <p:txBody>
          <a:bodyPr wrap="square" rtlCol="0">
            <a:spAutoFit/>
          </a:bodyPr>
          <a:lstStyle/>
          <a:p>
            <a:pPr algn="ctr"/>
            <a:r>
              <a:rPr lang="zh-CN" altLang="en-US" sz="1100" dirty="0">
                <a:solidFill>
                  <a:schemeClr val="accent6">
                    <a:lumMod val="60000"/>
                    <a:lumOff val="40000"/>
                  </a:schemeClr>
                </a:solidFill>
                <a:effectLst>
                  <a:outerShdw blurRad="38100" dist="38100" dir="2700000" algn="tl">
                    <a:srgbClr val="000000">
                      <a:alpha val="43137"/>
                    </a:srgbClr>
                  </a:outerShdw>
                </a:effectLst>
                <a:latin typeface="Adobe Myungjo Std M" pitchFamily="18" charset="-128"/>
              </a:rPr>
              <a:t>高级会员</a:t>
            </a:r>
          </a:p>
        </p:txBody>
      </p:sp>
      <p:sp>
        <p:nvSpPr>
          <p:cNvPr id="8" name="TextBox 7"/>
          <p:cNvSpPr txBox="1"/>
          <p:nvPr/>
        </p:nvSpPr>
        <p:spPr>
          <a:xfrm>
            <a:off x="4376936" y="667994"/>
            <a:ext cx="5040560" cy="5909310"/>
          </a:xfrm>
          <a:prstGeom prst="rect">
            <a:avLst/>
          </a:prstGeom>
          <a:noFill/>
        </p:spPr>
        <p:txBody>
          <a:bodyPr wrap="square" rtlCol="0">
            <a:spAutoFit/>
          </a:bodyPr>
          <a:lstStyle/>
          <a:p>
            <a:pPr>
              <a:lnSpc>
                <a:spcPct val="150000"/>
              </a:lnSpc>
            </a:pPr>
            <a:r>
              <a:rPr lang="zh-CN" altLang="en-US" sz="1200" dirty="0" smtClean="0">
                <a:latin typeface="+mn-ea"/>
              </a:rPr>
              <a:t>需求说明：</a:t>
            </a:r>
            <a:endParaRPr lang="en-US" altLang="zh-CN" sz="1200" dirty="0" smtClean="0">
              <a:latin typeface="+mn-ea"/>
            </a:endParaRPr>
          </a:p>
          <a:p>
            <a:pPr>
              <a:lnSpc>
                <a:spcPct val="150000"/>
              </a:lnSpc>
            </a:pPr>
            <a:r>
              <a:rPr lang="en-US" altLang="zh-CN" sz="1200" dirty="0" smtClean="0">
                <a:latin typeface="+mn-ea"/>
              </a:rPr>
              <a:t>1</a:t>
            </a:r>
            <a:r>
              <a:rPr lang="zh-CN" altLang="en-US" sz="1200" dirty="0" smtClean="0">
                <a:latin typeface="+mn-ea"/>
              </a:rPr>
              <a:t>、页面显示：</a:t>
            </a:r>
            <a:r>
              <a:rPr lang="en-US" altLang="zh-CN" sz="1200" dirty="0" smtClean="0">
                <a:latin typeface="+mn-ea"/>
              </a:rPr>
              <a:t>ID</a:t>
            </a:r>
            <a:r>
              <a:rPr lang="zh-CN" altLang="en-US" sz="1200" dirty="0" smtClean="0">
                <a:latin typeface="+mn-ea"/>
              </a:rPr>
              <a:t>号、昵称、会员等级</a:t>
            </a:r>
            <a:endParaRPr lang="en-US" altLang="zh-CN" sz="1200" dirty="0" smtClean="0">
              <a:latin typeface="+mn-ea"/>
            </a:endParaRPr>
          </a:p>
          <a:p>
            <a:pPr>
              <a:lnSpc>
                <a:spcPct val="150000"/>
              </a:lnSpc>
            </a:pPr>
            <a:r>
              <a:rPr lang="en-US" altLang="zh-CN" sz="1200" dirty="0" smtClean="0">
                <a:latin typeface="+mn-ea"/>
              </a:rPr>
              <a:t>2</a:t>
            </a:r>
            <a:r>
              <a:rPr lang="zh-CN" altLang="en-US" sz="1200" dirty="0" smtClean="0">
                <a:latin typeface="+mn-ea"/>
              </a:rPr>
              <a:t>、存入积分功能，用户输入</a:t>
            </a:r>
            <a:r>
              <a:rPr lang="en-US" altLang="zh-CN" sz="1200" dirty="0" smtClean="0">
                <a:latin typeface="+mn-ea"/>
              </a:rPr>
              <a:t>/</a:t>
            </a:r>
            <a:r>
              <a:rPr lang="zh-CN" altLang="en-US" sz="1200" dirty="0" smtClean="0">
                <a:latin typeface="+mn-ea"/>
              </a:rPr>
              <a:t>粘贴积分兑换码，点击领取即可。</a:t>
            </a:r>
            <a:endParaRPr lang="en-US" altLang="zh-CN" sz="1200" dirty="0" smtClean="0">
              <a:latin typeface="+mn-ea"/>
            </a:endParaRPr>
          </a:p>
          <a:p>
            <a:pPr>
              <a:lnSpc>
                <a:spcPct val="150000"/>
              </a:lnSpc>
            </a:pPr>
            <a:r>
              <a:rPr lang="en-US" altLang="zh-CN" sz="1200" dirty="0" smtClean="0">
                <a:latin typeface="+mn-ea"/>
              </a:rPr>
              <a:t>3</a:t>
            </a:r>
            <a:r>
              <a:rPr lang="zh-CN" altLang="en-US" sz="1200" dirty="0" smtClean="0">
                <a:latin typeface="+mn-ea"/>
              </a:rPr>
              <a:t>、积分余额：显示当前会员账户的积分余额</a:t>
            </a:r>
            <a:endParaRPr lang="en-US" altLang="zh-CN" sz="1200" dirty="0" smtClean="0">
              <a:latin typeface="+mn-ea"/>
            </a:endParaRPr>
          </a:p>
          <a:p>
            <a:pPr>
              <a:lnSpc>
                <a:spcPct val="150000"/>
              </a:lnSpc>
            </a:pPr>
            <a:r>
              <a:rPr lang="en-US" altLang="zh-CN" sz="1200" dirty="0" smtClean="0">
                <a:latin typeface="+mn-ea"/>
              </a:rPr>
              <a:t>4</a:t>
            </a:r>
            <a:r>
              <a:rPr lang="zh-CN" altLang="en-US" sz="1200" dirty="0" smtClean="0">
                <a:latin typeface="+mn-ea"/>
              </a:rPr>
              <a:t>、查看积分明细：用户点击查看积分明细，显示当前账户的积分变动明细。</a:t>
            </a:r>
            <a:endParaRPr lang="en-US" altLang="zh-CN" sz="1200" dirty="0" smtClean="0">
              <a:latin typeface="+mn-ea"/>
            </a:endParaRPr>
          </a:p>
          <a:p>
            <a:pPr>
              <a:lnSpc>
                <a:spcPct val="150000"/>
              </a:lnSpc>
            </a:pPr>
            <a:r>
              <a:rPr lang="en-US" altLang="zh-CN" sz="1200" dirty="0" smtClean="0">
                <a:latin typeface="+mn-ea"/>
              </a:rPr>
              <a:t>5</a:t>
            </a:r>
            <a:r>
              <a:rPr lang="zh-CN" altLang="en-US" sz="1200" dirty="0" smtClean="0">
                <a:latin typeface="+mn-ea"/>
              </a:rPr>
              <a:t>、转赠积分：积分转赠功能，点击跳转积分转赠操作界面。（此功能为高级会员等级开通权限，非高级会员以上级别，此功能按钮呈现半透明加锁状态，不可点击。）</a:t>
            </a:r>
            <a:endParaRPr lang="en-US" altLang="zh-CN" sz="1200" dirty="0" smtClean="0">
              <a:latin typeface="+mn-ea"/>
            </a:endParaRPr>
          </a:p>
          <a:p>
            <a:pPr>
              <a:lnSpc>
                <a:spcPct val="150000"/>
              </a:lnSpc>
            </a:pPr>
            <a:r>
              <a:rPr lang="en-US" altLang="zh-CN" sz="1200" dirty="0" smtClean="0">
                <a:latin typeface="+mn-ea"/>
              </a:rPr>
              <a:t>6</a:t>
            </a:r>
            <a:r>
              <a:rPr lang="zh-CN" altLang="en-US" sz="1200" dirty="0" smtClean="0">
                <a:latin typeface="+mn-ea"/>
              </a:rPr>
              <a:t>、显示未使用积分兑换码：显示当前高级会员等级以上已生成但未使用的积分兑换码。（最多五条，其他用省略号代替更多）</a:t>
            </a:r>
            <a:endParaRPr lang="en-US" altLang="zh-CN" sz="1200" dirty="0" smtClean="0">
              <a:latin typeface="+mn-ea"/>
            </a:endParaRPr>
          </a:p>
          <a:p>
            <a:pPr>
              <a:lnSpc>
                <a:spcPct val="150000"/>
              </a:lnSpc>
            </a:pPr>
            <a:r>
              <a:rPr lang="en-US" altLang="zh-CN" sz="1200" dirty="0" smtClean="0">
                <a:latin typeface="+mn-ea"/>
              </a:rPr>
              <a:t>7</a:t>
            </a:r>
            <a:r>
              <a:rPr lang="zh-CN" altLang="en-US" sz="1200" dirty="0" smtClean="0">
                <a:latin typeface="+mn-ea"/>
              </a:rPr>
              <a:t>、服务项目</a:t>
            </a:r>
            <a:endParaRPr lang="en-US" altLang="zh-CN" sz="1200" dirty="0" smtClean="0">
              <a:latin typeface="+mn-ea"/>
            </a:endParaRPr>
          </a:p>
          <a:p>
            <a:pPr marL="228600" indent="-228600">
              <a:lnSpc>
                <a:spcPct val="150000"/>
              </a:lnSpc>
              <a:buFont typeface="+mj-ea"/>
              <a:buAutoNum type="circleNumDbPlain"/>
            </a:pPr>
            <a:r>
              <a:rPr lang="zh-CN" altLang="en-US" sz="1200" dirty="0" smtClean="0">
                <a:latin typeface="+mn-ea"/>
              </a:rPr>
              <a:t>如果是准会员，显示：你目前还不是会员，（外加）准会员权益</a:t>
            </a:r>
            <a:endParaRPr lang="en-US" altLang="zh-CN" sz="1200" dirty="0" smtClean="0">
              <a:latin typeface="+mn-ea"/>
            </a:endParaRPr>
          </a:p>
          <a:p>
            <a:pPr marL="228600" indent="-228600">
              <a:lnSpc>
                <a:spcPct val="150000"/>
              </a:lnSpc>
              <a:buFont typeface="+mj-ea"/>
              <a:buAutoNum type="circleNumDbPlain"/>
            </a:pPr>
            <a:r>
              <a:rPr lang="zh-CN" altLang="en-US" sz="1200" dirty="0" smtClean="0">
                <a:latin typeface="+mn-ea"/>
              </a:rPr>
              <a:t>正常显示目前级别的会员权益描述。</a:t>
            </a:r>
            <a:endParaRPr lang="en-US" altLang="zh-CN" sz="1200" dirty="0">
              <a:latin typeface="+mn-ea"/>
            </a:endParaRPr>
          </a:p>
          <a:p>
            <a:pPr marL="228600" indent="-228600">
              <a:lnSpc>
                <a:spcPct val="150000"/>
              </a:lnSpc>
              <a:buFont typeface="+mj-ea"/>
              <a:buAutoNum type="circleNumDbPlain"/>
            </a:pPr>
            <a:r>
              <a:rPr lang="zh-CN" altLang="en-US" sz="1200" dirty="0" smtClean="0">
                <a:latin typeface="+mn-ea"/>
              </a:rPr>
              <a:t>准会员申请服务：跳转入</a:t>
            </a:r>
            <a:r>
              <a:rPr lang="en-US" altLang="zh-CN" sz="1200" dirty="0" smtClean="0">
                <a:latin typeface="+mn-ea"/>
              </a:rPr>
              <a:t>D</a:t>
            </a:r>
            <a:r>
              <a:rPr lang="zh-CN" altLang="en-US" sz="1200" dirty="0" smtClean="0">
                <a:latin typeface="+mn-ea"/>
              </a:rPr>
              <a:t>小调准会员群二维码</a:t>
            </a:r>
            <a:endParaRPr lang="en-US" altLang="zh-CN" sz="1200" dirty="0">
              <a:latin typeface="+mn-ea"/>
            </a:endParaRPr>
          </a:p>
          <a:p>
            <a:pPr marL="228600" indent="-228600">
              <a:lnSpc>
                <a:spcPct val="150000"/>
              </a:lnSpc>
              <a:buFont typeface="+mj-ea"/>
              <a:buAutoNum type="circleNumDbPlain"/>
            </a:pPr>
            <a:r>
              <a:rPr lang="zh-CN" altLang="en-US" sz="1200" dirty="0" smtClean="0">
                <a:latin typeface="+mn-ea"/>
              </a:rPr>
              <a:t>点击申请服务按钮，进入当前等级可选的服务项目。确认之后，显示提醒页面：尊敬的会员</a:t>
            </a:r>
            <a:r>
              <a:rPr lang="en-US" altLang="zh-CN" sz="1200" dirty="0" smtClean="0">
                <a:latin typeface="+mn-ea"/>
              </a:rPr>
              <a:t>/</a:t>
            </a:r>
            <a:r>
              <a:rPr lang="zh-CN" altLang="en-US" sz="1200" dirty="0" smtClean="0">
                <a:latin typeface="+mn-ea"/>
              </a:rPr>
              <a:t>高级会员用户，</a:t>
            </a:r>
            <a:r>
              <a:rPr lang="zh-CN" altLang="zh-CN" sz="1200" dirty="0" smtClean="0">
                <a:latin typeface="+mn-ea"/>
              </a:rPr>
              <a:t>多谢使用</a:t>
            </a:r>
            <a:r>
              <a:rPr lang="zh-CN" altLang="en-US" sz="1200" dirty="0" smtClean="0">
                <a:latin typeface="+mn-ea"/>
              </a:rPr>
              <a:t>干货公会</a:t>
            </a:r>
            <a:r>
              <a:rPr lang="zh-CN" altLang="zh-CN" sz="1200" dirty="0" smtClean="0">
                <a:latin typeface="+mn-ea"/>
              </a:rPr>
              <a:t>服务</a:t>
            </a:r>
            <a:r>
              <a:rPr lang="zh-CN" altLang="en-US" sz="1200" dirty="0" smtClean="0">
                <a:latin typeface="+mn-ea"/>
              </a:rPr>
              <a:t>项目，</a:t>
            </a:r>
            <a:r>
              <a:rPr lang="zh-CN" altLang="zh-CN" sz="1200" dirty="0" smtClean="0">
                <a:latin typeface="+mn-ea"/>
              </a:rPr>
              <a:t>稍后</a:t>
            </a:r>
            <a:r>
              <a:rPr lang="zh-CN" altLang="zh-CN" sz="1200" dirty="0">
                <a:latin typeface="+mn-ea"/>
              </a:rPr>
              <a:t>客服会短时间内联系您，请</a:t>
            </a:r>
            <a:r>
              <a:rPr lang="zh-CN" altLang="zh-CN" sz="1200" dirty="0" smtClean="0">
                <a:latin typeface="+mn-ea"/>
              </a:rPr>
              <a:t>稍候</a:t>
            </a:r>
            <a:r>
              <a:rPr lang="zh-CN" altLang="en-US" sz="1200" dirty="0" smtClean="0">
                <a:latin typeface="+mn-ea"/>
              </a:rPr>
              <a:t>。</a:t>
            </a:r>
            <a:endParaRPr lang="en-US" altLang="zh-CN" sz="1200" dirty="0" smtClean="0">
              <a:latin typeface="+mn-ea"/>
            </a:endParaRPr>
          </a:p>
          <a:p>
            <a:pPr>
              <a:lnSpc>
                <a:spcPct val="150000"/>
              </a:lnSpc>
            </a:pPr>
            <a:r>
              <a:rPr lang="en-US" altLang="zh-CN" sz="1200" dirty="0" smtClean="0">
                <a:latin typeface="+mn-ea"/>
              </a:rPr>
              <a:t>8</a:t>
            </a:r>
            <a:r>
              <a:rPr lang="zh-CN" altLang="en-US" sz="1200" dirty="0" smtClean="0">
                <a:latin typeface="+mn-ea"/>
              </a:rPr>
              <a:t>、</a:t>
            </a:r>
            <a:r>
              <a:rPr lang="zh-CN" altLang="en-US" sz="1200" dirty="0">
                <a:latin typeface="+mn-ea"/>
              </a:rPr>
              <a:t>用户</a:t>
            </a:r>
            <a:r>
              <a:rPr lang="zh-CN" altLang="en-US" sz="1200" dirty="0" smtClean="0">
                <a:latin typeface="+mn-ea"/>
              </a:rPr>
              <a:t>点击申请后，</a:t>
            </a:r>
            <a:r>
              <a:rPr lang="zh-CN" altLang="en-US" sz="1200" dirty="0">
                <a:latin typeface="+mn-ea"/>
              </a:rPr>
              <a:t>后台</a:t>
            </a:r>
            <a:r>
              <a:rPr lang="zh-CN" altLang="en-US" sz="1200" dirty="0" smtClean="0">
                <a:latin typeface="+mn-ea"/>
              </a:rPr>
              <a:t>通知管理员</a:t>
            </a:r>
            <a:r>
              <a:rPr lang="zh-CN" altLang="en-US" sz="1200" dirty="0">
                <a:latin typeface="+mn-ea"/>
              </a:rPr>
              <a:t>处理待办服务事项</a:t>
            </a:r>
          </a:p>
          <a:p>
            <a:pPr>
              <a:lnSpc>
                <a:spcPct val="150000"/>
              </a:lnSpc>
            </a:pPr>
            <a:endParaRPr lang="zh-CN" altLang="en-US" sz="1200" dirty="0">
              <a:latin typeface="+mn-ea"/>
            </a:endParaRPr>
          </a:p>
          <a:p>
            <a:pPr>
              <a:lnSpc>
                <a:spcPct val="150000"/>
              </a:lnSpc>
            </a:pPr>
            <a:endParaRPr lang="zh-CN" altLang="en-US" sz="1200" dirty="0">
              <a:latin typeface="+mn-ea"/>
            </a:endParaRPr>
          </a:p>
        </p:txBody>
      </p:sp>
      <p:sp>
        <p:nvSpPr>
          <p:cNvPr id="39" name="矩形 38"/>
          <p:cNvSpPr/>
          <p:nvPr/>
        </p:nvSpPr>
        <p:spPr>
          <a:xfrm>
            <a:off x="272480" y="2066365"/>
            <a:ext cx="2671340" cy="1224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2092145" y="1655988"/>
            <a:ext cx="720080" cy="2578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3351449630"/>
              </p:ext>
            </p:extLst>
          </p:nvPr>
        </p:nvGraphicFramePr>
        <p:xfrm>
          <a:off x="290341" y="2879685"/>
          <a:ext cx="2653479" cy="2187172"/>
        </p:xfrm>
        <a:graphic>
          <a:graphicData uri="http://schemas.openxmlformats.org/drawingml/2006/table">
            <a:tbl>
              <a:tblPr firstRow="1" bandRow="1">
                <a:tableStyleId>{5C22544A-7EE6-4342-B048-85BDC9FD1C3A}</a:tableStyleId>
              </a:tblPr>
              <a:tblGrid>
                <a:gridCol w="2653479"/>
              </a:tblGrid>
              <a:tr h="360040">
                <a:tc>
                  <a:txBody>
                    <a:bodyPr/>
                    <a:lstStyle/>
                    <a:p>
                      <a:pPr algn="ctr"/>
                      <a:r>
                        <a:rPr lang="zh-CN" altLang="en-US" sz="1200" dirty="0" smtClean="0">
                          <a:latin typeface="+mn-ea"/>
                          <a:ea typeface="+mn-ea"/>
                        </a:rPr>
                        <a:t>服务项目</a:t>
                      </a:r>
                      <a:endParaRPr lang="zh-CN" altLang="en-US" sz="1200" dirty="0">
                        <a:latin typeface="+mn-ea"/>
                        <a:ea typeface="+mn-ea"/>
                      </a:endParaRPr>
                    </a:p>
                  </a:txBody>
                  <a:tcPr marL="67188" marR="67188" marT="33594" marB="33594" anchor="ctr">
                    <a:solidFill>
                      <a:schemeClr val="accent5">
                        <a:lumMod val="75000"/>
                      </a:schemeClr>
                    </a:solidFill>
                  </a:tcPr>
                </a:tc>
              </a:tr>
              <a:tr h="1827132">
                <a:tc>
                  <a:txBody>
                    <a:bodyPr/>
                    <a:lstStyle/>
                    <a:p>
                      <a:pPr algn="ctr"/>
                      <a:r>
                        <a:rPr lang="zh-CN" altLang="en-US" sz="800" dirty="0" smtClean="0"/>
                        <a:t>你目前级别的会员权益：</a:t>
                      </a:r>
                      <a:endParaRPr lang="en-US" altLang="zh-CN" sz="800" dirty="0" smtClean="0"/>
                    </a:p>
                    <a:p>
                      <a:pPr algn="ctr"/>
                      <a:endParaRPr lang="en-US" altLang="zh-CN" sz="800" dirty="0" smtClean="0"/>
                    </a:p>
                    <a:p>
                      <a:pPr algn="ctr"/>
                      <a:r>
                        <a:rPr lang="zh-CN" altLang="en-US" sz="800" dirty="0" smtClean="0"/>
                        <a:t>（对应等级权益）</a:t>
                      </a:r>
                      <a:endParaRPr lang="en-US" altLang="zh-CN" sz="800" dirty="0" smtClean="0"/>
                    </a:p>
                    <a:p>
                      <a:pPr algn="l"/>
                      <a:endParaRPr lang="en-US" altLang="zh-CN" sz="800" dirty="0" smtClean="0"/>
                    </a:p>
                    <a:p>
                      <a:pPr algn="l"/>
                      <a:r>
                        <a:rPr lang="en-US" altLang="zh-CN" sz="1300" dirty="0" smtClean="0"/>
                        <a:t/>
                      </a:r>
                      <a:br>
                        <a:rPr lang="en-US" altLang="zh-CN" sz="1300" dirty="0" smtClean="0"/>
                      </a:br>
                      <a:endParaRPr lang="zh-CN" altLang="en-US" sz="1300" dirty="0"/>
                    </a:p>
                  </a:txBody>
                  <a:tcPr marL="67188" marR="67188" marT="33594" marB="33594" anchor="ctr"/>
                </a:tc>
              </a:tr>
            </a:tbl>
          </a:graphicData>
        </a:graphic>
      </p:graphicFrame>
      <p:sp>
        <p:nvSpPr>
          <p:cNvPr id="43" name="TextBox 42"/>
          <p:cNvSpPr txBox="1"/>
          <p:nvPr/>
        </p:nvSpPr>
        <p:spPr>
          <a:xfrm>
            <a:off x="360989" y="1028169"/>
            <a:ext cx="774086" cy="246221"/>
          </a:xfrm>
          <a:prstGeom prst="rect">
            <a:avLst/>
          </a:prstGeom>
          <a:noFill/>
          <a:ln>
            <a:noFill/>
          </a:ln>
        </p:spPr>
        <p:txBody>
          <a:bodyPr wrap="square" rtlCol="0">
            <a:spAutoFit/>
          </a:bodyPr>
          <a:lstStyle/>
          <a:p>
            <a:r>
              <a:rPr lang="en-US" altLang="zh-CN" sz="1000" dirty="0" smtClean="0"/>
              <a:t>ID:256565</a:t>
            </a:r>
            <a:endParaRPr lang="zh-CN" altLang="en-US" sz="1000" dirty="0"/>
          </a:p>
        </p:txBody>
      </p:sp>
      <p:sp>
        <p:nvSpPr>
          <p:cNvPr id="44" name="TextBox 43"/>
          <p:cNvSpPr txBox="1"/>
          <p:nvPr/>
        </p:nvSpPr>
        <p:spPr>
          <a:xfrm>
            <a:off x="1158514" y="1020293"/>
            <a:ext cx="1031379" cy="246221"/>
          </a:xfrm>
          <a:prstGeom prst="rect">
            <a:avLst/>
          </a:prstGeom>
          <a:noFill/>
          <a:ln>
            <a:noFill/>
          </a:ln>
        </p:spPr>
        <p:txBody>
          <a:bodyPr wrap="square" rtlCol="0">
            <a:spAutoFit/>
          </a:bodyPr>
          <a:lstStyle/>
          <a:p>
            <a:r>
              <a:rPr lang="zh-CN" altLang="en-US" sz="1000" dirty="0" smtClean="0"/>
              <a:t>昵称</a:t>
            </a:r>
            <a:r>
              <a:rPr lang="en-US" altLang="zh-CN" sz="1000" dirty="0" smtClean="0"/>
              <a:t>:D</a:t>
            </a:r>
            <a:r>
              <a:rPr lang="zh-CN" altLang="en-US" sz="1000" dirty="0" smtClean="0"/>
              <a:t>小调</a:t>
            </a:r>
            <a:endParaRPr lang="zh-CN" altLang="en-US" sz="1000" dirty="0"/>
          </a:p>
        </p:txBody>
      </p:sp>
      <p:sp>
        <p:nvSpPr>
          <p:cNvPr id="46" name="TextBox 45"/>
          <p:cNvSpPr txBox="1"/>
          <p:nvPr/>
        </p:nvSpPr>
        <p:spPr>
          <a:xfrm>
            <a:off x="279524" y="1292017"/>
            <a:ext cx="2653479" cy="338554"/>
          </a:xfrm>
          <a:prstGeom prst="rect">
            <a:avLst/>
          </a:prstGeom>
          <a:solidFill>
            <a:schemeClr val="accent5">
              <a:lumMod val="60000"/>
              <a:lumOff val="40000"/>
            </a:schemeClr>
          </a:solidFill>
          <a:ln>
            <a:solidFill>
              <a:schemeClr val="accent5">
                <a:lumMod val="75000"/>
              </a:schemeClr>
            </a:solidFill>
          </a:ln>
        </p:spPr>
        <p:txBody>
          <a:bodyPr wrap="square" rtlCol="0">
            <a:spAutoFit/>
          </a:bodyPr>
          <a:lstStyle/>
          <a:p>
            <a:pPr algn="ctr"/>
            <a:r>
              <a:rPr lang="zh-CN" altLang="en-US" sz="1600" dirty="0" smtClean="0">
                <a:latin typeface="黑体" pitchFamily="49" charset="-122"/>
                <a:ea typeface="黑体" pitchFamily="49" charset="-122"/>
              </a:rPr>
              <a:t>存入积分</a:t>
            </a:r>
            <a:endParaRPr lang="zh-CN" altLang="en-US" sz="1600" dirty="0">
              <a:latin typeface="黑体" pitchFamily="49" charset="-122"/>
              <a:ea typeface="黑体" pitchFamily="49" charset="-122"/>
            </a:endParaRPr>
          </a:p>
        </p:txBody>
      </p:sp>
      <p:sp>
        <p:nvSpPr>
          <p:cNvPr id="47" name="矩形 46"/>
          <p:cNvSpPr/>
          <p:nvPr/>
        </p:nvSpPr>
        <p:spPr>
          <a:xfrm>
            <a:off x="279524" y="1697032"/>
            <a:ext cx="2023269" cy="3693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accent5">
                    <a:lumMod val="75000"/>
                  </a:schemeClr>
                </a:solidFill>
              </a:rPr>
              <a:t>请在此粘贴积分兑换</a:t>
            </a:r>
            <a:r>
              <a:rPr lang="zh-CN" altLang="en-US" sz="1200" dirty="0">
                <a:solidFill>
                  <a:schemeClr val="accent5">
                    <a:lumMod val="75000"/>
                  </a:schemeClr>
                </a:solidFill>
              </a:rPr>
              <a:t>码</a:t>
            </a:r>
          </a:p>
        </p:txBody>
      </p:sp>
      <p:sp>
        <p:nvSpPr>
          <p:cNvPr id="57" name="TextBox 56"/>
          <p:cNvSpPr txBox="1"/>
          <p:nvPr/>
        </p:nvSpPr>
        <p:spPr>
          <a:xfrm>
            <a:off x="2295748" y="1697032"/>
            <a:ext cx="648072" cy="369332"/>
          </a:xfrm>
          <a:prstGeom prst="rect">
            <a:avLst/>
          </a:prstGeom>
          <a:solidFill>
            <a:schemeClr val="accent5">
              <a:lumMod val="40000"/>
              <a:lumOff val="60000"/>
            </a:schemeClr>
          </a:solidFill>
          <a:ln>
            <a:solidFill>
              <a:schemeClr val="accent5">
                <a:lumMod val="75000"/>
              </a:schemeClr>
            </a:solidFill>
          </a:ln>
        </p:spPr>
        <p:txBody>
          <a:bodyPr wrap="square" rtlCol="0">
            <a:spAutoFit/>
          </a:bodyPr>
          <a:lstStyle/>
          <a:p>
            <a:r>
              <a:rPr lang="zh-CN" altLang="en-US" dirty="0" smtClean="0"/>
              <a:t>领取</a:t>
            </a:r>
            <a:endParaRPr lang="zh-CN" altLang="en-US" dirty="0"/>
          </a:p>
        </p:txBody>
      </p:sp>
      <p:sp>
        <p:nvSpPr>
          <p:cNvPr id="58" name="TextBox 57"/>
          <p:cNvSpPr txBox="1"/>
          <p:nvPr/>
        </p:nvSpPr>
        <p:spPr>
          <a:xfrm>
            <a:off x="1236763" y="4112240"/>
            <a:ext cx="738999" cy="253916"/>
          </a:xfrm>
          <a:prstGeom prst="rect">
            <a:avLst/>
          </a:prstGeom>
          <a:solidFill>
            <a:schemeClr val="accent5">
              <a:lumMod val="60000"/>
              <a:lumOff val="40000"/>
            </a:schemeClr>
          </a:solidFill>
          <a:ln>
            <a:solidFill>
              <a:schemeClr val="accent5">
                <a:lumMod val="20000"/>
                <a:lumOff val="80000"/>
              </a:schemeClr>
            </a:solidFill>
          </a:ln>
        </p:spPr>
        <p:txBody>
          <a:bodyPr wrap="square" rtlCol="0">
            <a:spAutoFit/>
          </a:bodyPr>
          <a:lstStyle/>
          <a:p>
            <a:pPr algn="ctr"/>
            <a:r>
              <a:rPr lang="zh-CN" altLang="en-US" sz="1050" dirty="0" smtClean="0"/>
              <a:t>申请服务</a:t>
            </a:r>
            <a:endParaRPr lang="zh-CN" altLang="en-US" sz="1050" dirty="0"/>
          </a:p>
        </p:txBody>
      </p:sp>
      <p:sp>
        <p:nvSpPr>
          <p:cNvPr id="2" name="圆角矩形 1"/>
          <p:cNvSpPr/>
          <p:nvPr/>
        </p:nvSpPr>
        <p:spPr>
          <a:xfrm>
            <a:off x="279524" y="2127505"/>
            <a:ext cx="855551" cy="288031"/>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积分余额：</a:t>
            </a:r>
            <a:r>
              <a:rPr lang="en-US" altLang="zh-CN" sz="800" dirty="0" smtClean="0"/>
              <a:t>10000</a:t>
            </a:r>
            <a:endParaRPr lang="zh-CN" altLang="en-US" sz="800" dirty="0"/>
          </a:p>
        </p:txBody>
      </p:sp>
      <p:sp>
        <p:nvSpPr>
          <p:cNvPr id="36" name="圆角矩形 35"/>
          <p:cNvSpPr/>
          <p:nvPr/>
        </p:nvSpPr>
        <p:spPr>
          <a:xfrm>
            <a:off x="1194399" y="2113995"/>
            <a:ext cx="855551" cy="288031"/>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查看积分明细</a:t>
            </a:r>
            <a:endParaRPr lang="zh-CN" altLang="en-US" sz="800" dirty="0"/>
          </a:p>
        </p:txBody>
      </p:sp>
      <p:sp>
        <p:nvSpPr>
          <p:cNvPr id="37" name="圆角矩形 36"/>
          <p:cNvSpPr/>
          <p:nvPr/>
        </p:nvSpPr>
        <p:spPr>
          <a:xfrm>
            <a:off x="2150866" y="2113994"/>
            <a:ext cx="748864" cy="288031"/>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转赠积分</a:t>
            </a:r>
            <a:endParaRPr lang="en-US" altLang="zh-CN" sz="800" dirty="0" smtClean="0"/>
          </a:p>
          <a:p>
            <a:pPr algn="ctr"/>
            <a:r>
              <a:rPr lang="zh-CN" altLang="en-US" sz="800" dirty="0" smtClean="0"/>
              <a:t>（功能</a:t>
            </a:r>
            <a:r>
              <a:rPr lang="en-US" altLang="zh-CN" sz="800" dirty="0" smtClean="0"/>
              <a:t>)</a:t>
            </a:r>
            <a:endParaRPr lang="zh-CN" altLang="en-US" sz="800" dirty="0"/>
          </a:p>
        </p:txBody>
      </p:sp>
      <p:sp>
        <p:nvSpPr>
          <p:cNvPr id="11" name="日期占位符 10"/>
          <p:cNvSpPr>
            <a:spLocks noGrp="1"/>
          </p:cNvSpPr>
          <p:nvPr>
            <p:ph type="dt" sz="half" idx="10"/>
          </p:nvPr>
        </p:nvSpPr>
        <p:spPr/>
        <p:txBody>
          <a:bodyPr/>
          <a:lstStyle/>
          <a:p>
            <a:fld id="{AB6F3B68-B09B-4C7F-B184-0E63763C8848}" type="datetime1">
              <a:rPr lang="zh-CN" altLang="en-US" smtClean="0"/>
              <a:t>2018/5/22</a:t>
            </a:fld>
            <a:endParaRPr lang="zh-CN" altLang="en-US"/>
          </a:p>
        </p:txBody>
      </p:sp>
      <p:sp>
        <p:nvSpPr>
          <p:cNvPr id="12" name="灯片编号占位符 11"/>
          <p:cNvSpPr>
            <a:spLocks noGrp="1"/>
          </p:cNvSpPr>
          <p:nvPr>
            <p:ph type="sldNum" sz="quarter" idx="12"/>
          </p:nvPr>
        </p:nvSpPr>
        <p:spPr/>
        <p:txBody>
          <a:bodyPr/>
          <a:lstStyle/>
          <a:p>
            <a:fld id="{0C913308-F349-4B6D-A68A-DD1791B4A57B}" type="slidenum">
              <a:rPr lang="zh-CN" altLang="en-US" smtClean="0"/>
              <a:t>5</a:t>
            </a:fld>
            <a:endParaRPr lang="zh-CN" altLang="en-US"/>
          </a:p>
        </p:txBody>
      </p:sp>
      <p:sp>
        <p:nvSpPr>
          <p:cNvPr id="5" name="矩形 4"/>
          <p:cNvSpPr/>
          <p:nvPr/>
        </p:nvSpPr>
        <p:spPr>
          <a:xfrm>
            <a:off x="279524" y="2447637"/>
            <a:ext cx="2653479" cy="288032"/>
          </a:xfrm>
          <a:prstGeom prst="rect">
            <a:avLst/>
          </a:prstGeom>
          <a:solidFill>
            <a:schemeClr val="bg1">
              <a:lumMod val="85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显示未使用积分兑换码</a:t>
            </a:r>
            <a:endParaRPr lang="zh-CN" altLang="en-US" sz="1200" dirty="0">
              <a:solidFill>
                <a:schemeClr val="tx1"/>
              </a:solidFill>
            </a:endParaRPr>
          </a:p>
        </p:txBody>
      </p:sp>
      <p:sp>
        <p:nvSpPr>
          <p:cNvPr id="6" name="页脚占位符 5"/>
          <p:cNvSpPr>
            <a:spLocks noGrp="1"/>
          </p:cNvSpPr>
          <p:nvPr>
            <p:ph type="ftr" sz="quarter" idx="11"/>
          </p:nvPr>
        </p:nvSpPr>
        <p:spPr/>
        <p:txBody>
          <a:bodyPr/>
          <a:lstStyle/>
          <a:p>
            <a:r>
              <a:rPr lang="zh-CN" altLang="en-US" smtClean="0"/>
              <a:t>干货公会会员前端草图</a:t>
            </a:r>
            <a:endParaRPr lang="zh-CN" altLang="en-US"/>
          </a:p>
        </p:txBody>
      </p:sp>
    </p:spTree>
    <p:extLst>
      <p:ext uri="{BB962C8B-B14F-4D97-AF65-F5344CB8AC3E}">
        <p14:creationId xmlns:p14="http://schemas.microsoft.com/office/powerpoint/2010/main" val="4865222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200472" y="188640"/>
            <a:ext cx="2664296" cy="4968552"/>
          </a:xfrm>
          <a:prstGeom prst="rect">
            <a:avLst/>
          </a:prstGeom>
          <a:solidFill>
            <a:schemeClr val="accent5">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27"/>
          <p:cNvSpPr/>
          <p:nvPr/>
        </p:nvSpPr>
        <p:spPr>
          <a:xfrm>
            <a:off x="200472" y="188640"/>
            <a:ext cx="2664296" cy="9721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200472" y="220906"/>
            <a:ext cx="2664296" cy="276999"/>
          </a:xfrm>
          <a:prstGeom prst="rect">
            <a:avLst/>
          </a:prstGeom>
          <a:solidFill>
            <a:schemeClr val="accent5">
              <a:lumMod val="40000"/>
              <a:lumOff val="60000"/>
            </a:schemeClr>
          </a:solidFill>
        </p:spPr>
        <p:txBody>
          <a:bodyPr wrap="square" rtlCol="0">
            <a:spAutoFit/>
          </a:bodyPr>
          <a:lstStyle/>
          <a:p>
            <a:pPr algn="ctr"/>
            <a:r>
              <a:rPr lang="zh-CN" altLang="en-US" sz="1200" dirty="0" smtClean="0"/>
              <a:t>我的积分</a:t>
            </a:r>
            <a:endParaRPr lang="zh-CN" altLang="en-US" sz="1200" dirty="0"/>
          </a:p>
        </p:txBody>
      </p:sp>
      <p:sp>
        <p:nvSpPr>
          <p:cNvPr id="30" name="TextBox 29"/>
          <p:cNvSpPr txBox="1"/>
          <p:nvPr/>
        </p:nvSpPr>
        <p:spPr>
          <a:xfrm>
            <a:off x="272480" y="610272"/>
            <a:ext cx="2520280" cy="369332"/>
          </a:xfrm>
          <a:prstGeom prst="rect">
            <a:avLst/>
          </a:prstGeom>
          <a:noFill/>
        </p:spPr>
        <p:txBody>
          <a:bodyPr wrap="square" rtlCol="0">
            <a:spAutoFit/>
          </a:bodyPr>
          <a:lstStyle/>
          <a:p>
            <a:pPr algn="ctr"/>
            <a:r>
              <a:rPr lang="zh-CN" altLang="en-US" dirty="0">
                <a:solidFill>
                  <a:schemeClr val="accent6">
                    <a:lumMod val="60000"/>
                    <a:lumOff val="40000"/>
                  </a:schemeClr>
                </a:solidFill>
                <a:effectLst>
                  <a:outerShdw blurRad="38100" dist="38100" dir="2700000" algn="tl">
                    <a:srgbClr val="000000">
                      <a:alpha val="43137"/>
                    </a:srgbClr>
                  </a:outerShdw>
                </a:effectLst>
                <a:latin typeface="Adobe Myungjo Std M" pitchFamily="18" charset="-128"/>
              </a:rPr>
              <a:t>高级会员</a:t>
            </a:r>
          </a:p>
        </p:txBody>
      </p:sp>
      <p:sp>
        <p:nvSpPr>
          <p:cNvPr id="35" name="TextBox 34"/>
          <p:cNvSpPr txBox="1"/>
          <p:nvPr/>
        </p:nvSpPr>
        <p:spPr>
          <a:xfrm>
            <a:off x="363900" y="5496386"/>
            <a:ext cx="2428860" cy="369332"/>
          </a:xfrm>
          <a:prstGeom prst="rect">
            <a:avLst/>
          </a:prstGeom>
          <a:noFill/>
        </p:spPr>
        <p:txBody>
          <a:bodyPr wrap="square" rtlCol="0">
            <a:spAutoFit/>
          </a:bodyPr>
          <a:lstStyle/>
          <a:p>
            <a:pPr algn="ctr"/>
            <a:r>
              <a:rPr lang="zh-CN" altLang="en-US" dirty="0" smtClean="0"/>
              <a:t>积分明细页面草图</a:t>
            </a:r>
            <a:endParaRPr lang="zh-CN" altLang="en-US" dirty="0"/>
          </a:p>
        </p:txBody>
      </p:sp>
      <p:sp>
        <p:nvSpPr>
          <p:cNvPr id="2" name="TextBox 1"/>
          <p:cNvSpPr txBox="1"/>
          <p:nvPr/>
        </p:nvSpPr>
        <p:spPr>
          <a:xfrm>
            <a:off x="6249144" y="1789890"/>
            <a:ext cx="3384376" cy="3785652"/>
          </a:xfrm>
          <a:prstGeom prst="rect">
            <a:avLst/>
          </a:prstGeom>
          <a:noFill/>
        </p:spPr>
        <p:txBody>
          <a:bodyPr wrap="square" rtlCol="0">
            <a:spAutoFit/>
          </a:bodyPr>
          <a:lstStyle/>
          <a:p>
            <a:pPr>
              <a:lnSpc>
                <a:spcPct val="200000"/>
              </a:lnSpc>
            </a:pPr>
            <a:r>
              <a:rPr lang="zh-CN" altLang="en-US" sz="1200" b="1" dirty="0" smtClean="0"/>
              <a:t>功能说明：</a:t>
            </a:r>
            <a:endParaRPr lang="en-US" altLang="zh-CN" sz="1200" b="1" dirty="0" smtClean="0"/>
          </a:p>
          <a:p>
            <a:pPr>
              <a:lnSpc>
                <a:spcPct val="200000"/>
              </a:lnSpc>
            </a:pPr>
            <a:r>
              <a:rPr lang="en-US" altLang="zh-CN" sz="1200" dirty="0" smtClean="0"/>
              <a:t>1</a:t>
            </a:r>
            <a:r>
              <a:rPr lang="zh-CN" altLang="en-US" sz="1200" dirty="0" smtClean="0"/>
              <a:t>、时间：该条记录的生成时间</a:t>
            </a:r>
            <a:endParaRPr lang="en-US" altLang="zh-CN" sz="1200" dirty="0" smtClean="0"/>
          </a:p>
          <a:p>
            <a:pPr>
              <a:lnSpc>
                <a:spcPct val="200000"/>
              </a:lnSpc>
            </a:pPr>
            <a:r>
              <a:rPr lang="en-US" altLang="zh-CN" sz="1200" dirty="0" smtClean="0"/>
              <a:t>2</a:t>
            </a:r>
            <a:r>
              <a:rPr lang="zh-CN" altLang="en-US" sz="1200" dirty="0" smtClean="0"/>
              <a:t>、明细为增加或减少积分的量，列表中红色代表收入，黑色代表支出。</a:t>
            </a:r>
            <a:endParaRPr lang="en-US" altLang="zh-CN" sz="1200" dirty="0" smtClean="0"/>
          </a:p>
          <a:p>
            <a:pPr>
              <a:lnSpc>
                <a:spcPct val="200000"/>
              </a:lnSpc>
            </a:pPr>
            <a:r>
              <a:rPr lang="en-US" altLang="zh-CN" sz="1200" dirty="0" smtClean="0"/>
              <a:t>3</a:t>
            </a:r>
            <a:r>
              <a:rPr lang="zh-CN" altLang="en-US" sz="1200" dirty="0" smtClean="0"/>
              <a:t>、类型为任务</a:t>
            </a:r>
            <a:r>
              <a:rPr lang="en-US" altLang="zh-CN" sz="1200" dirty="0" smtClean="0"/>
              <a:t>(+</a:t>
            </a:r>
            <a:r>
              <a:rPr lang="zh-CN" altLang="en-US" sz="1200" dirty="0" smtClean="0"/>
              <a:t>编号</a:t>
            </a:r>
            <a:r>
              <a:rPr lang="en-US" altLang="zh-CN" sz="1200" dirty="0" smtClean="0"/>
              <a:t>)</a:t>
            </a:r>
            <a:r>
              <a:rPr lang="zh-CN" altLang="en-US" sz="1200" dirty="0" smtClean="0"/>
              <a:t>收入  </a:t>
            </a:r>
            <a:r>
              <a:rPr lang="en-US" altLang="zh-CN" sz="1200" dirty="0" smtClean="0"/>
              <a:t>/  </a:t>
            </a:r>
            <a:r>
              <a:rPr lang="zh-CN" altLang="en-US" sz="1200" dirty="0" smtClean="0"/>
              <a:t>项目</a:t>
            </a:r>
            <a:r>
              <a:rPr lang="en-US" altLang="zh-CN" sz="1200" dirty="0" smtClean="0"/>
              <a:t>(+</a:t>
            </a:r>
            <a:r>
              <a:rPr lang="zh-CN" altLang="en-US" sz="1200" dirty="0" smtClean="0"/>
              <a:t>编号</a:t>
            </a:r>
            <a:r>
              <a:rPr lang="en-US" altLang="zh-CN" sz="1200" dirty="0" smtClean="0"/>
              <a:t>)</a:t>
            </a:r>
            <a:r>
              <a:rPr lang="zh-CN" altLang="en-US" sz="1200" dirty="0" smtClean="0"/>
              <a:t>支出  </a:t>
            </a:r>
            <a:r>
              <a:rPr lang="en-US" altLang="zh-CN" sz="1200" dirty="0" smtClean="0"/>
              <a:t>/  </a:t>
            </a:r>
            <a:r>
              <a:rPr lang="zh-CN" altLang="en-US" sz="1200" dirty="0" smtClean="0"/>
              <a:t>转入三种类型。</a:t>
            </a:r>
            <a:endParaRPr lang="en-US" altLang="zh-CN" sz="1200" dirty="0" smtClean="0"/>
          </a:p>
          <a:p>
            <a:pPr>
              <a:lnSpc>
                <a:spcPct val="200000"/>
              </a:lnSpc>
            </a:pPr>
            <a:r>
              <a:rPr lang="en-US" altLang="zh-CN" sz="1200" dirty="0" smtClean="0"/>
              <a:t>4</a:t>
            </a:r>
            <a:r>
              <a:rPr lang="zh-CN" altLang="en-US" sz="1200" dirty="0" smtClean="0"/>
              <a:t>、备注显示为积分来源或者去处，分别为系统、管理员和高级会员，但是在</a:t>
            </a:r>
            <a:r>
              <a:rPr lang="zh-CN" altLang="en-US" sz="1200" dirty="0"/>
              <a:t>后台管理显示管理和高级会员</a:t>
            </a:r>
            <a:r>
              <a:rPr lang="en-US" altLang="zh-CN" sz="1200" dirty="0"/>
              <a:t>ID</a:t>
            </a:r>
            <a:r>
              <a:rPr lang="zh-CN" altLang="en-US" sz="1200" dirty="0"/>
              <a:t>号</a:t>
            </a:r>
            <a:endParaRPr lang="en-US" altLang="zh-CN" sz="1200" dirty="0"/>
          </a:p>
          <a:p>
            <a:pPr>
              <a:lnSpc>
                <a:spcPct val="200000"/>
              </a:lnSpc>
            </a:pPr>
            <a:endParaRPr lang="zh-CN" altLang="en-US" sz="1200" dirty="0"/>
          </a:p>
        </p:txBody>
      </p:sp>
      <p:graphicFrame>
        <p:nvGraphicFramePr>
          <p:cNvPr id="31" name="表格 30"/>
          <p:cNvGraphicFramePr>
            <a:graphicFrameLocks noGrp="1"/>
          </p:cNvGraphicFramePr>
          <p:nvPr>
            <p:extLst>
              <p:ext uri="{D42A27DB-BD31-4B8C-83A1-F6EECF244321}">
                <p14:modId xmlns:p14="http://schemas.microsoft.com/office/powerpoint/2010/main" val="830830353"/>
              </p:ext>
            </p:extLst>
          </p:nvPr>
        </p:nvGraphicFramePr>
        <p:xfrm>
          <a:off x="236476" y="1679860"/>
          <a:ext cx="2592287" cy="2828452"/>
        </p:xfrm>
        <a:graphic>
          <a:graphicData uri="http://schemas.openxmlformats.org/drawingml/2006/table">
            <a:tbl>
              <a:tblPr firstRow="1" bandRow="1">
                <a:tableStyleId>{5C22544A-7EE6-4342-B048-85BDC9FD1C3A}</a:tableStyleId>
              </a:tblPr>
              <a:tblGrid>
                <a:gridCol w="650882"/>
                <a:gridCol w="537250"/>
                <a:gridCol w="764514"/>
                <a:gridCol w="639641"/>
              </a:tblGrid>
              <a:tr h="480817">
                <a:tc>
                  <a:txBody>
                    <a:bodyPr/>
                    <a:lstStyle/>
                    <a:p>
                      <a:pPr algn="ctr"/>
                      <a:r>
                        <a:rPr lang="zh-CN" altLang="en-US" sz="1000" dirty="0" smtClean="0">
                          <a:latin typeface="+mn-ea"/>
                          <a:ea typeface="+mn-ea"/>
                        </a:rPr>
                        <a:t>时间</a:t>
                      </a:r>
                      <a:endParaRPr lang="zh-CN" altLang="en-US" sz="1000" dirty="0">
                        <a:latin typeface="+mn-ea"/>
                        <a:ea typeface="+mn-ea"/>
                      </a:endParaRPr>
                    </a:p>
                  </a:txBody>
                  <a:tcPr anchor="ctr">
                    <a:solidFill>
                      <a:schemeClr val="accent5">
                        <a:lumMod val="75000"/>
                      </a:schemeClr>
                    </a:solidFill>
                  </a:tcPr>
                </a:tc>
                <a:tc>
                  <a:txBody>
                    <a:bodyPr/>
                    <a:lstStyle/>
                    <a:p>
                      <a:pPr algn="ctr"/>
                      <a:r>
                        <a:rPr lang="zh-CN" altLang="en-US" sz="1000" dirty="0" smtClean="0">
                          <a:latin typeface="+mn-ea"/>
                          <a:ea typeface="+mn-ea"/>
                        </a:rPr>
                        <a:t>明细</a:t>
                      </a:r>
                      <a:endParaRPr lang="zh-CN" altLang="en-US" sz="1000" dirty="0">
                        <a:latin typeface="+mn-ea"/>
                        <a:ea typeface="+mn-ea"/>
                      </a:endParaRPr>
                    </a:p>
                  </a:txBody>
                  <a:tcPr anchor="ctr">
                    <a:solidFill>
                      <a:schemeClr val="accent5">
                        <a:lumMod val="75000"/>
                      </a:schemeClr>
                    </a:solidFill>
                  </a:tcPr>
                </a:tc>
                <a:tc>
                  <a:txBody>
                    <a:bodyPr/>
                    <a:lstStyle/>
                    <a:p>
                      <a:pPr algn="ctr"/>
                      <a:r>
                        <a:rPr lang="zh-CN" altLang="en-US" sz="1000" dirty="0" smtClean="0">
                          <a:latin typeface="+mn-ea"/>
                          <a:ea typeface="+mn-ea"/>
                        </a:rPr>
                        <a:t>类型</a:t>
                      </a:r>
                      <a:endParaRPr lang="zh-CN" altLang="en-US" sz="1000" dirty="0">
                        <a:latin typeface="+mn-ea"/>
                        <a:ea typeface="+mn-ea"/>
                      </a:endParaRPr>
                    </a:p>
                  </a:txBody>
                  <a:tcPr anchor="ctr">
                    <a:solidFill>
                      <a:schemeClr val="accent5">
                        <a:lumMod val="75000"/>
                      </a:schemeClr>
                    </a:solidFill>
                  </a:tcPr>
                </a:tc>
                <a:tc>
                  <a:txBody>
                    <a:bodyPr/>
                    <a:lstStyle/>
                    <a:p>
                      <a:pPr algn="ctr"/>
                      <a:r>
                        <a:rPr lang="zh-CN" altLang="en-US" sz="1000" dirty="0" smtClean="0">
                          <a:latin typeface="+mn-ea"/>
                          <a:ea typeface="+mn-ea"/>
                        </a:rPr>
                        <a:t>备注</a:t>
                      </a:r>
                      <a:endParaRPr lang="zh-CN" altLang="en-US" sz="1000" dirty="0">
                        <a:latin typeface="+mn-ea"/>
                        <a:ea typeface="+mn-ea"/>
                      </a:endParaRPr>
                    </a:p>
                  </a:txBody>
                  <a:tcPr anchor="ctr">
                    <a:solidFill>
                      <a:schemeClr val="accent5">
                        <a:lumMod val="75000"/>
                      </a:schemeClr>
                    </a:solidFill>
                  </a:tcPr>
                </a:tc>
              </a:tr>
              <a:tr h="469527">
                <a:tc>
                  <a:txBody>
                    <a:bodyPr/>
                    <a:lstStyle/>
                    <a:p>
                      <a:pPr algn="ctr"/>
                      <a:r>
                        <a:rPr lang="en-US" altLang="zh-CN" sz="800" dirty="0" smtClean="0">
                          <a:solidFill>
                            <a:srgbClr val="FF0000"/>
                          </a:solidFill>
                          <a:latin typeface="+mn-ea"/>
                          <a:ea typeface="+mn-ea"/>
                        </a:rPr>
                        <a:t>2018-04-06   11:54</a:t>
                      </a:r>
                      <a:endParaRPr lang="zh-CN" altLang="en-US" sz="800" dirty="0">
                        <a:solidFill>
                          <a:srgbClr val="FF0000"/>
                        </a:solidFill>
                        <a:latin typeface="+mn-ea"/>
                        <a:ea typeface="+mn-ea"/>
                      </a:endParaRPr>
                    </a:p>
                  </a:txBody>
                  <a:tcPr anchor="ctr"/>
                </a:tc>
                <a:tc>
                  <a:txBody>
                    <a:bodyPr/>
                    <a:lstStyle/>
                    <a:p>
                      <a:pPr algn="ctr"/>
                      <a:r>
                        <a:rPr lang="en-US" altLang="zh-CN" sz="800" dirty="0" smtClean="0">
                          <a:solidFill>
                            <a:srgbClr val="FF0000"/>
                          </a:solidFill>
                          <a:latin typeface="+mn-ea"/>
                          <a:ea typeface="+mn-ea"/>
                        </a:rPr>
                        <a:t>+600</a:t>
                      </a:r>
                      <a:endParaRPr lang="zh-CN" altLang="en-US" sz="800" dirty="0">
                        <a:solidFill>
                          <a:srgbClr val="FF0000"/>
                        </a:solidFill>
                        <a:latin typeface="+mn-ea"/>
                        <a:ea typeface="+mn-ea"/>
                      </a:endParaRPr>
                    </a:p>
                  </a:txBody>
                  <a:tcPr anchor="ctr"/>
                </a:tc>
                <a:tc>
                  <a:txBody>
                    <a:bodyPr/>
                    <a:lstStyle/>
                    <a:p>
                      <a:pPr algn="ctr"/>
                      <a:r>
                        <a:rPr lang="zh-CN" altLang="en-US" sz="800" dirty="0" smtClean="0">
                          <a:solidFill>
                            <a:srgbClr val="FF0000"/>
                          </a:solidFill>
                          <a:latin typeface="+mn-ea"/>
                          <a:ea typeface="+mn-ea"/>
                        </a:rPr>
                        <a:t>任务</a:t>
                      </a:r>
                      <a:r>
                        <a:rPr lang="en-US" altLang="zh-CN" sz="800" dirty="0" smtClean="0">
                          <a:solidFill>
                            <a:srgbClr val="FF0000"/>
                          </a:solidFill>
                          <a:latin typeface="+mn-ea"/>
                          <a:ea typeface="+mn-ea"/>
                        </a:rPr>
                        <a:t>201</a:t>
                      </a:r>
                      <a:r>
                        <a:rPr lang="zh-CN" altLang="en-US" sz="800" dirty="0" smtClean="0">
                          <a:solidFill>
                            <a:srgbClr val="FF0000"/>
                          </a:solidFill>
                          <a:latin typeface="+mn-ea"/>
                          <a:ea typeface="+mn-ea"/>
                        </a:rPr>
                        <a:t>收入</a:t>
                      </a:r>
                      <a:endParaRPr lang="zh-CN" altLang="en-US" sz="800" dirty="0">
                        <a:solidFill>
                          <a:srgbClr val="FF0000"/>
                        </a:solidFill>
                        <a:latin typeface="+mn-ea"/>
                        <a:ea typeface="+mn-ea"/>
                      </a:endParaRPr>
                    </a:p>
                  </a:txBody>
                  <a:tcPr anchor="ctr"/>
                </a:tc>
                <a:tc>
                  <a:txBody>
                    <a:bodyPr/>
                    <a:lstStyle/>
                    <a:p>
                      <a:pPr algn="ctr"/>
                      <a:r>
                        <a:rPr lang="zh-CN" altLang="en-US" sz="800" dirty="0" smtClean="0">
                          <a:solidFill>
                            <a:srgbClr val="FF0000"/>
                          </a:solidFill>
                          <a:latin typeface="+mn-ea"/>
                          <a:ea typeface="+mn-ea"/>
                        </a:rPr>
                        <a:t>系统</a:t>
                      </a:r>
                      <a:r>
                        <a:rPr lang="en-US" altLang="zh-CN" sz="800" dirty="0" smtClean="0">
                          <a:solidFill>
                            <a:srgbClr val="FF0000"/>
                          </a:solidFill>
                          <a:latin typeface="+mn-ea"/>
                          <a:ea typeface="+mn-ea"/>
                        </a:rPr>
                        <a:t>/</a:t>
                      </a:r>
                      <a:r>
                        <a:rPr lang="zh-CN" altLang="en-US" sz="800" dirty="0" smtClean="0">
                          <a:solidFill>
                            <a:srgbClr val="FF0000"/>
                          </a:solidFill>
                          <a:latin typeface="+mn-ea"/>
                          <a:ea typeface="+mn-ea"/>
                        </a:rPr>
                        <a:t>管理</a:t>
                      </a:r>
                      <a:r>
                        <a:rPr lang="en-US" altLang="zh-CN" sz="800" dirty="0" smtClean="0">
                          <a:solidFill>
                            <a:srgbClr val="FF0000"/>
                          </a:solidFill>
                          <a:latin typeface="+mn-ea"/>
                          <a:ea typeface="+mn-ea"/>
                        </a:rPr>
                        <a:t>/</a:t>
                      </a:r>
                      <a:r>
                        <a:rPr lang="zh-CN" altLang="en-US" sz="800" dirty="0" smtClean="0">
                          <a:solidFill>
                            <a:srgbClr val="FF0000"/>
                          </a:solidFill>
                          <a:latin typeface="+mn-ea"/>
                          <a:ea typeface="+mn-ea"/>
                        </a:rPr>
                        <a:t>高级会员</a:t>
                      </a:r>
                      <a:endParaRPr lang="zh-CN" altLang="en-US" sz="800" dirty="0">
                        <a:solidFill>
                          <a:srgbClr val="FF0000"/>
                        </a:solidFill>
                        <a:latin typeface="+mn-ea"/>
                        <a:ea typeface="+mn-ea"/>
                      </a:endParaRPr>
                    </a:p>
                  </a:txBody>
                  <a:tcPr anchor="ctr"/>
                </a:tc>
              </a:tr>
              <a:tr h="469527">
                <a:tc>
                  <a:txBody>
                    <a:bodyPr/>
                    <a:lstStyle/>
                    <a:p>
                      <a:pPr algn="ctr"/>
                      <a:r>
                        <a:rPr lang="en-US" altLang="zh-CN" sz="800" dirty="0" smtClean="0">
                          <a:latin typeface="+mn-ea"/>
                          <a:ea typeface="+mn-ea"/>
                        </a:rPr>
                        <a:t>2018-04-06   11:54</a:t>
                      </a:r>
                      <a:endParaRPr lang="zh-CN" altLang="en-US" sz="800" dirty="0">
                        <a:latin typeface="+mn-ea"/>
                        <a:ea typeface="+mn-ea"/>
                      </a:endParaRPr>
                    </a:p>
                  </a:txBody>
                  <a:tcPr anchor="ctr"/>
                </a:tc>
                <a:tc>
                  <a:txBody>
                    <a:bodyPr/>
                    <a:lstStyle/>
                    <a:p>
                      <a:pPr algn="ctr"/>
                      <a:r>
                        <a:rPr lang="en-US" altLang="zh-CN" sz="800" dirty="0" smtClean="0">
                          <a:latin typeface="+mn-ea"/>
                          <a:ea typeface="+mn-ea"/>
                        </a:rPr>
                        <a:t>-600</a:t>
                      </a:r>
                      <a:endParaRPr lang="zh-CN" altLang="en-US" sz="800" dirty="0">
                        <a:latin typeface="+mn-ea"/>
                        <a:ea typeface="+mn-ea"/>
                      </a:endParaRPr>
                    </a:p>
                  </a:txBody>
                  <a:tcPr anchor="ctr"/>
                </a:tc>
                <a:tc>
                  <a:txBody>
                    <a:bodyPr/>
                    <a:lstStyle/>
                    <a:p>
                      <a:pPr algn="ctr"/>
                      <a:r>
                        <a:rPr lang="zh-CN" altLang="en-US" sz="800" dirty="0" smtClean="0">
                          <a:latin typeface="+mn-ea"/>
                          <a:ea typeface="+mn-ea"/>
                        </a:rPr>
                        <a:t>项目</a:t>
                      </a:r>
                      <a:r>
                        <a:rPr lang="en-US" altLang="zh-CN" sz="800" dirty="0" smtClean="0">
                          <a:latin typeface="+mn-ea"/>
                          <a:ea typeface="+mn-ea"/>
                        </a:rPr>
                        <a:t>009</a:t>
                      </a:r>
                      <a:r>
                        <a:rPr lang="zh-CN" altLang="en-US" sz="800" dirty="0" smtClean="0">
                          <a:latin typeface="+mn-ea"/>
                          <a:ea typeface="+mn-ea"/>
                        </a:rPr>
                        <a:t>支出</a:t>
                      </a:r>
                      <a:endParaRPr lang="zh-CN" altLang="en-US" sz="800" dirty="0">
                        <a:latin typeface="+mn-ea"/>
                        <a:ea typeface="+mn-ea"/>
                      </a:endParaRPr>
                    </a:p>
                  </a:txBody>
                  <a:tcPr anchor="ctr"/>
                </a:tc>
                <a:tc>
                  <a:txBody>
                    <a:bodyPr/>
                    <a:lstStyle/>
                    <a:p>
                      <a:pPr algn="ctr"/>
                      <a:r>
                        <a:rPr lang="zh-CN" altLang="en-US" sz="800" dirty="0" smtClean="0">
                          <a:latin typeface="+mn-ea"/>
                          <a:ea typeface="+mn-ea"/>
                        </a:rPr>
                        <a:t>系统</a:t>
                      </a:r>
                      <a:endParaRPr lang="zh-CN" altLang="en-US" sz="800" dirty="0">
                        <a:latin typeface="+mn-ea"/>
                        <a:ea typeface="+mn-ea"/>
                      </a:endParaRPr>
                    </a:p>
                  </a:txBody>
                  <a:tcPr anchor="ctr"/>
                </a:tc>
              </a:tr>
              <a:tr h="469527">
                <a:tc>
                  <a:txBody>
                    <a:bodyPr/>
                    <a:lstStyle/>
                    <a:p>
                      <a:pPr algn="ctr"/>
                      <a:r>
                        <a:rPr lang="en-US" altLang="zh-CN" sz="800" dirty="0" smtClean="0">
                          <a:solidFill>
                            <a:srgbClr val="FF0000"/>
                          </a:solidFill>
                          <a:latin typeface="+mn-ea"/>
                          <a:ea typeface="+mn-ea"/>
                        </a:rPr>
                        <a:t>2018-04-06   11:54</a:t>
                      </a:r>
                      <a:endParaRPr lang="zh-CN" altLang="en-US" sz="800" dirty="0">
                        <a:solidFill>
                          <a:srgbClr val="FF0000"/>
                        </a:solidFill>
                        <a:latin typeface="+mn-ea"/>
                        <a:ea typeface="+mn-ea"/>
                      </a:endParaRPr>
                    </a:p>
                  </a:txBody>
                  <a:tcPr anchor="ctr"/>
                </a:tc>
                <a:tc>
                  <a:txBody>
                    <a:bodyPr/>
                    <a:lstStyle/>
                    <a:p>
                      <a:pPr algn="ctr"/>
                      <a:r>
                        <a:rPr lang="en-US" altLang="zh-CN" sz="800" dirty="0" smtClean="0">
                          <a:solidFill>
                            <a:srgbClr val="FF0000"/>
                          </a:solidFill>
                          <a:latin typeface="+mn-ea"/>
                          <a:ea typeface="+mn-ea"/>
                        </a:rPr>
                        <a:t>+600</a:t>
                      </a:r>
                      <a:endParaRPr lang="zh-CN" altLang="en-US" sz="800" dirty="0">
                        <a:solidFill>
                          <a:srgbClr val="FF0000"/>
                        </a:solidFill>
                        <a:latin typeface="+mn-ea"/>
                        <a:ea typeface="+mn-ea"/>
                      </a:endParaRPr>
                    </a:p>
                  </a:txBody>
                  <a:tcPr anchor="ctr"/>
                </a:tc>
                <a:tc>
                  <a:txBody>
                    <a:bodyPr/>
                    <a:lstStyle/>
                    <a:p>
                      <a:pPr algn="ctr"/>
                      <a:r>
                        <a:rPr lang="zh-CN" altLang="en-US" sz="800" dirty="0" smtClean="0">
                          <a:solidFill>
                            <a:srgbClr val="FF0000"/>
                          </a:solidFill>
                          <a:latin typeface="+mn-ea"/>
                          <a:ea typeface="+mn-ea"/>
                        </a:rPr>
                        <a:t>任务</a:t>
                      </a:r>
                      <a:r>
                        <a:rPr lang="en-US" altLang="zh-CN" sz="800" dirty="0" smtClean="0">
                          <a:solidFill>
                            <a:srgbClr val="FF0000"/>
                          </a:solidFill>
                          <a:latin typeface="+mn-ea"/>
                          <a:ea typeface="+mn-ea"/>
                        </a:rPr>
                        <a:t>201</a:t>
                      </a:r>
                      <a:r>
                        <a:rPr lang="zh-CN" altLang="en-US" sz="800" dirty="0" smtClean="0">
                          <a:solidFill>
                            <a:srgbClr val="FF0000"/>
                          </a:solidFill>
                          <a:latin typeface="+mn-ea"/>
                          <a:ea typeface="+mn-ea"/>
                        </a:rPr>
                        <a:t>收入</a:t>
                      </a:r>
                      <a:endParaRPr lang="zh-CN" altLang="en-US" sz="800" dirty="0">
                        <a:solidFill>
                          <a:srgbClr val="FF0000"/>
                        </a:solidFill>
                        <a:latin typeface="+mn-ea"/>
                        <a:ea typeface="+mn-ea"/>
                      </a:endParaRPr>
                    </a:p>
                  </a:txBody>
                  <a:tcPr anchor="ctr"/>
                </a:tc>
                <a:tc>
                  <a:txBody>
                    <a:bodyPr/>
                    <a:lstStyle/>
                    <a:p>
                      <a:pPr algn="ctr"/>
                      <a:r>
                        <a:rPr lang="zh-CN" altLang="en-US" sz="800" dirty="0" smtClean="0">
                          <a:solidFill>
                            <a:srgbClr val="FF0000"/>
                          </a:solidFill>
                          <a:latin typeface="+mn-ea"/>
                          <a:ea typeface="+mn-ea"/>
                        </a:rPr>
                        <a:t>系统</a:t>
                      </a:r>
                      <a:endParaRPr lang="zh-CN" altLang="en-US" sz="800" dirty="0">
                        <a:solidFill>
                          <a:srgbClr val="FF0000"/>
                        </a:solidFill>
                        <a:latin typeface="+mn-ea"/>
                        <a:ea typeface="+mn-ea"/>
                      </a:endParaRPr>
                    </a:p>
                  </a:txBody>
                  <a:tcPr anchor="ctr"/>
                </a:tc>
              </a:tr>
              <a:tr h="469527">
                <a:tc>
                  <a:txBody>
                    <a:bodyPr/>
                    <a:lstStyle/>
                    <a:p>
                      <a:pPr algn="ctr"/>
                      <a:r>
                        <a:rPr lang="en-US" altLang="zh-CN" sz="800" dirty="0" smtClean="0">
                          <a:solidFill>
                            <a:srgbClr val="FF0000"/>
                          </a:solidFill>
                          <a:latin typeface="+mn-ea"/>
                          <a:ea typeface="+mn-ea"/>
                        </a:rPr>
                        <a:t>2018-04-06   11:54</a:t>
                      </a:r>
                      <a:endParaRPr lang="zh-CN" altLang="en-US" sz="800" dirty="0">
                        <a:solidFill>
                          <a:srgbClr val="FF0000"/>
                        </a:solidFill>
                        <a:latin typeface="+mn-ea"/>
                        <a:ea typeface="+mn-ea"/>
                      </a:endParaRPr>
                    </a:p>
                  </a:txBody>
                  <a:tcPr anchor="ctr"/>
                </a:tc>
                <a:tc>
                  <a:txBody>
                    <a:bodyPr/>
                    <a:lstStyle/>
                    <a:p>
                      <a:pPr algn="ctr"/>
                      <a:r>
                        <a:rPr lang="en-US" altLang="zh-CN" sz="800" dirty="0" smtClean="0">
                          <a:solidFill>
                            <a:srgbClr val="FF0000"/>
                          </a:solidFill>
                          <a:latin typeface="+mn-ea"/>
                          <a:ea typeface="+mn-ea"/>
                        </a:rPr>
                        <a:t>+600</a:t>
                      </a:r>
                      <a:endParaRPr lang="zh-CN" altLang="en-US" sz="800" dirty="0">
                        <a:solidFill>
                          <a:srgbClr val="FF0000"/>
                        </a:solidFill>
                        <a:latin typeface="+mn-ea"/>
                        <a:ea typeface="+mn-ea"/>
                      </a:endParaRPr>
                    </a:p>
                  </a:txBody>
                  <a:tcPr anchor="ctr"/>
                </a:tc>
                <a:tc>
                  <a:txBody>
                    <a:bodyPr/>
                    <a:lstStyle/>
                    <a:p>
                      <a:pPr algn="ctr"/>
                      <a:r>
                        <a:rPr lang="zh-CN" altLang="en-US" sz="800" dirty="0" smtClean="0">
                          <a:solidFill>
                            <a:srgbClr val="FF0000"/>
                          </a:solidFill>
                          <a:latin typeface="+mn-ea"/>
                          <a:ea typeface="+mn-ea"/>
                        </a:rPr>
                        <a:t>任务</a:t>
                      </a:r>
                      <a:r>
                        <a:rPr lang="en-US" altLang="zh-CN" sz="800" dirty="0" smtClean="0">
                          <a:solidFill>
                            <a:srgbClr val="FF0000"/>
                          </a:solidFill>
                          <a:latin typeface="+mn-ea"/>
                          <a:ea typeface="+mn-ea"/>
                        </a:rPr>
                        <a:t>208</a:t>
                      </a:r>
                      <a:r>
                        <a:rPr lang="zh-CN" altLang="en-US" sz="800" dirty="0" smtClean="0">
                          <a:solidFill>
                            <a:srgbClr val="FF0000"/>
                          </a:solidFill>
                          <a:latin typeface="+mn-ea"/>
                          <a:ea typeface="+mn-ea"/>
                        </a:rPr>
                        <a:t>收入</a:t>
                      </a:r>
                      <a:endParaRPr lang="zh-CN" altLang="en-US" sz="800" dirty="0">
                        <a:solidFill>
                          <a:srgbClr val="FF0000"/>
                        </a:solidFill>
                        <a:latin typeface="+mn-ea"/>
                        <a:ea typeface="+mn-ea"/>
                      </a:endParaRPr>
                    </a:p>
                  </a:txBody>
                  <a:tcPr anchor="ctr"/>
                </a:tc>
                <a:tc>
                  <a:txBody>
                    <a:bodyPr/>
                    <a:lstStyle/>
                    <a:p>
                      <a:pPr algn="ctr"/>
                      <a:r>
                        <a:rPr lang="zh-CN" altLang="en-US" sz="800" dirty="0" smtClean="0">
                          <a:solidFill>
                            <a:srgbClr val="FF0000"/>
                          </a:solidFill>
                          <a:latin typeface="+mn-ea"/>
                          <a:ea typeface="+mn-ea"/>
                        </a:rPr>
                        <a:t>系统</a:t>
                      </a:r>
                      <a:endParaRPr lang="zh-CN" altLang="en-US" sz="800" dirty="0">
                        <a:solidFill>
                          <a:srgbClr val="FF0000"/>
                        </a:solidFill>
                        <a:latin typeface="+mn-ea"/>
                        <a:ea typeface="+mn-ea"/>
                      </a:endParaRPr>
                    </a:p>
                  </a:txBody>
                  <a:tcPr anchor="ctr"/>
                </a:tc>
              </a:tr>
              <a:tr h="469527">
                <a:tc>
                  <a:txBody>
                    <a:bodyPr/>
                    <a:lstStyle/>
                    <a:p>
                      <a:pPr algn="ctr"/>
                      <a:r>
                        <a:rPr lang="en-US" altLang="zh-CN" sz="800" dirty="0" smtClean="0">
                          <a:latin typeface="+mn-ea"/>
                          <a:ea typeface="+mn-ea"/>
                        </a:rPr>
                        <a:t>2018-04-06   11:54</a:t>
                      </a:r>
                      <a:endParaRPr lang="zh-CN" altLang="en-US" sz="800" dirty="0">
                        <a:latin typeface="+mn-ea"/>
                        <a:ea typeface="+mn-ea"/>
                      </a:endParaRPr>
                    </a:p>
                  </a:txBody>
                  <a:tcPr anchor="ctr"/>
                </a:tc>
                <a:tc>
                  <a:txBody>
                    <a:bodyPr/>
                    <a:lstStyle/>
                    <a:p>
                      <a:pPr algn="ctr"/>
                      <a:r>
                        <a:rPr lang="en-US" altLang="zh-CN" sz="800" dirty="0" smtClean="0">
                          <a:latin typeface="+mn-ea"/>
                          <a:ea typeface="+mn-ea"/>
                        </a:rPr>
                        <a:t>-600</a:t>
                      </a:r>
                      <a:endParaRPr lang="zh-CN" altLang="en-US" sz="800" dirty="0">
                        <a:latin typeface="+mn-ea"/>
                        <a:ea typeface="+mn-ea"/>
                      </a:endParaRPr>
                    </a:p>
                  </a:txBody>
                  <a:tcPr anchor="ctr"/>
                </a:tc>
                <a:tc>
                  <a:txBody>
                    <a:bodyPr/>
                    <a:lstStyle/>
                    <a:p>
                      <a:pPr algn="ctr"/>
                      <a:r>
                        <a:rPr lang="zh-CN" altLang="en-US" sz="800" dirty="0" smtClean="0">
                          <a:latin typeface="+mn-ea"/>
                          <a:ea typeface="+mn-ea"/>
                        </a:rPr>
                        <a:t>项目</a:t>
                      </a:r>
                      <a:r>
                        <a:rPr lang="en-US" altLang="zh-CN" sz="800" dirty="0" smtClean="0">
                          <a:latin typeface="+mn-ea"/>
                          <a:ea typeface="+mn-ea"/>
                        </a:rPr>
                        <a:t>005</a:t>
                      </a:r>
                      <a:r>
                        <a:rPr lang="zh-CN" altLang="en-US" sz="800" dirty="0" smtClean="0">
                          <a:latin typeface="+mn-ea"/>
                          <a:ea typeface="+mn-ea"/>
                        </a:rPr>
                        <a:t>支出</a:t>
                      </a:r>
                      <a:endParaRPr lang="zh-CN" altLang="en-US" sz="800" dirty="0">
                        <a:latin typeface="+mn-ea"/>
                        <a:ea typeface="+mn-ea"/>
                      </a:endParaRPr>
                    </a:p>
                  </a:txBody>
                  <a:tcPr anchor="ctr"/>
                </a:tc>
                <a:tc>
                  <a:txBody>
                    <a:bodyPr/>
                    <a:lstStyle/>
                    <a:p>
                      <a:pPr algn="ctr"/>
                      <a:r>
                        <a:rPr lang="zh-CN" altLang="en-US" sz="800" dirty="0" smtClean="0">
                          <a:latin typeface="+mn-ea"/>
                          <a:ea typeface="+mn-ea"/>
                        </a:rPr>
                        <a:t>系统</a:t>
                      </a:r>
                      <a:endParaRPr lang="zh-CN" altLang="en-US" sz="800" dirty="0">
                        <a:latin typeface="+mn-ea"/>
                        <a:ea typeface="+mn-ea"/>
                      </a:endParaRPr>
                    </a:p>
                  </a:txBody>
                  <a:tcPr anchor="ctr"/>
                </a:tc>
              </a:tr>
            </a:tbl>
          </a:graphicData>
        </a:graphic>
      </p:graphicFrame>
      <p:sp>
        <p:nvSpPr>
          <p:cNvPr id="27" name="日期占位符 26"/>
          <p:cNvSpPr>
            <a:spLocks noGrp="1"/>
          </p:cNvSpPr>
          <p:nvPr>
            <p:ph type="dt" sz="half" idx="10"/>
          </p:nvPr>
        </p:nvSpPr>
        <p:spPr/>
        <p:txBody>
          <a:bodyPr/>
          <a:lstStyle/>
          <a:p>
            <a:fld id="{56E26FD2-19F4-45D8-A6D9-5AE97C1CBA38}" type="datetime1">
              <a:rPr lang="zh-CN" altLang="en-US" smtClean="0"/>
              <a:t>2018/5/22</a:t>
            </a:fld>
            <a:endParaRPr lang="zh-CN" altLang="en-US"/>
          </a:p>
        </p:txBody>
      </p:sp>
      <p:sp>
        <p:nvSpPr>
          <p:cNvPr id="32" name="灯片编号占位符 31"/>
          <p:cNvSpPr>
            <a:spLocks noGrp="1"/>
          </p:cNvSpPr>
          <p:nvPr>
            <p:ph type="sldNum" sz="quarter" idx="12"/>
          </p:nvPr>
        </p:nvSpPr>
        <p:spPr/>
        <p:txBody>
          <a:bodyPr/>
          <a:lstStyle/>
          <a:p>
            <a:fld id="{0C913308-F349-4B6D-A68A-DD1791B4A57B}" type="slidenum">
              <a:rPr lang="zh-CN" altLang="en-US" smtClean="0"/>
              <a:t>6</a:t>
            </a:fld>
            <a:endParaRPr lang="zh-CN" altLang="en-US"/>
          </a:p>
        </p:txBody>
      </p:sp>
      <p:sp>
        <p:nvSpPr>
          <p:cNvPr id="4" name="页脚占位符 3"/>
          <p:cNvSpPr>
            <a:spLocks noGrp="1"/>
          </p:cNvSpPr>
          <p:nvPr>
            <p:ph type="ftr" sz="quarter" idx="11"/>
          </p:nvPr>
        </p:nvSpPr>
        <p:spPr/>
        <p:txBody>
          <a:bodyPr/>
          <a:lstStyle/>
          <a:p>
            <a:r>
              <a:rPr lang="zh-CN" altLang="en-US" smtClean="0"/>
              <a:t>干货公会会员前端草图</a:t>
            </a:r>
            <a:endParaRPr lang="zh-CN" altLang="en-US"/>
          </a:p>
        </p:txBody>
      </p:sp>
    </p:spTree>
    <p:extLst>
      <p:ext uri="{BB962C8B-B14F-4D97-AF65-F5344CB8AC3E}">
        <p14:creationId xmlns:p14="http://schemas.microsoft.com/office/powerpoint/2010/main" val="26817565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88504" y="277732"/>
            <a:ext cx="2664296" cy="4968552"/>
          </a:xfrm>
          <a:prstGeom prst="rect">
            <a:avLst/>
          </a:prstGeom>
          <a:solidFill>
            <a:schemeClr val="accent5">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TextBox 23"/>
          <p:cNvSpPr txBox="1"/>
          <p:nvPr/>
        </p:nvSpPr>
        <p:spPr>
          <a:xfrm>
            <a:off x="2386096" y="5636386"/>
            <a:ext cx="1944216" cy="369332"/>
          </a:xfrm>
          <a:prstGeom prst="rect">
            <a:avLst/>
          </a:prstGeom>
          <a:noFill/>
        </p:spPr>
        <p:txBody>
          <a:bodyPr wrap="square" rtlCol="0">
            <a:spAutoFit/>
          </a:bodyPr>
          <a:lstStyle/>
          <a:p>
            <a:pPr algn="ctr"/>
            <a:r>
              <a:rPr lang="en-US" altLang="zh-CN" dirty="0" smtClean="0"/>
              <a:t>H5</a:t>
            </a:r>
            <a:r>
              <a:rPr lang="zh-CN" altLang="en-US" dirty="0" smtClean="0"/>
              <a:t>积分转赠页面</a:t>
            </a:r>
            <a:endParaRPr lang="zh-CN" altLang="en-US" dirty="0"/>
          </a:p>
        </p:txBody>
      </p:sp>
      <p:sp>
        <p:nvSpPr>
          <p:cNvPr id="25" name="矩形 24"/>
          <p:cNvSpPr/>
          <p:nvPr/>
        </p:nvSpPr>
        <p:spPr>
          <a:xfrm>
            <a:off x="488504" y="277732"/>
            <a:ext cx="2664296" cy="9721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488504" y="309998"/>
            <a:ext cx="2664296" cy="276999"/>
          </a:xfrm>
          <a:prstGeom prst="rect">
            <a:avLst/>
          </a:prstGeom>
          <a:solidFill>
            <a:schemeClr val="accent5">
              <a:lumMod val="40000"/>
              <a:lumOff val="60000"/>
            </a:schemeClr>
          </a:solidFill>
        </p:spPr>
        <p:txBody>
          <a:bodyPr wrap="square" rtlCol="0">
            <a:spAutoFit/>
          </a:bodyPr>
          <a:lstStyle/>
          <a:p>
            <a:pPr algn="ctr"/>
            <a:r>
              <a:rPr lang="zh-CN" altLang="en-US" sz="1200" dirty="0" smtClean="0"/>
              <a:t>积分转赠</a:t>
            </a:r>
            <a:endParaRPr lang="zh-CN" altLang="en-US" sz="1200" dirty="0"/>
          </a:p>
        </p:txBody>
      </p:sp>
      <p:sp>
        <p:nvSpPr>
          <p:cNvPr id="27" name="TextBox 26"/>
          <p:cNvSpPr txBox="1"/>
          <p:nvPr/>
        </p:nvSpPr>
        <p:spPr>
          <a:xfrm>
            <a:off x="560512" y="699364"/>
            <a:ext cx="2520280" cy="369332"/>
          </a:xfrm>
          <a:prstGeom prst="rect">
            <a:avLst/>
          </a:prstGeom>
          <a:noFill/>
        </p:spPr>
        <p:txBody>
          <a:bodyPr wrap="square" rtlCol="0">
            <a:spAutoFit/>
          </a:bodyPr>
          <a:lstStyle/>
          <a:p>
            <a:pPr algn="ctr"/>
            <a:r>
              <a:rPr lang="zh-CN" altLang="en-US" dirty="0">
                <a:solidFill>
                  <a:schemeClr val="accent6">
                    <a:lumMod val="60000"/>
                    <a:lumOff val="40000"/>
                  </a:schemeClr>
                </a:solidFill>
                <a:effectLst>
                  <a:outerShdw blurRad="38100" dist="38100" dir="2700000" algn="tl">
                    <a:srgbClr val="000000">
                      <a:alpha val="43137"/>
                    </a:srgbClr>
                  </a:outerShdw>
                </a:effectLst>
                <a:latin typeface="Adobe Myungjo Std M" pitchFamily="18" charset="-128"/>
              </a:rPr>
              <a:t>高级会员</a:t>
            </a:r>
          </a:p>
        </p:txBody>
      </p:sp>
      <p:sp>
        <p:nvSpPr>
          <p:cNvPr id="28" name="TextBox 27"/>
          <p:cNvSpPr txBox="1"/>
          <p:nvPr/>
        </p:nvSpPr>
        <p:spPr>
          <a:xfrm>
            <a:off x="714699" y="4588358"/>
            <a:ext cx="2232248" cy="369332"/>
          </a:xfrm>
          <a:prstGeom prst="rect">
            <a:avLst/>
          </a:prstGeom>
          <a:noFill/>
        </p:spPr>
        <p:txBody>
          <a:bodyPr wrap="square" rtlCol="0">
            <a:spAutoFit/>
          </a:bodyPr>
          <a:lstStyle/>
          <a:p>
            <a:pPr algn="ctr"/>
            <a:r>
              <a:rPr lang="zh-CN" altLang="en-US" dirty="0" smtClean="0">
                <a:solidFill>
                  <a:schemeClr val="accent4"/>
                </a:solidFill>
              </a:rPr>
              <a:t>高级会员特权</a:t>
            </a:r>
            <a:endParaRPr lang="zh-CN" altLang="en-US" dirty="0">
              <a:solidFill>
                <a:schemeClr val="accent4"/>
              </a:solidFill>
            </a:endParaRPr>
          </a:p>
        </p:txBody>
      </p:sp>
      <p:sp>
        <p:nvSpPr>
          <p:cNvPr id="29" name="TextBox 28"/>
          <p:cNvSpPr txBox="1"/>
          <p:nvPr/>
        </p:nvSpPr>
        <p:spPr>
          <a:xfrm>
            <a:off x="498675" y="3065463"/>
            <a:ext cx="2664296" cy="369332"/>
          </a:xfrm>
          <a:prstGeom prst="rect">
            <a:avLst/>
          </a:prstGeom>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zh-CN" altLang="en-US" dirty="0" smtClean="0"/>
              <a:t>确认</a:t>
            </a:r>
            <a:endParaRPr lang="zh-CN" altLang="en-US" dirty="0"/>
          </a:p>
        </p:txBody>
      </p:sp>
      <p:sp>
        <p:nvSpPr>
          <p:cNvPr id="44" name="矩形 43"/>
          <p:cNvSpPr/>
          <p:nvPr/>
        </p:nvSpPr>
        <p:spPr>
          <a:xfrm>
            <a:off x="837925" y="1628800"/>
            <a:ext cx="802707" cy="210816"/>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rPr>
              <a:t>直接转赠</a:t>
            </a:r>
            <a:endParaRPr lang="zh-CN" altLang="en-US" sz="1100" dirty="0">
              <a:solidFill>
                <a:schemeClr val="tx1"/>
              </a:solidFill>
            </a:endParaRPr>
          </a:p>
        </p:txBody>
      </p:sp>
      <p:grpSp>
        <p:nvGrpSpPr>
          <p:cNvPr id="45" name="组合 44"/>
          <p:cNvGrpSpPr/>
          <p:nvPr/>
        </p:nvGrpSpPr>
        <p:grpSpPr>
          <a:xfrm>
            <a:off x="621901" y="2656600"/>
            <a:ext cx="2376263" cy="210816"/>
            <a:chOff x="2000673" y="2564904"/>
            <a:chExt cx="2376263" cy="210816"/>
          </a:xfrm>
        </p:grpSpPr>
        <p:sp>
          <p:nvSpPr>
            <p:cNvPr id="46" name="矩形 45"/>
            <p:cNvSpPr/>
            <p:nvPr/>
          </p:nvSpPr>
          <p:spPr>
            <a:xfrm>
              <a:off x="2000673" y="2564904"/>
              <a:ext cx="1152128" cy="210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t>转入</a:t>
              </a:r>
              <a:r>
                <a:rPr lang="en-US" altLang="zh-CN" sz="1200" b="1" dirty="0" smtClean="0"/>
                <a:t>ID</a:t>
              </a:r>
              <a:r>
                <a:rPr lang="zh-CN" altLang="en-US" sz="1200" b="1" dirty="0" smtClean="0"/>
                <a:t>号</a:t>
              </a:r>
              <a:r>
                <a:rPr lang="zh-CN" altLang="en-US" dirty="0" smtClean="0"/>
                <a:t>：</a:t>
              </a:r>
              <a:endParaRPr lang="zh-CN" altLang="en-US" dirty="0"/>
            </a:p>
          </p:txBody>
        </p:sp>
        <p:sp>
          <p:nvSpPr>
            <p:cNvPr id="47" name="矩形 46"/>
            <p:cNvSpPr/>
            <p:nvPr/>
          </p:nvSpPr>
          <p:spPr>
            <a:xfrm>
              <a:off x="3152801" y="2564904"/>
              <a:ext cx="1224135" cy="210816"/>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TextBox 49"/>
          <p:cNvSpPr txBox="1"/>
          <p:nvPr/>
        </p:nvSpPr>
        <p:spPr>
          <a:xfrm>
            <a:off x="6607474" y="932209"/>
            <a:ext cx="3026046" cy="3801041"/>
          </a:xfrm>
          <a:prstGeom prst="rect">
            <a:avLst/>
          </a:prstGeom>
          <a:noFill/>
        </p:spPr>
        <p:txBody>
          <a:bodyPr wrap="square" rtlCol="0">
            <a:spAutoFit/>
          </a:bodyPr>
          <a:lstStyle/>
          <a:p>
            <a:pPr>
              <a:lnSpc>
                <a:spcPct val="150000"/>
              </a:lnSpc>
              <a:spcBef>
                <a:spcPts val="600"/>
              </a:spcBef>
            </a:pPr>
            <a:r>
              <a:rPr lang="en-US" altLang="zh-CN" sz="1200" dirty="0" smtClean="0"/>
              <a:t>1</a:t>
            </a:r>
            <a:r>
              <a:rPr lang="zh-CN" altLang="en-US" sz="1200" dirty="0" smtClean="0"/>
              <a:t>、选择</a:t>
            </a:r>
            <a:r>
              <a:rPr lang="en-US" altLang="zh-CN" sz="1200" dirty="0" smtClean="0"/>
              <a:t>【</a:t>
            </a:r>
            <a:r>
              <a:rPr lang="zh-CN" altLang="en-US" sz="1200" dirty="0" smtClean="0"/>
              <a:t>直接转赠</a:t>
            </a:r>
            <a:r>
              <a:rPr lang="en-US" altLang="zh-CN" sz="1200" dirty="0" smtClean="0"/>
              <a:t>】</a:t>
            </a:r>
            <a:r>
              <a:rPr lang="zh-CN" altLang="en-US" sz="1200" dirty="0" smtClean="0"/>
              <a:t>选项卡，会显示“积分数量”和“转入</a:t>
            </a:r>
            <a:r>
              <a:rPr lang="en-US" altLang="zh-CN" sz="1200" dirty="0" smtClean="0"/>
              <a:t>ID</a:t>
            </a:r>
            <a:r>
              <a:rPr lang="zh-CN" altLang="en-US" sz="1200" dirty="0" smtClean="0"/>
              <a:t>号”两个栏目</a:t>
            </a:r>
            <a:endParaRPr lang="en-US" altLang="zh-CN" sz="1200" dirty="0"/>
          </a:p>
          <a:p>
            <a:pPr>
              <a:lnSpc>
                <a:spcPct val="150000"/>
              </a:lnSpc>
              <a:spcBef>
                <a:spcPts val="600"/>
              </a:spcBef>
            </a:pPr>
            <a:r>
              <a:rPr lang="zh-CN" altLang="en-US" sz="1200" dirty="0" smtClean="0"/>
              <a:t>点击“确认”直接转入目标会员积分账户</a:t>
            </a:r>
            <a:endParaRPr lang="en-US" altLang="zh-CN" sz="1200" dirty="0" smtClean="0"/>
          </a:p>
          <a:p>
            <a:pPr>
              <a:lnSpc>
                <a:spcPct val="150000"/>
              </a:lnSpc>
              <a:spcBef>
                <a:spcPts val="600"/>
              </a:spcBef>
            </a:pPr>
            <a:r>
              <a:rPr lang="en-US" altLang="zh-CN" sz="1200" dirty="0" smtClean="0"/>
              <a:t>2</a:t>
            </a:r>
            <a:r>
              <a:rPr lang="zh-CN" altLang="en-US" sz="1200" dirty="0" smtClean="0"/>
              <a:t>、选择</a:t>
            </a:r>
            <a:r>
              <a:rPr lang="en-US" altLang="zh-CN" sz="1200" dirty="0"/>
              <a:t>【</a:t>
            </a:r>
            <a:r>
              <a:rPr lang="zh-CN" altLang="en-US" sz="1200" dirty="0" smtClean="0"/>
              <a:t>生成兑换码</a:t>
            </a:r>
            <a:r>
              <a:rPr lang="en-US" altLang="zh-CN" sz="1200" dirty="0" smtClean="0"/>
              <a:t>】</a:t>
            </a:r>
            <a:r>
              <a:rPr lang="zh-CN" altLang="en-US" sz="1200" dirty="0" smtClean="0"/>
              <a:t>选项卡，只显示输入“积分数量”，点击“确认”即可生成可兑换</a:t>
            </a:r>
            <a:r>
              <a:rPr lang="zh-CN" altLang="en-US" sz="1200" dirty="0"/>
              <a:t>的不记名</a:t>
            </a:r>
            <a:r>
              <a:rPr lang="zh-CN" altLang="en-US" sz="1200" dirty="0" smtClean="0"/>
              <a:t>“积分兑换码” 。</a:t>
            </a:r>
            <a:endParaRPr lang="en-US" altLang="zh-CN" sz="1200" dirty="0" smtClean="0"/>
          </a:p>
          <a:p>
            <a:pPr>
              <a:lnSpc>
                <a:spcPct val="150000"/>
              </a:lnSpc>
              <a:spcBef>
                <a:spcPts val="600"/>
              </a:spcBef>
            </a:pPr>
            <a:r>
              <a:rPr lang="en-US" altLang="zh-CN" sz="1200" dirty="0" smtClean="0">
                <a:solidFill>
                  <a:srgbClr val="FF0000"/>
                </a:solidFill>
              </a:rPr>
              <a:t>3</a:t>
            </a:r>
            <a:r>
              <a:rPr lang="zh-CN" altLang="en-US" sz="1200" dirty="0" smtClean="0">
                <a:solidFill>
                  <a:srgbClr val="FF0000"/>
                </a:solidFill>
              </a:rPr>
              <a:t>、生成兑换码选项卡显示</a:t>
            </a:r>
            <a:r>
              <a:rPr lang="en-US" altLang="zh-CN" sz="1200" dirty="0" smtClean="0">
                <a:solidFill>
                  <a:srgbClr val="FF0000"/>
                </a:solidFill>
              </a:rPr>
              <a:t/>
            </a:r>
            <a:br>
              <a:rPr lang="en-US" altLang="zh-CN" sz="1200" dirty="0" smtClean="0">
                <a:solidFill>
                  <a:srgbClr val="FF0000"/>
                </a:solidFill>
              </a:rPr>
            </a:br>
            <a:r>
              <a:rPr lang="zh-CN" altLang="en-US" sz="1200" dirty="0" smtClean="0">
                <a:solidFill>
                  <a:srgbClr val="FF0000"/>
                </a:solidFill>
              </a:rPr>
              <a:t>使用方法：</a:t>
            </a:r>
            <a:r>
              <a:rPr lang="zh-CN" altLang="en-US" sz="1200" dirty="0">
                <a:solidFill>
                  <a:srgbClr val="FF0000"/>
                </a:solidFill>
              </a:rPr>
              <a:t>积分中心→存入积分→复制兑换码→领取成功”</a:t>
            </a:r>
            <a:endParaRPr lang="zh-CN" altLang="en-US" sz="1400" dirty="0"/>
          </a:p>
          <a:p>
            <a:pPr>
              <a:lnSpc>
                <a:spcPct val="150000"/>
              </a:lnSpc>
              <a:spcBef>
                <a:spcPts val="600"/>
              </a:spcBef>
            </a:pPr>
            <a:r>
              <a:rPr lang="en-US" altLang="zh-CN" sz="1200" dirty="0" smtClean="0"/>
              <a:t>4</a:t>
            </a:r>
            <a:r>
              <a:rPr lang="zh-CN" altLang="en-US" sz="1200" dirty="0" smtClean="0"/>
              <a:t>、生成兑换码后提示：请妥善保管好本此兑换码，一经兑换即刻失效。</a:t>
            </a:r>
            <a:endParaRPr lang="en-US" altLang="zh-CN" sz="1200" dirty="0" smtClean="0"/>
          </a:p>
          <a:p>
            <a:pPr>
              <a:lnSpc>
                <a:spcPct val="150000"/>
              </a:lnSpc>
              <a:spcBef>
                <a:spcPts val="600"/>
              </a:spcBef>
            </a:pPr>
            <a:endParaRPr lang="zh-CN" altLang="en-US" sz="1200" dirty="0"/>
          </a:p>
        </p:txBody>
      </p:sp>
      <p:grpSp>
        <p:nvGrpSpPr>
          <p:cNvPr id="54" name="组合 53"/>
          <p:cNvGrpSpPr/>
          <p:nvPr/>
        </p:nvGrpSpPr>
        <p:grpSpPr>
          <a:xfrm>
            <a:off x="621901" y="2294893"/>
            <a:ext cx="2376263" cy="210816"/>
            <a:chOff x="2000673" y="2564904"/>
            <a:chExt cx="2376263" cy="210816"/>
          </a:xfrm>
        </p:grpSpPr>
        <p:sp>
          <p:nvSpPr>
            <p:cNvPr id="55" name="矩形 54"/>
            <p:cNvSpPr/>
            <p:nvPr/>
          </p:nvSpPr>
          <p:spPr>
            <a:xfrm>
              <a:off x="2000673" y="2564904"/>
              <a:ext cx="1152128" cy="210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t>积分数量</a:t>
              </a:r>
              <a:r>
                <a:rPr lang="zh-CN" altLang="en-US" dirty="0" smtClean="0"/>
                <a:t>：</a:t>
              </a:r>
              <a:endParaRPr lang="zh-CN" altLang="en-US" dirty="0"/>
            </a:p>
          </p:txBody>
        </p:sp>
        <p:sp>
          <p:nvSpPr>
            <p:cNvPr id="56" name="矩形 55"/>
            <p:cNvSpPr/>
            <p:nvPr/>
          </p:nvSpPr>
          <p:spPr>
            <a:xfrm>
              <a:off x="3152801" y="2564904"/>
              <a:ext cx="1224135" cy="210816"/>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日期占位符 19"/>
          <p:cNvSpPr>
            <a:spLocks noGrp="1"/>
          </p:cNvSpPr>
          <p:nvPr>
            <p:ph type="dt" sz="half" idx="10"/>
          </p:nvPr>
        </p:nvSpPr>
        <p:spPr/>
        <p:txBody>
          <a:bodyPr/>
          <a:lstStyle/>
          <a:p>
            <a:fld id="{01EBEE61-C200-4448-9377-48925F8AE55B}" type="datetime1">
              <a:rPr lang="zh-CN" altLang="en-US" smtClean="0"/>
              <a:t>2018/5/22</a:t>
            </a:fld>
            <a:endParaRPr lang="zh-CN" altLang="en-US"/>
          </a:p>
        </p:txBody>
      </p:sp>
      <p:sp>
        <p:nvSpPr>
          <p:cNvPr id="21" name="灯片编号占位符 20"/>
          <p:cNvSpPr>
            <a:spLocks noGrp="1"/>
          </p:cNvSpPr>
          <p:nvPr>
            <p:ph type="sldNum" sz="quarter" idx="12"/>
          </p:nvPr>
        </p:nvSpPr>
        <p:spPr/>
        <p:txBody>
          <a:bodyPr/>
          <a:lstStyle/>
          <a:p>
            <a:fld id="{0C913308-F349-4B6D-A68A-DD1791B4A57B}" type="slidenum">
              <a:rPr lang="zh-CN" altLang="en-US" smtClean="0"/>
              <a:t>7</a:t>
            </a:fld>
            <a:endParaRPr lang="zh-CN" altLang="en-US"/>
          </a:p>
        </p:txBody>
      </p:sp>
      <p:sp>
        <p:nvSpPr>
          <p:cNvPr id="3" name="页脚占位符 2"/>
          <p:cNvSpPr>
            <a:spLocks noGrp="1"/>
          </p:cNvSpPr>
          <p:nvPr>
            <p:ph type="ftr" sz="quarter" idx="11"/>
          </p:nvPr>
        </p:nvSpPr>
        <p:spPr/>
        <p:txBody>
          <a:bodyPr/>
          <a:lstStyle/>
          <a:p>
            <a:r>
              <a:rPr lang="zh-CN" altLang="en-US" smtClean="0"/>
              <a:t>干货公会会员前端草图</a:t>
            </a:r>
            <a:endParaRPr lang="zh-CN" altLang="en-US"/>
          </a:p>
        </p:txBody>
      </p:sp>
      <p:sp>
        <p:nvSpPr>
          <p:cNvPr id="30" name="矩形 29"/>
          <p:cNvSpPr/>
          <p:nvPr/>
        </p:nvSpPr>
        <p:spPr>
          <a:xfrm>
            <a:off x="1820653" y="1615803"/>
            <a:ext cx="931790" cy="210816"/>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rPr>
              <a:t>生成兑换码</a:t>
            </a:r>
            <a:endParaRPr lang="zh-CN" altLang="en-US" sz="1100" dirty="0">
              <a:solidFill>
                <a:schemeClr val="tx1"/>
              </a:solidFill>
            </a:endParaRPr>
          </a:p>
        </p:txBody>
      </p:sp>
      <p:sp>
        <p:nvSpPr>
          <p:cNvPr id="31" name="矩形 30"/>
          <p:cNvSpPr/>
          <p:nvPr/>
        </p:nvSpPr>
        <p:spPr>
          <a:xfrm>
            <a:off x="3440832" y="245466"/>
            <a:ext cx="2664296" cy="4968552"/>
          </a:xfrm>
          <a:prstGeom prst="rect">
            <a:avLst/>
          </a:prstGeom>
          <a:solidFill>
            <a:schemeClr val="accent5">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矩形 31"/>
          <p:cNvSpPr/>
          <p:nvPr/>
        </p:nvSpPr>
        <p:spPr>
          <a:xfrm>
            <a:off x="3440832" y="245466"/>
            <a:ext cx="2664296" cy="9721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3440832" y="277732"/>
            <a:ext cx="2664296" cy="276999"/>
          </a:xfrm>
          <a:prstGeom prst="rect">
            <a:avLst/>
          </a:prstGeom>
          <a:solidFill>
            <a:schemeClr val="accent5">
              <a:lumMod val="40000"/>
              <a:lumOff val="60000"/>
            </a:schemeClr>
          </a:solidFill>
        </p:spPr>
        <p:txBody>
          <a:bodyPr wrap="square" rtlCol="0">
            <a:spAutoFit/>
          </a:bodyPr>
          <a:lstStyle/>
          <a:p>
            <a:pPr algn="ctr"/>
            <a:r>
              <a:rPr lang="zh-CN" altLang="en-US" sz="1200" dirty="0" smtClean="0"/>
              <a:t>积分转赠</a:t>
            </a:r>
            <a:endParaRPr lang="zh-CN" altLang="en-US" sz="1200" dirty="0"/>
          </a:p>
        </p:txBody>
      </p:sp>
      <p:sp>
        <p:nvSpPr>
          <p:cNvPr id="34" name="TextBox 33"/>
          <p:cNvSpPr txBox="1"/>
          <p:nvPr/>
        </p:nvSpPr>
        <p:spPr>
          <a:xfrm>
            <a:off x="3512840" y="667098"/>
            <a:ext cx="2520280" cy="369332"/>
          </a:xfrm>
          <a:prstGeom prst="rect">
            <a:avLst/>
          </a:prstGeom>
          <a:noFill/>
        </p:spPr>
        <p:txBody>
          <a:bodyPr wrap="square" rtlCol="0">
            <a:spAutoFit/>
          </a:bodyPr>
          <a:lstStyle/>
          <a:p>
            <a:pPr algn="ctr"/>
            <a:r>
              <a:rPr lang="zh-CN" altLang="en-US" dirty="0">
                <a:solidFill>
                  <a:schemeClr val="accent6">
                    <a:lumMod val="60000"/>
                    <a:lumOff val="40000"/>
                  </a:schemeClr>
                </a:solidFill>
                <a:effectLst>
                  <a:outerShdw blurRad="38100" dist="38100" dir="2700000" algn="tl">
                    <a:srgbClr val="000000">
                      <a:alpha val="43137"/>
                    </a:srgbClr>
                  </a:outerShdw>
                </a:effectLst>
                <a:latin typeface="Adobe Myungjo Std M" pitchFamily="18" charset="-128"/>
              </a:rPr>
              <a:t>高级会员</a:t>
            </a:r>
          </a:p>
        </p:txBody>
      </p:sp>
      <p:sp>
        <p:nvSpPr>
          <p:cNvPr id="35" name="TextBox 34"/>
          <p:cNvSpPr txBox="1"/>
          <p:nvPr/>
        </p:nvSpPr>
        <p:spPr>
          <a:xfrm>
            <a:off x="3667027" y="4556092"/>
            <a:ext cx="2232248" cy="369332"/>
          </a:xfrm>
          <a:prstGeom prst="rect">
            <a:avLst/>
          </a:prstGeom>
          <a:noFill/>
        </p:spPr>
        <p:txBody>
          <a:bodyPr wrap="square" rtlCol="0">
            <a:spAutoFit/>
          </a:bodyPr>
          <a:lstStyle/>
          <a:p>
            <a:pPr algn="ctr"/>
            <a:r>
              <a:rPr lang="zh-CN" altLang="en-US" dirty="0" smtClean="0">
                <a:solidFill>
                  <a:schemeClr val="accent4"/>
                </a:solidFill>
              </a:rPr>
              <a:t>高级会员特权</a:t>
            </a:r>
            <a:endParaRPr lang="zh-CN" altLang="en-US" dirty="0">
              <a:solidFill>
                <a:schemeClr val="accent4"/>
              </a:solidFill>
            </a:endParaRPr>
          </a:p>
        </p:txBody>
      </p:sp>
      <p:sp>
        <p:nvSpPr>
          <p:cNvPr id="36" name="TextBox 35"/>
          <p:cNvSpPr txBox="1"/>
          <p:nvPr/>
        </p:nvSpPr>
        <p:spPr>
          <a:xfrm>
            <a:off x="3451003" y="3033197"/>
            <a:ext cx="2664296" cy="369332"/>
          </a:xfrm>
          <a:prstGeom prst="rect">
            <a:avLst/>
          </a:prstGeom>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zh-CN" altLang="en-US" dirty="0" smtClean="0"/>
              <a:t>确认</a:t>
            </a:r>
            <a:endParaRPr lang="zh-CN" altLang="en-US" dirty="0"/>
          </a:p>
        </p:txBody>
      </p:sp>
      <p:sp>
        <p:nvSpPr>
          <p:cNvPr id="37" name="矩形 36"/>
          <p:cNvSpPr/>
          <p:nvPr/>
        </p:nvSpPr>
        <p:spPr>
          <a:xfrm>
            <a:off x="3790253" y="1596534"/>
            <a:ext cx="802707" cy="210816"/>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rPr>
              <a:t>直接转赠</a:t>
            </a:r>
            <a:endParaRPr lang="zh-CN" altLang="en-US" sz="1100" dirty="0">
              <a:solidFill>
                <a:schemeClr val="tx1"/>
              </a:solidFill>
            </a:endParaRPr>
          </a:p>
        </p:txBody>
      </p:sp>
      <p:grpSp>
        <p:nvGrpSpPr>
          <p:cNvPr id="41" name="组合 40"/>
          <p:cNvGrpSpPr/>
          <p:nvPr/>
        </p:nvGrpSpPr>
        <p:grpSpPr>
          <a:xfrm>
            <a:off x="3599079" y="2368035"/>
            <a:ext cx="2376263" cy="210816"/>
            <a:chOff x="2000673" y="2564904"/>
            <a:chExt cx="2376263" cy="210816"/>
          </a:xfrm>
        </p:grpSpPr>
        <p:sp>
          <p:nvSpPr>
            <p:cNvPr id="48" name="矩形 47"/>
            <p:cNvSpPr/>
            <p:nvPr/>
          </p:nvSpPr>
          <p:spPr>
            <a:xfrm>
              <a:off x="2000673" y="2564904"/>
              <a:ext cx="1152128" cy="210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t>积分数量</a:t>
              </a:r>
              <a:r>
                <a:rPr lang="zh-CN" altLang="en-US" dirty="0" smtClean="0"/>
                <a:t>：</a:t>
              </a:r>
              <a:endParaRPr lang="zh-CN" altLang="en-US" dirty="0"/>
            </a:p>
          </p:txBody>
        </p:sp>
        <p:sp>
          <p:nvSpPr>
            <p:cNvPr id="49" name="矩形 48"/>
            <p:cNvSpPr/>
            <p:nvPr/>
          </p:nvSpPr>
          <p:spPr>
            <a:xfrm>
              <a:off x="3152801" y="2564904"/>
              <a:ext cx="1224135" cy="210816"/>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矩形 50"/>
          <p:cNvSpPr/>
          <p:nvPr/>
        </p:nvSpPr>
        <p:spPr>
          <a:xfrm>
            <a:off x="4772981" y="1583537"/>
            <a:ext cx="931790" cy="210816"/>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rPr>
              <a:t>生成兑换码</a:t>
            </a:r>
            <a:endParaRPr lang="zh-CN" altLang="en-US" sz="1100" dirty="0">
              <a:solidFill>
                <a:schemeClr val="tx1"/>
              </a:solidFill>
            </a:endParaRPr>
          </a:p>
        </p:txBody>
      </p:sp>
      <p:sp>
        <p:nvSpPr>
          <p:cNvPr id="2" name="矩形 1"/>
          <p:cNvSpPr/>
          <p:nvPr/>
        </p:nvSpPr>
        <p:spPr>
          <a:xfrm>
            <a:off x="3633657" y="3689412"/>
            <a:ext cx="1862037" cy="360040"/>
          </a:xfrm>
          <a:prstGeom prst="rect">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lumMod val="65000"/>
                  </a:schemeClr>
                </a:solidFill>
              </a:rPr>
              <a:t>生成兑换码</a:t>
            </a:r>
            <a:endParaRPr lang="zh-CN" altLang="en-US" dirty="0">
              <a:solidFill>
                <a:schemeClr val="bg1">
                  <a:lumMod val="65000"/>
                </a:schemeClr>
              </a:solidFill>
            </a:endParaRPr>
          </a:p>
        </p:txBody>
      </p:sp>
      <p:sp>
        <p:nvSpPr>
          <p:cNvPr id="38" name="矩形 37"/>
          <p:cNvSpPr/>
          <p:nvPr/>
        </p:nvSpPr>
        <p:spPr>
          <a:xfrm>
            <a:off x="5363274" y="3689412"/>
            <a:ext cx="669847" cy="36004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5">
                    <a:lumMod val="75000"/>
                  </a:schemeClr>
                </a:solidFill>
              </a:rPr>
              <a:t>复制</a:t>
            </a:r>
          </a:p>
        </p:txBody>
      </p:sp>
    </p:spTree>
    <p:extLst>
      <p:ext uri="{BB962C8B-B14F-4D97-AF65-F5344CB8AC3E}">
        <p14:creationId xmlns:p14="http://schemas.microsoft.com/office/powerpoint/2010/main" val="2484591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p:cNvSpPr txBox="1"/>
          <p:nvPr/>
        </p:nvSpPr>
        <p:spPr>
          <a:xfrm>
            <a:off x="858888" y="5589565"/>
            <a:ext cx="1551096" cy="369332"/>
          </a:xfrm>
          <a:prstGeom prst="rect">
            <a:avLst/>
          </a:prstGeom>
          <a:noFill/>
        </p:spPr>
        <p:txBody>
          <a:bodyPr wrap="square" rtlCol="0">
            <a:spAutoFit/>
          </a:bodyPr>
          <a:lstStyle/>
          <a:p>
            <a:pPr algn="ctr"/>
            <a:r>
              <a:rPr lang="zh-CN" altLang="en-US" dirty="0" smtClean="0"/>
              <a:t>任务栏草图</a:t>
            </a:r>
            <a:endParaRPr lang="zh-CN" altLang="en-US" dirty="0"/>
          </a:p>
        </p:txBody>
      </p:sp>
      <p:grpSp>
        <p:nvGrpSpPr>
          <p:cNvPr id="3" name="组合 2"/>
          <p:cNvGrpSpPr/>
          <p:nvPr/>
        </p:nvGrpSpPr>
        <p:grpSpPr>
          <a:xfrm>
            <a:off x="221366" y="236306"/>
            <a:ext cx="2674640" cy="4968552"/>
            <a:chOff x="7041232" y="445876"/>
            <a:chExt cx="2674640" cy="4968552"/>
          </a:xfrm>
        </p:grpSpPr>
        <p:sp>
          <p:nvSpPr>
            <p:cNvPr id="5" name="矩形 4"/>
            <p:cNvSpPr/>
            <p:nvPr/>
          </p:nvSpPr>
          <p:spPr>
            <a:xfrm>
              <a:off x="7041232" y="445876"/>
              <a:ext cx="2664296" cy="4968552"/>
            </a:xfrm>
            <a:prstGeom prst="rect">
              <a:avLst/>
            </a:prstGeom>
            <a:solidFill>
              <a:schemeClr val="accent5">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矩形 36"/>
            <p:cNvSpPr/>
            <p:nvPr/>
          </p:nvSpPr>
          <p:spPr>
            <a:xfrm>
              <a:off x="7113240" y="476672"/>
              <a:ext cx="2520280" cy="160913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7123584" y="2683548"/>
              <a:ext cx="2520280" cy="4574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mn-ea"/>
                </a:rPr>
                <a:t>去完成任务</a:t>
              </a:r>
              <a:r>
                <a:rPr lang="en-US" altLang="zh-CN" sz="1400" dirty="0" smtClean="0">
                  <a:latin typeface="+mn-ea"/>
                </a:rPr>
                <a:t>1 </a:t>
              </a:r>
              <a:r>
                <a:rPr lang="zh-CN" altLang="en-US" sz="1400" dirty="0" smtClean="0">
                  <a:latin typeface="+mn-ea"/>
                </a:rPr>
                <a:t>获</a:t>
              </a:r>
              <a:r>
                <a:rPr lang="en-US" altLang="zh-CN" sz="1400" dirty="0" smtClean="0">
                  <a:latin typeface="+mn-ea"/>
                </a:rPr>
                <a:t>150</a:t>
              </a:r>
              <a:r>
                <a:rPr lang="zh-CN" altLang="en-US" sz="1400" dirty="0" smtClean="0">
                  <a:latin typeface="+mn-ea"/>
                </a:rPr>
                <a:t>积分</a:t>
              </a:r>
              <a:endParaRPr lang="zh-CN" altLang="en-US" sz="1400" dirty="0">
                <a:latin typeface="+mn-ea"/>
              </a:endParaRPr>
            </a:p>
          </p:txBody>
        </p:sp>
        <p:sp>
          <p:nvSpPr>
            <p:cNvPr id="40" name="矩形 39"/>
            <p:cNvSpPr/>
            <p:nvPr/>
          </p:nvSpPr>
          <p:spPr>
            <a:xfrm>
              <a:off x="7123584" y="3187604"/>
              <a:ext cx="2520280" cy="4574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mn-ea"/>
                </a:rPr>
                <a:t>去完成任务</a:t>
              </a:r>
              <a:r>
                <a:rPr lang="en-US" altLang="zh-CN" sz="1400" dirty="0" smtClean="0">
                  <a:latin typeface="+mn-ea"/>
                </a:rPr>
                <a:t>2 </a:t>
              </a:r>
              <a:r>
                <a:rPr lang="zh-CN" altLang="en-US" sz="1400" dirty="0" smtClean="0">
                  <a:latin typeface="+mn-ea"/>
                </a:rPr>
                <a:t>获</a:t>
              </a:r>
              <a:r>
                <a:rPr lang="en-US" altLang="zh-CN" sz="1400" dirty="0" smtClean="0">
                  <a:latin typeface="+mn-ea"/>
                </a:rPr>
                <a:t>100</a:t>
              </a:r>
              <a:r>
                <a:rPr lang="zh-CN" altLang="en-US" sz="1400" dirty="0" smtClean="0">
                  <a:latin typeface="+mn-ea"/>
                </a:rPr>
                <a:t>积分</a:t>
              </a:r>
              <a:endParaRPr lang="zh-CN" altLang="en-US" sz="1400" dirty="0">
                <a:latin typeface="+mn-ea"/>
              </a:endParaRPr>
            </a:p>
          </p:txBody>
        </p:sp>
        <p:sp>
          <p:nvSpPr>
            <p:cNvPr id="41" name="矩形 40"/>
            <p:cNvSpPr/>
            <p:nvPr/>
          </p:nvSpPr>
          <p:spPr>
            <a:xfrm>
              <a:off x="7123584" y="3691660"/>
              <a:ext cx="2520280" cy="4574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mn-ea"/>
                </a:rPr>
                <a:t>去完成任务</a:t>
              </a:r>
              <a:r>
                <a:rPr lang="en-US" altLang="zh-CN" sz="1400" dirty="0" smtClean="0">
                  <a:latin typeface="+mn-ea"/>
                </a:rPr>
                <a:t>3 </a:t>
              </a:r>
              <a:r>
                <a:rPr lang="zh-CN" altLang="en-US" sz="1400" dirty="0" smtClean="0">
                  <a:latin typeface="+mn-ea"/>
                </a:rPr>
                <a:t>获</a:t>
              </a:r>
              <a:r>
                <a:rPr lang="en-US" altLang="zh-CN" sz="1400" dirty="0" smtClean="0">
                  <a:latin typeface="+mn-ea"/>
                </a:rPr>
                <a:t>200</a:t>
              </a:r>
              <a:r>
                <a:rPr lang="zh-CN" altLang="en-US" sz="1400" dirty="0" smtClean="0">
                  <a:latin typeface="+mn-ea"/>
                </a:rPr>
                <a:t>积分</a:t>
              </a:r>
              <a:endParaRPr lang="zh-CN" altLang="en-US" sz="1400" dirty="0">
                <a:latin typeface="+mn-ea"/>
              </a:endParaRPr>
            </a:p>
          </p:txBody>
        </p:sp>
        <p:sp>
          <p:nvSpPr>
            <p:cNvPr id="42" name="矩形 41"/>
            <p:cNvSpPr/>
            <p:nvPr/>
          </p:nvSpPr>
          <p:spPr>
            <a:xfrm>
              <a:off x="7123584" y="4221088"/>
              <a:ext cx="2520280" cy="4574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mn-ea"/>
                </a:rPr>
                <a:t>去完成任务</a:t>
              </a:r>
              <a:r>
                <a:rPr lang="en-US" altLang="zh-CN" sz="1400" dirty="0" smtClean="0">
                  <a:latin typeface="+mn-ea"/>
                </a:rPr>
                <a:t>4 </a:t>
              </a:r>
              <a:r>
                <a:rPr lang="zh-CN" altLang="en-US" sz="1400" dirty="0" smtClean="0">
                  <a:latin typeface="+mn-ea"/>
                </a:rPr>
                <a:t>获</a:t>
              </a:r>
              <a:r>
                <a:rPr lang="en-US" altLang="zh-CN" sz="1400" dirty="0" smtClean="0">
                  <a:latin typeface="+mn-ea"/>
                </a:rPr>
                <a:t>300</a:t>
              </a:r>
              <a:r>
                <a:rPr lang="zh-CN" altLang="en-US" sz="1400" dirty="0" smtClean="0">
                  <a:latin typeface="+mn-ea"/>
                </a:rPr>
                <a:t>积分</a:t>
              </a:r>
              <a:endParaRPr lang="zh-CN" altLang="en-US" sz="1400" dirty="0">
                <a:latin typeface="+mn-ea"/>
              </a:endParaRPr>
            </a:p>
          </p:txBody>
        </p:sp>
        <p:sp>
          <p:nvSpPr>
            <p:cNvPr id="43" name="矩形 42"/>
            <p:cNvSpPr/>
            <p:nvPr/>
          </p:nvSpPr>
          <p:spPr>
            <a:xfrm>
              <a:off x="7123584" y="4725144"/>
              <a:ext cx="2520280" cy="45742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mn-ea"/>
                </a:rPr>
                <a:t>联系客服</a:t>
              </a:r>
              <a:endParaRPr lang="zh-CN" altLang="en-US" sz="1400" dirty="0">
                <a:latin typeface="+mn-ea"/>
              </a:endParaRPr>
            </a:p>
          </p:txBody>
        </p:sp>
        <p:sp>
          <p:nvSpPr>
            <p:cNvPr id="45" name="矩形 44"/>
            <p:cNvSpPr/>
            <p:nvPr/>
          </p:nvSpPr>
          <p:spPr>
            <a:xfrm>
              <a:off x="7087580" y="485708"/>
              <a:ext cx="2628292" cy="35100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任务列表</a:t>
              </a:r>
              <a:endParaRPr lang="zh-CN" altLang="en-US" dirty="0">
                <a:solidFill>
                  <a:schemeClr val="bg1"/>
                </a:solidFill>
              </a:endParaRPr>
            </a:p>
          </p:txBody>
        </p:sp>
        <p:sp>
          <p:nvSpPr>
            <p:cNvPr id="50" name="TextBox 49"/>
            <p:cNvSpPr txBox="1"/>
            <p:nvPr/>
          </p:nvSpPr>
          <p:spPr>
            <a:xfrm>
              <a:off x="7123584" y="2257856"/>
              <a:ext cx="2509936" cy="375541"/>
            </a:xfrm>
            <a:prstGeom prst="rect">
              <a:avLst/>
            </a:prstGeom>
            <a:noFill/>
          </p:spPr>
          <p:txBody>
            <a:bodyPr wrap="square" rtlCol="0">
              <a:spAutoFit/>
            </a:bodyPr>
            <a:lstStyle/>
            <a:p>
              <a:r>
                <a:rPr lang="zh-CN" altLang="en-US" dirty="0" smtClean="0"/>
                <a:t>点击即可进入目标页面</a:t>
              </a:r>
              <a:endParaRPr lang="zh-CN" altLang="en-US" dirty="0"/>
            </a:p>
          </p:txBody>
        </p:sp>
        <p:sp>
          <p:nvSpPr>
            <p:cNvPr id="2" name="圆角矩形 1"/>
            <p:cNvSpPr/>
            <p:nvPr/>
          </p:nvSpPr>
          <p:spPr>
            <a:xfrm>
              <a:off x="7113240" y="1052736"/>
              <a:ext cx="2592288" cy="914400"/>
            </a:xfrm>
            <a:prstGeom prst="round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领取邀请准会员任务</a:t>
              </a:r>
              <a:endParaRPr lang="en-US" altLang="zh-CN" sz="1600" b="1" dirty="0" smtClean="0">
                <a:solidFill>
                  <a:schemeClr val="tx1"/>
                </a:solidFill>
              </a:endParaRPr>
            </a:p>
            <a:p>
              <a:r>
                <a:rPr lang="zh-CN" altLang="en-US" sz="1000" dirty="0" smtClean="0">
                  <a:solidFill>
                    <a:schemeClr val="tx1"/>
                  </a:solidFill>
                  <a:latin typeface="楷体" pitchFamily="49" charset="-122"/>
                  <a:ea typeface="楷体" pitchFamily="49" charset="-122"/>
                </a:rPr>
                <a:t>分享转发邀请链接，汇集你朋友圈的股友</a:t>
              </a:r>
              <a:r>
                <a:rPr lang="en-US" altLang="zh-CN" sz="1000" dirty="0" smtClean="0">
                  <a:solidFill>
                    <a:schemeClr val="tx1"/>
                  </a:solidFill>
                  <a:latin typeface="楷体" pitchFamily="49" charset="-122"/>
                  <a:ea typeface="楷体" pitchFamily="49" charset="-122"/>
                </a:rPr>
                <a:t>…</a:t>
              </a:r>
              <a:r>
                <a:rPr lang="zh-CN" altLang="en-US" sz="1000" dirty="0" smtClean="0">
                  <a:solidFill>
                    <a:schemeClr val="tx1"/>
                  </a:solidFill>
                  <a:latin typeface="楷体" pitchFamily="49" charset="-122"/>
                  <a:ea typeface="楷体" pitchFamily="49" charset="-122"/>
                </a:rPr>
                <a:t>。</a:t>
              </a:r>
              <a:endParaRPr lang="zh-CN" altLang="en-US" sz="1000" dirty="0">
                <a:solidFill>
                  <a:schemeClr val="tx1"/>
                </a:solidFill>
                <a:latin typeface="楷体" pitchFamily="49" charset="-122"/>
                <a:ea typeface="楷体" pitchFamily="49" charset="-122"/>
              </a:endParaRPr>
            </a:p>
          </p:txBody>
        </p:sp>
      </p:grpSp>
      <p:sp>
        <p:nvSpPr>
          <p:cNvPr id="39" name="TextBox 38"/>
          <p:cNvSpPr txBox="1"/>
          <p:nvPr/>
        </p:nvSpPr>
        <p:spPr>
          <a:xfrm>
            <a:off x="6179807" y="256348"/>
            <a:ext cx="3463696" cy="4801314"/>
          </a:xfrm>
          <a:prstGeom prst="rect">
            <a:avLst/>
          </a:prstGeom>
          <a:solidFill>
            <a:schemeClr val="bg1"/>
          </a:solidFill>
          <a:ln>
            <a:solidFill>
              <a:schemeClr val="accent5">
                <a:lumMod val="75000"/>
              </a:schemeClr>
            </a:solidFill>
          </a:ln>
        </p:spPr>
        <p:txBody>
          <a:bodyPr wrap="square" rtlCol="0">
            <a:spAutoFit/>
          </a:bodyPr>
          <a:lstStyle/>
          <a:p>
            <a:pPr>
              <a:lnSpc>
                <a:spcPct val="150000"/>
              </a:lnSpc>
            </a:pPr>
            <a:r>
              <a:rPr lang="zh-CN" altLang="en-US" sz="1200" dirty="0" smtClean="0">
                <a:latin typeface="+mn-ea"/>
              </a:rPr>
              <a:t>功能说明：</a:t>
            </a:r>
            <a:endParaRPr lang="en-US" altLang="zh-CN" sz="1200" dirty="0" smtClean="0">
              <a:latin typeface="+mn-ea"/>
            </a:endParaRPr>
          </a:p>
          <a:p>
            <a:r>
              <a:rPr lang="en-US" altLang="zh-CN" sz="1200" dirty="0"/>
              <a:t>1</a:t>
            </a:r>
            <a:r>
              <a:rPr lang="zh-CN" altLang="en-US" sz="1200" dirty="0"/>
              <a:t>、</a:t>
            </a:r>
            <a:r>
              <a:rPr lang="zh-CN" altLang="en-US" sz="1200" b="1" dirty="0"/>
              <a:t>第一次</a:t>
            </a:r>
            <a:r>
              <a:rPr lang="zh-CN" altLang="en-US" sz="1200" dirty="0"/>
              <a:t>点“任务列表”全部跳转到填写会资料送积分任务</a:t>
            </a:r>
            <a:r>
              <a:rPr lang="zh-CN" altLang="en-US" sz="1200" dirty="0" smtClean="0"/>
              <a:t>页面，</a:t>
            </a:r>
            <a:r>
              <a:rPr lang="zh-CN" altLang="en-US" sz="1200" dirty="0"/>
              <a:t>强制完成后填写设置资料才跳转“任务列表”页面</a:t>
            </a:r>
            <a:r>
              <a:rPr lang="zh-CN" altLang="en-US" sz="1200" dirty="0" smtClean="0"/>
              <a:t>。</a:t>
            </a:r>
            <a:endParaRPr lang="en-US" altLang="zh-CN" sz="1200" dirty="0" smtClean="0"/>
          </a:p>
          <a:p>
            <a:endParaRPr lang="en-US" altLang="zh-CN" sz="1200" dirty="0"/>
          </a:p>
          <a:p>
            <a:r>
              <a:rPr lang="zh-CN" altLang="en-US" sz="1200" dirty="0"/>
              <a:t>未完成资料填写的</a:t>
            </a:r>
            <a:r>
              <a:rPr lang="zh-CN" altLang="en-US" sz="1200" dirty="0" smtClean="0"/>
              <a:t>，其余任务</a:t>
            </a:r>
            <a:r>
              <a:rPr lang="zh-CN" altLang="en-US" sz="1200" dirty="0"/>
              <a:t>选项均为不可选状态。</a:t>
            </a:r>
            <a:endParaRPr lang="en-US" altLang="zh-CN" sz="1200" dirty="0"/>
          </a:p>
          <a:p>
            <a:endParaRPr lang="en-US" altLang="zh-CN" sz="1200" dirty="0"/>
          </a:p>
          <a:p>
            <a:r>
              <a:rPr lang="en-US" altLang="zh-CN" sz="1200" dirty="0"/>
              <a:t>2</a:t>
            </a:r>
            <a:r>
              <a:rPr lang="zh-CN" altLang="en-US" sz="1200" dirty="0"/>
              <a:t>、会员用户已经填写过资料的直接打开任务列表页面。</a:t>
            </a:r>
          </a:p>
          <a:p>
            <a:pPr>
              <a:lnSpc>
                <a:spcPct val="150000"/>
              </a:lnSpc>
            </a:pPr>
            <a:endParaRPr lang="en-US" altLang="zh-CN" sz="1200" dirty="0" smtClean="0">
              <a:latin typeface="+mn-ea"/>
            </a:endParaRPr>
          </a:p>
          <a:p>
            <a:pPr>
              <a:lnSpc>
                <a:spcPct val="150000"/>
              </a:lnSpc>
            </a:pPr>
            <a:r>
              <a:rPr lang="en-US" altLang="zh-CN" sz="1200" dirty="0" smtClean="0">
                <a:latin typeface="+mn-ea"/>
              </a:rPr>
              <a:t>3</a:t>
            </a:r>
            <a:r>
              <a:rPr lang="zh-CN" altLang="en-US" sz="1200" dirty="0" smtClean="0">
                <a:latin typeface="+mn-ea"/>
              </a:rPr>
              <a:t>、点击任务标题标签弹出“任务说明”，每人进行中任务只能选一个正在进行中任务，领取其他任务之前必须完成或放弃当前进行中的任务。</a:t>
            </a:r>
            <a:r>
              <a:rPr lang="en-US" altLang="zh-CN" sz="1200" dirty="0" smtClean="0">
                <a:latin typeface="+mn-ea"/>
              </a:rPr>
              <a:t/>
            </a:r>
            <a:br>
              <a:rPr lang="en-US" altLang="zh-CN" sz="1200" dirty="0" smtClean="0">
                <a:latin typeface="+mn-ea"/>
              </a:rPr>
            </a:br>
            <a:r>
              <a:rPr lang="en-US" altLang="zh-CN" sz="1200" dirty="0" smtClean="0">
                <a:latin typeface="+mn-ea"/>
              </a:rPr>
              <a:t>4</a:t>
            </a:r>
            <a:r>
              <a:rPr lang="zh-CN" altLang="en-US" sz="1200" dirty="0" smtClean="0">
                <a:latin typeface="+mn-ea"/>
              </a:rPr>
              <a:t>、任务说明包括：</a:t>
            </a:r>
            <a:r>
              <a:rPr lang="en-US" altLang="zh-CN" sz="1200" dirty="0" smtClean="0">
                <a:latin typeface="+mn-ea"/>
              </a:rPr>
              <a:t/>
            </a:r>
            <a:br>
              <a:rPr lang="en-US" altLang="zh-CN" sz="1200" dirty="0" smtClean="0">
                <a:latin typeface="+mn-ea"/>
              </a:rPr>
            </a:br>
            <a:r>
              <a:rPr lang="zh-CN" altLang="en-US" sz="1200" dirty="0" smtClean="0">
                <a:latin typeface="+mn-ea"/>
              </a:rPr>
              <a:t>任务名、任务描述、任务条件、任务奖励</a:t>
            </a:r>
            <a:endParaRPr lang="en-US" altLang="zh-CN" sz="1200" dirty="0" smtClean="0">
              <a:latin typeface="+mn-ea"/>
            </a:endParaRPr>
          </a:p>
          <a:p>
            <a:pPr>
              <a:lnSpc>
                <a:spcPct val="150000"/>
              </a:lnSpc>
            </a:pPr>
            <a:r>
              <a:rPr lang="en-US" altLang="zh-CN" sz="1200" dirty="0" smtClean="0">
                <a:latin typeface="+mn-ea"/>
              </a:rPr>
              <a:t>5</a:t>
            </a:r>
            <a:r>
              <a:rPr lang="zh-CN" altLang="en-US" sz="1200" dirty="0" smtClean="0">
                <a:latin typeface="+mn-ea"/>
              </a:rPr>
              <a:t>、完成任务：点击完成任务按钮，弹出上传任务资料界面。</a:t>
            </a:r>
            <a:endParaRPr lang="en-US" altLang="zh-CN" sz="1200" dirty="0" smtClean="0">
              <a:latin typeface="+mn-ea"/>
            </a:endParaRPr>
          </a:p>
          <a:p>
            <a:pPr>
              <a:lnSpc>
                <a:spcPct val="150000"/>
              </a:lnSpc>
            </a:pPr>
            <a:r>
              <a:rPr lang="en-US" altLang="zh-CN" sz="1200" dirty="0" smtClean="0">
                <a:latin typeface="+mn-ea"/>
              </a:rPr>
              <a:t>6</a:t>
            </a:r>
            <a:r>
              <a:rPr lang="zh-CN" altLang="en-US" sz="1200" dirty="0" smtClean="0">
                <a:latin typeface="+mn-ea"/>
              </a:rPr>
              <a:t>、联系客服功能推送</a:t>
            </a:r>
            <a:r>
              <a:rPr lang="zh-CN" altLang="en-US" sz="1200" dirty="0" smtClean="0">
                <a:solidFill>
                  <a:srgbClr val="FF0000"/>
                </a:solidFill>
                <a:latin typeface="+mn-ea"/>
              </a:rPr>
              <a:t>任务客服微信号</a:t>
            </a:r>
            <a:r>
              <a:rPr lang="zh-CN" altLang="en-US" sz="1200" dirty="0" smtClean="0">
                <a:latin typeface="+mn-ea"/>
              </a:rPr>
              <a:t>或者</a:t>
            </a:r>
            <a:r>
              <a:rPr lang="zh-CN" altLang="en-US" sz="1200" dirty="0" smtClean="0">
                <a:solidFill>
                  <a:srgbClr val="FF0000"/>
                </a:solidFill>
                <a:latin typeface="+mn-ea"/>
              </a:rPr>
              <a:t>客服二维码</a:t>
            </a:r>
            <a:endParaRPr lang="zh-CN" altLang="en-US" sz="1200" dirty="0">
              <a:solidFill>
                <a:srgbClr val="FF0000"/>
              </a:solidFill>
              <a:latin typeface="+mn-ea"/>
            </a:endParaRPr>
          </a:p>
        </p:txBody>
      </p:sp>
      <p:grpSp>
        <p:nvGrpSpPr>
          <p:cNvPr id="12" name="组合 11"/>
          <p:cNvGrpSpPr/>
          <p:nvPr/>
        </p:nvGrpSpPr>
        <p:grpSpPr>
          <a:xfrm>
            <a:off x="3099063" y="341378"/>
            <a:ext cx="2728377" cy="5417531"/>
            <a:chOff x="8038489" y="193297"/>
            <a:chExt cx="1656184" cy="3979144"/>
          </a:xfrm>
        </p:grpSpPr>
        <p:grpSp>
          <p:nvGrpSpPr>
            <p:cNvPr id="9" name="组合 8"/>
            <p:cNvGrpSpPr/>
            <p:nvPr/>
          </p:nvGrpSpPr>
          <p:grpSpPr>
            <a:xfrm>
              <a:off x="8038489" y="193297"/>
              <a:ext cx="1656184" cy="3234785"/>
              <a:chOff x="8049344" y="698271"/>
              <a:chExt cx="1656184" cy="3234785"/>
            </a:xfrm>
          </p:grpSpPr>
          <p:sp>
            <p:nvSpPr>
              <p:cNvPr id="6" name="圆角矩形 5"/>
              <p:cNvSpPr/>
              <p:nvPr/>
            </p:nvSpPr>
            <p:spPr>
              <a:xfrm>
                <a:off x="8049344" y="698271"/>
                <a:ext cx="1656184" cy="3234785"/>
              </a:xfrm>
              <a:prstGeom prst="roundRect">
                <a:avLst/>
              </a:prstGeom>
              <a:solidFill>
                <a:schemeClr val="accent5">
                  <a:lumMod val="40000"/>
                  <a:lumOff val="6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193360" y="836712"/>
                <a:ext cx="1368152" cy="216024"/>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任务说明</a:t>
                </a:r>
                <a:endParaRPr lang="zh-CN" altLang="en-US" sz="1100" dirty="0"/>
              </a:p>
            </p:txBody>
          </p:sp>
          <p:sp>
            <p:nvSpPr>
              <p:cNvPr id="8" name="矩形 7"/>
              <p:cNvSpPr/>
              <p:nvPr/>
            </p:nvSpPr>
            <p:spPr>
              <a:xfrm>
                <a:off x="8193360" y="1155471"/>
                <a:ext cx="1368152" cy="2058424"/>
              </a:xfrm>
              <a:prstGeom prst="rect">
                <a:avLst/>
              </a:prstGeom>
              <a:solidFill>
                <a:schemeClr val="accent5">
                  <a:lumMod val="75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latin typeface="+mn-ea"/>
                  </a:rPr>
                  <a:t>任务</a:t>
                </a:r>
                <a:r>
                  <a:rPr lang="zh-CN" altLang="en-US" sz="900" dirty="0" smtClean="0">
                    <a:latin typeface="+mn-ea"/>
                  </a:rPr>
                  <a:t>名</a:t>
                </a:r>
                <a:r>
                  <a:rPr lang="en-US" altLang="zh-CN" sz="900" dirty="0" smtClean="0">
                    <a:latin typeface="+mn-ea"/>
                  </a:rPr>
                  <a:t>+</a:t>
                </a:r>
                <a:r>
                  <a:rPr lang="zh-CN" altLang="en-US" sz="900" dirty="0" smtClean="0">
                    <a:latin typeface="+mn-ea"/>
                  </a:rPr>
                  <a:t>编号</a:t>
                </a:r>
                <a:endParaRPr lang="en-US" altLang="zh-CN" sz="900" dirty="0" smtClean="0">
                  <a:latin typeface="+mn-ea"/>
                </a:endParaRPr>
              </a:p>
              <a:p>
                <a:pPr algn="ctr"/>
                <a:r>
                  <a:rPr lang="en-US" altLang="zh-CN" sz="900" dirty="0" smtClean="0">
                    <a:latin typeface="+mn-ea"/>
                  </a:rPr>
                  <a:t>TD0009</a:t>
                </a:r>
                <a:r>
                  <a:rPr lang="zh-CN" altLang="en-US" sz="900" dirty="0" smtClean="0">
                    <a:latin typeface="+mn-ea"/>
                  </a:rPr>
                  <a:t>邀请</a:t>
                </a:r>
                <a:r>
                  <a:rPr lang="zh-CN" altLang="en-US" sz="900" dirty="0">
                    <a:latin typeface="+mn-ea"/>
                  </a:rPr>
                  <a:t>朋友关注</a:t>
                </a:r>
                <a:r>
                  <a:rPr lang="en-US" altLang="zh-CN" sz="900" dirty="0">
                    <a:latin typeface="+mn-ea"/>
                  </a:rPr>
                  <a:t>D</a:t>
                </a:r>
                <a:r>
                  <a:rPr lang="zh-CN" altLang="en-US" sz="900" dirty="0">
                    <a:latin typeface="+mn-ea"/>
                  </a:rPr>
                  <a:t>小调信息资讯</a:t>
                </a:r>
                <a:endParaRPr lang="en-US" altLang="zh-CN" sz="900" dirty="0">
                  <a:latin typeface="+mn-ea"/>
                </a:endParaRPr>
              </a:p>
              <a:p>
                <a:pPr algn="ctr"/>
                <a:endParaRPr lang="en-US" altLang="zh-CN" sz="900" dirty="0" smtClean="0">
                  <a:latin typeface="+mn-ea"/>
                </a:endParaRPr>
              </a:p>
              <a:p>
                <a:pPr algn="ctr"/>
                <a:endParaRPr lang="en-US" altLang="zh-CN" sz="900" dirty="0" smtClean="0">
                  <a:latin typeface="+mn-ea"/>
                </a:endParaRPr>
              </a:p>
              <a:p>
                <a:pPr algn="ctr"/>
                <a:r>
                  <a:rPr lang="zh-CN" altLang="en-US" sz="900" dirty="0" smtClean="0">
                    <a:latin typeface="+mn-ea"/>
                  </a:rPr>
                  <a:t>任务描述</a:t>
                </a:r>
                <a:endParaRPr lang="en-US" altLang="zh-CN" sz="900" dirty="0" smtClean="0">
                  <a:latin typeface="+mn-ea"/>
                </a:endParaRPr>
              </a:p>
              <a:p>
                <a:pPr algn="ctr"/>
                <a:r>
                  <a:rPr lang="zh-CN" altLang="en-US" sz="900" dirty="0">
                    <a:latin typeface="+mn-ea"/>
                  </a:rPr>
                  <a:t>邀请朋友关注</a:t>
                </a:r>
                <a:r>
                  <a:rPr lang="en-US" altLang="zh-CN" sz="900" dirty="0">
                    <a:latin typeface="+mn-ea"/>
                  </a:rPr>
                  <a:t>D</a:t>
                </a:r>
                <a:r>
                  <a:rPr lang="zh-CN" altLang="en-US" sz="900" dirty="0">
                    <a:latin typeface="+mn-ea"/>
                  </a:rPr>
                  <a:t>小调信息资讯</a:t>
                </a:r>
                <a:endParaRPr lang="en-US" altLang="zh-CN" sz="900" dirty="0">
                  <a:latin typeface="+mn-ea"/>
                </a:endParaRPr>
              </a:p>
              <a:p>
                <a:pPr algn="ctr"/>
                <a:endParaRPr lang="en-US" altLang="zh-CN" sz="900" dirty="0">
                  <a:latin typeface="+mn-ea"/>
                </a:endParaRPr>
              </a:p>
              <a:p>
                <a:pPr algn="ctr"/>
                <a:r>
                  <a:rPr lang="zh-CN" altLang="en-US" sz="900" dirty="0" smtClean="0">
                    <a:latin typeface="+mn-ea"/>
                  </a:rPr>
                  <a:t>任务条件：</a:t>
                </a:r>
                <a:endParaRPr lang="en-US" altLang="zh-CN" sz="900" dirty="0" smtClean="0">
                  <a:latin typeface="+mn-ea"/>
                </a:endParaRPr>
              </a:p>
              <a:p>
                <a:pPr algn="ctr"/>
                <a:r>
                  <a:rPr lang="zh-CN" altLang="en-US" sz="900" dirty="0">
                    <a:latin typeface="+mn-ea"/>
                  </a:rPr>
                  <a:t>本</a:t>
                </a:r>
                <a:r>
                  <a:rPr lang="zh-CN" altLang="en-US" sz="900" dirty="0" smtClean="0">
                    <a:latin typeface="+mn-ea"/>
                  </a:rPr>
                  <a:t>任务只需完成邀请准会员</a:t>
                </a:r>
                <a:r>
                  <a:rPr lang="en-US" altLang="zh-CN" sz="900" dirty="0" smtClean="0">
                    <a:latin typeface="+mn-ea"/>
                  </a:rPr>
                  <a:t>3</a:t>
                </a:r>
                <a:r>
                  <a:rPr lang="zh-CN" altLang="en-US" sz="900" dirty="0" smtClean="0">
                    <a:latin typeface="+mn-ea"/>
                  </a:rPr>
                  <a:t>人 </a:t>
                </a:r>
                <a:endParaRPr lang="en-US" altLang="zh-CN" sz="900" dirty="0" smtClean="0">
                  <a:latin typeface="+mn-ea"/>
                </a:endParaRPr>
              </a:p>
              <a:p>
                <a:pPr algn="ctr"/>
                <a:endParaRPr lang="en-US" altLang="zh-CN" sz="900" dirty="0" smtClean="0">
                  <a:latin typeface="+mn-ea"/>
                </a:endParaRPr>
              </a:p>
              <a:p>
                <a:pPr algn="ctr"/>
                <a:r>
                  <a:rPr lang="zh-CN" altLang="en-US" sz="900" dirty="0" smtClean="0">
                    <a:latin typeface="+mn-ea"/>
                  </a:rPr>
                  <a:t>任务奖励：</a:t>
                </a:r>
                <a:endParaRPr lang="en-US" altLang="zh-CN" sz="900" dirty="0" smtClean="0">
                  <a:latin typeface="+mn-ea"/>
                </a:endParaRPr>
              </a:p>
              <a:p>
                <a:pPr algn="ctr"/>
                <a:r>
                  <a:rPr lang="en-US" altLang="zh-CN" sz="900" dirty="0" smtClean="0">
                    <a:latin typeface="+mn-ea"/>
                  </a:rPr>
                  <a:t>600</a:t>
                </a:r>
                <a:r>
                  <a:rPr lang="zh-CN" altLang="en-US" sz="900" dirty="0" smtClean="0">
                    <a:latin typeface="+mn-ea"/>
                  </a:rPr>
                  <a:t>积分</a:t>
                </a:r>
                <a:endParaRPr lang="zh-CN" altLang="en-US" sz="900" dirty="0">
                  <a:latin typeface="+mn-ea"/>
                </a:endParaRPr>
              </a:p>
            </p:txBody>
          </p:sp>
        </p:grpSp>
        <p:sp>
          <p:nvSpPr>
            <p:cNvPr id="10" name="圆角矩形 9"/>
            <p:cNvSpPr/>
            <p:nvPr/>
          </p:nvSpPr>
          <p:spPr>
            <a:xfrm>
              <a:off x="8220049" y="2785307"/>
              <a:ext cx="1285289" cy="262683"/>
            </a:xfrm>
            <a:prstGeom prst="roundRect">
              <a:avLst/>
            </a:prstGeom>
            <a:solidFill>
              <a:schemeClr val="accent5">
                <a:lumMod val="75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完成任务</a:t>
              </a:r>
              <a:endParaRPr lang="zh-CN" altLang="en-US" sz="1400" dirty="0"/>
            </a:p>
          </p:txBody>
        </p:sp>
        <p:sp>
          <p:nvSpPr>
            <p:cNvPr id="32" name="圆角矩形 31"/>
            <p:cNvSpPr/>
            <p:nvPr/>
          </p:nvSpPr>
          <p:spPr>
            <a:xfrm>
              <a:off x="8252847" y="3072553"/>
              <a:ext cx="1285289" cy="262683"/>
            </a:xfrm>
            <a:prstGeom prst="roundRect">
              <a:avLst/>
            </a:prstGeom>
            <a:solidFill>
              <a:schemeClr val="bg1">
                <a:lumMod val="75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放弃任务</a:t>
              </a:r>
              <a:endParaRPr lang="zh-CN" altLang="en-US" sz="1400" dirty="0"/>
            </a:p>
          </p:txBody>
        </p:sp>
        <p:sp>
          <p:nvSpPr>
            <p:cNvPr id="11" name="TextBox 10"/>
            <p:cNvSpPr txBox="1"/>
            <p:nvPr/>
          </p:nvSpPr>
          <p:spPr>
            <a:xfrm>
              <a:off x="8182506" y="3864664"/>
              <a:ext cx="1368152" cy="307777"/>
            </a:xfrm>
            <a:prstGeom prst="rect">
              <a:avLst/>
            </a:prstGeom>
            <a:noFill/>
          </p:spPr>
          <p:txBody>
            <a:bodyPr wrap="square" rtlCol="0">
              <a:spAutoFit/>
            </a:bodyPr>
            <a:lstStyle/>
            <a:p>
              <a:pPr algn="ctr"/>
              <a:r>
                <a:rPr lang="zh-CN" altLang="en-US" sz="1400" dirty="0" smtClean="0"/>
                <a:t>任务说明页</a:t>
              </a:r>
              <a:endParaRPr lang="zh-CN" altLang="en-US" sz="1400" dirty="0"/>
            </a:p>
          </p:txBody>
        </p:sp>
      </p:grpSp>
      <p:sp>
        <p:nvSpPr>
          <p:cNvPr id="13" name="日期占位符 12"/>
          <p:cNvSpPr>
            <a:spLocks noGrp="1"/>
          </p:cNvSpPr>
          <p:nvPr>
            <p:ph type="dt" sz="half" idx="10"/>
          </p:nvPr>
        </p:nvSpPr>
        <p:spPr/>
        <p:txBody>
          <a:bodyPr/>
          <a:lstStyle/>
          <a:p>
            <a:fld id="{62B3F82D-7961-4B47-8B89-D20C88EB9FA9}" type="datetime1">
              <a:rPr lang="zh-CN" altLang="en-US" smtClean="0"/>
              <a:t>2018/5/22</a:t>
            </a:fld>
            <a:endParaRPr lang="zh-CN" altLang="en-US"/>
          </a:p>
        </p:txBody>
      </p:sp>
      <p:sp>
        <p:nvSpPr>
          <p:cNvPr id="14" name="灯片编号占位符 13"/>
          <p:cNvSpPr>
            <a:spLocks noGrp="1"/>
          </p:cNvSpPr>
          <p:nvPr>
            <p:ph type="sldNum" sz="quarter" idx="12"/>
          </p:nvPr>
        </p:nvSpPr>
        <p:spPr/>
        <p:txBody>
          <a:bodyPr/>
          <a:lstStyle/>
          <a:p>
            <a:fld id="{0C913308-F349-4B6D-A68A-DD1791B4A57B}" type="slidenum">
              <a:rPr lang="zh-CN" altLang="en-US" smtClean="0"/>
              <a:t>8</a:t>
            </a:fld>
            <a:endParaRPr lang="zh-CN" altLang="en-US"/>
          </a:p>
        </p:txBody>
      </p:sp>
      <p:sp>
        <p:nvSpPr>
          <p:cNvPr id="15" name="页脚占位符 14"/>
          <p:cNvSpPr>
            <a:spLocks noGrp="1"/>
          </p:cNvSpPr>
          <p:nvPr>
            <p:ph type="ftr" sz="quarter" idx="11"/>
          </p:nvPr>
        </p:nvSpPr>
        <p:spPr/>
        <p:txBody>
          <a:bodyPr/>
          <a:lstStyle/>
          <a:p>
            <a:r>
              <a:rPr lang="zh-CN" altLang="en-US" smtClean="0"/>
              <a:t>干货公会会员前端草图</a:t>
            </a:r>
            <a:endParaRPr lang="zh-CN" altLang="en-US"/>
          </a:p>
        </p:txBody>
      </p:sp>
    </p:spTree>
    <p:extLst>
      <p:ext uri="{BB962C8B-B14F-4D97-AF65-F5344CB8AC3E}">
        <p14:creationId xmlns:p14="http://schemas.microsoft.com/office/powerpoint/2010/main" val="1590304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EB61B5D-44FC-4532-BB1D-DC881564FBED}" type="datetime1">
              <a:rPr lang="zh-CN" altLang="en-US" smtClean="0"/>
              <a:t>2018/5/22</a:t>
            </a:fld>
            <a:endParaRPr lang="zh-CN" altLang="en-US"/>
          </a:p>
        </p:txBody>
      </p:sp>
      <p:sp>
        <p:nvSpPr>
          <p:cNvPr id="5" name="页脚占位符 4"/>
          <p:cNvSpPr>
            <a:spLocks noGrp="1"/>
          </p:cNvSpPr>
          <p:nvPr>
            <p:ph type="ftr" sz="quarter" idx="11"/>
          </p:nvPr>
        </p:nvSpPr>
        <p:spPr/>
        <p:txBody>
          <a:bodyPr/>
          <a:lstStyle/>
          <a:p>
            <a:r>
              <a:rPr lang="zh-CN" altLang="en-US" smtClean="0"/>
              <a:t>干货公会会员前端草图</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9</a:t>
            </a:fld>
            <a:endParaRPr lang="zh-CN" altLang="en-US"/>
          </a:p>
        </p:txBody>
      </p:sp>
      <p:grpSp>
        <p:nvGrpSpPr>
          <p:cNvPr id="17" name="组合 16"/>
          <p:cNvGrpSpPr/>
          <p:nvPr/>
        </p:nvGrpSpPr>
        <p:grpSpPr>
          <a:xfrm>
            <a:off x="200472" y="193877"/>
            <a:ext cx="2674640" cy="4968552"/>
            <a:chOff x="7041232" y="445876"/>
            <a:chExt cx="2674640" cy="4968552"/>
          </a:xfrm>
        </p:grpSpPr>
        <p:sp>
          <p:nvSpPr>
            <p:cNvPr id="18" name="矩形 17"/>
            <p:cNvSpPr/>
            <p:nvPr/>
          </p:nvSpPr>
          <p:spPr>
            <a:xfrm>
              <a:off x="7041232" y="445876"/>
              <a:ext cx="2664296" cy="4968552"/>
            </a:xfrm>
            <a:prstGeom prst="rect">
              <a:avLst/>
            </a:prstGeom>
            <a:solidFill>
              <a:schemeClr val="accent5">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p:cNvSpPr/>
            <p:nvPr/>
          </p:nvSpPr>
          <p:spPr>
            <a:xfrm>
              <a:off x="7157253" y="1029020"/>
              <a:ext cx="2520280" cy="41828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DT0009</a:t>
              </a:r>
              <a:r>
                <a:rPr lang="zh-CN" altLang="en-US" dirty="0" smtClean="0"/>
                <a:t>邀请好友任务</a:t>
              </a:r>
              <a:endParaRPr lang="zh-CN" altLang="en-US" dirty="0"/>
            </a:p>
          </p:txBody>
        </p:sp>
        <p:sp>
          <p:nvSpPr>
            <p:cNvPr id="21" name="矩形 20"/>
            <p:cNvSpPr/>
            <p:nvPr/>
          </p:nvSpPr>
          <p:spPr>
            <a:xfrm>
              <a:off x="7123584" y="3691660"/>
              <a:ext cx="2520280" cy="4574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mn-ea"/>
                </a:rPr>
                <a:t>提交资料</a:t>
              </a:r>
              <a:endParaRPr lang="zh-CN" altLang="en-US" sz="1400" dirty="0">
                <a:latin typeface="+mn-ea"/>
              </a:endParaRPr>
            </a:p>
          </p:txBody>
        </p:sp>
        <p:sp>
          <p:nvSpPr>
            <p:cNvPr id="23" name="矩形 22"/>
            <p:cNvSpPr/>
            <p:nvPr/>
          </p:nvSpPr>
          <p:spPr>
            <a:xfrm>
              <a:off x="7051576" y="485708"/>
              <a:ext cx="2664296" cy="35100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提交任务</a:t>
              </a:r>
              <a:endParaRPr lang="zh-CN" altLang="en-US" dirty="0"/>
            </a:p>
          </p:txBody>
        </p:sp>
        <p:sp>
          <p:nvSpPr>
            <p:cNvPr id="25" name="圆角矩形 24"/>
            <p:cNvSpPr/>
            <p:nvPr/>
          </p:nvSpPr>
          <p:spPr>
            <a:xfrm>
              <a:off x="7087580" y="1592767"/>
              <a:ext cx="2592288" cy="1794585"/>
            </a:xfrm>
            <a:prstGeom prst="round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bg1">
                      <a:lumMod val="65000"/>
                    </a:schemeClr>
                  </a:solidFill>
                </a:rPr>
                <a:t>点击添加资料上传</a:t>
              </a:r>
              <a:endParaRPr lang="zh-CN" altLang="en-US" sz="1400" dirty="0">
                <a:solidFill>
                  <a:schemeClr val="bg1">
                    <a:lumMod val="65000"/>
                  </a:schemeClr>
                </a:solidFill>
              </a:endParaRPr>
            </a:p>
          </p:txBody>
        </p:sp>
      </p:grpSp>
      <p:sp>
        <p:nvSpPr>
          <p:cNvPr id="26" name="加号 25"/>
          <p:cNvSpPr/>
          <p:nvPr/>
        </p:nvSpPr>
        <p:spPr>
          <a:xfrm>
            <a:off x="1364843" y="1609784"/>
            <a:ext cx="356241" cy="356241"/>
          </a:xfrm>
          <a:prstGeom prst="mathPlus">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4520952" y="986162"/>
            <a:ext cx="4608512" cy="830997"/>
          </a:xfrm>
          <a:prstGeom prst="rect">
            <a:avLst/>
          </a:prstGeom>
          <a:noFill/>
        </p:spPr>
        <p:txBody>
          <a:bodyPr wrap="square" rtlCol="0">
            <a:spAutoFit/>
          </a:bodyPr>
          <a:lstStyle/>
          <a:p>
            <a:r>
              <a:rPr lang="zh-CN" altLang="en-US" sz="1200" dirty="0" smtClean="0">
                <a:latin typeface="+mn-ea"/>
              </a:rPr>
              <a:t>功能说明：</a:t>
            </a:r>
            <a:endParaRPr lang="en-US" altLang="zh-CN" sz="1200" dirty="0" smtClean="0">
              <a:latin typeface="+mn-ea"/>
            </a:endParaRPr>
          </a:p>
          <a:p>
            <a:r>
              <a:rPr lang="en-US" altLang="zh-CN" sz="1200" dirty="0" smtClean="0">
                <a:latin typeface="+mn-ea"/>
              </a:rPr>
              <a:t>1</a:t>
            </a:r>
            <a:r>
              <a:rPr lang="zh-CN" altLang="en-US" sz="1200" dirty="0" smtClean="0">
                <a:latin typeface="+mn-ea"/>
              </a:rPr>
              <a:t>、显示任务编号</a:t>
            </a:r>
            <a:r>
              <a:rPr lang="en-US" altLang="zh-CN" sz="1200" dirty="0" smtClean="0">
                <a:latin typeface="+mn-ea"/>
              </a:rPr>
              <a:t>+</a:t>
            </a:r>
            <a:r>
              <a:rPr lang="zh-CN" altLang="en-US" sz="1200" dirty="0" smtClean="0">
                <a:latin typeface="+mn-ea"/>
              </a:rPr>
              <a:t>标题：</a:t>
            </a:r>
            <a:r>
              <a:rPr lang="en-US" altLang="zh-CN" sz="1200" dirty="0" smtClean="0">
                <a:latin typeface="+mn-ea"/>
              </a:rPr>
              <a:t>DT0009</a:t>
            </a:r>
            <a:r>
              <a:rPr lang="zh-CN" altLang="en-US" sz="1200" dirty="0" smtClean="0">
                <a:latin typeface="+mn-ea"/>
              </a:rPr>
              <a:t>邀请好友任务</a:t>
            </a:r>
            <a:endParaRPr lang="en-US" altLang="zh-CN" sz="1200" dirty="0" smtClean="0">
              <a:latin typeface="+mn-ea"/>
            </a:endParaRPr>
          </a:p>
          <a:p>
            <a:r>
              <a:rPr lang="en-US" altLang="zh-CN" sz="1200" dirty="0" smtClean="0">
                <a:latin typeface="+mn-ea"/>
              </a:rPr>
              <a:t>2</a:t>
            </a:r>
            <a:r>
              <a:rPr lang="zh-CN" altLang="en-US" sz="1200" dirty="0" smtClean="0">
                <a:latin typeface="+mn-ea"/>
              </a:rPr>
              <a:t>、上传资料区：点击读取本地文件</a:t>
            </a:r>
            <a:endParaRPr lang="en-US" altLang="zh-CN" sz="1200" dirty="0" smtClean="0">
              <a:latin typeface="+mn-ea"/>
            </a:endParaRPr>
          </a:p>
          <a:p>
            <a:r>
              <a:rPr lang="en-US" altLang="zh-CN" sz="1200" dirty="0" smtClean="0">
                <a:latin typeface="+mn-ea"/>
              </a:rPr>
              <a:t>3</a:t>
            </a:r>
            <a:r>
              <a:rPr lang="zh-CN" altLang="en-US" sz="1200" dirty="0" smtClean="0">
                <a:latin typeface="+mn-ea"/>
              </a:rPr>
              <a:t>、提交资料：提交上传申请，完成上传任务资料步骤</a:t>
            </a:r>
            <a:endParaRPr lang="zh-CN" altLang="en-US" sz="1200" dirty="0">
              <a:latin typeface="+mn-ea"/>
            </a:endParaRPr>
          </a:p>
        </p:txBody>
      </p:sp>
    </p:spTree>
    <p:extLst>
      <p:ext uri="{BB962C8B-B14F-4D97-AF65-F5344CB8AC3E}">
        <p14:creationId xmlns:p14="http://schemas.microsoft.com/office/powerpoint/2010/main" val="168380040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2598</TotalTime>
  <Words>2604</Words>
  <Application>Microsoft Office PowerPoint</Application>
  <PresentationFormat>A4 纸张(210x297 毫米)</PresentationFormat>
  <Paragraphs>427</Paragraphs>
  <Slides>19</Slides>
  <Notes>5</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Administator</cp:lastModifiedBy>
  <cp:revision>146</cp:revision>
  <cp:lastPrinted>2018-05-09T09:16:42Z</cp:lastPrinted>
  <dcterms:created xsi:type="dcterms:W3CDTF">2018-04-24T08:54:15Z</dcterms:created>
  <dcterms:modified xsi:type="dcterms:W3CDTF">2018-05-22T05:52:46Z</dcterms:modified>
</cp:coreProperties>
</file>