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43"/>
  </p:notesMasterIdLst>
  <p:handoutMasterIdLst>
    <p:handoutMasterId r:id="rId44"/>
  </p:handoutMasterIdLst>
  <p:sldIdLst>
    <p:sldId id="690" r:id="rId2"/>
    <p:sldId id="691" r:id="rId3"/>
    <p:sldId id="692" r:id="rId4"/>
    <p:sldId id="689" r:id="rId5"/>
    <p:sldId id="552" r:id="rId6"/>
    <p:sldId id="459" r:id="rId7"/>
    <p:sldId id="491" r:id="rId8"/>
    <p:sldId id="562" r:id="rId9"/>
    <p:sldId id="460" r:id="rId10"/>
    <p:sldId id="461" r:id="rId11"/>
    <p:sldId id="686" r:id="rId12"/>
    <p:sldId id="687" r:id="rId13"/>
    <p:sldId id="676" r:id="rId14"/>
    <p:sldId id="535" r:id="rId15"/>
    <p:sldId id="582" r:id="rId16"/>
    <p:sldId id="583" r:id="rId17"/>
    <p:sldId id="527" r:id="rId18"/>
    <p:sldId id="688" r:id="rId19"/>
    <p:sldId id="528" r:id="rId20"/>
    <p:sldId id="538" r:id="rId21"/>
    <p:sldId id="592" r:id="rId22"/>
    <p:sldId id="570" r:id="rId23"/>
    <p:sldId id="593" r:id="rId24"/>
    <p:sldId id="594" r:id="rId25"/>
    <p:sldId id="595" r:id="rId26"/>
    <p:sldId id="596" r:id="rId27"/>
    <p:sldId id="597" r:id="rId28"/>
    <p:sldId id="598" r:id="rId29"/>
    <p:sldId id="573" r:id="rId30"/>
    <p:sldId id="695" r:id="rId31"/>
    <p:sldId id="631" r:id="rId32"/>
    <p:sldId id="599" r:id="rId33"/>
    <p:sldId id="693" r:id="rId34"/>
    <p:sldId id="694" r:id="rId35"/>
    <p:sldId id="626" r:id="rId36"/>
    <p:sldId id="576" r:id="rId37"/>
    <p:sldId id="600" r:id="rId38"/>
    <p:sldId id="628" r:id="rId39"/>
    <p:sldId id="629" r:id="rId40"/>
    <p:sldId id="630" r:id="rId41"/>
    <p:sldId id="614" r:id="rId42"/>
  </p:sldIdLst>
  <p:sldSz cx="12192000" cy="6858000"/>
  <p:notesSz cx="9601200" cy="73152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BB"/>
    <a:srgbClr val="1401FF"/>
    <a:srgbClr val="921827"/>
    <a:srgbClr val="FFFFCC"/>
    <a:srgbClr val="CCFFCC"/>
    <a:srgbClr val="FFCCFF"/>
    <a:srgbClr val="FFCC99"/>
    <a:srgbClr val="99CCFF"/>
    <a:srgbClr val="008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7" autoAdjust="0"/>
    <p:restoredTop sz="87823" autoAdjust="0"/>
  </p:normalViewPr>
  <p:slideViewPr>
    <p:cSldViewPr snapToGrid="0">
      <p:cViewPr varScale="1">
        <p:scale>
          <a:sx n="107" d="100"/>
          <a:sy n="107" d="100"/>
        </p:scale>
        <p:origin x="168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248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248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F38672AD-12AE-4354-8ADE-1E86BC48C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248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9692" y="3475487"/>
            <a:ext cx="7681818" cy="329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248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84C7023-1648-4F51-874D-1B6680E39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39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9! = 362,880    but 16! (15-puzzle) = 20 trillion, 25! = 10^25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3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Semi-lattice: x &lt;= y &lt;-&gt; x = x ^ y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49D97-3088-46C0-A5CF-C692DC2682E9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70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Semi-lattice: x &lt;= y &lt;-&gt; x = x ^ y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49D97-3088-46C0-A5CF-C692DC2682E9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390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5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2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P(x)P(x-&gt;y) = P(y)P(y-&gt;x)</a:t>
            </a:r>
          </a:p>
          <a:p>
            <a:r>
              <a:rPr lang="en-US" dirty="0"/>
              <a:t>P(x)/D = P(y)exp((E(x)-E(y))/T)/D</a:t>
            </a:r>
          </a:p>
          <a:p>
            <a:r>
              <a:rPr lang="en-US" dirty="0"/>
              <a:t>P(x)/P(y) = exp(E(x)/T) / exp(E(y)/T)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88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0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559F-2ED3-42FB-97D7-7C336CEBC9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28D4-0D48-40B4-A2B4-AA16B583E8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581A5-8CD7-46EA-B6E3-B84F6F7DE5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AE4EA-EF72-4592-B966-0919EDBC0A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84D3-0B6F-43E9-96DD-B384A1346F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CD15-A186-434C-A76C-E16FE73CAB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F1A73-48D6-4B22-86A8-533683877D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BE99A-4DC5-4CD3-AA5A-F0648462A6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7EAA6-40E0-4638-8426-274C359A2A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8C8E3-8727-4A80-8860-67A2C5A4D4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00F85-53AA-4CB9-B5F3-E0A7D91F13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7BFCCC65-4CBD-445E-A057-E1EE8E8797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2D265F-C9E2-EDC0-1B24-4AF9543A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5" y="1195487"/>
            <a:ext cx="11335174" cy="4124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5889D0-73AC-A1EE-E9F0-4BD4F76C4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205" y="4702629"/>
            <a:ext cx="2697316" cy="78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5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Combining heuristics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79686" y="1524000"/>
            <a:ext cx="11055230" cy="4953000"/>
          </a:xfrm>
        </p:spPr>
        <p:txBody>
          <a:bodyPr/>
          <a:lstStyle/>
          <a:p>
            <a:r>
              <a:rPr lang="en-US" sz="2400" dirty="0"/>
              <a:t>Dominance: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baseline="-25000" dirty="0">
                <a:solidFill>
                  <a:srgbClr val="D303CA"/>
                </a:solidFill>
              </a:rPr>
              <a:t>1</a:t>
            </a:r>
            <a:r>
              <a:rPr lang="en-US" sz="2400" dirty="0">
                <a:solidFill>
                  <a:srgbClr val="D303CA"/>
                </a:solidFill>
              </a:rPr>
              <a:t> </a:t>
            </a:r>
            <a:r>
              <a:rPr lang="en-US" sz="2400" dirty="0">
                <a:solidFill>
                  <a:srgbClr val="D303CA"/>
                </a:solidFill>
                <a:cs typeface="Arial" charset="0"/>
              </a:rPr>
              <a:t>≥</a:t>
            </a:r>
            <a:r>
              <a:rPr lang="en-US" sz="2400" dirty="0">
                <a:solidFill>
                  <a:srgbClr val="D303CA"/>
                </a:solidFill>
              </a:rPr>
              <a:t>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baseline="-25000" dirty="0">
                <a:solidFill>
                  <a:srgbClr val="D303CA"/>
                </a:solidFill>
              </a:rPr>
              <a:t>2</a:t>
            </a:r>
            <a:r>
              <a:rPr lang="en-US" sz="2400" dirty="0">
                <a:solidFill>
                  <a:srgbClr val="D303CA"/>
                </a:solidFill>
              </a:rPr>
              <a:t> </a:t>
            </a:r>
            <a:r>
              <a:rPr lang="en-US" sz="2400" dirty="0"/>
              <a:t>if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303CA"/>
                </a:solidFill>
                <a:sym typeface="Symbol"/>
              </a:rPr>
              <a:t>                     </a:t>
            </a:r>
            <a:r>
              <a:rPr lang="en-US" sz="2400" i="1" dirty="0">
                <a:solidFill>
                  <a:srgbClr val="D303CA"/>
                </a:solidFill>
              </a:rPr>
              <a:t>n</a:t>
            </a:r>
            <a:r>
              <a:rPr lang="en-US" sz="2400" dirty="0">
                <a:solidFill>
                  <a:srgbClr val="D303CA"/>
                </a:solidFill>
              </a:rPr>
              <a:t> 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baseline="-25000" dirty="0">
                <a:solidFill>
                  <a:srgbClr val="D303CA"/>
                </a:solidFill>
              </a:rPr>
              <a:t>1</a:t>
            </a:r>
            <a:r>
              <a:rPr lang="en-US" sz="2400" dirty="0">
                <a:solidFill>
                  <a:srgbClr val="D303CA"/>
                </a:solidFill>
              </a:rPr>
              <a:t>(</a:t>
            </a:r>
            <a:r>
              <a:rPr lang="en-US" sz="2400" i="1" dirty="0">
                <a:solidFill>
                  <a:srgbClr val="D303CA"/>
                </a:solidFill>
              </a:rPr>
              <a:t>n</a:t>
            </a:r>
            <a:r>
              <a:rPr lang="en-US" sz="2400" dirty="0">
                <a:solidFill>
                  <a:srgbClr val="D303CA"/>
                </a:solidFill>
              </a:rPr>
              <a:t>) </a:t>
            </a:r>
            <a:r>
              <a:rPr lang="en-US" sz="2400" dirty="0">
                <a:solidFill>
                  <a:srgbClr val="D303CA"/>
                </a:solidFill>
                <a:sym typeface="Symbol"/>
              </a:rPr>
              <a:t></a:t>
            </a:r>
            <a:r>
              <a:rPr lang="en-US" sz="2400" dirty="0">
                <a:solidFill>
                  <a:srgbClr val="D303CA"/>
                </a:solidFill>
              </a:rPr>
              <a:t>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baseline="-25000" dirty="0">
                <a:solidFill>
                  <a:srgbClr val="D303CA"/>
                </a:solidFill>
              </a:rPr>
              <a:t>2</a:t>
            </a:r>
            <a:r>
              <a:rPr lang="en-US" sz="2400" dirty="0">
                <a:solidFill>
                  <a:srgbClr val="D303CA"/>
                </a:solidFill>
              </a:rPr>
              <a:t>(</a:t>
            </a:r>
            <a:r>
              <a:rPr lang="en-US" sz="2400" i="1" dirty="0">
                <a:solidFill>
                  <a:srgbClr val="D303CA"/>
                </a:solidFill>
              </a:rPr>
              <a:t>n</a:t>
            </a:r>
            <a:r>
              <a:rPr lang="en-US" sz="2400" dirty="0">
                <a:solidFill>
                  <a:srgbClr val="D303CA"/>
                </a:solidFill>
              </a:rPr>
              <a:t>)</a:t>
            </a:r>
          </a:p>
          <a:p>
            <a:pPr lvl="1"/>
            <a:r>
              <a:rPr lang="en-US" sz="2000" dirty="0"/>
              <a:t>Roughly speaking, larger is better as long as both are admissible</a:t>
            </a:r>
          </a:p>
          <a:p>
            <a:pPr lvl="1"/>
            <a:r>
              <a:rPr lang="en-US" sz="2000" dirty="0"/>
              <a:t>The zero heuristic is pretty bad (what does A* do with h=0?)</a:t>
            </a:r>
          </a:p>
          <a:p>
            <a:pPr lvl="1"/>
            <a:r>
              <a:rPr lang="en-US" sz="2000" dirty="0"/>
              <a:t>The exact heuristic is pretty good, but usually too expensive!</a:t>
            </a:r>
          </a:p>
          <a:p>
            <a:pPr eaLnBrk="1" hangingPunct="1"/>
            <a:r>
              <a:rPr lang="en-US" sz="2400" dirty="0"/>
              <a:t>What if we have two heuristics, neither dominates the other?</a:t>
            </a:r>
          </a:p>
          <a:p>
            <a:pPr lvl="1"/>
            <a:r>
              <a:rPr lang="en-US" sz="2000" dirty="0"/>
              <a:t>Form a new heuristic by taking the max of both:</a:t>
            </a:r>
          </a:p>
          <a:p>
            <a:pPr marL="457176" lvl="1" indent="0">
              <a:buNone/>
            </a:pPr>
            <a:r>
              <a:rPr lang="en-US" sz="2000" dirty="0"/>
              <a:t>                 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dirty="0">
                <a:solidFill>
                  <a:srgbClr val="D303CA"/>
                </a:solidFill>
              </a:rPr>
              <a:t>(</a:t>
            </a:r>
            <a:r>
              <a:rPr lang="en-US" sz="2400" i="1" dirty="0">
                <a:solidFill>
                  <a:srgbClr val="D303CA"/>
                </a:solidFill>
              </a:rPr>
              <a:t>n</a:t>
            </a:r>
            <a:r>
              <a:rPr lang="en-US" sz="2400" dirty="0">
                <a:solidFill>
                  <a:srgbClr val="D303CA"/>
                </a:solidFill>
              </a:rPr>
              <a:t>) = max(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baseline="-25000" dirty="0">
                <a:solidFill>
                  <a:srgbClr val="D303CA"/>
                </a:solidFill>
              </a:rPr>
              <a:t>1</a:t>
            </a:r>
            <a:r>
              <a:rPr lang="en-US" sz="2400" dirty="0">
                <a:solidFill>
                  <a:srgbClr val="D303CA"/>
                </a:solidFill>
              </a:rPr>
              <a:t>(</a:t>
            </a:r>
            <a:r>
              <a:rPr lang="en-US" sz="2400" i="1" dirty="0">
                <a:solidFill>
                  <a:srgbClr val="D303CA"/>
                </a:solidFill>
              </a:rPr>
              <a:t>n</a:t>
            </a:r>
            <a:r>
              <a:rPr lang="en-US" sz="2400" dirty="0">
                <a:solidFill>
                  <a:srgbClr val="D303CA"/>
                </a:solidFill>
              </a:rPr>
              <a:t>),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baseline="-25000" dirty="0">
                <a:solidFill>
                  <a:srgbClr val="D303CA"/>
                </a:solidFill>
              </a:rPr>
              <a:t>2</a:t>
            </a:r>
            <a:r>
              <a:rPr lang="en-US" sz="2400" dirty="0">
                <a:solidFill>
                  <a:srgbClr val="D303CA"/>
                </a:solidFill>
              </a:rPr>
              <a:t>(</a:t>
            </a:r>
            <a:r>
              <a:rPr lang="en-US" sz="2400" i="1" dirty="0">
                <a:solidFill>
                  <a:srgbClr val="D303CA"/>
                </a:solidFill>
              </a:rPr>
              <a:t>n</a:t>
            </a:r>
            <a:r>
              <a:rPr lang="en-US" sz="2400" dirty="0">
                <a:solidFill>
                  <a:srgbClr val="D303CA"/>
                </a:solidFill>
              </a:rPr>
              <a:t>))</a:t>
            </a:r>
            <a:endParaRPr lang="en-US" sz="2000" dirty="0"/>
          </a:p>
          <a:p>
            <a:pPr lvl="1" eaLnBrk="1" hangingPunct="1"/>
            <a:r>
              <a:rPr lang="en-US" sz="2000" dirty="0"/>
              <a:t>Max of admissible heuristics is admissible and dominates both!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Knight’s moves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79686" y="1524000"/>
            <a:ext cx="8209352" cy="4953000"/>
          </a:xfrm>
        </p:spPr>
        <p:txBody>
          <a:bodyPr/>
          <a:lstStyle/>
          <a:p>
            <a:r>
              <a:rPr lang="en-US" sz="2400" dirty="0"/>
              <a:t>Minimum number of knight’s moves to get from A to B?</a:t>
            </a:r>
          </a:p>
          <a:p>
            <a:pPr lvl="1"/>
            <a:r>
              <a:rPr lang="en-US" sz="2000" i="1" dirty="0">
                <a:solidFill>
                  <a:srgbClr val="D303CA"/>
                </a:solidFill>
              </a:rPr>
              <a:t>h</a:t>
            </a:r>
            <a:r>
              <a:rPr lang="en-US" sz="2000" baseline="-25000" dirty="0">
                <a:solidFill>
                  <a:srgbClr val="D303CA"/>
                </a:solidFill>
              </a:rPr>
              <a:t>1</a:t>
            </a:r>
            <a:r>
              <a:rPr lang="en-US" sz="2000" dirty="0"/>
              <a:t> = (Manhattan distance)/3 </a:t>
            </a:r>
          </a:p>
          <a:p>
            <a:pPr lvl="2"/>
            <a:r>
              <a:rPr lang="en-US" sz="1600" i="1" dirty="0">
                <a:solidFill>
                  <a:srgbClr val="D303CA"/>
                </a:solidFill>
              </a:rPr>
              <a:t>h</a:t>
            </a:r>
            <a:r>
              <a:rPr lang="en-US" sz="1600" baseline="-25000" dirty="0">
                <a:solidFill>
                  <a:srgbClr val="D303CA"/>
                </a:solidFill>
              </a:rPr>
              <a:t>1</a:t>
            </a:r>
            <a:r>
              <a:rPr lang="en-US" sz="1600" baseline="30000" dirty="0">
                <a:solidFill>
                  <a:srgbClr val="D303CA"/>
                </a:solidFill>
              </a:rPr>
              <a:t>’</a:t>
            </a:r>
            <a:r>
              <a:rPr lang="en-US" sz="1600" dirty="0"/>
              <a:t> = </a:t>
            </a:r>
            <a:r>
              <a:rPr lang="en-US" sz="1600" i="1" dirty="0">
                <a:solidFill>
                  <a:srgbClr val="D303CA"/>
                </a:solidFill>
              </a:rPr>
              <a:t>h</a:t>
            </a:r>
            <a:r>
              <a:rPr lang="en-US" sz="1600" baseline="-25000" dirty="0">
                <a:solidFill>
                  <a:srgbClr val="D303CA"/>
                </a:solidFill>
              </a:rPr>
              <a:t>1 </a:t>
            </a:r>
            <a:r>
              <a:rPr lang="en-US" sz="1600" dirty="0"/>
              <a:t>rounded up to correct parity (even if A, B same color, odd otherwise)</a:t>
            </a:r>
          </a:p>
          <a:p>
            <a:pPr lvl="1"/>
            <a:r>
              <a:rPr lang="en-US" sz="2000" i="1" dirty="0">
                <a:solidFill>
                  <a:srgbClr val="D303CA"/>
                </a:solidFill>
              </a:rPr>
              <a:t>h</a:t>
            </a:r>
            <a:r>
              <a:rPr lang="en-US" sz="2000" baseline="-25000" dirty="0">
                <a:solidFill>
                  <a:srgbClr val="D303CA"/>
                </a:solidFill>
              </a:rPr>
              <a:t>2</a:t>
            </a:r>
            <a:r>
              <a:rPr lang="en-US" sz="2000" dirty="0"/>
              <a:t> = (Euclidean distance)/√5 (rounded up to correct parity)</a:t>
            </a:r>
          </a:p>
          <a:p>
            <a:pPr lvl="1"/>
            <a:r>
              <a:rPr lang="en-US" sz="2000" i="1" dirty="0">
                <a:solidFill>
                  <a:srgbClr val="D303CA"/>
                </a:solidFill>
              </a:rPr>
              <a:t>h</a:t>
            </a:r>
            <a:r>
              <a:rPr lang="en-US" sz="2000" baseline="-25000" dirty="0">
                <a:solidFill>
                  <a:srgbClr val="D303CA"/>
                </a:solidFill>
              </a:rPr>
              <a:t>3</a:t>
            </a:r>
            <a:r>
              <a:rPr lang="en-US" sz="2000" dirty="0"/>
              <a:t> = (max x or y shift)/2 (rounded up to correct parity)</a:t>
            </a:r>
          </a:p>
          <a:p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dirty="0">
                <a:solidFill>
                  <a:srgbClr val="D303CA"/>
                </a:solidFill>
              </a:rPr>
              <a:t>(</a:t>
            </a:r>
            <a:r>
              <a:rPr lang="en-US" sz="2400" i="1" dirty="0">
                <a:solidFill>
                  <a:srgbClr val="D303CA"/>
                </a:solidFill>
              </a:rPr>
              <a:t>n</a:t>
            </a:r>
            <a:r>
              <a:rPr lang="en-US" sz="2400" dirty="0">
                <a:solidFill>
                  <a:srgbClr val="D303CA"/>
                </a:solidFill>
              </a:rPr>
              <a:t>) = max(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baseline="-25000" dirty="0">
                <a:solidFill>
                  <a:srgbClr val="D303CA"/>
                </a:solidFill>
              </a:rPr>
              <a:t>1</a:t>
            </a:r>
            <a:r>
              <a:rPr lang="en-US" sz="2400" baseline="30000" dirty="0">
                <a:solidFill>
                  <a:srgbClr val="D303CA"/>
                </a:solidFill>
              </a:rPr>
              <a:t>’</a:t>
            </a:r>
            <a:r>
              <a:rPr lang="en-US" sz="2400" dirty="0">
                <a:solidFill>
                  <a:srgbClr val="D303CA"/>
                </a:solidFill>
              </a:rPr>
              <a:t>(</a:t>
            </a:r>
            <a:r>
              <a:rPr lang="en-US" sz="2400" i="1" dirty="0">
                <a:solidFill>
                  <a:srgbClr val="D303CA"/>
                </a:solidFill>
              </a:rPr>
              <a:t>n</a:t>
            </a:r>
            <a:r>
              <a:rPr lang="en-US" sz="2400" dirty="0">
                <a:solidFill>
                  <a:srgbClr val="D303CA"/>
                </a:solidFill>
              </a:rPr>
              <a:t>),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baseline="-25000" dirty="0">
                <a:solidFill>
                  <a:srgbClr val="D303CA"/>
                </a:solidFill>
              </a:rPr>
              <a:t>2</a:t>
            </a:r>
            <a:r>
              <a:rPr lang="en-US" sz="2400" dirty="0">
                <a:solidFill>
                  <a:srgbClr val="D303CA"/>
                </a:solidFill>
              </a:rPr>
              <a:t>(</a:t>
            </a:r>
            <a:r>
              <a:rPr lang="en-US" sz="2400" i="1" dirty="0">
                <a:solidFill>
                  <a:srgbClr val="D303CA"/>
                </a:solidFill>
              </a:rPr>
              <a:t>n</a:t>
            </a:r>
            <a:r>
              <a:rPr lang="en-US" sz="2400" dirty="0">
                <a:solidFill>
                  <a:srgbClr val="D303CA"/>
                </a:solidFill>
              </a:rPr>
              <a:t>),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baseline="-25000" dirty="0">
                <a:solidFill>
                  <a:srgbClr val="D303CA"/>
                </a:solidFill>
              </a:rPr>
              <a:t>3</a:t>
            </a:r>
            <a:r>
              <a:rPr lang="en-US" sz="2400" dirty="0">
                <a:solidFill>
                  <a:srgbClr val="D303CA"/>
                </a:solidFill>
              </a:rPr>
              <a:t>(</a:t>
            </a:r>
            <a:r>
              <a:rPr lang="en-US" sz="2400" i="1" dirty="0">
                <a:solidFill>
                  <a:srgbClr val="D303CA"/>
                </a:solidFill>
              </a:rPr>
              <a:t>n</a:t>
            </a:r>
            <a:r>
              <a:rPr lang="en-US" sz="2400" dirty="0">
                <a:solidFill>
                  <a:srgbClr val="D303CA"/>
                </a:solidFill>
              </a:rPr>
              <a:t>)) </a:t>
            </a:r>
            <a:r>
              <a:rPr lang="en-US" sz="2400" dirty="0"/>
              <a:t>is admissible!</a:t>
            </a:r>
          </a:p>
          <a:p>
            <a:endParaRPr lang="en-US" sz="2400" dirty="0"/>
          </a:p>
          <a:p>
            <a:pPr lvl="2"/>
            <a:endParaRPr lang="en-US" sz="1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144000" y="1752600"/>
            <a:ext cx="2286000" cy="4572000"/>
            <a:chOff x="9144000" y="1752600"/>
            <a:chExt cx="2286000" cy="4572000"/>
          </a:xfrm>
        </p:grpSpPr>
        <p:sp>
          <p:nvSpPr>
            <p:cNvPr id="3" name="Rectangle 2"/>
            <p:cNvSpPr/>
            <p:nvPr/>
          </p:nvSpPr>
          <p:spPr>
            <a:xfrm>
              <a:off x="9144000" y="17526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601200" y="17526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58400" y="17526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515600" y="17526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972800" y="17526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44000" y="22098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1200" y="22098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058400" y="22098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515600" y="22098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972800" y="22098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144000" y="26670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601200" y="26670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058400" y="26670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515600" y="26670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72800" y="26670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44000" y="31242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601200" y="31242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058400" y="31242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515600" y="31242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972800" y="31242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144000" y="35814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601200" y="35814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058400" y="35814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515600" y="35814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972800" y="35814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144000" y="40386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601200" y="40386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058400" y="40386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515600" y="40386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972800" y="40386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144000" y="44958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601200" y="44958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058400" y="44958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515600" y="44958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972800" y="44958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144000" y="49530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601200" y="49530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058400" y="49530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515600" y="49530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972800" y="49530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144000" y="54102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601200" y="54102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058400" y="54102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515600" y="54102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972800" y="54102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144000" y="58674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601200" y="58674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058400" y="58674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515600" y="58674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972800" y="58674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7500" y="5883663"/>
              <a:ext cx="335688" cy="440937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11125200" y="1905000"/>
              <a:ext cx="152400" cy="152400"/>
            </a:xfrm>
            <a:prstGeom prst="ellips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9372600" y="5181600"/>
              <a:ext cx="0" cy="9144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372600" y="5181600"/>
              <a:ext cx="457200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72600" y="6096000"/>
              <a:ext cx="914400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0287000" y="5638800"/>
              <a:ext cx="0" cy="4572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509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Optimality of A* Graph Search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6501" y="1753559"/>
            <a:ext cx="5862797" cy="422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 bwMode="auto">
          <a:xfrm>
            <a:off x="9067800" y="4419600"/>
            <a:ext cx="3001689" cy="83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This part is a bit fiddly, </a:t>
            </a:r>
          </a:p>
          <a:p>
            <a:r>
              <a:rPr lang="en-US" sz="2400" dirty="0">
                <a:latin typeface="Calibri"/>
                <a:cs typeface="Calibri"/>
              </a:rPr>
              <a:t>sorry about that</a:t>
            </a:r>
          </a:p>
        </p:txBody>
      </p:sp>
    </p:spTree>
    <p:extLst>
      <p:ext uri="{BB962C8B-B14F-4D97-AF65-F5344CB8AC3E}">
        <p14:creationId xmlns:p14="http://schemas.microsoft.com/office/powerpoint/2010/main" val="36475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State Space Graphs vs. Search Trees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19200" y="1671939"/>
            <a:ext cx="38862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Consider a rectangular grid: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77000" y="1676400"/>
            <a:ext cx="54102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How many states within </a:t>
            </a:r>
            <a:r>
              <a:rPr lang="en-US" sz="2400" i="1" dirty="0">
                <a:solidFill>
                  <a:srgbClr val="CC00CC"/>
                </a:solidFill>
                <a:latin typeface="Calibri" pitchFamily="34" charset="0"/>
              </a:rPr>
              <a:t>d</a:t>
            </a:r>
            <a:r>
              <a:rPr lang="en-US" sz="2400" dirty="0">
                <a:latin typeface="Calibri" pitchFamily="34" charset="0"/>
              </a:rPr>
              <a:t> steps of start?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44847-596D-F042-9F1A-8EEAFA16F078}"/>
              </a:ext>
            </a:extLst>
          </p:cNvPr>
          <p:cNvSpPr txBox="1"/>
          <p:nvPr/>
        </p:nvSpPr>
        <p:spPr>
          <a:xfrm>
            <a:off x="6477000" y="3581400"/>
            <a:ext cx="55626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How many states in search tree of depth </a:t>
            </a:r>
            <a:r>
              <a:rPr lang="en-US" sz="2400" i="1" dirty="0">
                <a:solidFill>
                  <a:srgbClr val="CC00CC"/>
                </a:solidFill>
                <a:latin typeface="Calibri" pitchFamily="34" charset="0"/>
              </a:rPr>
              <a:t>d</a:t>
            </a:r>
            <a:r>
              <a:rPr lang="en-US" sz="2400" dirty="0">
                <a:latin typeface="Calibri" pitchFamily="34" charset="0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D9CD0-D5BA-CB48-A331-F3CBEF7058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71" b="13022"/>
          <a:stretch/>
        </p:blipFill>
        <p:spPr>
          <a:xfrm>
            <a:off x="1245973" y="2286000"/>
            <a:ext cx="3696949" cy="37794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D25DAA-789C-1383-AE86-57CA9FCF1CC2}"/>
              </a:ext>
            </a:extLst>
          </p:cNvPr>
          <p:cNvSpPr txBox="1"/>
          <p:nvPr/>
        </p:nvSpPr>
        <p:spPr bwMode="auto">
          <a:xfrm>
            <a:off x="875189" y="6065451"/>
            <a:ext cx="10899583" cy="461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Basic idea of graph search: don’t re-expand a state that has been expanded previously</a:t>
            </a:r>
          </a:p>
        </p:txBody>
      </p:sp>
    </p:spTree>
    <p:extLst>
      <p:ext uri="{BB962C8B-B14F-4D97-AF65-F5344CB8AC3E}">
        <p14:creationId xmlns:p14="http://schemas.microsoft.com/office/powerpoint/2010/main" val="212460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6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A* Graph Search Gone Wrong?</a:t>
            </a:r>
          </a:p>
        </p:txBody>
      </p:sp>
      <p:sp>
        <p:nvSpPr>
          <p:cNvPr id="18" name="Oval 17"/>
          <p:cNvSpPr/>
          <p:nvPr/>
        </p:nvSpPr>
        <p:spPr>
          <a:xfrm>
            <a:off x="1363498" y="28194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3116098" y="21336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506498" y="41910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4792498" y="28956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4792498" y="51054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b="1" dirty="0">
                <a:latin typeface="Calibri"/>
                <a:cs typeface="Calibri"/>
              </a:rPr>
              <a:t>G</a:t>
            </a:r>
          </a:p>
        </p:txBody>
      </p:sp>
      <p:cxnSp>
        <p:nvCxnSpPr>
          <p:cNvPr id="24" name="Straight Arrow Connector 23"/>
          <p:cNvCxnSpPr>
            <a:stCxn id="18" idx="7"/>
            <a:endCxn id="19" idx="2"/>
          </p:cNvCxnSpPr>
          <p:nvPr/>
        </p:nvCxnSpPr>
        <p:spPr>
          <a:xfrm flipV="1">
            <a:off x="2013906" y="2514600"/>
            <a:ext cx="1102192" cy="4163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5"/>
            <a:endCxn id="20" idx="1"/>
          </p:cNvCxnSpPr>
          <p:nvPr/>
        </p:nvCxnSpPr>
        <p:spPr>
          <a:xfrm>
            <a:off x="2013906" y="3469808"/>
            <a:ext cx="604184" cy="832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7"/>
            <a:endCxn id="21" idx="3"/>
          </p:cNvCxnSpPr>
          <p:nvPr/>
        </p:nvCxnSpPr>
        <p:spPr>
          <a:xfrm flipV="1">
            <a:off x="3156906" y="3546008"/>
            <a:ext cx="1747184" cy="756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6"/>
            <a:endCxn id="21" idx="1"/>
          </p:cNvCxnSpPr>
          <p:nvPr/>
        </p:nvCxnSpPr>
        <p:spPr>
          <a:xfrm>
            <a:off x="3878098" y="2514600"/>
            <a:ext cx="1025992" cy="4925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4"/>
            <a:endCxn id="22" idx="0"/>
          </p:cNvCxnSpPr>
          <p:nvPr/>
        </p:nvCxnSpPr>
        <p:spPr>
          <a:xfrm>
            <a:off x="5173498" y="3657600"/>
            <a:ext cx="0" cy="1447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805" name="TextBox 34"/>
          <p:cNvSpPr txBox="1">
            <a:spLocks noChangeArrowheads="1"/>
          </p:cNvSpPr>
          <p:nvPr/>
        </p:nvSpPr>
        <p:spPr bwMode="auto">
          <a:xfrm>
            <a:off x="2531898" y="2678670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33806" name="TextBox 35"/>
          <p:cNvSpPr txBox="1">
            <a:spLocks noChangeArrowheads="1"/>
          </p:cNvSpPr>
          <p:nvPr/>
        </p:nvSpPr>
        <p:spPr bwMode="auto">
          <a:xfrm>
            <a:off x="2303298" y="3581398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33807" name="TextBox 36"/>
          <p:cNvSpPr txBox="1">
            <a:spLocks noChangeArrowheads="1"/>
          </p:cNvSpPr>
          <p:nvPr/>
        </p:nvSpPr>
        <p:spPr bwMode="auto">
          <a:xfrm>
            <a:off x="4259098" y="2819398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33808" name="TextBox 37"/>
          <p:cNvSpPr txBox="1">
            <a:spLocks noChangeArrowheads="1"/>
          </p:cNvSpPr>
          <p:nvPr/>
        </p:nvSpPr>
        <p:spPr bwMode="auto">
          <a:xfrm>
            <a:off x="3954298" y="3957637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2</a:t>
            </a:r>
          </a:p>
        </p:txBody>
      </p:sp>
      <p:sp>
        <p:nvSpPr>
          <p:cNvPr id="33809" name="TextBox 38"/>
          <p:cNvSpPr txBox="1">
            <a:spLocks noChangeArrowheads="1"/>
          </p:cNvSpPr>
          <p:nvPr/>
        </p:nvSpPr>
        <p:spPr bwMode="auto">
          <a:xfrm>
            <a:off x="5249698" y="4186237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3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328440" y="1828798"/>
            <a:ext cx="4197036" cy="4403471"/>
            <a:chOff x="1489613" y="1600298"/>
            <a:chExt cx="4195761" cy="4403090"/>
          </a:xfrm>
        </p:grpSpPr>
        <p:sp>
          <p:nvSpPr>
            <p:cNvPr id="33831" name="TextBox 39"/>
            <p:cNvSpPr txBox="1">
              <a:spLocks noChangeArrowheads="1"/>
            </p:cNvSpPr>
            <p:nvPr/>
          </p:nvSpPr>
          <p:spPr bwMode="auto">
            <a:xfrm>
              <a:off x="1489613" y="3317359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h=2</a:t>
              </a:r>
            </a:p>
          </p:txBody>
        </p:sp>
        <p:sp>
          <p:nvSpPr>
            <p:cNvPr id="33832" name="TextBox 40"/>
            <p:cNvSpPr txBox="1">
              <a:spLocks noChangeArrowheads="1"/>
            </p:cNvSpPr>
            <p:nvPr/>
          </p:nvSpPr>
          <p:spPr bwMode="auto">
            <a:xfrm>
              <a:off x="2796572" y="4718814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h=1</a:t>
              </a:r>
            </a:p>
          </p:txBody>
        </p:sp>
        <p:sp>
          <p:nvSpPr>
            <p:cNvPr id="33833" name="TextBox 41"/>
            <p:cNvSpPr txBox="1">
              <a:spLocks noChangeArrowheads="1"/>
            </p:cNvSpPr>
            <p:nvPr/>
          </p:nvSpPr>
          <p:spPr bwMode="auto">
            <a:xfrm>
              <a:off x="3368386" y="1600298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h=4</a:t>
              </a:r>
            </a:p>
          </p:txBody>
        </p:sp>
        <p:sp>
          <p:nvSpPr>
            <p:cNvPr id="33834" name="TextBox 42"/>
            <p:cNvSpPr txBox="1">
              <a:spLocks noChangeArrowheads="1"/>
            </p:cNvSpPr>
            <p:nvPr/>
          </p:nvSpPr>
          <p:spPr bwMode="auto">
            <a:xfrm>
              <a:off x="5090721" y="2347665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h=1</a:t>
              </a:r>
            </a:p>
          </p:txBody>
        </p:sp>
        <p:sp>
          <p:nvSpPr>
            <p:cNvPr id="33835" name="TextBox 43"/>
            <p:cNvSpPr txBox="1">
              <a:spLocks noChangeArrowheads="1"/>
            </p:cNvSpPr>
            <p:nvPr/>
          </p:nvSpPr>
          <p:spPr bwMode="auto">
            <a:xfrm>
              <a:off x="5073787" y="5634088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h=0</a:t>
              </a:r>
            </a:p>
          </p:txBody>
        </p: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8229601" y="2362200"/>
            <a:ext cx="1047578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S (0+</a:t>
            </a:r>
            <a:r>
              <a:rPr lang="en-US" sz="240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latin typeface="Calibri"/>
                <a:cs typeface="Calibri"/>
              </a:rPr>
              <a:t>)</a:t>
            </a:r>
          </a:p>
        </p:txBody>
      </p: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7239001" y="2823863"/>
            <a:ext cx="2995207" cy="919284"/>
            <a:chOff x="5638800" y="2133354"/>
            <a:chExt cx="2995208" cy="918925"/>
          </a:xfrm>
        </p:grpSpPr>
        <p:sp>
          <p:nvSpPr>
            <p:cNvPr id="33827" name="TextBox 54"/>
            <p:cNvSpPr txBox="1">
              <a:spLocks noChangeArrowheads="1"/>
            </p:cNvSpPr>
            <p:nvPr/>
          </p:nvSpPr>
          <p:spPr bwMode="auto">
            <a:xfrm>
              <a:off x="5638800" y="2590794"/>
              <a:ext cx="1084251" cy="461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A (1+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4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33828" name="TextBox 55"/>
            <p:cNvSpPr txBox="1">
              <a:spLocks noChangeArrowheads="1"/>
            </p:cNvSpPr>
            <p:nvPr/>
          </p:nvSpPr>
          <p:spPr bwMode="auto">
            <a:xfrm>
              <a:off x="7560427" y="2590789"/>
              <a:ext cx="1073581" cy="461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B (1+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62" name="Straight Arrow Connector 61"/>
            <p:cNvCxnSpPr>
              <a:stCxn id="54" idx="2"/>
              <a:endCxn id="33828" idx="0"/>
            </p:cNvCxnSpPr>
            <p:nvPr/>
          </p:nvCxnSpPr>
          <p:spPr>
            <a:xfrm>
              <a:off x="7153190" y="2133354"/>
              <a:ext cx="944028" cy="4574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4" idx="2"/>
              <a:endCxn id="33827" idx="0"/>
            </p:cNvCxnSpPr>
            <p:nvPr/>
          </p:nvCxnSpPr>
          <p:spPr>
            <a:xfrm flipH="1">
              <a:off x="6180926" y="2133354"/>
              <a:ext cx="972263" cy="4574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7237991" y="3743147"/>
            <a:ext cx="1070275" cy="914580"/>
            <a:chOff x="5637791" y="3052286"/>
            <a:chExt cx="1069765" cy="914581"/>
          </a:xfrm>
        </p:grpSpPr>
        <p:sp>
          <p:nvSpPr>
            <p:cNvPr id="33825" name="TextBox 58"/>
            <p:cNvSpPr txBox="1">
              <a:spLocks noChangeArrowheads="1"/>
            </p:cNvSpPr>
            <p:nvPr/>
          </p:nvSpPr>
          <p:spPr bwMode="auto">
            <a:xfrm>
              <a:off x="5637791" y="3505201"/>
              <a:ext cx="1069765" cy="4616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C (2+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68" name="Straight Arrow Connector 67"/>
            <p:cNvCxnSpPr>
              <a:stCxn id="33827" idx="2"/>
              <a:endCxn id="33825" idx="0"/>
            </p:cNvCxnSpPr>
            <p:nvPr/>
          </p:nvCxnSpPr>
          <p:spPr>
            <a:xfrm flipH="1">
              <a:off x="6172674" y="3052286"/>
              <a:ext cx="7994" cy="4529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7239002" y="4657727"/>
            <a:ext cx="1100331" cy="909802"/>
            <a:chOff x="5638805" y="3966836"/>
            <a:chExt cx="1099952" cy="910124"/>
          </a:xfrm>
        </p:grpSpPr>
        <p:sp>
          <p:nvSpPr>
            <p:cNvPr id="33823" name="TextBox 59"/>
            <p:cNvSpPr txBox="1">
              <a:spLocks noChangeArrowheads="1"/>
            </p:cNvSpPr>
            <p:nvPr/>
          </p:nvSpPr>
          <p:spPr bwMode="auto">
            <a:xfrm>
              <a:off x="5638805" y="4415132"/>
              <a:ext cx="1099952" cy="461828"/>
            </a:xfrm>
            <a:prstGeom prst="rect">
              <a:avLst/>
            </a:prstGeom>
            <a:noFill/>
            <a:ln w="28575">
              <a:noFill/>
              <a:miter lim="800000"/>
              <a:headEnd type="none" w="med" len="med"/>
              <a:tailEnd type="triangle" w="lg" len="lg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G (5+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0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70" name="Straight Arrow Connector 69"/>
            <p:cNvCxnSpPr>
              <a:stCxn id="33825" idx="2"/>
              <a:endCxn id="33823" idx="0"/>
            </p:cNvCxnSpPr>
            <p:nvPr/>
          </p:nvCxnSpPr>
          <p:spPr>
            <a:xfrm>
              <a:off x="6172748" y="3966836"/>
              <a:ext cx="16033" cy="4482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9142996" y="3743142"/>
            <a:ext cx="1070275" cy="909982"/>
            <a:chOff x="7543375" y="3052260"/>
            <a:chExt cx="1069766" cy="910305"/>
          </a:xfrm>
        </p:grpSpPr>
        <p:sp>
          <p:nvSpPr>
            <p:cNvPr id="33821" name="TextBox 56"/>
            <p:cNvSpPr txBox="1">
              <a:spLocks noChangeArrowheads="1"/>
            </p:cNvSpPr>
            <p:nvPr/>
          </p:nvSpPr>
          <p:spPr bwMode="auto">
            <a:xfrm>
              <a:off x="7543375" y="3500736"/>
              <a:ext cx="1069766" cy="461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C (3+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72" name="Straight Arrow Connector 71"/>
            <p:cNvCxnSpPr>
              <a:stCxn id="33828" idx="2"/>
              <a:endCxn id="33821" idx="0"/>
            </p:cNvCxnSpPr>
            <p:nvPr/>
          </p:nvCxnSpPr>
          <p:spPr>
            <a:xfrm flipH="1">
              <a:off x="8078258" y="3052260"/>
              <a:ext cx="19275" cy="4484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9126745" y="4653124"/>
            <a:ext cx="1100331" cy="914237"/>
            <a:chOff x="7526555" y="3962569"/>
            <a:chExt cx="1099952" cy="914240"/>
          </a:xfrm>
        </p:grpSpPr>
        <p:sp>
          <p:nvSpPr>
            <p:cNvPr id="33819" name="TextBox 57"/>
            <p:cNvSpPr txBox="1">
              <a:spLocks noChangeArrowheads="1"/>
            </p:cNvSpPr>
            <p:nvPr/>
          </p:nvSpPr>
          <p:spPr bwMode="auto">
            <a:xfrm>
              <a:off x="7526555" y="4415142"/>
              <a:ext cx="1099952" cy="461667"/>
            </a:xfrm>
            <a:prstGeom prst="rect">
              <a:avLst/>
            </a:prstGeom>
            <a:noFill/>
            <a:ln w="28575">
              <a:noFill/>
              <a:miter lim="800000"/>
              <a:headEnd type="none" w="med" len="med"/>
              <a:tailEnd type="triangle" w="lg" len="lg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G (6+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0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74" name="Straight Arrow Connector 73"/>
            <p:cNvCxnSpPr>
              <a:stCxn id="33821" idx="2"/>
              <a:endCxn id="33819" idx="0"/>
            </p:cNvCxnSpPr>
            <p:nvPr/>
          </p:nvCxnSpPr>
          <p:spPr>
            <a:xfrm flipH="1">
              <a:off x="8076531" y="3962569"/>
              <a:ext cx="1223" cy="4525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817" name="TextBox 85"/>
          <p:cNvSpPr txBox="1">
            <a:spLocks noChangeArrowheads="1"/>
          </p:cNvSpPr>
          <p:nvPr/>
        </p:nvSpPr>
        <p:spPr bwMode="auto">
          <a:xfrm>
            <a:off x="2125499" y="1295400"/>
            <a:ext cx="2759406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State space graph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745370" y="1311833"/>
            <a:ext cx="1838576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Search tree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096000" y="5486400"/>
            <a:ext cx="5592424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Simple check against expanded set blocks C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6096000" y="5862937"/>
            <a:ext cx="5814358" cy="83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Fancy check allows new C if cheaper than old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but requires recalculating C’s descendants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7" grpId="0"/>
      <p:bldP spid="8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Consistency of Heuristics</a:t>
            </a:r>
          </a:p>
        </p:txBody>
      </p:sp>
      <p:sp>
        <p:nvSpPr>
          <p:cNvPr id="8195" name="Content Placeholder 14"/>
          <p:cNvSpPr>
            <a:spLocks noGrp="1"/>
          </p:cNvSpPr>
          <p:nvPr>
            <p:ph idx="1"/>
          </p:nvPr>
        </p:nvSpPr>
        <p:spPr>
          <a:xfrm>
            <a:off x="4888230" y="1295400"/>
            <a:ext cx="6934200" cy="3333750"/>
          </a:xfrm>
        </p:spPr>
        <p:txBody>
          <a:bodyPr/>
          <a:lstStyle/>
          <a:p>
            <a:pPr>
              <a:lnSpc>
                <a:spcPts val="2580"/>
              </a:lnSpc>
            </a:pPr>
            <a:r>
              <a:rPr lang="en-US" sz="2400" dirty="0">
                <a:latin typeface="Calibri"/>
                <a:cs typeface="Calibri"/>
              </a:rPr>
              <a:t>Main idea: estimated heuristic costs ≤ actual costs</a:t>
            </a:r>
          </a:p>
          <a:p>
            <a:pPr lvl="1">
              <a:lnSpc>
                <a:spcPts val="2580"/>
              </a:lnSpc>
            </a:pPr>
            <a:r>
              <a:rPr lang="en-US" sz="2000" dirty="0">
                <a:latin typeface="Calibri"/>
                <a:cs typeface="Calibri"/>
              </a:rPr>
              <a:t>Admissibility: heuristic cost ≤ actual cost to goal</a:t>
            </a:r>
          </a:p>
          <a:p>
            <a:pPr lvl="1">
              <a:lnSpc>
                <a:spcPts val="258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h(A) </a:t>
            </a:r>
            <a:r>
              <a:rPr lang="en-US" sz="2000" dirty="0">
                <a:latin typeface="Calibri"/>
                <a:cs typeface="Calibri"/>
              </a:rPr>
              <a:t>≤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h</a:t>
            </a:r>
            <a:r>
              <a:rPr lang="en-US" sz="2000" baseline="30000" dirty="0">
                <a:solidFill>
                  <a:srgbClr val="008000"/>
                </a:solidFill>
                <a:latin typeface="Calibri"/>
                <a:cs typeface="Calibri"/>
              </a:rPr>
              <a:t>*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(A)</a:t>
            </a:r>
          </a:p>
          <a:p>
            <a:pPr lvl="1">
              <a:lnSpc>
                <a:spcPts val="2580"/>
              </a:lnSpc>
            </a:pPr>
            <a:r>
              <a:rPr lang="en-US" sz="2000" dirty="0">
                <a:latin typeface="Calibri"/>
                <a:cs typeface="Calibri"/>
              </a:rPr>
              <a:t>Consistency: heuristic “arc” cost ≤ actual cost for each arc</a:t>
            </a:r>
          </a:p>
          <a:p>
            <a:pPr lvl="1">
              <a:lnSpc>
                <a:spcPts val="258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		h(A) – h(C)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≤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c(A,C)</a:t>
            </a:r>
          </a:p>
          <a:p>
            <a:pPr lvl="1">
              <a:lnSpc>
                <a:spcPts val="2580"/>
              </a:lnSpc>
              <a:buNone/>
            </a:pP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	or 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h(A) </a:t>
            </a:r>
            <a:r>
              <a:rPr lang="en-US" sz="2000" dirty="0">
                <a:latin typeface="Calibri"/>
                <a:cs typeface="Calibri"/>
              </a:rPr>
              <a:t>≤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c(A,C) </a:t>
            </a:r>
            <a:r>
              <a:rPr lang="en-US" sz="2000" dirty="0">
                <a:latin typeface="Calibri"/>
                <a:cs typeface="Calibri"/>
              </a:rPr>
              <a:t>+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h(C) </a:t>
            </a:r>
            <a:r>
              <a:rPr lang="en-US" sz="2000" dirty="0">
                <a:latin typeface="Calibri"/>
                <a:cs typeface="Calibri"/>
              </a:rPr>
              <a:t>(triangle inequality)</a:t>
            </a:r>
          </a:p>
          <a:p>
            <a:pPr lvl="2">
              <a:lnSpc>
                <a:spcPts val="2580"/>
              </a:lnSpc>
            </a:pPr>
            <a:r>
              <a:rPr lang="en-US" sz="1800" dirty="0">
                <a:solidFill>
                  <a:srgbClr val="333399"/>
                </a:solidFill>
                <a:latin typeface="Calibri"/>
                <a:cs typeface="Calibri"/>
              </a:rPr>
              <a:t>Note: h* </a:t>
            </a:r>
            <a:r>
              <a:rPr lang="en-US" sz="1800" i="1" u="sng" dirty="0">
                <a:solidFill>
                  <a:srgbClr val="333399"/>
                </a:solidFill>
                <a:latin typeface="Calibri"/>
                <a:cs typeface="Calibri"/>
              </a:rPr>
              <a:t>necessarily</a:t>
            </a:r>
            <a:r>
              <a:rPr lang="en-US" sz="1800" dirty="0">
                <a:solidFill>
                  <a:srgbClr val="333399"/>
                </a:solidFill>
                <a:latin typeface="Calibri"/>
                <a:cs typeface="Calibri"/>
              </a:rPr>
              <a:t> satisfies triangle inequality</a:t>
            </a:r>
          </a:p>
          <a:p>
            <a:pPr>
              <a:lnSpc>
                <a:spcPts val="2580"/>
              </a:lnSpc>
              <a:buClr>
                <a:srgbClr val="333399"/>
              </a:buClr>
            </a:pPr>
            <a:r>
              <a:rPr lang="en-US" sz="2400" dirty="0">
                <a:solidFill>
                  <a:srgbClr val="333399"/>
                </a:solidFill>
                <a:latin typeface="Calibri"/>
                <a:cs typeface="Calibri"/>
              </a:rPr>
              <a:t>Consequences of consistency:</a:t>
            </a:r>
          </a:p>
          <a:p>
            <a:pPr lvl="1">
              <a:lnSpc>
                <a:spcPts val="2580"/>
              </a:lnSpc>
              <a:buClr>
                <a:srgbClr val="333399"/>
              </a:buClr>
            </a:pPr>
            <a:r>
              <a:rPr lang="en-US" sz="2000" dirty="0">
                <a:latin typeface="Calibri"/>
                <a:cs typeface="Calibri"/>
              </a:rPr>
              <a:t>The </a:t>
            </a:r>
            <a:r>
              <a:rPr lang="en-US" sz="20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000" dirty="0">
                <a:latin typeface="Calibri"/>
                <a:cs typeface="Calibri"/>
              </a:rPr>
              <a:t> value along a path never decreases:</a:t>
            </a:r>
          </a:p>
          <a:p>
            <a:pPr lvl="1">
              <a:lnSpc>
                <a:spcPts val="2580"/>
              </a:lnSpc>
              <a:buClr>
                <a:srgbClr val="333399"/>
              </a:buClr>
              <a:buNone/>
            </a:pPr>
            <a:r>
              <a:rPr lang="en-US" sz="2000" dirty="0">
                <a:latin typeface="Calibri"/>
                <a:cs typeface="Calibri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 h(A) </a:t>
            </a:r>
            <a:r>
              <a:rPr lang="en-US" sz="2000" dirty="0">
                <a:latin typeface="Calibri"/>
                <a:cs typeface="Calibri"/>
              </a:rPr>
              <a:t>≤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c(A,C) </a:t>
            </a:r>
            <a:r>
              <a:rPr lang="en-US" sz="2000" dirty="0">
                <a:latin typeface="Calibri"/>
                <a:cs typeface="Calibri"/>
              </a:rPr>
              <a:t>+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h(C)   </a:t>
            </a:r>
            <a:r>
              <a:rPr lang="en-US" sz="2000" dirty="0">
                <a:latin typeface="Calibri"/>
                <a:cs typeface="Calibri"/>
              </a:rPr>
              <a:t>=&gt; 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g(A) + h(A) </a:t>
            </a:r>
            <a:r>
              <a:rPr lang="en-US" sz="2000" dirty="0">
                <a:latin typeface="Calibri"/>
                <a:cs typeface="Calibri"/>
              </a:rPr>
              <a:t>≤ 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g(A) +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c(A,C) </a:t>
            </a:r>
            <a:r>
              <a:rPr lang="en-US" sz="2000" dirty="0">
                <a:latin typeface="Calibri"/>
                <a:cs typeface="Calibri"/>
              </a:rPr>
              <a:t>+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h(C)</a:t>
            </a: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ts val="2580"/>
              </a:lnSpc>
              <a:buClr>
                <a:srgbClr val="333399"/>
              </a:buClr>
            </a:pPr>
            <a:r>
              <a:rPr lang="en-US" sz="2000" dirty="0">
                <a:latin typeface="Calibri"/>
                <a:cs typeface="Calibri"/>
              </a:rPr>
              <a:t>A* graph search is optimal</a:t>
            </a:r>
          </a:p>
          <a:p>
            <a:pPr>
              <a:lnSpc>
                <a:spcPts val="258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cxnSp>
        <p:nvCxnSpPr>
          <p:cNvPr id="5" name="Straight Arrow Connector 4"/>
          <p:cNvCxnSpPr>
            <a:cxnSpLocks/>
            <a:stCxn id="8" idx="4"/>
            <a:endCxn id="9" idx="0"/>
          </p:cNvCxnSpPr>
          <p:nvPr/>
        </p:nvCxnSpPr>
        <p:spPr>
          <a:xfrm>
            <a:off x="3124200" y="3500439"/>
            <a:ext cx="0" cy="152876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827" name="TextBox 10"/>
          <p:cNvSpPr txBox="1">
            <a:spLocks noChangeArrowheads="1"/>
          </p:cNvSpPr>
          <p:nvPr/>
        </p:nvSpPr>
        <p:spPr bwMode="auto">
          <a:xfrm>
            <a:off x="3657600" y="2819400"/>
            <a:ext cx="7306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53E888-D4C2-644B-944C-D1DE4C5E58F0}"/>
              </a:ext>
            </a:extLst>
          </p:cNvPr>
          <p:cNvGrpSpPr/>
          <p:nvPr/>
        </p:nvGrpSpPr>
        <p:grpSpPr>
          <a:xfrm>
            <a:off x="609600" y="1824039"/>
            <a:ext cx="2971800" cy="4119561"/>
            <a:chOff x="609600" y="1824039"/>
            <a:chExt cx="2971800" cy="4119561"/>
          </a:xfrm>
        </p:grpSpPr>
        <p:sp>
          <p:nvSpPr>
            <p:cNvPr id="7" name="Oval 6"/>
            <p:cNvSpPr/>
            <p:nvPr/>
          </p:nvSpPr>
          <p:spPr>
            <a:xfrm>
              <a:off x="762000" y="1824039"/>
              <a:ext cx="914400" cy="914400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8" tIns="45719" rIns="91438" bIns="45719" anchor="ctr"/>
            <a:lstStyle/>
            <a:p>
              <a:pPr algn="ctr">
                <a:defRPr/>
              </a:pPr>
              <a:r>
                <a:rPr lang="en-US" sz="2800" b="1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67000" y="5029200"/>
              <a:ext cx="914400" cy="914400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8" tIns="45719" rIns="91438" bIns="45719" anchor="ctr"/>
            <a:lstStyle/>
            <a:p>
              <a:pPr algn="ctr">
                <a:defRPr/>
              </a:pPr>
              <a:r>
                <a:rPr lang="en-US" sz="2800" b="1" dirty="0">
                  <a:latin typeface="Calibri"/>
                  <a:cs typeface="Calibri"/>
                </a:rPr>
                <a:t>G</a:t>
              </a:r>
            </a:p>
          </p:txBody>
        </p:sp>
        <p:sp>
          <p:nvSpPr>
            <p:cNvPr id="34826" name="TextBox 9"/>
            <p:cNvSpPr txBox="1">
              <a:spLocks noChangeArrowheads="1"/>
            </p:cNvSpPr>
            <p:nvPr/>
          </p:nvSpPr>
          <p:spPr bwMode="auto">
            <a:xfrm>
              <a:off x="609600" y="2819400"/>
              <a:ext cx="730697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  <a:latin typeface="Calibri"/>
                  <a:cs typeface="Calibri"/>
                </a:rPr>
                <a:t>h=4</a:t>
              </a:r>
            </a:p>
          </p:txBody>
        </p:sp>
        <p:cxnSp>
          <p:nvCxnSpPr>
            <p:cNvPr id="17" name="Straight Arrow Connector 16"/>
            <p:cNvCxnSpPr>
              <a:stCxn id="7" idx="5"/>
              <a:endCxn id="9" idx="1"/>
            </p:cNvCxnSpPr>
            <p:nvPr/>
          </p:nvCxnSpPr>
          <p:spPr>
            <a:xfrm>
              <a:off x="1542489" y="2604528"/>
              <a:ext cx="1258422" cy="2558583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7B05D7-6A04-1B4C-BDBC-3899E09DF390}"/>
              </a:ext>
            </a:extLst>
          </p:cNvPr>
          <p:cNvGrpSpPr/>
          <p:nvPr/>
        </p:nvGrpSpPr>
        <p:grpSpPr>
          <a:xfrm>
            <a:off x="1646948" y="2191200"/>
            <a:ext cx="1934452" cy="1309239"/>
            <a:chOff x="1646948" y="2191200"/>
            <a:chExt cx="1934452" cy="1309239"/>
          </a:xfrm>
        </p:grpSpPr>
        <p:sp>
          <p:nvSpPr>
            <p:cNvPr id="8" name="Oval 7"/>
            <p:cNvSpPr/>
            <p:nvPr/>
          </p:nvSpPr>
          <p:spPr>
            <a:xfrm>
              <a:off x="2667000" y="2586039"/>
              <a:ext cx="914400" cy="914400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8" tIns="45719" rIns="91438" bIns="45719" anchor="ctr"/>
            <a:lstStyle/>
            <a:p>
              <a:pPr algn="ctr">
                <a:defRPr/>
              </a:pPr>
              <a:r>
                <a:rPr lang="en-US" sz="2800" b="1" dirty="0">
                  <a:latin typeface="Calibri"/>
                  <a:cs typeface="Calibri"/>
                </a:rPr>
                <a:t>C</a:t>
              </a:r>
            </a:p>
          </p:txBody>
        </p:sp>
        <p:sp>
          <p:nvSpPr>
            <p:cNvPr id="34828" name="TextBox 11"/>
            <p:cNvSpPr txBox="1">
              <a:spLocks noChangeArrowheads="1"/>
            </p:cNvSpPr>
            <p:nvPr/>
          </p:nvSpPr>
          <p:spPr bwMode="auto">
            <a:xfrm>
              <a:off x="1950626" y="2191200"/>
              <a:ext cx="340654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1</a:t>
              </a:r>
            </a:p>
          </p:txBody>
        </p: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1646948" y="2422032"/>
              <a:ext cx="1124511" cy="438711"/>
            </a:xfrm>
            <a:prstGeom prst="straightConnector1">
              <a:avLst/>
            </a:prstGeom>
            <a:ln w="57150">
              <a:solidFill>
                <a:srgbClr val="008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3617936" y="3160068"/>
            <a:ext cx="655945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/>
                <a:cs typeface="Calibri"/>
              </a:rPr>
              <a:t>h=3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617254" y="3018327"/>
            <a:ext cx="838200" cy="6380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973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7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reeform 21"/>
          <p:cNvSpPr>
            <a:spLocks/>
          </p:cNvSpPr>
          <p:nvPr/>
        </p:nvSpPr>
        <p:spPr bwMode="auto">
          <a:xfrm>
            <a:off x="8518525" y="2362200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Optimality of A* Graph Search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6248400" cy="4419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/>
                <a:cs typeface="Calibri"/>
              </a:rPr>
              <a:t>Sketch: consider what A* does with a consistent heuristic:</a:t>
            </a:r>
          </a:p>
          <a:p>
            <a:pPr lvl="1"/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Fact 1: In tree search, A* expands nodes in increasing total f value (f-contours)</a:t>
            </a:r>
            <a:br>
              <a:rPr lang="en-US" sz="2400" dirty="0">
                <a:latin typeface="Calibri"/>
                <a:cs typeface="Calibri"/>
              </a:rPr>
            </a:br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Fact 2: For every state s, nodes that reach s optimally are expanded before nodes that reach s </a:t>
            </a:r>
            <a:r>
              <a:rPr lang="en-US" sz="2400" dirty="0" err="1">
                <a:latin typeface="Calibri"/>
                <a:cs typeface="Calibri"/>
              </a:rPr>
              <a:t>suboptimally</a:t>
            </a:r>
            <a:endParaRPr lang="en-US" sz="2400" dirty="0">
              <a:latin typeface="Calibri"/>
              <a:cs typeface="Calibri"/>
            </a:endParaRPr>
          </a:p>
          <a:p>
            <a:pPr lvl="1"/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Result: A* graph search is optimal</a:t>
            </a:r>
          </a:p>
        </p:txBody>
      </p:sp>
      <p:sp>
        <p:nvSpPr>
          <p:cNvPr id="41989" name="Freeform 9"/>
          <p:cNvSpPr>
            <a:spLocks/>
          </p:cNvSpPr>
          <p:nvPr/>
        </p:nvSpPr>
        <p:spPr bwMode="auto">
          <a:xfrm>
            <a:off x="8001000" y="253365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0" name="Oval 10"/>
          <p:cNvSpPr>
            <a:spLocks noChangeArrowheads="1"/>
          </p:cNvSpPr>
          <p:nvPr/>
        </p:nvSpPr>
        <p:spPr bwMode="auto">
          <a:xfrm>
            <a:off x="9123363" y="2889250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1" name="Oval 11"/>
          <p:cNvSpPr>
            <a:spLocks noChangeArrowheads="1"/>
          </p:cNvSpPr>
          <p:nvPr/>
        </p:nvSpPr>
        <p:spPr bwMode="auto">
          <a:xfrm>
            <a:off x="9599613" y="287972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2" name="Text Box 12"/>
          <p:cNvSpPr txBox="1">
            <a:spLocks noChangeArrowheads="1"/>
          </p:cNvSpPr>
          <p:nvPr/>
        </p:nvSpPr>
        <p:spPr bwMode="auto">
          <a:xfrm>
            <a:off x="9253538" y="2740026"/>
            <a:ext cx="274637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…</a:t>
            </a:r>
          </a:p>
        </p:txBody>
      </p:sp>
      <p:sp>
        <p:nvSpPr>
          <p:cNvPr id="41993" name="Oval 16"/>
          <p:cNvSpPr>
            <a:spLocks noChangeArrowheads="1"/>
          </p:cNvSpPr>
          <p:nvPr/>
        </p:nvSpPr>
        <p:spPr bwMode="auto">
          <a:xfrm>
            <a:off x="9847263" y="3929063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4" name="Oval 17"/>
          <p:cNvSpPr>
            <a:spLocks noChangeArrowheads="1"/>
          </p:cNvSpPr>
          <p:nvPr/>
        </p:nvSpPr>
        <p:spPr bwMode="auto">
          <a:xfrm>
            <a:off x="9367838" y="4484688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5" name="Freeform 19"/>
          <p:cNvSpPr>
            <a:spLocks/>
          </p:cNvSpPr>
          <p:nvPr/>
        </p:nvSpPr>
        <p:spPr bwMode="auto">
          <a:xfrm>
            <a:off x="9321800" y="3275014"/>
            <a:ext cx="179388" cy="1196975"/>
          </a:xfrm>
          <a:custGeom>
            <a:avLst/>
            <a:gdLst>
              <a:gd name="T0" fmla="*/ 2147483647 w 113"/>
              <a:gd name="T1" fmla="*/ 0 h 754"/>
              <a:gd name="T2" fmla="*/ 2147483647 w 113"/>
              <a:gd name="T3" fmla="*/ 2147483647 h 754"/>
              <a:gd name="T4" fmla="*/ 2147483647 w 113"/>
              <a:gd name="T5" fmla="*/ 2147483647 h 754"/>
              <a:gd name="T6" fmla="*/ 2147483647 w 113"/>
              <a:gd name="T7" fmla="*/ 2147483647 h 754"/>
              <a:gd name="T8" fmla="*/ 2147483647 w 113"/>
              <a:gd name="T9" fmla="*/ 2147483647 h 754"/>
              <a:gd name="T10" fmla="*/ 0 w 113"/>
              <a:gd name="T11" fmla="*/ 2147483647 h 754"/>
              <a:gd name="T12" fmla="*/ 2147483647 w 113"/>
              <a:gd name="T13" fmla="*/ 2147483647 h 754"/>
              <a:gd name="T14" fmla="*/ 2147483647 w 113"/>
              <a:gd name="T15" fmla="*/ 2147483647 h 754"/>
              <a:gd name="T16" fmla="*/ 2147483647 w 113"/>
              <a:gd name="T17" fmla="*/ 2147483647 h 754"/>
              <a:gd name="T18" fmla="*/ 2147483647 w 113"/>
              <a:gd name="T19" fmla="*/ 2147483647 h 7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3"/>
              <a:gd name="T31" fmla="*/ 0 h 754"/>
              <a:gd name="T32" fmla="*/ 113 w 113"/>
              <a:gd name="T33" fmla="*/ 754 h 7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3" h="754">
                <a:moveTo>
                  <a:pt x="80" y="0"/>
                </a:moveTo>
                <a:cubicBezTo>
                  <a:pt x="85" y="21"/>
                  <a:pt x="90" y="40"/>
                  <a:pt x="97" y="60"/>
                </a:cubicBezTo>
                <a:cubicBezTo>
                  <a:pt x="113" y="160"/>
                  <a:pt x="99" y="191"/>
                  <a:pt x="54" y="264"/>
                </a:cubicBezTo>
                <a:cubicBezTo>
                  <a:pt x="47" y="289"/>
                  <a:pt x="35" y="313"/>
                  <a:pt x="21" y="334"/>
                </a:cubicBezTo>
                <a:cubicBezTo>
                  <a:pt x="12" y="374"/>
                  <a:pt x="21" y="340"/>
                  <a:pt x="10" y="372"/>
                </a:cubicBezTo>
                <a:cubicBezTo>
                  <a:pt x="6" y="383"/>
                  <a:pt x="0" y="404"/>
                  <a:pt x="0" y="404"/>
                </a:cubicBezTo>
                <a:cubicBezTo>
                  <a:pt x="4" y="446"/>
                  <a:pt x="13" y="491"/>
                  <a:pt x="43" y="523"/>
                </a:cubicBezTo>
                <a:cubicBezTo>
                  <a:pt x="45" y="530"/>
                  <a:pt x="45" y="537"/>
                  <a:pt x="48" y="544"/>
                </a:cubicBezTo>
                <a:cubicBezTo>
                  <a:pt x="51" y="550"/>
                  <a:pt x="57" y="554"/>
                  <a:pt x="59" y="560"/>
                </a:cubicBezTo>
                <a:cubicBezTo>
                  <a:pt x="78" y="626"/>
                  <a:pt x="70" y="684"/>
                  <a:pt x="70" y="7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6" name="Freeform 20"/>
          <p:cNvSpPr>
            <a:spLocks/>
          </p:cNvSpPr>
          <p:nvPr/>
        </p:nvSpPr>
        <p:spPr bwMode="auto">
          <a:xfrm>
            <a:off x="9739311" y="3471862"/>
            <a:ext cx="222251" cy="436563"/>
          </a:xfrm>
          <a:custGeom>
            <a:avLst/>
            <a:gdLst>
              <a:gd name="T0" fmla="*/ 0 w 140"/>
              <a:gd name="T1" fmla="*/ 0 h 275"/>
              <a:gd name="T2" fmla="*/ 2147483647 w 140"/>
              <a:gd name="T3" fmla="*/ 2147483647 h 275"/>
              <a:gd name="T4" fmla="*/ 2147483647 w 140"/>
              <a:gd name="T5" fmla="*/ 2147483647 h 275"/>
              <a:gd name="T6" fmla="*/ 2147483647 w 140"/>
              <a:gd name="T7" fmla="*/ 2147483647 h 275"/>
              <a:gd name="T8" fmla="*/ 2147483647 w 140"/>
              <a:gd name="T9" fmla="*/ 2147483647 h 275"/>
              <a:gd name="T10" fmla="*/ 2147483647 w 140"/>
              <a:gd name="T11" fmla="*/ 2147483647 h 2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"/>
              <a:gd name="T19" fmla="*/ 0 h 275"/>
              <a:gd name="T20" fmla="*/ 140 w 140"/>
              <a:gd name="T21" fmla="*/ 275 h 2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" h="275">
                <a:moveTo>
                  <a:pt x="0" y="0"/>
                </a:moveTo>
                <a:cubicBezTo>
                  <a:pt x="11" y="11"/>
                  <a:pt x="20" y="24"/>
                  <a:pt x="33" y="33"/>
                </a:cubicBezTo>
                <a:cubicBezTo>
                  <a:pt x="59" y="52"/>
                  <a:pt x="92" y="58"/>
                  <a:pt x="119" y="76"/>
                </a:cubicBezTo>
                <a:cubicBezTo>
                  <a:pt x="140" y="106"/>
                  <a:pt x="138" y="138"/>
                  <a:pt x="124" y="172"/>
                </a:cubicBezTo>
                <a:cubicBezTo>
                  <a:pt x="116" y="190"/>
                  <a:pt x="92" y="221"/>
                  <a:pt x="92" y="221"/>
                </a:cubicBezTo>
                <a:cubicBezTo>
                  <a:pt x="98" y="240"/>
                  <a:pt x="114" y="255"/>
                  <a:pt x="114" y="2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7" name="Oval 22"/>
          <p:cNvSpPr>
            <a:spLocks noChangeArrowheads="1"/>
          </p:cNvSpPr>
          <p:nvPr/>
        </p:nvSpPr>
        <p:spPr bwMode="auto">
          <a:xfrm>
            <a:off x="9355138" y="2463801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8" name="Freeform 23"/>
          <p:cNvSpPr>
            <a:spLocks/>
          </p:cNvSpPr>
          <p:nvPr/>
        </p:nvSpPr>
        <p:spPr bwMode="auto">
          <a:xfrm>
            <a:off x="8783637" y="3368676"/>
            <a:ext cx="1181100" cy="557212"/>
          </a:xfrm>
          <a:custGeom>
            <a:avLst/>
            <a:gdLst>
              <a:gd name="T0" fmla="*/ 2147483647 w 744"/>
              <a:gd name="T1" fmla="*/ 0 h 351"/>
              <a:gd name="T2" fmla="*/ 2147483647 w 744"/>
              <a:gd name="T3" fmla="*/ 2147483647 h 351"/>
              <a:gd name="T4" fmla="*/ 2147483647 w 744"/>
              <a:gd name="T5" fmla="*/ 2147483647 h 351"/>
              <a:gd name="T6" fmla="*/ 2147483647 w 744"/>
              <a:gd name="T7" fmla="*/ 2147483647 h 351"/>
              <a:gd name="T8" fmla="*/ 0 w 744"/>
              <a:gd name="T9" fmla="*/ 2147483647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351"/>
              <a:gd name="T17" fmla="*/ 744 w 744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351">
                <a:moveTo>
                  <a:pt x="744" y="0"/>
                </a:moveTo>
                <a:cubicBezTo>
                  <a:pt x="672" y="25"/>
                  <a:pt x="600" y="51"/>
                  <a:pt x="547" y="105"/>
                </a:cubicBezTo>
                <a:cubicBezTo>
                  <a:pt x="494" y="159"/>
                  <a:pt x="485" y="295"/>
                  <a:pt x="428" y="323"/>
                </a:cubicBezTo>
                <a:cubicBezTo>
                  <a:pt x="371" y="351"/>
                  <a:pt x="274" y="293"/>
                  <a:pt x="203" y="274"/>
                </a:cubicBezTo>
                <a:cubicBezTo>
                  <a:pt x="132" y="255"/>
                  <a:pt x="66" y="233"/>
                  <a:pt x="0" y="2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9" name="Freeform 24"/>
          <p:cNvSpPr>
            <a:spLocks/>
          </p:cNvSpPr>
          <p:nvPr/>
        </p:nvSpPr>
        <p:spPr bwMode="auto">
          <a:xfrm>
            <a:off x="9039226" y="3100388"/>
            <a:ext cx="747713" cy="293688"/>
          </a:xfrm>
          <a:custGeom>
            <a:avLst/>
            <a:gdLst>
              <a:gd name="T0" fmla="*/ 2147483647 w 471"/>
              <a:gd name="T1" fmla="*/ 0 h 185"/>
              <a:gd name="T2" fmla="*/ 2147483647 w 471"/>
              <a:gd name="T3" fmla="*/ 2147483647 h 185"/>
              <a:gd name="T4" fmla="*/ 0 w 471"/>
              <a:gd name="T5" fmla="*/ 2147483647 h 185"/>
              <a:gd name="T6" fmla="*/ 0 60000 65536"/>
              <a:gd name="T7" fmla="*/ 0 60000 65536"/>
              <a:gd name="T8" fmla="*/ 0 60000 65536"/>
              <a:gd name="T9" fmla="*/ 0 w 471"/>
              <a:gd name="T10" fmla="*/ 0 h 185"/>
              <a:gd name="T11" fmla="*/ 471 w 471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1" h="185">
                <a:moveTo>
                  <a:pt x="471" y="0"/>
                </a:moveTo>
                <a:cubicBezTo>
                  <a:pt x="394" y="76"/>
                  <a:pt x="317" y="153"/>
                  <a:pt x="239" y="169"/>
                </a:cubicBezTo>
                <a:cubicBezTo>
                  <a:pt x="161" y="185"/>
                  <a:pt x="80" y="142"/>
                  <a:pt x="0" y="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2000" name="Text Box 26"/>
          <p:cNvSpPr txBox="1">
            <a:spLocks noChangeArrowheads="1"/>
          </p:cNvSpPr>
          <p:nvPr/>
        </p:nvSpPr>
        <p:spPr bwMode="auto">
          <a:xfrm>
            <a:off x="10277475" y="3468689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3</a:t>
            </a:r>
          </a:p>
        </p:txBody>
      </p:sp>
      <p:sp>
        <p:nvSpPr>
          <p:cNvPr id="42001" name="Text Box 27"/>
          <p:cNvSpPr txBox="1">
            <a:spLocks noChangeArrowheads="1"/>
          </p:cNvSpPr>
          <p:nvPr/>
        </p:nvSpPr>
        <p:spPr bwMode="auto">
          <a:xfrm>
            <a:off x="10150475" y="3073401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2</a:t>
            </a:r>
          </a:p>
        </p:txBody>
      </p:sp>
      <p:sp>
        <p:nvSpPr>
          <p:cNvPr id="42002" name="Text Box 28"/>
          <p:cNvSpPr txBox="1">
            <a:spLocks noChangeArrowheads="1"/>
          </p:cNvSpPr>
          <p:nvPr/>
        </p:nvSpPr>
        <p:spPr bwMode="auto">
          <a:xfrm>
            <a:off x="9950449" y="2695577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1</a:t>
            </a:r>
          </a:p>
        </p:txBody>
      </p:sp>
    </p:spTree>
    <p:extLst>
      <p:ext uri="{BB962C8B-B14F-4D97-AF65-F5344CB8AC3E}">
        <p14:creationId xmlns:p14="http://schemas.microsoft.com/office/powerpoint/2010/main" val="346416426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Optimality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Tree search: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A* is optimal if heuristic is admissible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Graph search: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A* optimal if heuristic is consistent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Consistency implies admissibility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Most natural admissible heuristics tend to be consistent, especially if from relaxed problems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9853" y="2009404"/>
            <a:ext cx="4720694" cy="340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4EC9-BC00-A04D-A4B8-0F8C762A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C086-7CC0-FC4D-A17F-0D4D55010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9" y="1397001"/>
            <a:ext cx="11598788" cy="4729164"/>
          </a:xfrm>
        </p:spPr>
        <p:txBody>
          <a:bodyPr/>
          <a:lstStyle/>
          <a:p>
            <a:r>
              <a:rPr lang="en-US" sz="2800" dirty="0"/>
              <a:t>A* keeps the entire explored region in memory</a:t>
            </a:r>
          </a:p>
          <a:p>
            <a:r>
              <a:rPr lang="en-US" sz="2800" dirty="0"/>
              <a:t>=&gt; will run out of space before you get bored waiting for the answer</a:t>
            </a:r>
          </a:p>
          <a:p>
            <a:r>
              <a:rPr lang="en-US" sz="2800" dirty="0"/>
              <a:t>There are variants that use less memory (Section 3.5.5):</a:t>
            </a:r>
          </a:p>
          <a:p>
            <a:pPr lvl="1"/>
            <a:r>
              <a:rPr lang="en-US" sz="2400" dirty="0"/>
              <a:t>IDA* works like iterative deepening, except it uses an </a:t>
            </a:r>
            <a:r>
              <a:rPr lang="en-US" sz="2400" i="1" dirty="0">
                <a:solidFill>
                  <a:srgbClr val="D303CA"/>
                </a:solidFill>
              </a:rPr>
              <a:t>f</a:t>
            </a:r>
            <a:r>
              <a:rPr lang="en-US" sz="2400" dirty="0"/>
              <a:t>-limit instead of a depth limit</a:t>
            </a:r>
          </a:p>
          <a:p>
            <a:pPr lvl="2"/>
            <a:r>
              <a:rPr lang="en-US" sz="2000" dirty="0"/>
              <a:t>On each iteration, remember the smallest </a:t>
            </a:r>
            <a:r>
              <a:rPr lang="en-US" sz="2000" i="1" dirty="0">
                <a:solidFill>
                  <a:srgbClr val="D303CA"/>
                </a:solidFill>
              </a:rPr>
              <a:t>f</a:t>
            </a:r>
            <a:r>
              <a:rPr lang="en-US" sz="2000" dirty="0"/>
              <a:t>-value that exceeds the current limit, use as new limit</a:t>
            </a:r>
          </a:p>
          <a:p>
            <a:pPr lvl="2"/>
            <a:r>
              <a:rPr lang="en-US" sz="2000" dirty="0"/>
              <a:t>Very inefficient when </a:t>
            </a:r>
            <a:r>
              <a:rPr lang="en-US" sz="2000" i="1" dirty="0">
                <a:solidFill>
                  <a:srgbClr val="D303CA"/>
                </a:solidFill>
              </a:rPr>
              <a:t>f </a:t>
            </a:r>
            <a:r>
              <a:rPr lang="en-US" sz="2000" dirty="0"/>
              <a:t>is real-valued and each node has a unique value</a:t>
            </a:r>
          </a:p>
          <a:p>
            <a:pPr lvl="1"/>
            <a:r>
              <a:rPr lang="en-US" sz="2400" dirty="0"/>
              <a:t>RBFS is a recursive depth-first search that uses an </a:t>
            </a:r>
            <a:r>
              <a:rPr lang="en-US" sz="2400" i="1" dirty="0">
                <a:solidFill>
                  <a:srgbClr val="D303CA"/>
                </a:solidFill>
              </a:rPr>
              <a:t>f</a:t>
            </a:r>
            <a:r>
              <a:rPr lang="en-US" sz="2400" dirty="0"/>
              <a:t>-limit = the </a:t>
            </a:r>
            <a:r>
              <a:rPr lang="en-US" sz="2400" i="1" dirty="0">
                <a:solidFill>
                  <a:srgbClr val="D303CA"/>
                </a:solidFill>
              </a:rPr>
              <a:t>f</a:t>
            </a:r>
            <a:r>
              <a:rPr lang="en-US" sz="2400" dirty="0"/>
              <a:t>-value of the best alternative path available from any ancestor of the current node </a:t>
            </a:r>
          </a:p>
          <a:p>
            <a:pPr lvl="2"/>
            <a:r>
              <a:rPr lang="en-US" sz="2000" dirty="0"/>
              <a:t>When the limit is exceeded, the recursion unwinds but remembers the best reachable </a:t>
            </a:r>
            <a:r>
              <a:rPr lang="en-US" sz="2000" i="1" dirty="0">
                <a:solidFill>
                  <a:srgbClr val="D303CA"/>
                </a:solidFill>
              </a:rPr>
              <a:t>f</a:t>
            </a:r>
            <a:r>
              <a:rPr lang="en-US" sz="2000" dirty="0"/>
              <a:t>-value on that branch</a:t>
            </a:r>
          </a:p>
          <a:p>
            <a:pPr lvl="1"/>
            <a:r>
              <a:rPr lang="en-US" sz="2400" dirty="0"/>
              <a:t>SMA* uses </a:t>
            </a:r>
            <a:r>
              <a:rPr lang="en-US" sz="2400" i="1" dirty="0"/>
              <a:t>all available memory</a:t>
            </a:r>
            <a:r>
              <a:rPr lang="en-US" sz="2400" dirty="0"/>
              <a:t> for the queue, minimizing thrashing</a:t>
            </a:r>
          </a:p>
          <a:p>
            <a:pPr lvl="2"/>
            <a:r>
              <a:rPr lang="en-US" sz="2000" dirty="0"/>
              <a:t>When full, drop worst node on the queue but remember its value in the parent</a:t>
            </a:r>
          </a:p>
          <a:p>
            <a:pPr lvl="1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D7F90-1E77-EA42-B6BD-ED6A46B3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378" y="1397001"/>
            <a:ext cx="91322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0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A*: Summary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A* orders nodes in the queue by </a:t>
            </a:r>
            <a:r>
              <a:rPr lang="en-US" sz="2800" i="1" dirty="0">
                <a:solidFill>
                  <a:srgbClr val="D303CA"/>
                </a:solidFill>
              </a:rPr>
              <a:t>f</a:t>
            </a:r>
            <a:r>
              <a:rPr lang="en-US" sz="2800" dirty="0">
                <a:solidFill>
                  <a:srgbClr val="D303CA"/>
                </a:solidFill>
              </a:rPr>
              <a:t>(</a:t>
            </a:r>
            <a:r>
              <a:rPr lang="en-US" sz="2800" i="1" dirty="0">
                <a:solidFill>
                  <a:srgbClr val="D303CA"/>
                </a:solidFill>
              </a:rPr>
              <a:t>n</a:t>
            </a:r>
            <a:r>
              <a:rPr lang="en-US" sz="2800" dirty="0">
                <a:solidFill>
                  <a:srgbClr val="D303CA"/>
                </a:solidFill>
              </a:rPr>
              <a:t>)</a:t>
            </a:r>
            <a:r>
              <a:rPr lang="en-US" sz="2800" i="1" dirty="0">
                <a:solidFill>
                  <a:srgbClr val="D303CA"/>
                </a:solidFill>
              </a:rPr>
              <a:t> = g</a:t>
            </a:r>
            <a:r>
              <a:rPr lang="en-US" sz="2800" dirty="0">
                <a:solidFill>
                  <a:srgbClr val="D303CA"/>
                </a:solidFill>
              </a:rPr>
              <a:t>(</a:t>
            </a:r>
            <a:r>
              <a:rPr lang="en-US" sz="2800" i="1" dirty="0">
                <a:solidFill>
                  <a:srgbClr val="D303CA"/>
                </a:solidFill>
              </a:rPr>
              <a:t>n</a:t>
            </a:r>
            <a:r>
              <a:rPr lang="en-US" sz="2800" dirty="0">
                <a:solidFill>
                  <a:srgbClr val="D303CA"/>
                </a:solidFill>
              </a:rPr>
              <a:t>) + </a:t>
            </a:r>
            <a:r>
              <a:rPr lang="en-US" sz="2800" i="1" dirty="0">
                <a:solidFill>
                  <a:srgbClr val="D303CA"/>
                </a:solidFill>
              </a:rPr>
              <a:t>h</a:t>
            </a:r>
            <a:r>
              <a:rPr lang="en-US" sz="2800" dirty="0">
                <a:solidFill>
                  <a:srgbClr val="D303CA"/>
                </a:solidFill>
              </a:rPr>
              <a:t>(</a:t>
            </a:r>
            <a:r>
              <a:rPr lang="en-US" sz="2800" i="1" dirty="0">
                <a:solidFill>
                  <a:srgbClr val="D303CA"/>
                </a:solidFill>
              </a:rPr>
              <a:t>n</a:t>
            </a:r>
            <a:r>
              <a:rPr lang="en-US" sz="2800" dirty="0">
                <a:solidFill>
                  <a:srgbClr val="D303CA"/>
                </a:solidFill>
              </a:rPr>
              <a:t>) </a:t>
            </a:r>
            <a:endParaRPr lang="en-US" sz="1400" dirty="0"/>
          </a:p>
          <a:p>
            <a:pPr eaLnBrk="1" hangingPunct="1"/>
            <a:r>
              <a:rPr lang="en-US" sz="2800" dirty="0"/>
              <a:t>A* is optimal for trees/graphs with admissible/consistent heuristics</a:t>
            </a:r>
          </a:p>
          <a:p>
            <a:pPr lvl="4"/>
            <a:endParaRPr lang="en-US" sz="1400" dirty="0"/>
          </a:p>
          <a:p>
            <a:pPr eaLnBrk="1" hangingPunct="1"/>
            <a:r>
              <a:rPr lang="en-US" sz="2800" dirty="0"/>
              <a:t>Heuristic design is key: often use relaxed problems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1" y="3886363"/>
            <a:ext cx="8077197" cy="248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960DC0-A10A-964D-A502-BF63D9793F14}"/>
              </a:ext>
            </a:extLst>
          </p:cNvPr>
          <p:cNvSpPr txBox="1"/>
          <p:nvPr/>
        </p:nvSpPr>
        <p:spPr bwMode="auto">
          <a:xfrm>
            <a:off x="2782529" y="4994789"/>
            <a:ext cx="396258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Calibri"/>
                <a:cs typeface="Calibri"/>
              </a:rPr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95C6A8-1E39-494A-913D-12AEF946ED03}"/>
              </a:ext>
            </a:extLst>
          </p:cNvPr>
          <p:cNvSpPr txBox="1"/>
          <p:nvPr/>
        </p:nvSpPr>
        <p:spPr bwMode="auto">
          <a:xfrm>
            <a:off x="8883445" y="3957486"/>
            <a:ext cx="396258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Calibri"/>
                <a:cs typeface="Calibri"/>
              </a:rPr>
              <a:t>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79BF6-2DDE-7446-AEFC-90DD5F4BF6C2}"/>
              </a:ext>
            </a:extLst>
          </p:cNvPr>
          <p:cNvSpPr txBox="1"/>
          <p:nvPr/>
        </p:nvSpPr>
        <p:spPr bwMode="auto">
          <a:xfrm>
            <a:off x="6085192" y="5277099"/>
            <a:ext cx="396258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3200" i="1" dirty="0">
                <a:solidFill>
                  <a:srgbClr val="663300"/>
                </a:solidFill>
                <a:latin typeface="Calibri"/>
                <a:cs typeface="Calibri"/>
              </a:rPr>
              <a:t>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CF4CE-39CE-9844-BDE7-D84D72F2BF05}"/>
              </a:ext>
            </a:extLst>
          </p:cNvPr>
          <p:cNvSpPr txBox="1"/>
          <p:nvPr/>
        </p:nvSpPr>
        <p:spPr bwMode="auto">
          <a:xfrm rot="17401664">
            <a:off x="8540886" y="5098478"/>
            <a:ext cx="396258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3200" i="1" dirty="0">
                <a:solidFill>
                  <a:srgbClr val="663300"/>
                </a:solidFill>
                <a:latin typeface="Calibri"/>
                <a:cs typeface="Calibri"/>
              </a:rPr>
              <a:t>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DCB100-9C8C-A33F-FC19-4021E1249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4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23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3021" y="974035"/>
            <a:ext cx="7042312" cy="4401445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814754"/>
          </a:xfrm>
        </p:spPr>
        <p:txBody>
          <a:bodyPr/>
          <a:lstStyle/>
          <a:p>
            <a:pPr eaLnBrk="1" hangingPunct="1"/>
            <a:r>
              <a:rPr lang="en-US" sz="4300" dirty="0"/>
              <a:t>Local search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486400"/>
            <a:ext cx="12192000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Stuart Russell and </a:t>
            </a:r>
            <a:r>
              <a:rPr lang="en-US" sz="2400" dirty="0" err="1">
                <a:latin typeface="Calibri"/>
                <a:cs typeface="Calibri"/>
              </a:rPr>
              <a:t>Peyrin</a:t>
            </a:r>
            <a:r>
              <a:rPr lang="en-US" sz="2400" dirty="0">
                <a:latin typeface="Calibri"/>
                <a:cs typeface="Calibri"/>
              </a:rPr>
              <a:t> Kao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University of California, Berkeley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1"/>
            <a:ext cx="12192000" cy="4729164"/>
          </a:xfrm>
        </p:spPr>
        <p:txBody>
          <a:bodyPr/>
          <a:lstStyle/>
          <a:p>
            <a:r>
              <a:rPr lang="en-US" sz="2800" dirty="0"/>
              <a:t>In many optimization problems, </a:t>
            </a:r>
            <a:r>
              <a:rPr lang="en-US" sz="2800" b="1" i="1" dirty="0">
                <a:solidFill>
                  <a:srgbClr val="0000FF"/>
                </a:solidFill>
              </a:rPr>
              <a:t>path</a:t>
            </a:r>
            <a:r>
              <a:rPr lang="en-US" sz="2800" dirty="0"/>
              <a:t> is irrelevant; the goal state </a:t>
            </a:r>
            <a:r>
              <a:rPr lang="en-US" sz="2800" b="1" i="1" dirty="0">
                <a:solidFill>
                  <a:srgbClr val="0000FF"/>
                </a:solidFill>
              </a:rPr>
              <a:t>is</a:t>
            </a:r>
            <a:r>
              <a:rPr lang="en-US" sz="2800" dirty="0"/>
              <a:t> the solution </a:t>
            </a:r>
          </a:p>
          <a:p>
            <a:r>
              <a:rPr lang="en-US" sz="2800" dirty="0"/>
              <a:t>Then state space = set of “complete” configurations;</a:t>
            </a:r>
            <a:br>
              <a:rPr lang="en-US" sz="2800" dirty="0"/>
            </a:br>
            <a:r>
              <a:rPr lang="en-US" sz="2800" dirty="0"/>
              <a:t>find </a:t>
            </a:r>
            <a:r>
              <a:rPr lang="en-US" sz="2800" b="1" i="1" dirty="0">
                <a:solidFill>
                  <a:srgbClr val="0000FF"/>
                </a:solidFill>
              </a:rPr>
              <a:t>configuration satisfying constraints</a:t>
            </a:r>
            <a:r>
              <a:rPr lang="en-US" sz="2800" dirty="0"/>
              <a:t>, e.g., n-queens problem; or, find </a:t>
            </a:r>
            <a:r>
              <a:rPr lang="en-US" sz="2800" b="1" i="1" dirty="0">
                <a:solidFill>
                  <a:srgbClr val="0000FF"/>
                </a:solidFill>
              </a:rPr>
              <a:t>optimal configuration</a:t>
            </a:r>
            <a:r>
              <a:rPr lang="en-US" sz="2800" dirty="0"/>
              <a:t>, e.g., travelling salesperson problem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In such cases, can use </a:t>
            </a:r>
            <a:r>
              <a:rPr lang="en-US" sz="2800" b="1" i="1" dirty="0">
                <a:solidFill>
                  <a:srgbClr val="1401FF"/>
                </a:solidFill>
              </a:rPr>
              <a:t>iterative improvement </a:t>
            </a:r>
            <a:r>
              <a:rPr lang="en-US" sz="2800" dirty="0"/>
              <a:t>algorithms: keep a single “current” state, try to improve it </a:t>
            </a:r>
          </a:p>
          <a:p>
            <a:r>
              <a:rPr lang="en-US" sz="2800" dirty="0"/>
              <a:t>Constant space, suitable for online as well as offline search</a:t>
            </a:r>
          </a:p>
          <a:p>
            <a:r>
              <a:rPr lang="en-US" sz="2800" dirty="0"/>
              <a:t>More or less unavoidable if the “state” is yourself (i.e., learning)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885" y="3321538"/>
            <a:ext cx="1607037" cy="1607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88" y="3341074"/>
            <a:ext cx="1631558" cy="15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1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2" y="1677139"/>
            <a:ext cx="7542655" cy="4714159"/>
          </a:xfrm>
          <a:prstGeom prst="rect">
            <a:avLst/>
          </a:prstGeom>
          <a:noFill/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Hill Climbing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Simple, general idea: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Start wherever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Repeat: move to the best neighboring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no neighbors better than current, quit</a:t>
            </a:r>
          </a:p>
          <a:p>
            <a:pPr eaLnBrk="1" hangingPunct="1">
              <a:lnSpc>
                <a:spcPct val="9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33880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45650"/>
            <a:ext cx="9921630" cy="3083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for </a:t>
            </a:r>
            <a:r>
              <a:rPr lang="en-US" i="1" dirty="0"/>
              <a:t>n</a:t>
            </a:r>
            <a:r>
              <a:rPr lang="en-US" dirty="0"/>
              <a:t>-queens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Goal: n queens on board with no </a:t>
            </a:r>
            <a:r>
              <a:rPr lang="en-US" sz="2800" b="1" i="1" dirty="0">
                <a:solidFill>
                  <a:srgbClr val="FF0000"/>
                </a:solidFill>
              </a:rPr>
              <a:t>conflicts</a:t>
            </a:r>
            <a:r>
              <a:rPr lang="en-US" sz="2800" dirty="0"/>
              <a:t>, i.e., no queen attacking another</a:t>
            </a:r>
          </a:p>
          <a:p>
            <a:r>
              <a:rPr lang="en-US" sz="2800" dirty="0"/>
              <a:t>States: n queens on board, one per column</a:t>
            </a:r>
          </a:p>
          <a:p>
            <a:r>
              <a:rPr lang="en-US" sz="2800" dirty="0"/>
              <a:t>Actions: move a queen in its column</a:t>
            </a:r>
          </a:p>
          <a:p>
            <a:r>
              <a:rPr lang="en-US" sz="2800" dirty="0"/>
              <a:t>Heuristic value function: number of conflicts</a:t>
            </a:r>
          </a:p>
        </p:txBody>
      </p:sp>
    </p:spTree>
    <p:extLst>
      <p:ext uri="{BB962C8B-B14F-4D97-AF65-F5344CB8AC3E}">
        <p14:creationId xmlns:p14="http://schemas.microsoft.com/office/powerpoint/2010/main" val="2169089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97001"/>
            <a:ext cx="11811000" cy="368299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E00BB"/>
                </a:solidFill>
              </a:rPr>
              <a:t>function</a:t>
            </a:r>
            <a:r>
              <a:rPr lang="en-US" b="1" dirty="0"/>
              <a:t> </a:t>
            </a:r>
            <a:r>
              <a:rPr lang="en-US" dirty="0">
                <a:solidFill>
                  <a:srgbClr val="008000"/>
                </a:solidFill>
              </a:rPr>
              <a:t>HILL-CLIMBING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) </a:t>
            </a:r>
            <a:r>
              <a:rPr lang="en-US" b="1" dirty="0">
                <a:solidFill>
                  <a:srgbClr val="CE00BB"/>
                </a:solidFill>
              </a:rPr>
              <a:t>returns</a:t>
            </a:r>
            <a:r>
              <a:rPr lang="en-US" b="1" dirty="0"/>
              <a:t> </a:t>
            </a:r>
            <a:r>
              <a:rPr lang="en-US" dirty="0"/>
              <a:t>a state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current</a:t>
            </a:r>
            <a:r>
              <a:rPr lang="en-US" dirty="0"/>
              <a:t> ← make-node(</a:t>
            </a:r>
            <a:r>
              <a:rPr lang="en-US" dirty="0" err="1">
                <a:solidFill>
                  <a:srgbClr val="0000FF"/>
                </a:solidFill>
              </a:rPr>
              <a:t>problem</a:t>
            </a:r>
            <a:r>
              <a:rPr lang="en-US" dirty="0" err="1"/>
              <a:t>.initial</a:t>
            </a:r>
            <a:r>
              <a:rPr lang="en-US" dirty="0"/>
              <a:t>-state) 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CE00BB"/>
                </a:solidFill>
              </a:rPr>
              <a:t>loop do </a:t>
            </a:r>
            <a:endParaRPr lang="en-US" dirty="0">
              <a:solidFill>
                <a:srgbClr val="CE00BB"/>
              </a:solidFill>
            </a:endParaRP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00FF"/>
                </a:solidFill>
              </a:rPr>
              <a:t>neighbor</a:t>
            </a:r>
            <a:r>
              <a:rPr lang="en-US" dirty="0"/>
              <a:t> ← a highest-valued successor of </a:t>
            </a:r>
            <a:r>
              <a:rPr lang="en-US" dirty="0">
                <a:solidFill>
                  <a:srgbClr val="0000FF"/>
                </a:solidFill>
              </a:rPr>
              <a:t>current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b="1" dirty="0">
                <a:solidFill>
                  <a:srgbClr val="CE00BB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>
                <a:solidFill>
                  <a:srgbClr val="0000FF"/>
                </a:solidFill>
              </a:rPr>
              <a:t>neighbor</a:t>
            </a:r>
            <a:r>
              <a:rPr lang="en-US" dirty="0" err="1"/>
              <a:t>.value</a:t>
            </a:r>
            <a:r>
              <a:rPr lang="en-US" dirty="0"/>
              <a:t> ≤ </a:t>
            </a:r>
            <a:r>
              <a:rPr lang="en-US" dirty="0" err="1">
                <a:solidFill>
                  <a:srgbClr val="0000FF"/>
                </a:solidFill>
              </a:rPr>
              <a:t>current</a:t>
            </a:r>
            <a:r>
              <a:rPr lang="en-US" dirty="0" err="1"/>
              <a:t>.value</a:t>
            </a:r>
            <a:r>
              <a:rPr lang="en-US" dirty="0"/>
              <a:t> </a:t>
            </a:r>
            <a:r>
              <a:rPr lang="en-US" b="1" dirty="0">
                <a:solidFill>
                  <a:srgbClr val="CE00BB"/>
                </a:solidFill>
              </a:rPr>
              <a:t>then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E00BB"/>
                </a:solidFill>
              </a:rPr>
              <a:t>                    return </a:t>
            </a:r>
            <a:r>
              <a:rPr lang="en-US" dirty="0" err="1">
                <a:solidFill>
                  <a:srgbClr val="0000FF"/>
                </a:solidFill>
              </a:rPr>
              <a:t>current</a:t>
            </a:r>
            <a:r>
              <a:rPr lang="en-US" dirty="0" err="1"/>
              <a:t>.state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00FF"/>
                </a:solidFill>
              </a:rPr>
              <a:t>current</a:t>
            </a:r>
            <a:r>
              <a:rPr lang="en-US" dirty="0"/>
              <a:t> ← </a:t>
            </a:r>
            <a:r>
              <a:rPr lang="en-US" dirty="0">
                <a:solidFill>
                  <a:srgbClr val="0000FF"/>
                </a:solidFill>
              </a:rPr>
              <a:t>neighbor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840154" y="5822462"/>
            <a:ext cx="8573314" cy="86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3200" b="1" i="1" dirty="0">
                <a:latin typeface="Calibri"/>
                <a:cs typeface="Calibri"/>
              </a:rPr>
              <a:t>“Like climbing Everest in thick fog with amnesia” </a:t>
            </a:r>
          </a:p>
          <a:p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60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634" y="1094154"/>
            <a:ext cx="8460154" cy="46580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8" y="2794000"/>
            <a:ext cx="939800" cy="93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and local maxima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9113" y="1113693"/>
            <a:ext cx="3882887" cy="560753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Random restarts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find global optimum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duh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Random sideways moves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Escape from shoulders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Loop forever on flat local maxima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966" y="3657600"/>
            <a:ext cx="91322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3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on the 8-queens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770"/>
            <a:ext cx="7033846" cy="5705230"/>
          </a:xfrm>
        </p:spPr>
        <p:txBody>
          <a:bodyPr/>
          <a:lstStyle/>
          <a:p>
            <a:pPr>
              <a:spcBef>
                <a:spcPts val="168"/>
              </a:spcBef>
            </a:pPr>
            <a:r>
              <a:rPr lang="en-US" dirty="0"/>
              <a:t>No sideways moves: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Succeeds w/ prob. 0.14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Average number of moves per trial:</a:t>
            </a:r>
          </a:p>
          <a:p>
            <a:pPr lvl="2">
              <a:spcBef>
                <a:spcPts val="168"/>
              </a:spcBef>
            </a:pPr>
            <a:r>
              <a:rPr lang="en-US" dirty="0"/>
              <a:t>4 when succeeding, 3 when getting stuck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Expected total number of moves needed:</a:t>
            </a:r>
          </a:p>
          <a:p>
            <a:pPr lvl="2">
              <a:spcBef>
                <a:spcPts val="168"/>
              </a:spcBef>
            </a:pPr>
            <a:r>
              <a:rPr lang="en-US" dirty="0"/>
              <a:t>3(1-p)/p + 4 =~ 22 moves</a:t>
            </a:r>
          </a:p>
          <a:p>
            <a:pPr>
              <a:spcBef>
                <a:spcPts val="168"/>
              </a:spcBef>
            </a:pPr>
            <a:r>
              <a:rPr lang="en-US" dirty="0"/>
              <a:t>Allowing 100 sideways moves: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Succeeds w/ prob. 0.94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Average number of moves per trial:</a:t>
            </a:r>
          </a:p>
          <a:p>
            <a:pPr lvl="2">
              <a:spcBef>
                <a:spcPts val="168"/>
              </a:spcBef>
            </a:pPr>
            <a:r>
              <a:rPr lang="en-US" dirty="0"/>
              <a:t>21 when succeeding, 65 when getting stuck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Expected total number of moves needed:</a:t>
            </a:r>
          </a:p>
          <a:p>
            <a:pPr lvl="2">
              <a:spcBef>
                <a:spcPts val="168"/>
              </a:spcBef>
            </a:pPr>
            <a:r>
              <a:rPr lang="en-US" dirty="0"/>
              <a:t>65(1-p)/p + 21 =~ 25 moves</a:t>
            </a:r>
          </a:p>
          <a:p>
            <a:pPr lvl="1">
              <a:spcBef>
                <a:spcPts val="168"/>
              </a:spcBef>
            </a:pPr>
            <a:endParaRPr lang="en-US" dirty="0"/>
          </a:p>
        </p:txBody>
      </p:sp>
      <p:pic>
        <p:nvPicPr>
          <p:cNvPr id="4" name="Picture 3" descr="8queens-local-minim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08" y="1089269"/>
            <a:ext cx="4371730" cy="437173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8929077" y="1934308"/>
            <a:ext cx="976923" cy="93784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 bwMode="auto">
          <a:xfrm>
            <a:off x="7131538" y="5470769"/>
            <a:ext cx="4591192" cy="95410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Moral: algorithms with knobs</a:t>
            </a:r>
          </a:p>
          <a:p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to twiddle are irritating</a:t>
            </a:r>
          </a:p>
        </p:txBody>
      </p:sp>
    </p:spTree>
    <p:extLst>
      <p:ext uri="{BB962C8B-B14F-4D97-AF65-F5344CB8AC3E}">
        <p14:creationId xmlns:p14="http://schemas.microsoft.com/office/powerpoint/2010/main" val="129948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Resembles the annealing process used to cool metals slowly to reach an ordered (low-energy) state</a:t>
            </a:r>
          </a:p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Allow “bad” moves occasionally, depending on “temperature”</a:t>
            </a:r>
          </a:p>
          <a:p>
            <a:pPr lvl="1"/>
            <a:r>
              <a:rPr lang="en-US" dirty="0"/>
              <a:t>High temperature =&gt; more bad moves allowed, shake the system out of its local minimum</a:t>
            </a:r>
          </a:p>
          <a:p>
            <a:pPr lvl="1"/>
            <a:r>
              <a:rPr lang="en-US" dirty="0"/>
              <a:t>Gradually reduce temperature according to some schedule</a:t>
            </a:r>
          </a:p>
          <a:p>
            <a:pPr lvl="1"/>
            <a:r>
              <a:rPr lang="en-US" dirty="0"/>
              <a:t>Sounds pretty flaky, doesn’t it?</a:t>
            </a:r>
          </a:p>
        </p:txBody>
      </p:sp>
    </p:spTree>
    <p:extLst>
      <p:ext uri="{BB962C8B-B14F-4D97-AF65-F5344CB8AC3E}">
        <p14:creationId xmlns:p14="http://schemas.microsoft.com/office/powerpoint/2010/main" val="308723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97001"/>
            <a:ext cx="11963400" cy="472916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CE00BB"/>
                </a:solidFill>
              </a:rPr>
              <a:t>function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8000"/>
                </a:solidFill>
              </a:rPr>
              <a:t>SIMULATED-ANNEALING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00FF"/>
                </a:solidFill>
              </a:rPr>
              <a:t>problem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00FF"/>
                </a:solidFill>
              </a:rPr>
              <a:t>schedule</a:t>
            </a:r>
            <a:r>
              <a:rPr lang="en-US" sz="2400" dirty="0"/>
              <a:t>) </a:t>
            </a:r>
            <a:r>
              <a:rPr lang="en-US" sz="2400" b="1" dirty="0">
                <a:solidFill>
                  <a:srgbClr val="CE00BB"/>
                </a:solidFill>
              </a:rPr>
              <a:t>returns </a:t>
            </a:r>
            <a:r>
              <a:rPr lang="en-US" sz="2400" dirty="0"/>
              <a:t>a  state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← </a:t>
            </a:r>
            <a:r>
              <a:rPr lang="en-US" sz="2400" dirty="0" err="1">
                <a:solidFill>
                  <a:srgbClr val="0000FF"/>
                </a:solidFill>
              </a:rPr>
              <a:t>problem</a:t>
            </a:r>
            <a:r>
              <a:rPr lang="en-US" sz="2400" dirty="0" err="1"/>
              <a:t>.initial</a:t>
            </a:r>
            <a:r>
              <a:rPr lang="en-US" sz="2400" dirty="0"/>
              <a:t>-state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E00BB"/>
                </a:solidFill>
              </a:rPr>
              <a:t>for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 = 1 </a:t>
            </a:r>
            <a:r>
              <a:rPr lang="en-US" sz="2400" b="1" dirty="0"/>
              <a:t>to </a:t>
            </a:r>
            <a:r>
              <a:rPr lang="en-US" sz="2400" dirty="0"/>
              <a:t>∞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E00BB"/>
                </a:solidFill>
              </a:rPr>
              <a:t>do</a:t>
            </a:r>
            <a:endParaRPr lang="en-US" sz="2400" dirty="0">
              <a:solidFill>
                <a:srgbClr val="CE00BB"/>
              </a:solidFill>
            </a:endParaRP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 ←</a:t>
            </a:r>
            <a:r>
              <a:rPr lang="en-US" sz="2400" dirty="0">
                <a:solidFill>
                  <a:srgbClr val="0000FF"/>
                </a:solidFill>
              </a:rPr>
              <a:t>schedule</a:t>
            </a:r>
            <a:r>
              <a:rPr lang="en-US" sz="2400" dirty="0"/>
              <a:t>(t)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>
                <a:solidFill>
                  <a:srgbClr val="CE00BB"/>
                </a:solidFill>
              </a:rPr>
              <a:t>if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 = 0 </a:t>
            </a:r>
            <a:r>
              <a:rPr lang="en-US" sz="2400" b="1" dirty="0">
                <a:solidFill>
                  <a:srgbClr val="CE00BB"/>
                </a:solidFill>
              </a:rPr>
              <a:t>then return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>
                <a:solidFill>
                  <a:srgbClr val="0000FF"/>
                </a:solidFill>
              </a:rPr>
              <a:t>next</a:t>
            </a:r>
            <a:r>
              <a:rPr lang="en-US" sz="2400" dirty="0"/>
              <a:t> ← a randomly selected successor of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00FF"/>
                </a:solidFill>
              </a:rPr>
              <a:t>∆E </a:t>
            </a:r>
            <a:r>
              <a:rPr lang="en-US" sz="2400" dirty="0"/>
              <a:t>← </a:t>
            </a:r>
            <a:r>
              <a:rPr lang="en-US" sz="2400" dirty="0" err="1">
                <a:solidFill>
                  <a:srgbClr val="0000FF"/>
                </a:solidFill>
              </a:rPr>
              <a:t>next</a:t>
            </a:r>
            <a:r>
              <a:rPr lang="en-US" sz="2400" dirty="0" err="1"/>
              <a:t>.value</a:t>
            </a:r>
            <a:r>
              <a:rPr lang="en-US" sz="2400" dirty="0"/>
              <a:t> – </a:t>
            </a:r>
            <a:r>
              <a:rPr lang="en-US" sz="2400" dirty="0" err="1">
                <a:solidFill>
                  <a:srgbClr val="0000FF"/>
                </a:solidFill>
              </a:rPr>
              <a:t>current</a:t>
            </a:r>
            <a:r>
              <a:rPr lang="en-US" sz="2400" dirty="0" err="1"/>
              <a:t>.value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>
                <a:solidFill>
                  <a:srgbClr val="CE00BB"/>
                </a:solidFill>
              </a:rPr>
              <a:t>if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∆E </a:t>
            </a:r>
            <a:r>
              <a:rPr lang="en-US" sz="2400" dirty="0"/>
              <a:t>&gt; 0 </a:t>
            </a:r>
            <a:r>
              <a:rPr lang="en-US" sz="2400" b="1" dirty="0">
                <a:solidFill>
                  <a:srgbClr val="CE00BB"/>
                </a:solidFill>
              </a:rPr>
              <a:t>then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← </a:t>
            </a:r>
            <a:r>
              <a:rPr lang="en-US" sz="2400" dirty="0">
                <a:solidFill>
                  <a:srgbClr val="0000FF"/>
                </a:solidFill>
              </a:rPr>
              <a:t>next</a:t>
            </a:r>
            <a:br>
              <a:rPr lang="en-US" sz="2400" dirty="0"/>
            </a:br>
            <a:r>
              <a:rPr lang="en-US" sz="2400" dirty="0"/>
              <a:t>                         </a:t>
            </a:r>
            <a:r>
              <a:rPr lang="en-US" sz="2400" b="1" dirty="0">
                <a:solidFill>
                  <a:srgbClr val="CE00BB"/>
                </a:solidFill>
              </a:rPr>
              <a:t>else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← </a:t>
            </a:r>
            <a:r>
              <a:rPr lang="en-US" sz="2400" dirty="0">
                <a:solidFill>
                  <a:srgbClr val="0000FF"/>
                </a:solidFill>
              </a:rPr>
              <a:t>next</a:t>
            </a:r>
            <a:r>
              <a:rPr lang="en-US" sz="2400" dirty="0"/>
              <a:t> only with probability </a:t>
            </a:r>
            <a:r>
              <a:rPr lang="en-US" sz="2400" dirty="0" err="1">
                <a:solidFill>
                  <a:srgbClr val="FF0000"/>
                </a:solidFill>
              </a:rPr>
              <a:t>e</a:t>
            </a:r>
            <a:r>
              <a:rPr lang="en-US" sz="2400" baseline="30000" dirty="0" err="1">
                <a:solidFill>
                  <a:srgbClr val="FF0000"/>
                </a:solidFill>
              </a:rPr>
              <a:t>∆E</a:t>
            </a:r>
            <a:r>
              <a:rPr lang="en-US" sz="2400" baseline="30000" dirty="0">
                <a:solidFill>
                  <a:srgbClr val="FF0000"/>
                </a:solidFill>
              </a:rPr>
              <a:t>/T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748C89E-4E2C-034D-9245-220DBF114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6962" y="2186615"/>
            <a:ext cx="3557833" cy="3321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4066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E00BB"/>
                </a:solidFill>
              </a:rPr>
              <a:t>Simulated Annealing</a:t>
            </a:r>
          </a:p>
        </p:txBody>
      </p:sp>
      <p:pic>
        <p:nvPicPr>
          <p:cNvPr id="3072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7087" y="1598613"/>
            <a:ext cx="1941513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6962" y="1371606"/>
            <a:ext cx="3557833" cy="3321038"/>
          </a:xfrm>
          <a:prstGeom prst="rect">
            <a:avLst/>
          </a:prstGeom>
          <a:noFill/>
        </p:spPr>
      </p:pic>
      <p:sp>
        <p:nvSpPr>
          <p:cNvPr id="948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86800" cy="48768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Theoretical guarantee: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Stationary distribution (Boltzmann): </a:t>
            </a:r>
            <a:r>
              <a:rPr lang="en-US" sz="2400" i="1" dirty="0">
                <a:solidFill>
                  <a:srgbClr val="CE00BB"/>
                </a:solidFill>
              </a:rPr>
              <a:t>P</a:t>
            </a:r>
            <a:r>
              <a:rPr lang="en-US" sz="2400" dirty="0">
                <a:solidFill>
                  <a:srgbClr val="CE00BB"/>
                </a:solidFill>
              </a:rPr>
              <a:t>(</a:t>
            </a:r>
            <a:r>
              <a:rPr lang="en-US" sz="2400" i="1" dirty="0">
                <a:solidFill>
                  <a:srgbClr val="CE00BB"/>
                </a:solidFill>
              </a:rPr>
              <a:t>x</a:t>
            </a:r>
            <a:r>
              <a:rPr lang="en-US" sz="2400" dirty="0">
                <a:solidFill>
                  <a:srgbClr val="CE00BB"/>
                </a:solidFill>
              </a:rPr>
              <a:t>)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</a:t>
            </a:r>
            <a:r>
              <a:rPr lang="en-US" sz="2400" dirty="0">
                <a:solidFill>
                  <a:srgbClr val="CE00BB"/>
                </a:solidFill>
              </a:rPr>
              <a:t> </a:t>
            </a:r>
            <a:r>
              <a:rPr lang="en-US" sz="2400" i="1" dirty="0" err="1">
                <a:solidFill>
                  <a:srgbClr val="CE00BB"/>
                </a:solidFill>
              </a:rPr>
              <a:t>e</a:t>
            </a:r>
            <a:r>
              <a:rPr lang="en-US" sz="2400" i="1" baseline="30000" dirty="0" err="1">
                <a:solidFill>
                  <a:srgbClr val="CE00BB"/>
                </a:solidFill>
              </a:rPr>
              <a:t>E</a:t>
            </a:r>
            <a:r>
              <a:rPr lang="en-US" sz="2400" baseline="30000" dirty="0">
                <a:solidFill>
                  <a:srgbClr val="CE00BB"/>
                </a:solidFill>
              </a:rPr>
              <a:t>(</a:t>
            </a:r>
            <a:r>
              <a:rPr lang="en-US" sz="2400" i="1" baseline="30000" dirty="0">
                <a:solidFill>
                  <a:srgbClr val="CE00BB"/>
                </a:solidFill>
              </a:rPr>
              <a:t>x</a:t>
            </a:r>
            <a:r>
              <a:rPr lang="en-US" sz="2400" baseline="30000" dirty="0">
                <a:solidFill>
                  <a:srgbClr val="CE00BB"/>
                </a:solidFill>
              </a:rPr>
              <a:t>)/</a:t>
            </a:r>
            <a:r>
              <a:rPr lang="en-US" sz="2400" i="1" baseline="30000" dirty="0">
                <a:solidFill>
                  <a:srgbClr val="CE00BB"/>
                </a:solidFill>
              </a:rPr>
              <a:t>T</a:t>
            </a:r>
            <a:r>
              <a:rPr lang="en-US" sz="2400" dirty="0">
                <a:solidFill>
                  <a:srgbClr val="CE00BB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If </a:t>
            </a:r>
            <a:r>
              <a:rPr lang="en-US" sz="2400" i="1" dirty="0">
                <a:solidFill>
                  <a:srgbClr val="CE00BB"/>
                </a:solidFill>
              </a:rPr>
              <a:t>T</a:t>
            </a:r>
            <a:r>
              <a:rPr lang="en-US" sz="2400" dirty="0"/>
              <a:t> decreased slowly enough, will converge to optimal state!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Proof sketch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Consider two adjacent states </a:t>
            </a:r>
            <a:r>
              <a:rPr lang="en-US" sz="2400" i="1" dirty="0">
                <a:solidFill>
                  <a:srgbClr val="CE00BB"/>
                </a:solidFill>
              </a:rPr>
              <a:t>x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CE00BB"/>
                </a:solidFill>
              </a:rPr>
              <a:t>y</a:t>
            </a:r>
            <a:r>
              <a:rPr lang="en-US" sz="2400" dirty="0"/>
              <a:t> with </a:t>
            </a:r>
            <a:r>
              <a:rPr lang="en-US" sz="2400" i="1" dirty="0">
                <a:solidFill>
                  <a:srgbClr val="CE00BB"/>
                </a:solidFill>
              </a:rPr>
              <a:t>E</a:t>
            </a:r>
            <a:r>
              <a:rPr lang="en-US" sz="2400" dirty="0">
                <a:solidFill>
                  <a:srgbClr val="CE00BB"/>
                </a:solidFill>
              </a:rPr>
              <a:t>(</a:t>
            </a:r>
            <a:r>
              <a:rPr lang="en-US" sz="2400" i="1" dirty="0">
                <a:solidFill>
                  <a:srgbClr val="CE00BB"/>
                </a:solidFill>
              </a:rPr>
              <a:t>y</a:t>
            </a:r>
            <a:r>
              <a:rPr lang="en-US" sz="2400" dirty="0">
                <a:solidFill>
                  <a:srgbClr val="CE00BB"/>
                </a:solidFill>
              </a:rPr>
              <a:t>) &gt; </a:t>
            </a:r>
            <a:r>
              <a:rPr lang="en-US" sz="2400" i="1" dirty="0">
                <a:solidFill>
                  <a:srgbClr val="CE00BB"/>
                </a:solidFill>
              </a:rPr>
              <a:t>E</a:t>
            </a:r>
            <a:r>
              <a:rPr lang="en-US" sz="2400" dirty="0">
                <a:solidFill>
                  <a:srgbClr val="CE00BB"/>
                </a:solidFill>
              </a:rPr>
              <a:t>(</a:t>
            </a:r>
            <a:r>
              <a:rPr lang="en-US" sz="2400" i="1" dirty="0">
                <a:solidFill>
                  <a:srgbClr val="CE00BB"/>
                </a:solidFill>
              </a:rPr>
              <a:t>x</a:t>
            </a:r>
            <a:r>
              <a:rPr lang="en-US" sz="2400" dirty="0">
                <a:solidFill>
                  <a:srgbClr val="CE00BB"/>
                </a:solidFill>
              </a:rPr>
              <a:t>)</a:t>
            </a:r>
            <a:r>
              <a:rPr lang="en-US" sz="2400" dirty="0"/>
              <a:t> [high is good]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Assume </a:t>
            </a:r>
            <a:r>
              <a:rPr lang="en-US" sz="2400" i="1" dirty="0" err="1">
                <a:solidFill>
                  <a:srgbClr val="CE00BB"/>
                </a:solidFill>
              </a:rPr>
              <a:t>x</a:t>
            </a:r>
            <a:r>
              <a:rPr lang="en-US" dirty="0" err="1">
                <a:solidFill>
                  <a:srgbClr val="CE00BB"/>
                </a:solidFill>
                <a:sym typeface="Symbol" pitchFamily="2" charset="2"/>
              </a:rPr>
              <a:t></a:t>
            </a:r>
            <a:r>
              <a:rPr lang="en-US" sz="2400" i="1" dirty="0" err="1">
                <a:solidFill>
                  <a:srgbClr val="CE00BB"/>
                </a:solidFill>
              </a:rPr>
              <a:t>y</a:t>
            </a:r>
            <a:r>
              <a:rPr lang="en-US" sz="2400" dirty="0"/>
              <a:t> and </a:t>
            </a:r>
            <a:r>
              <a:rPr lang="en-US" sz="2400" i="1" dirty="0" err="1">
                <a:solidFill>
                  <a:srgbClr val="CE00BB"/>
                </a:solidFill>
              </a:rPr>
              <a:t>y</a:t>
            </a:r>
            <a:r>
              <a:rPr lang="en-US" sz="2400" dirty="0" err="1">
                <a:solidFill>
                  <a:srgbClr val="CE00BB"/>
                </a:solidFill>
                <a:sym typeface="Symbol" pitchFamily="2" charset="2"/>
              </a:rPr>
              <a:t></a:t>
            </a:r>
            <a:r>
              <a:rPr lang="en-US" sz="2400" i="1" dirty="0" err="1">
                <a:solidFill>
                  <a:srgbClr val="CE00BB"/>
                </a:solidFill>
                <a:sym typeface="Symbol" pitchFamily="2" charset="2"/>
              </a:rPr>
              <a:t>x</a:t>
            </a:r>
            <a:r>
              <a:rPr lang="en-US" sz="2400" dirty="0"/>
              <a:t> and outdegrees </a:t>
            </a:r>
            <a:r>
              <a:rPr lang="en-US" sz="2400" i="1" dirty="0">
                <a:solidFill>
                  <a:srgbClr val="CE00BB"/>
                </a:solidFill>
              </a:rPr>
              <a:t>D</a:t>
            </a:r>
            <a:r>
              <a:rPr lang="en-US" sz="2400" dirty="0">
                <a:solidFill>
                  <a:srgbClr val="CE00BB"/>
                </a:solidFill>
              </a:rPr>
              <a:t>(</a:t>
            </a:r>
            <a:r>
              <a:rPr lang="en-US" sz="2400" i="1" dirty="0">
                <a:solidFill>
                  <a:srgbClr val="CE00BB"/>
                </a:solidFill>
              </a:rPr>
              <a:t>x</a:t>
            </a:r>
            <a:r>
              <a:rPr lang="en-US" sz="2400" dirty="0">
                <a:solidFill>
                  <a:srgbClr val="CE00BB"/>
                </a:solidFill>
              </a:rPr>
              <a:t>) = </a:t>
            </a:r>
            <a:r>
              <a:rPr lang="en-US" sz="2400" i="1" dirty="0">
                <a:solidFill>
                  <a:srgbClr val="CE00BB"/>
                </a:solidFill>
              </a:rPr>
              <a:t>D</a:t>
            </a:r>
            <a:r>
              <a:rPr lang="en-US" sz="2400" dirty="0">
                <a:solidFill>
                  <a:srgbClr val="CE00BB"/>
                </a:solidFill>
              </a:rPr>
              <a:t>(</a:t>
            </a:r>
            <a:r>
              <a:rPr lang="en-US" sz="2400" i="1" dirty="0">
                <a:solidFill>
                  <a:srgbClr val="CE00BB"/>
                </a:solidFill>
              </a:rPr>
              <a:t>y</a:t>
            </a:r>
            <a:r>
              <a:rPr lang="en-US" sz="2400" dirty="0">
                <a:solidFill>
                  <a:srgbClr val="CE00BB"/>
                </a:solidFill>
              </a:rPr>
              <a:t>)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E00BB"/>
                </a:solidFill>
              </a:rPr>
              <a:t>= </a:t>
            </a:r>
            <a:r>
              <a:rPr lang="en-US" sz="2400" i="1" dirty="0">
                <a:solidFill>
                  <a:srgbClr val="CE00BB"/>
                </a:solidFill>
              </a:rPr>
              <a:t>D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Let </a:t>
            </a:r>
            <a:r>
              <a:rPr lang="en-US" sz="2400" i="1" dirty="0">
                <a:solidFill>
                  <a:srgbClr val="CE00BB"/>
                </a:solidFill>
              </a:rPr>
              <a:t>P</a:t>
            </a:r>
            <a:r>
              <a:rPr lang="en-US" sz="2400" dirty="0">
                <a:solidFill>
                  <a:srgbClr val="CE00BB"/>
                </a:solidFill>
              </a:rPr>
              <a:t>(</a:t>
            </a:r>
            <a:r>
              <a:rPr lang="en-US" sz="2400" i="1" dirty="0">
                <a:solidFill>
                  <a:srgbClr val="CE00BB"/>
                </a:solidFill>
              </a:rPr>
              <a:t>x</a:t>
            </a:r>
            <a:r>
              <a:rPr lang="en-US" sz="2400" dirty="0">
                <a:solidFill>
                  <a:srgbClr val="CE00BB"/>
                </a:solidFill>
              </a:rPr>
              <a:t>)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CE00BB"/>
                </a:solidFill>
              </a:rPr>
              <a:t>P</a:t>
            </a:r>
            <a:r>
              <a:rPr lang="en-US" sz="2400" dirty="0">
                <a:solidFill>
                  <a:srgbClr val="CE00BB"/>
                </a:solidFill>
              </a:rPr>
              <a:t>(</a:t>
            </a:r>
            <a:r>
              <a:rPr lang="en-US" sz="2400" i="1" dirty="0">
                <a:solidFill>
                  <a:srgbClr val="CE00BB"/>
                </a:solidFill>
              </a:rPr>
              <a:t>y</a:t>
            </a:r>
            <a:r>
              <a:rPr lang="en-US" sz="2400" dirty="0">
                <a:solidFill>
                  <a:srgbClr val="CE00BB"/>
                </a:solidFill>
              </a:rPr>
              <a:t>)</a:t>
            </a:r>
            <a:r>
              <a:rPr lang="en-US" sz="2400" dirty="0"/>
              <a:t> be the equilibrium occupancy probabilities at </a:t>
            </a:r>
            <a:r>
              <a:rPr lang="en-US" sz="2400" i="1" dirty="0">
                <a:solidFill>
                  <a:srgbClr val="CE00BB"/>
                </a:solidFill>
              </a:rPr>
              <a:t>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Let </a:t>
            </a:r>
            <a:r>
              <a:rPr lang="en-US" sz="2400" i="1" dirty="0">
                <a:solidFill>
                  <a:srgbClr val="CE00BB"/>
                </a:solidFill>
              </a:rPr>
              <a:t>P</a:t>
            </a:r>
            <a:r>
              <a:rPr lang="en-US" sz="2400" dirty="0">
                <a:solidFill>
                  <a:srgbClr val="CE00BB"/>
                </a:solidFill>
              </a:rPr>
              <a:t>(</a:t>
            </a:r>
            <a:r>
              <a:rPr lang="en-US" sz="2400" i="1" dirty="0" err="1">
                <a:solidFill>
                  <a:srgbClr val="CE00BB"/>
                </a:solidFill>
              </a:rPr>
              <a:t>x</a:t>
            </a:r>
            <a:r>
              <a:rPr lang="en-US" sz="2400" dirty="0" err="1">
                <a:solidFill>
                  <a:srgbClr val="CE00BB"/>
                </a:solidFill>
                <a:sym typeface="Symbol" pitchFamily="2" charset="2"/>
              </a:rPr>
              <a:t></a:t>
            </a:r>
            <a:r>
              <a:rPr lang="en-US" sz="2400" i="1" dirty="0" err="1">
                <a:solidFill>
                  <a:srgbClr val="CE00BB"/>
                </a:solidFill>
              </a:rPr>
              <a:t>y</a:t>
            </a:r>
            <a:r>
              <a:rPr lang="en-US" sz="2400" dirty="0">
                <a:solidFill>
                  <a:srgbClr val="CE00BB"/>
                </a:solidFill>
              </a:rPr>
              <a:t>) </a:t>
            </a:r>
            <a:r>
              <a:rPr lang="en-US" sz="2400" dirty="0"/>
              <a:t>be the probability that state </a:t>
            </a:r>
            <a:r>
              <a:rPr lang="en-US" sz="2400" i="1" dirty="0">
                <a:solidFill>
                  <a:srgbClr val="CE00BB"/>
                </a:solidFill>
              </a:rPr>
              <a:t>x</a:t>
            </a:r>
            <a:r>
              <a:rPr lang="en-US" sz="2400" dirty="0"/>
              <a:t> transitions to state </a:t>
            </a:r>
            <a:r>
              <a:rPr lang="en-US" sz="2400" i="1" dirty="0">
                <a:solidFill>
                  <a:srgbClr val="CE00BB"/>
                </a:solidFill>
              </a:rPr>
              <a:t>y</a:t>
            </a:r>
            <a:endParaRPr lang="en-US" sz="24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C445E81-7727-225F-70F3-1A1BE9144D8B}"/>
              </a:ext>
            </a:extLst>
          </p:cNvPr>
          <p:cNvGrpSpPr/>
          <p:nvPr/>
        </p:nvGrpSpPr>
        <p:grpSpPr>
          <a:xfrm>
            <a:off x="9070769" y="4524497"/>
            <a:ext cx="2218705" cy="1318163"/>
            <a:chOff x="9070769" y="4524497"/>
            <a:chExt cx="2218705" cy="131816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A776C51-239D-F210-C003-03180950F868}"/>
                </a:ext>
              </a:extLst>
            </p:cNvPr>
            <p:cNvSpPr/>
            <p:nvPr/>
          </p:nvSpPr>
          <p:spPr>
            <a:xfrm>
              <a:off x="9405257" y="4928260"/>
              <a:ext cx="510639" cy="5106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rgbClr val="CE00BB"/>
                  </a:solidFill>
                </a:rPr>
                <a:t>x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0CC6189-BF3E-BA01-F9C0-535124B12C8E}"/>
                </a:ext>
              </a:extLst>
            </p:cNvPr>
            <p:cNvSpPr/>
            <p:nvPr/>
          </p:nvSpPr>
          <p:spPr>
            <a:xfrm>
              <a:off x="10448306" y="4928259"/>
              <a:ext cx="510639" cy="5106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rgbClr val="CE00BB"/>
                  </a:solidFill>
                </a:rPr>
                <a:t>y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BB36E21-0609-FA4B-8B5D-019D7BD52117}"/>
                </a:ext>
              </a:extLst>
            </p:cNvPr>
            <p:cNvCxnSpPr>
              <a:stCxn id="2" idx="0"/>
            </p:cNvCxnSpPr>
            <p:nvPr/>
          </p:nvCxnSpPr>
          <p:spPr>
            <a:xfrm flipH="1" flipV="1">
              <a:off x="9660576" y="4555133"/>
              <a:ext cx="1" cy="3731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4DC54C6-6033-3474-A7F7-3A1C808BD36D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 flipV="1">
              <a:off x="9070769" y="5183578"/>
              <a:ext cx="334488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408CEBF-7795-0BF6-C73D-BB42B44202A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 flipH="1">
              <a:off x="9660576" y="5438899"/>
              <a:ext cx="1" cy="4037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0377F4A-FC3B-6D99-2499-4DED12723829}"/>
                </a:ext>
              </a:extLst>
            </p:cNvPr>
            <p:cNvCxnSpPr>
              <a:cxnSpLocks/>
              <a:stCxn id="3" idx="2"/>
              <a:endCxn id="2" idx="6"/>
            </p:cNvCxnSpPr>
            <p:nvPr/>
          </p:nvCxnSpPr>
          <p:spPr>
            <a:xfrm flipH="1">
              <a:off x="9915896" y="5183579"/>
              <a:ext cx="532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7D6D3A9-6014-F56B-0012-292AFF159CE2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10703626" y="4524497"/>
              <a:ext cx="0" cy="4037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9B00465-A10B-4280-F277-9E769EFCFCD7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 flipH="1">
              <a:off x="10703625" y="5438898"/>
              <a:ext cx="1" cy="4037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B93CD1-E932-68BC-DAAB-B88337545E6B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 flipV="1">
              <a:off x="10958945" y="5183578"/>
              <a:ext cx="33052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184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7531-780E-CCBC-9E28-256A4F39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– calm down everyone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0BE1A-93A2-39E3-16CE-221F76A4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6995"/>
            <a:ext cx="12192000" cy="5460999"/>
          </a:xfrm>
        </p:spPr>
        <p:txBody>
          <a:bodyPr/>
          <a:lstStyle/>
          <a:p>
            <a:pPr algn="l"/>
            <a:r>
              <a:rPr lang="en-US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Q: which is bigger? an elephant or a cat?</a:t>
            </a:r>
          </a:p>
          <a:p>
            <a:pPr algn="l"/>
            <a:r>
              <a:rPr lang="en-US" sz="32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A: An elephant is bigger than a cat.</a:t>
            </a:r>
          </a:p>
          <a:p>
            <a:pPr algn="l"/>
            <a:r>
              <a:rPr lang="en-US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Q: which is not bigger than the other? an elephant or a cat?</a:t>
            </a:r>
          </a:p>
          <a:p>
            <a:pPr algn="l"/>
            <a:r>
              <a:rPr lang="en-US" sz="32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A: Neither an elephant nor a cat is bigger than the other.</a:t>
            </a:r>
          </a:p>
          <a:p>
            <a:pPr algn="l"/>
            <a:r>
              <a:rPr lang="en-US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Q: what is the largest even number?</a:t>
            </a:r>
          </a:p>
          <a:p>
            <a:pPr algn="l"/>
            <a:r>
              <a:rPr lang="en-US" sz="32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A: The largest even number is 9,999,999,998.</a:t>
            </a:r>
          </a:p>
          <a:p>
            <a:pPr algn="l"/>
            <a:r>
              <a:rPr lang="en-US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Q: I started with 20 dollars and gave 10 dollars to my friend. How much do we have in total?</a:t>
            </a:r>
          </a:p>
          <a:p>
            <a:pPr algn="l"/>
            <a:r>
              <a:rPr lang="en-US" sz="32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A: You and your friend have a total of 30 dollars.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1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CE9-12A2-C114-DE1D-E421906B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Occupation probability as a function of </a:t>
            </a:r>
            <a:r>
              <a:rPr lang="en-US" i="1" dirty="0">
                <a:solidFill>
                  <a:srgbClr val="CE00BB"/>
                </a:solidFill>
              </a:rPr>
              <a:t>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629E181-CAD9-C657-8630-4B6FDDF032A2}"/>
              </a:ext>
            </a:extLst>
          </p:cNvPr>
          <p:cNvSpPr/>
          <p:nvPr/>
        </p:nvSpPr>
        <p:spPr>
          <a:xfrm>
            <a:off x="1757548" y="2134827"/>
            <a:ext cx="8562109" cy="3790960"/>
          </a:xfrm>
          <a:custGeom>
            <a:avLst/>
            <a:gdLst>
              <a:gd name="connsiteX0" fmla="*/ 0 w 5581403"/>
              <a:gd name="connsiteY0" fmla="*/ 2959688 h 3247174"/>
              <a:gd name="connsiteX1" fmla="*/ 581891 w 5581403"/>
              <a:gd name="connsiteY1" fmla="*/ 2686556 h 3247174"/>
              <a:gd name="connsiteX2" fmla="*/ 938151 w 5581403"/>
              <a:gd name="connsiteY2" fmla="*/ 2104665 h 3247174"/>
              <a:gd name="connsiteX3" fmla="*/ 1068780 w 5581403"/>
              <a:gd name="connsiteY3" fmla="*/ 1582151 h 3247174"/>
              <a:gd name="connsiteX4" fmla="*/ 1068780 w 5581403"/>
              <a:gd name="connsiteY4" fmla="*/ 1582151 h 3247174"/>
              <a:gd name="connsiteX5" fmla="*/ 1401289 w 5581403"/>
              <a:gd name="connsiteY5" fmla="*/ 1582151 h 3247174"/>
              <a:gd name="connsiteX6" fmla="*/ 1401289 w 5581403"/>
              <a:gd name="connsiteY6" fmla="*/ 1582151 h 3247174"/>
              <a:gd name="connsiteX7" fmla="*/ 1472541 w 5581403"/>
              <a:gd name="connsiteY7" fmla="*/ 940883 h 3247174"/>
              <a:gd name="connsiteX8" fmla="*/ 1520042 w 5581403"/>
              <a:gd name="connsiteY8" fmla="*/ 525247 h 3247174"/>
              <a:gd name="connsiteX9" fmla="*/ 1603169 w 5581403"/>
              <a:gd name="connsiteY9" fmla="*/ 180862 h 3247174"/>
              <a:gd name="connsiteX10" fmla="*/ 1721922 w 5581403"/>
              <a:gd name="connsiteY10" fmla="*/ 2732 h 3247174"/>
              <a:gd name="connsiteX11" fmla="*/ 1911928 w 5581403"/>
              <a:gd name="connsiteY11" fmla="*/ 311491 h 3247174"/>
              <a:gd name="connsiteX12" fmla="*/ 1995055 w 5581403"/>
              <a:gd name="connsiteY12" fmla="*/ 786504 h 3247174"/>
              <a:gd name="connsiteX13" fmla="*/ 2066307 w 5581403"/>
              <a:gd name="connsiteY13" fmla="*/ 1475273 h 3247174"/>
              <a:gd name="connsiteX14" fmla="*/ 2149434 w 5581403"/>
              <a:gd name="connsiteY14" fmla="*/ 2128416 h 3247174"/>
              <a:gd name="connsiteX15" fmla="*/ 2303813 w 5581403"/>
              <a:gd name="connsiteY15" fmla="*/ 2698431 h 3247174"/>
              <a:gd name="connsiteX16" fmla="*/ 2529444 w 5581403"/>
              <a:gd name="connsiteY16" fmla="*/ 3066566 h 3247174"/>
              <a:gd name="connsiteX17" fmla="*/ 2802577 w 5581403"/>
              <a:gd name="connsiteY17" fmla="*/ 3232821 h 3247174"/>
              <a:gd name="connsiteX18" fmla="*/ 2956956 w 5581403"/>
              <a:gd name="connsiteY18" fmla="*/ 3220945 h 3247174"/>
              <a:gd name="connsiteX19" fmla="*/ 3099460 w 5581403"/>
              <a:gd name="connsiteY19" fmla="*/ 3078442 h 3247174"/>
              <a:gd name="connsiteX20" fmla="*/ 3253839 w 5581403"/>
              <a:gd name="connsiteY20" fmla="*/ 2579678 h 3247174"/>
              <a:gd name="connsiteX21" fmla="*/ 3360717 w 5581403"/>
              <a:gd name="connsiteY21" fmla="*/ 2187792 h 3247174"/>
              <a:gd name="connsiteX22" fmla="*/ 3455720 w 5581403"/>
              <a:gd name="connsiteY22" fmla="*/ 1879034 h 3247174"/>
              <a:gd name="connsiteX23" fmla="*/ 3562598 w 5581403"/>
              <a:gd name="connsiteY23" fmla="*/ 1760281 h 3247174"/>
              <a:gd name="connsiteX24" fmla="*/ 3716977 w 5581403"/>
              <a:gd name="connsiteY24" fmla="*/ 1914660 h 3247174"/>
              <a:gd name="connsiteX25" fmla="*/ 3811980 w 5581403"/>
              <a:gd name="connsiteY25" fmla="*/ 2199668 h 3247174"/>
              <a:gd name="connsiteX26" fmla="*/ 3895107 w 5581403"/>
              <a:gd name="connsiteY26" fmla="*/ 2520301 h 3247174"/>
              <a:gd name="connsiteX27" fmla="*/ 3966359 w 5581403"/>
              <a:gd name="connsiteY27" fmla="*/ 2840935 h 3247174"/>
              <a:gd name="connsiteX28" fmla="*/ 4013860 w 5581403"/>
              <a:gd name="connsiteY28" fmla="*/ 2947813 h 3247174"/>
              <a:gd name="connsiteX29" fmla="*/ 4073237 w 5581403"/>
              <a:gd name="connsiteY29" fmla="*/ 3007190 h 3247174"/>
              <a:gd name="connsiteX30" fmla="*/ 4120738 w 5581403"/>
              <a:gd name="connsiteY30" fmla="*/ 2900312 h 3247174"/>
              <a:gd name="connsiteX31" fmla="*/ 4180115 w 5581403"/>
              <a:gd name="connsiteY31" fmla="*/ 2662805 h 3247174"/>
              <a:gd name="connsiteX32" fmla="*/ 4263242 w 5581403"/>
              <a:gd name="connsiteY32" fmla="*/ 2460925 h 3247174"/>
              <a:gd name="connsiteX33" fmla="*/ 4346369 w 5581403"/>
              <a:gd name="connsiteY33" fmla="*/ 2365922 h 3247174"/>
              <a:gd name="connsiteX34" fmla="*/ 4346369 w 5581403"/>
              <a:gd name="connsiteY34" fmla="*/ 2365922 h 3247174"/>
              <a:gd name="connsiteX35" fmla="*/ 4667003 w 5581403"/>
              <a:gd name="connsiteY35" fmla="*/ 2354047 h 3247174"/>
              <a:gd name="connsiteX36" fmla="*/ 4667003 w 5581403"/>
              <a:gd name="connsiteY36" fmla="*/ 2354047 h 3247174"/>
              <a:gd name="connsiteX37" fmla="*/ 4762006 w 5581403"/>
              <a:gd name="connsiteY37" fmla="*/ 2627179 h 3247174"/>
              <a:gd name="connsiteX38" fmla="*/ 4928260 w 5581403"/>
              <a:gd name="connsiteY38" fmla="*/ 2935938 h 3247174"/>
              <a:gd name="connsiteX39" fmla="*/ 5130141 w 5581403"/>
              <a:gd name="connsiteY39" fmla="*/ 3149694 h 3247174"/>
              <a:gd name="connsiteX40" fmla="*/ 5581403 w 5581403"/>
              <a:gd name="connsiteY40" fmla="*/ 3244696 h 324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581403" h="3247174">
                <a:moveTo>
                  <a:pt x="0" y="2959688"/>
                </a:moveTo>
                <a:cubicBezTo>
                  <a:pt x="212766" y="2894374"/>
                  <a:pt x="425533" y="2829060"/>
                  <a:pt x="581891" y="2686556"/>
                </a:cubicBezTo>
                <a:cubicBezTo>
                  <a:pt x="738249" y="2544052"/>
                  <a:pt x="857003" y="2288732"/>
                  <a:pt x="938151" y="2104665"/>
                </a:cubicBezTo>
                <a:cubicBezTo>
                  <a:pt x="1019299" y="1920598"/>
                  <a:pt x="1068780" y="1582151"/>
                  <a:pt x="1068780" y="1582151"/>
                </a:cubicBezTo>
                <a:lnTo>
                  <a:pt x="1068780" y="1582151"/>
                </a:lnTo>
                <a:lnTo>
                  <a:pt x="1401289" y="1582151"/>
                </a:lnTo>
                <a:lnTo>
                  <a:pt x="1401289" y="1582151"/>
                </a:lnTo>
                <a:cubicBezTo>
                  <a:pt x="1413164" y="1475273"/>
                  <a:pt x="1452749" y="1117034"/>
                  <a:pt x="1472541" y="940883"/>
                </a:cubicBezTo>
                <a:cubicBezTo>
                  <a:pt x="1492333" y="764732"/>
                  <a:pt x="1498271" y="651917"/>
                  <a:pt x="1520042" y="525247"/>
                </a:cubicBezTo>
                <a:cubicBezTo>
                  <a:pt x="1541813" y="398577"/>
                  <a:pt x="1569522" y="267948"/>
                  <a:pt x="1603169" y="180862"/>
                </a:cubicBezTo>
                <a:cubicBezTo>
                  <a:pt x="1636816" y="93776"/>
                  <a:pt x="1670462" y="-19039"/>
                  <a:pt x="1721922" y="2732"/>
                </a:cubicBezTo>
                <a:cubicBezTo>
                  <a:pt x="1773382" y="24503"/>
                  <a:pt x="1866406" y="180862"/>
                  <a:pt x="1911928" y="311491"/>
                </a:cubicBezTo>
                <a:cubicBezTo>
                  <a:pt x="1957450" y="442120"/>
                  <a:pt x="1969325" y="592540"/>
                  <a:pt x="1995055" y="786504"/>
                </a:cubicBezTo>
                <a:cubicBezTo>
                  <a:pt x="2020785" y="980468"/>
                  <a:pt x="2040577" y="1251621"/>
                  <a:pt x="2066307" y="1475273"/>
                </a:cubicBezTo>
                <a:cubicBezTo>
                  <a:pt x="2092037" y="1698925"/>
                  <a:pt x="2109850" y="1924556"/>
                  <a:pt x="2149434" y="2128416"/>
                </a:cubicBezTo>
                <a:cubicBezTo>
                  <a:pt x="2189018" y="2332276"/>
                  <a:pt x="2240478" y="2542073"/>
                  <a:pt x="2303813" y="2698431"/>
                </a:cubicBezTo>
                <a:cubicBezTo>
                  <a:pt x="2367148" y="2854789"/>
                  <a:pt x="2446317" y="2977501"/>
                  <a:pt x="2529444" y="3066566"/>
                </a:cubicBezTo>
                <a:cubicBezTo>
                  <a:pt x="2612571" y="3155631"/>
                  <a:pt x="2731325" y="3207091"/>
                  <a:pt x="2802577" y="3232821"/>
                </a:cubicBezTo>
                <a:cubicBezTo>
                  <a:pt x="2873829" y="3258551"/>
                  <a:pt x="2907476" y="3246675"/>
                  <a:pt x="2956956" y="3220945"/>
                </a:cubicBezTo>
                <a:cubicBezTo>
                  <a:pt x="3006437" y="3195215"/>
                  <a:pt x="3049980" y="3185320"/>
                  <a:pt x="3099460" y="3078442"/>
                </a:cubicBezTo>
                <a:cubicBezTo>
                  <a:pt x="3148940" y="2971564"/>
                  <a:pt x="3210296" y="2728120"/>
                  <a:pt x="3253839" y="2579678"/>
                </a:cubicBezTo>
                <a:cubicBezTo>
                  <a:pt x="3297382" y="2431236"/>
                  <a:pt x="3327070" y="2304566"/>
                  <a:pt x="3360717" y="2187792"/>
                </a:cubicBezTo>
                <a:cubicBezTo>
                  <a:pt x="3394364" y="2071018"/>
                  <a:pt x="3422073" y="1950286"/>
                  <a:pt x="3455720" y="1879034"/>
                </a:cubicBezTo>
                <a:cubicBezTo>
                  <a:pt x="3489367" y="1807782"/>
                  <a:pt x="3519055" y="1754343"/>
                  <a:pt x="3562598" y="1760281"/>
                </a:cubicBezTo>
                <a:cubicBezTo>
                  <a:pt x="3606141" y="1766219"/>
                  <a:pt x="3675413" y="1841429"/>
                  <a:pt x="3716977" y="1914660"/>
                </a:cubicBezTo>
                <a:cubicBezTo>
                  <a:pt x="3758541" y="1987891"/>
                  <a:pt x="3782292" y="2098728"/>
                  <a:pt x="3811980" y="2199668"/>
                </a:cubicBezTo>
                <a:cubicBezTo>
                  <a:pt x="3841668" y="2300608"/>
                  <a:pt x="3869377" y="2413423"/>
                  <a:pt x="3895107" y="2520301"/>
                </a:cubicBezTo>
                <a:cubicBezTo>
                  <a:pt x="3920837" y="2627179"/>
                  <a:pt x="3946567" y="2769683"/>
                  <a:pt x="3966359" y="2840935"/>
                </a:cubicBezTo>
                <a:cubicBezTo>
                  <a:pt x="3986151" y="2912187"/>
                  <a:pt x="4013860" y="2947813"/>
                  <a:pt x="4013860" y="2947813"/>
                </a:cubicBezTo>
                <a:cubicBezTo>
                  <a:pt x="4031673" y="2975522"/>
                  <a:pt x="4055424" y="3015107"/>
                  <a:pt x="4073237" y="3007190"/>
                </a:cubicBezTo>
                <a:cubicBezTo>
                  <a:pt x="4091050" y="2999273"/>
                  <a:pt x="4102925" y="2957709"/>
                  <a:pt x="4120738" y="2900312"/>
                </a:cubicBezTo>
                <a:cubicBezTo>
                  <a:pt x="4138551" y="2842914"/>
                  <a:pt x="4156364" y="2736036"/>
                  <a:pt x="4180115" y="2662805"/>
                </a:cubicBezTo>
                <a:cubicBezTo>
                  <a:pt x="4203866" y="2589574"/>
                  <a:pt x="4235533" y="2510405"/>
                  <a:pt x="4263242" y="2460925"/>
                </a:cubicBezTo>
                <a:cubicBezTo>
                  <a:pt x="4290951" y="2411445"/>
                  <a:pt x="4346369" y="2365922"/>
                  <a:pt x="4346369" y="2365922"/>
                </a:cubicBezTo>
                <a:lnTo>
                  <a:pt x="4346369" y="2365922"/>
                </a:lnTo>
                <a:lnTo>
                  <a:pt x="4667003" y="2354047"/>
                </a:lnTo>
                <a:lnTo>
                  <a:pt x="4667003" y="2354047"/>
                </a:lnTo>
                <a:cubicBezTo>
                  <a:pt x="4682837" y="2399569"/>
                  <a:pt x="4718463" y="2530197"/>
                  <a:pt x="4762006" y="2627179"/>
                </a:cubicBezTo>
                <a:cubicBezTo>
                  <a:pt x="4805549" y="2724161"/>
                  <a:pt x="4866904" y="2848852"/>
                  <a:pt x="4928260" y="2935938"/>
                </a:cubicBezTo>
                <a:cubicBezTo>
                  <a:pt x="4989616" y="3023024"/>
                  <a:pt x="5021284" y="3098234"/>
                  <a:pt x="5130141" y="3149694"/>
                </a:cubicBezTo>
                <a:cubicBezTo>
                  <a:pt x="5238998" y="3201154"/>
                  <a:pt x="5410200" y="3222925"/>
                  <a:pt x="5581403" y="3244696"/>
                </a:cubicBezTo>
              </a:path>
            </a:pathLst>
          </a:custGeom>
          <a:noFill/>
          <a:ln w="76200">
            <a:solidFill>
              <a:srgbClr val="140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5B046E-DC7C-7D2C-9BD9-84484863E292}"/>
              </a:ext>
            </a:extLst>
          </p:cNvPr>
          <p:cNvCxnSpPr/>
          <p:nvPr/>
        </p:nvCxnSpPr>
        <p:spPr>
          <a:xfrm flipV="1">
            <a:off x="1460665" y="1591294"/>
            <a:ext cx="0" cy="44176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94FE15-971D-E3D9-69F1-4F859F1501D6}"/>
              </a:ext>
            </a:extLst>
          </p:cNvPr>
          <p:cNvCxnSpPr>
            <a:cxnSpLocks/>
          </p:cNvCxnSpPr>
          <p:nvPr/>
        </p:nvCxnSpPr>
        <p:spPr>
          <a:xfrm>
            <a:off x="1460665" y="6008914"/>
            <a:ext cx="971401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CA3332-49C4-4074-D267-8E1E02EBDED6}"/>
              </a:ext>
            </a:extLst>
          </p:cNvPr>
          <p:cNvSpPr txBox="1"/>
          <p:nvPr/>
        </p:nvSpPr>
        <p:spPr bwMode="auto">
          <a:xfrm>
            <a:off x="11245355" y="5747305"/>
            <a:ext cx="340154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800" i="1" dirty="0">
                <a:solidFill>
                  <a:srgbClr val="CE00BB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CBDDE-1D75-3A9F-D892-B324A95698BE}"/>
              </a:ext>
            </a:extLst>
          </p:cNvPr>
          <p:cNvSpPr txBox="1"/>
          <p:nvPr/>
        </p:nvSpPr>
        <p:spPr bwMode="auto">
          <a:xfrm>
            <a:off x="783908" y="1611609"/>
            <a:ext cx="732889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800" i="1" dirty="0">
                <a:solidFill>
                  <a:srgbClr val="CE00BB"/>
                </a:solidFill>
                <a:latin typeface="Calibri"/>
                <a:cs typeface="Calibri"/>
              </a:rPr>
              <a:t>E</a:t>
            </a:r>
            <a:r>
              <a:rPr lang="en-US" sz="2800" dirty="0">
                <a:solidFill>
                  <a:srgbClr val="CE00BB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sz="2800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743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Simulated Annealing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6962" y="1371606"/>
            <a:ext cx="3557833" cy="3321038"/>
          </a:xfrm>
          <a:prstGeom prst="rect">
            <a:avLst/>
          </a:prstGeom>
          <a:noFill/>
        </p:spPr>
      </p:pic>
      <p:sp>
        <p:nvSpPr>
          <p:cNvPr id="948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86800" cy="48768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Is this convergence an interesting guarantee?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Sounds like magic, but reality is reality: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The more downhill steps you need to escape a local optimum, the less likely you are to ever make them all in a row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“Slowly enough” may mean exponentially slowly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Random restart </a:t>
            </a:r>
            <a:r>
              <a:rPr lang="en-US" sz="2400" dirty="0" err="1"/>
              <a:t>hillclimbing</a:t>
            </a:r>
            <a:r>
              <a:rPr lang="en-US" sz="2400" dirty="0"/>
              <a:t> also converges to optimal state…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Simulated annealing and its relatives are a key workhorse in VLSI layout and other optimal configuration problems</a:t>
            </a:r>
          </a:p>
        </p:txBody>
      </p:sp>
    </p:spTree>
    <p:extLst>
      <p:ext uri="{BB962C8B-B14F-4D97-AF65-F5344CB8AC3E}">
        <p14:creationId xmlns:p14="http://schemas.microsoft.com/office/powerpoint/2010/main" val="98401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copies of a local search algorithm, initialized randomly</a:t>
            </a:r>
          </a:p>
          <a:p>
            <a:pPr lvl="1"/>
            <a:r>
              <a:rPr lang="en-US" dirty="0"/>
              <a:t>For each iteration</a:t>
            </a:r>
          </a:p>
          <a:p>
            <a:pPr lvl="2"/>
            <a:r>
              <a:rPr lang="en-US" dirty="0"/>
              <a:t>Generate ALL successors from </a:t>
            </a:r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current states</a:t>
            </a:r>
          </a:p>
          <a:p>
            <a:pPr lvl="2"/>
            <a:r>
              <a:rPr lang="en-US" dirty="0"/>
              <a:t>Choose best </a:t>
            </a:r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of these to be the new current states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40000" y="2422769"/>
            <a:ext cx="5138617" cy="1445846"/>
            <a:chOff x="2540000" y="2422769"/>
            <a:chExt cx="5138617" cy="1445846"/>
          </a:xfrm>
        </p:grpSpPr>
        <p:sp>
          <p:nvSpPr>
            <p:cNvPr id="5" name="Rectangle 4"/>
            <p:cNvSpPr/>
            <p:nvPr/>
          </p:nvSpPr>
          <p:spPr>
            <a:xfrm>
              <a:off x="2540000" y="3458308"/>
              <a:ext cx="918308" cy="41030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4298463" y="2422769"/>
              <a:ext cx="3380154" cy="722923"/>
            </a:xfrm>
            <a:prstGeom prst="wedgeRoundRectCallout">
              <a:avLst>
                <a:gd name="adj1" fmla="val -76044"/>
                <a:gd name="adj2" fmla="val 93581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Or, K chosen randomly with 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a bias towards good 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66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3181-877F-FF95-261A-0A0A7849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 example (</a:t>
            </a:r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>
                <a:solidFill>
                  <a:srgbClr val="CE00BB"/>
                </a:solidFill>
              </a:rPr>
              <a:t>=4</a:t>
            </a:r>
            <a:r>
              <a:rPr lang="en-US" dirty="0"/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402ED0-19AC-7BA9-E67C-AE5C270328A1}"/>
              </a:ext>
            </a:extLst>
          </p:cNvPr>
          <p:cNvSpPr/>
          <p:nvPr/>
        </p:nvSpPr>
        <p:spPr>
          <a:xfrm>
            <a:off x="914400" y="2078182"/>
            <a:ext cx="249382" cy="24938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C104E1-B5F2-793A-4DED-8DAAA8F4816D}"/>
              </a:ext>
            </a:extLst>
          </p:cNvPr>
          <p:cNvSpPr txBox="1"/>
          <p:nvPr/>
        </p:nvSpPr>
        <p:spPr bwMode="auto">
          <a:xfrm>
            <a:off x="593764" y="1995054"/>
            <a:ext cx="314506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EAC449-35EE-F16F-DAE6-CE50BE8D7115}"/>
              </a:ext>
            </a:extLst>
          </p:cNvPr>
          <p:cNvSpPr/>
          <p:nvPr/>
        </p:nvSpPr>
        <p:spPr>
          <a:xfrm>
            <a:off x="910633" y="5963702"/>
            <a:ext cx="249382" cy="2493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22B07A-08EA-97FF-823F-AE7CE8CFEFD8}"/>
              </a:ext>
            </a:extLst>
          </p:cNvPr>
          <p:cNvSpPr txBox="1"/>
          <p:nvPr/>
        </p:nvSpPr>
        <p:spPr bwMode="auto">
          <a:xfrm>
            <a:off x="589997" y="5880574"/>
            <a:ext cx="314506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0A857D-6C77-C171-D966-E2ECDFFE4B03}"/>
              </a:ext>
            </a:extLst>
          </p:cNvPr>
          <p:cNvSpPr/>
          <p:nvPr/>
        </p:nvSpPr>
        <p:spPr>
          <a:xfrm>
            <a:off x="910633" y="4670910"/>
            <a:ext cx="249382" cy="249382"/>
          </a:xfrm>
          <a:prstGeom prst="ellipse">
            <a:avLst/>
          </a:prstGeom>
          <a:solidFill>
            <a:srgbClr val="140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51A5FF-49B6-B3E8-04D3-18B9A047F202}"/>
              </a:ext>
            </a:extLst>
          </p:cNvPr>
          <p:cNvSpPr txBox="1"/>
          <p:nvPr/>
        </p:nvSpPr>
        <p:spPr bwMode="auto">
          <a:xfrm>
            <a:off x="589997" y="4587782"/>
            <a:ext cx="314506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C3B80F2-0C40-6673-FBF1-9C4CFCBB093A}"/>
              </a:ext>
            </a:extLst>
          </p:cNvPr>
          <p:cNvSpPr/>
          <p:nvPr/>
        </p:nvSpPr>
        <p:spPr>
          <a:xfrm>
            <a:off x="910633" y="3382161"/>
            <a:ext cx="249382" cy="2493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F31CE0-265A-9B8C-698F-9E5165771698}"/>
              </a:ext>
            </a:extLst>
          </p:cNvPr>
          <p:cNvSpPr txBox="1"/>
          <p:nvPr/>
        </p:nvSpPr>
        <p:spPr bwMode="auto">
          <a:xfrm>
            <a:off x="589997" y="3299033"/>
            <a:ext cx="314506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8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F502498-8EF8-5FEB-06C3-810B9173E7F7}"/>
              </a:ext>
            </a:extLst>
          </p:cNvPr>
          <p:cNvGrpSpPr/>
          <p:nvPr/>
        </p:nvGrpSpPr>
        <p:grpSpPr>
          <a:xfrm>
            <a:off x="1160015" y="1759375"/>
            <a:ext cx="1402697" cy="4778454"/>
            <a:chOff x="1160015" y="1759375"/>
            <a:chExt cx="1402697" cy="477845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687A5D-A49D-1146-E904-42275BBD6931}"/>
                </a:ext>
              </a:extLst>
            </p:cNvPr>
            <p:cNvSpPr/>
            <p:nvPr/>
          </p:nvSpPr>
          <p:spPr>
            <a:xfrm>
              <a:off x="1985160" y="1834738"/>
              <a:ext cx="249382" cy="2493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AFA8B9-330D-8CCB-DADD-DE3AA18796D5}"/>
                </a:ext>
              </a:extLst>
            </p:cNvPr>
            <p:cNvSpPr/>
            <p:nvPr/>
          </p:nvSpPr>
          <p:spPr>
            <a:xfrm>
              <a:off x="1985160" y="2327564"/>
              <a:ext cx="249382" cy="2493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0E5C00-9B48-0555-4538-84102CC0CD7A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1163782" y="1959429"/>
              <a:ext cx="821378" cy="2434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FD936FE-26AB-C646-E4A9-81368A96B11F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1163782" y="2202873"/>
              <a:ext cx="821378" cy="2493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FD75FE-1DB9-3708-5A0B-6BE1C948AF44}"/>
                </a:ext>
              </a:extLst>
            </p:cNvPr>
            <p:cNvSpPr txBox="1"/>
            <p:nvPr/>
          </p:nvSpPr>
          <p:spPr bwMode="auto">
            <a:xfrm>
              <a:off x="2248206" y="2252201"/>
              <a:ext cx="314506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9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E1D9AE-F065-EECA-6249-1074B70CA116}"/>
                </a:ext>
              </a:extLst>
            </p:cNvPr>
            <p:cNvSpPr txBox="1"/>
            <p:nvPr/>
          </p:nvSpPr>
          <p:spPr bwMode="auto">
            <a:xfrm>
              <a:off x="2248206" y="1759375"/>
              <a:ext cx="314506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04AD43-0123-5352-3129-1A3B44E7ECA0}"/>
                </a:ext>
              </a:extLst>
            </p:cNvPr>
            <p:cNvSpPr/>
            <p:nvPr/>
          </p:nvSpPr>
          <p:spPr>
            <a:xfrm>
              <a:off x="1981393" y="5720258"/>
              <a:ext cx="249382" cy="2493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C5876AF-9E5E-6F7B-0502-CE3BB186B7C3}"/>
                </a:ext>
              </a:extLst>
            </p:cNvPr>
            <p:cNvSpPr/>
            <p:nvPr/>
          </p:nvSpPr>
          <p:spPr>
            <a:xfrm>
              <a:off x="1981393" y="6213084"/>
              <a:ext cx="249382" cy="2493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1D4299E-2BBB-2CCB-1D0F-F7C69555631A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 flipV="1">
              <a:off x="1160015" y="5844949"/>
              <a:ext cx="821378" cy="2434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E1AD07-CDAD-2C18-39AF-14B0B7786C7F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>
              <a:off x="1160015" y="6088393"/>
              <a:ext cx="821378" cy="2493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AB6311-C21B-D63B-AD46-51CD8C3191AD}"/>
                </a:ext>
              </a:extLst>
            </p:cNvPr>
            <p:cNvSpPr txBox="1"/>
            <p:nvPr/>
          </p:nvSpPr>
          <p:spPr bwMode="auto">
            <a:xfrm>
              <a:off x="2244439" y="6137721"/>
              <a:ext cx="314506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F574B8-8862-1239-D97B-E9F18F2135F5}"/>
                </a:ext>
              </a:extLst>
            </p:cNvPr>
            <p:cNvSpPr txBox="1"/>
            <p:nvPr/>
          </p:nvSpPr>
          <p:spPr bwMode="auto">
            <a:xfrm>
              <a:off x="2244439" y="5644895"/>
              <a:ext cx="314506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B1AAD13-FBC3-7E14-6F23-6CE405494954}"/>
                </a:ext>
              </a:extLst>
            </p:cNvPr>
            <p:cNvSpPr/>
            <p:nvPr/>
          </p:nvSpPr>
          <p:spPr>
            <a:xfrm>
              <a:off x="1981393" y="4427466"/>
              <a:ext cx="249382" cy="249382"/>
            </a:xfrm>
            <a:prstGeom prst="ellipse">
              <a:avLst/>
            </a:prstGeom>
            <a:solidFill>
              <a:srgbClr val="1401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175771D-EF19-BE2A-979E-7C5A4FB6D2C5}"/>
                </a:ext>
              </a:extLst>
            </p:cNvPr>
            <p:cNvSpPr/>
            <p:nvPr/>
          </p:nvSpPr>
          <p:spPr>
            <a:xfrm>
              <a:off x="1981393" y="4920292"/>
              <a:ext cx="249382" cy="249382"/>
            </a:xfrm>
            <a:prstGeom prst="ellipse">
              <a:avLst/>
            </a:prstGeom>
            <a:solidFill>
              <a:srgbClr val="1401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B18A40-37BE-AFD6-AC9A-28CF4B303FCF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 flipV="1">
              <a:off x="1160015" y="4552157"/>
              <a:ext cx="821378" cy="2434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3B2ACCC-40DD-2755-0FBC-FE1C1D752A23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>
              <a:off x="1160015" y="4795601"/>
              <a:ext cx="821378" cy="2493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7E3327-047B-BC5B-4E32-5B894465465D}"/>
                </a:ext>
              </a:extLst>
            </p:cNvPr>
            <p:cNvSpPr txBox="1"/>
            <p:nvPr/>
          </p:nvSpPr>
          <p:spPr bwMode="auto">
            <a:xfrm>
              <a:off x="2244439" y="4844929"/>
              <a:ext cx="314506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5BFB5F-5DF9-ECA8-D62A-52ABDDB8F939}"/>
                </a:ext>
              </a:extLst>
            </p:cNvPr>
            <p:cNvSpPr txBox="1"/>
            <p:nvPr/>
          </p:nvSpPr>
          <p:spPr bwMode="auto">
            <a:xfrm>
              <a:off x="2244439" y="4352103"/>
              <a:ext cx="314506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593C6B6-01E6-BFC6-C2EB-762AAECEBAFC}"/>
                </a:ext>
              </a:extLst>
            </p:cNvPr>
            <p:cNvSpPr/>
            <p:nvPr/>
          </p:nvSpPr>
          <p:spPr>
            <a:xfrm>
              <a:off x="1981393" y="3138717"/>
              <a:ext cx="249382" cy="24938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AE1BAD1-F080-FACF-938F-C70E4F749913}"/>
                </a:ext>
              </a:extLst>
            </p:cNvPr>
            <p:cNvSpPr/>
            <p:nvPr/>
          </p:nvSpPr>
          <p:spPr>
            <a:xfrm>
              <a:off x="1981393" y="3631543"/>
              <a:ext cx="249382" cy="24938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901C52-287F-033C-645B-14FCF0D8B517}"/>
                </a:ext>
              </a:extLst>
            </p:cNvPr>
            <p:cNvCxnSpPr>
              <a:stCxn id="36" idx="6"/>
              <a:endCxn id="37" idx="2"/>
            </p:cNvCxnSpPr>
            <p:nvPr/>
          </p:nvCxnSpPr>
          <p:spPr>
            <a:xfrm flipV="1">
              <a:off x="1160015" y="3263408"/>
              <a:ext cx="821378" cy="2434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491E2B-5EA6-9939-D0D8-C1DB89709E1D}"/>
                </a:ext>
              </a:extLst>
            </p:cNvPr>
            <p:cNvCxnSpPr>
              <a:cxnSpLocks/>
              <a:stCxn id="36" idx="6"/>
              <a:endCxn id="38" idx="2"/>
            </p:cNvCxnSpPr>
            <p:nvPr/>
          </p:nvCxnSpPr>
          <p:spPr>
            <a:xfrm>
              <a:off x="1160015" y="3506852"/>
              <a:ext cx="821378" cy="2493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70A1E74-18E0-F36B-B126-774BF1AE04D3}"/>
                </a:ext>
              </a:extLst>
            </p:cNvPr>
            <p:cNvSpPr txBox="1"/>
            <p:nvPr/>
          </p:nvSpPr>
          <p:spPr bwMode="auto">
            <a:xfrm>
              <a:off x="2244439" y="3556180"/>
              <a:ext cx="314506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6F7842E-ABCC-7BF0-2781-38B450ABC2F4}"/>
                </a:ext>
              </a:extLst>
            </p:cNvPr>
            <p:cNvSpPr txBox="1"/>
            <p:nvPr/>
          </p:nvSpPr>
          <p:spPr bwMode="auto">
            <a:xfrm>
              <a:off x="2244439" y="3063354"/>
              <a:ext cx="314506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9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D764261-8ADA-3300-9033-A8AD1976C717}"/>
              </a:ext>
            </a:extLst>
          </p:cNvPr>
          <p:cNvGrpSpPr/>
          <p:nvPr/>
        </p:nvGrpSpPr>
        <p:grpSpPr>
          <a:xfrm>
            <a:off x="3618404" y="1756406"/>
            <a:ext cx="1528772" cy="4778454"/>
            <a:chOff x="3618404" y="1756406"/>
            <a:chExt cx="1528772" cy="477845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F14B654-1402-0244-6215-CFFBAB3C7904}"/>
                </a:ext>
              </a:extLst>
            </p:cNvPr>
            <p:cNvSpPr/>
            <p:nvPr/>
          </p:nvSpPr>
          <p:spPr>
            <a:xfrm>
              <a:off x="4443549" y="1831769"/>
              <a:ext cx="249382" cy="2493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CA4A17F-1A82-B0AD-EC9C-051201F7E50F}"/>
                </a:ext>
              </a:extLst>
            </p:cNvPr>
            <p:cNvSpPr/>
            <p:nvPr/>
          </p:nvSpPr>
          <p:spPr>
            <a:xfrm>
              <a:off x="4443549" y="2324595"/>
              <a:ext cx="249382" cy="2493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88BDBC7-C98C-8DDD-2389-4609F0479F72}"/>
                </a:ext>
              </a:extLst>
            </p:cNvPr>
            <p:cNvCxnSpPr>
              <a:stCxn id="45" idx="6"/>
              <a:endCxn id="46" idx="2"/>
            </p:cNvCxnSpPr>
            <p:nvPr/>
          </p:nvCxnSpPr>
          <p:spPr>
            <a:xfrm flipV="1">
              <a:off x="3622171" y="1956460"/>
              <a:ext cx="821378" cy="2434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2E7EFC-D057-7B50-BF61-4F8F3700F52E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>
              <a:off x="3622171" y="2199904"/>
              <a:ext cx="821378" cy="2493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251B6A6-263E-5433-F104-1F06D4F6BF9E}"/>
                </a:ext>
              </a:extLst>
            </p:cNvPr>
            <p:cNvSpPr txBox="1"/>
            <p:nvPr/>
          </p:nvSpPr>
          <p:spPr bwMode="auto">
            <a:xfrm>
              <a:off x="4706595" y="2249232"/>
              <a:ext cx="314506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4F58E6B-33E3-F430-053B-7484C4273207}"/>
                </a:ext>
              </a:extLst>
            </p:cNvPr>
            <p:cNvSpPr txBox="1"/>
            <p:nvPr/>
          </p:nvSpPr>
          <p:spPr bwMode="auto">
            <a:xfrm>
              <a:off x="4706595" y="1756406"/>
              <a:ext cx="314506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9201259-F4A2-F93D-84F8-DF8D89813DF3}"/>
                </a:ext>
              </a:extLst>
            </p:cNvPr>
            <p:cNvSpPr/>
            <p:nvPr/>
          </p:nvSpPr>
          <p:spPr>
            <a:xfrm>
              <a:off x="4439782" y="5717289"/>
              <a:ext cx="249382" cy="249382"/>
            </a:xfrm>
            <a:prstGeom prst="ellipse">
              <a:avLst/>
            </a:prstGeom>
            <a:solidFill>
              <a:srgbClr val="1401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E48E95A-1FD9-C041-477F-87DC50A214AA}"/>
                </a:ext>
              </a:extLst>
            </p:cNvPr>
            <p:cNvSpPr/>
            <p:nvPr/>
          </p:nvSpPr>
          <p:spPr>
            <a:xfrm>
              <a:off x="4439782" y="6210115"/>
              <a:ext cx="249382" cy="249382"/>
            </a:xfrm>
            <a:prstGeom prst="ellipse">
              <a:avLst/>
            </a:prstGeom>
            <a:solidFill>
              <a:srgbClr val="1401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BA15E4F-DA3E-038D-2909-419AB2A35D1B}"/>
                </a:ext>
              </a:extLst>
            </p:cNvPr>
            <p:cNvCxnSpPr>
              <a:stCxn id="54" idx="6"/>
              <a:endCxn id="55" idx="2"/>
            </p:cNvCxnSpPr>
            <p:nvPr/>
          </p:nvCxnSpPr>
          <p:spPr>
            <a:xfrm flipV="1">
              <a:off x="3618404" y="5841980"/>
              <a:ext cx="821378" cy="2434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181F163-2839-B716-A94B-0351BC8E829C}"/>
                </a:ext>
              </a:extLst>
            </p:cNvPr>
            <p:cNvCxnSpPr>
              <a:cxnSpLocks/>
              <a:stCxn id="54" idx="6"/>
              <a:endCxn id="56" idx="2"/>
            </p:cNvCxnSpPr>
            <p:nvPr/>
          </p:nvCxnSpPr>
          <p:spPr>
            <a:xfrm>
              <a:off x="3618404" y="6085424"/>
              <a:ext cx="821378" cy="2493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3914049-689D-A46B-A0B8-AF299E0631F1}"/>
                </a:ext>
              </a:extLst>
            </p:cNvPr>
            <p:cNvSpPr txBox="1"/>
            <p:nvPr/>
          </p:nvSpPr>
          <p:spPr bwMode="auto">
            <a:xfrm>
              <a:off x="4702828" y="6134752"/>
              <a:ext cx="314506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368EC8C-ADAF-8CF8-A9A3-3F28E738FB6A}"/>
                </a:ext>
              </a:extLst>
            </p:cNvPr>
            <p:cNvSpPr txBox="1"/>
            <p:nvPr/>
          </p:nvSpPr>
          <p:spPr bwMode="auto">
            <a:xfrm>
              <a:off x="4702828" y="5641926"/>
              <a:ext cx="314506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4780C7B-CB8A-1AEE-E370-BA40F399CB89}"/>
                </a:ext>
              </a:extLst>
            </p:cNvPr>
            <p:cNvSpPr/>
            <p:nvPr/>
          </p:nvSpPr>
          <p:spPr>
            <a:xfrm>
              <a:off x="4439782" y="4424497"/>
              <a:ext cx="249382" cy="24938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B0A5A94-1FC0-0E2D-8ACC-028A121E4877}"/>
                </a:ext>
              </a:extLst>
            </p:cNvPr>
            <p:cNvSpPr/>
            <p:nvPr/>
          </p:nvSpPr>
          <p:spPr>
            <a:xfrm>
              <a:off x="4439782" y="4917323"/>
              <a:ext cx="249382" cy="24938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79E369E-BF87-5F51-C913-B567261AFBFD}"/>
                </a:ext>
              </a:extLst>
            </p:cNvPr>
            <p:cNvCxnSpPr>
              <a:stCxn id="63" idx="6"/>
              <a:endCxn id="64" idx="2"/>
            </p:cNvCxnSpPr>
            <p:nvPr/>
          </p:nvCxnSpPr>
          <p:spPr>
            <a:xfrm flipV="1">
              <a:off x="3618404" y="4549188"/>
              <a:ext cx="821378" cy="2434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DBF5E4F-B7C2-225C-3610-8B157AFA5896}"/>
                </a:ext>
              </a:extLst>
            </p:cNvPr>
            <p:cNvCxnSpPr>
              <a:cxnSpLocks/>
              <a:stCxn id="63" idx="6"/>
              <a:endCxn id="65" idx="2"/>
            </p:cNvCxnSpPr>
            <p:nvPr/>
          </p:nvCxnSpPr>
          <p:spPr>
            <a:xfrm>
              <a:off x="3618404" y="4792632"/>
              <a:ext cx="821378" cy="2493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A9B7689-5352-7BB9-D765-D940DBD67DB1}"/>
                </a:ext>
              </a:extLst>
            </p:cNvPr>
            <p:cNvSpPr txBox="1"/>
            <p:nvPr/>
          </p:nvSpPr>
          <p:spPr bwMode="auto">
            <a:xfrm>
              <a:off x="4702828" y="4841960"/>
              <a:ext cx="314506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388ABC7-E5AF-B536-EC74-0B69C5A03A6D}"/>
                </a:ext>
              </a:extLst>
            </p:cNvPr>
            <p:cNvSpPr txBox="1"/>
            <p:nvPr/>
          </p:nvSpPr>
          <p:spPr bwMode="auto">
            <a:xfrm>
              <a:off x="4702828" y="4349134"/>
              <a:ext cx="444348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67BABCC-31B7-6036-6F03-611E9F77CDD9}"/>
                </a:ext>
              </a:extLst>
            </p:cNvPr>
            <p:cNvSpPr/>
            <p:nvPr/>
          </p:nvSpPr>
          <p:spPr>
            <a:xfrm>
              <a:off x="4439782" y="3135748"/>
              <a:ext cx="249382" cy="24938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F5C47B5-F661-71C6-C14F-46179B1595B3}"/>
                </a:ext>
              </a:extLst>
            </p:cNvPr>
            <p:cNvSpPr/>
            <p:nvPr/>
          </p:nvSpPr>
          <p:spPr>
            <a:xfrm>
              <a:off x="4439782" y="3628574"/>
              <a:ext cx="249382" cy="24938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FB9B4B0-63EE-B221-5B80-383BF1D53F8A}"/>
                </a:ext>
              </a:extLst>
            </p:cNvPr>
            <p:cNvCxnSpPr>
              <a:stCxn id="72" idx="6"/>
              <a:endCxn id="73" idx="2"/>
            </p:cNvCxnSpPr>
            <p:nvPr/>
          </p:nvCxnSpPr>
          <p:spPr>
            <a:xfrm flipV="1">
              <a:off x="3618404" y="3260439"/>
              <a:ext cx="821378" cy="2434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BEBB3B3-2F9F-B804-A861-554CCFB839B4}"/>
                </a:ext>
              </a:extLst>
            </p:cNvPr>
            <p:cNvCxnSpPr>
              <a:cxnSpLocks/>
              <a:stCxn id="72" idx="6"/>
              <a:endCxn id="74" idx="2"/>
            </p:cNvCxnSpPr>
            <p:nvPr/>
          </p:nvCxnSpPr>
          <p:spPr>
            <a:xfrm>
              <a:off x="3618404" y="3503883"/>
              <a:ext cx="821378" cy="2493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E9782F7-1909-658F-14A6-DAE960E0DBE9}"/>
                </a:ext>
              </a:extLst>
            </p:cNvPr>
            <p:cNvSpPr txBox="1"/>
            <p:nvPr/>
          </p:nvSpPr>
          <p:spPr bwMode="auto">
            <a:xfrm>
              <a:off x="4702828" y="3553211"/>
              <a:ext cx="444348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3537CCC-F779-B339-C455-66518A01D3EF}"/>
                </a:ext>
              </a:extLst>
            </p:cNvPr>
            <p:cNvSpPr txBox="1"/>
            <p:nvPr/>
          </p:nvSpPr>
          <p:spPr bwMode="auto">
            <a:xfrm>
              <a:off x="4702828" y="3060385"/>
              <a:ext cx="314506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9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8419B25-22B7-CC10-8521-0E64B81FC482}"/>
              </a:ext>
            </a:extLst>
          </p:cNvPr>
          <p:cNvGrpSpPr/>
          <p:nvPr/>
        </p:nvGrpSpPr>
        <p:grpSpPr>
          <a:xfrm>
            <a:off x="1906392" y="1667428"/>
            <a:ext cx="415634" cy="4973829"/>
            <a:chOff x="1906392" y="1667428"/>
            <a:chExt cx="415634" cy="497382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6FF17D2-8966-D061-8BD6-A6717199528F}"/>
                </a:ext>
              </a:extLst>
            </p:cNvPr>
            <p:cNvSpPr txBox="1"/>
            <p:nvPr/>
          </p:nvSpPr>
          <p:spPr bwMode="auto">
            <a:xfrm>
              <a:off x="1911340" y="6056484"/>
              <a:ext cx="410686" cy="584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3200" b="1" dirty="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19BBDDF-B271-2A59-AA93-63EC34BCE3D4}"/>
                </a:ext>
              </a:extLst>
            </p:cNvPr>
            <p:cNvSpPr txBox="1"/>
            <p:nvPr/>
          </p:nvSpPr>
          <p:spPr bwMode="auto">
            <a:xfrm>
              <a:off x="1911340" y="5565965"/>
              <a:ext cx="410686" cy="584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3200" b="1" dirty="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D2E0CF-3FC7-9B50-20E0-BDB13B992A0B}"/>
                </a:ext>
              </a:extLst>
            </p:cNvPr>
            <p:cNvSpPr txBox="1"/>
            <p:nvPr/>
          </p:nvSpPr>
          <p:spPr bwMode="auto">
            <a:xfrm>
              <a:off x="1911340" y="4756254"/>
              <a:ext cx="410686" cy="584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3200" b="1" dirty="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2797FB-AF63-79A0-448A-330728164BCB}"/>
                </a:ext>
              </a:extLst>
            </p:cNvPr>
            <p:cNvSpPr txBox="1"/>
            <p:nvPr/>
          </p:nvSpPr>
          <p:spPr bwMode="auto">
            <a:xfrm>
              <a:off x="1906392" y="1667428"/>
              <a:ext cx="410686" cy="584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3200" b="1" dirty="0">
                  <a:latin typeface="Calibri"/>
                  <a:cs typeface="Calibri"/>
                </a:rPr>
                <a:t>X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DB591CD-B9E0-1779-A171-1B5FE6AE0F89}"/>
              </a:ext>
            </a:extLst>
          </p:cNvPr>
          <p:cNvGrpSpPr/>
          <p:nvPr/>
        </p:nvGrpSpPr>
        <p:grpSpPr>
          <a:xfrm>
            <a:off x="2558945" y="1992085"/>
            <a:ext cx="1063226" cy="4285628"/>
            <a:chOff x="2558945" y="1992085"/>
            <a:chExt cx="1063226" cy="428562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C8845E8-60F3-5B40-96B2-CA55A4A5E298}"/>
                </a:ext>
              </a:extLst>
            </p:cNvPr>
            <p:cNvSpPr/>
            <p:nvPr/>
          </p:nvSpPr>
          <p:spPr>
            <a:xfrm>
              <a:off x="3372789" y="2075213"/>
              <a:ext cx="249382" cy="2493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0E9D02-6B9C-417C-A760-EF411AC4F0EA}"/>
                </a:ext>
              </a:extLst>
            </p:cNvPr>
            <p:cNvSpPr txBox="1"/>
            <p:nvPr/>
          </p:nvSpPr>
          <p:spPr bwMode="auto">
            <a:xfrm>
              <a:off x="3052153" y="1992085"/>
              <a:ext cx="314506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9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C39F52A-5BAC-193D-E4D6-FB046803EA65}"/>
                </a:ext>
              </a:extLst>
            </p:cNvPr>
            <p:cNvSpPr/>
            <p:nvPr/>
          </p:nvSpPr>
          <p:spPr>
            <a:xfrm>
              <a:off x="3369022" y="5960733"/>
              <a:ext cx="249382" cy="249382"/>
            </a:xfrm>
            <a:prstGeom prst="ellipse">
              <a:avLst/>
            </a:prstGeom>
            <a:solidFill>
              <a:srgbClr val="1401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7E6F1DD-6967-7707-5911-A2B9AD8C8747}"/>
                </a:ext>
              </a:extLst>
            </p:cNvPr>
            <p:cNvSpPr txBox="1"/>
            <p:nvPr/>
          </p:nvSpPr>
          <p:spPr bwMode="auto">
            <a:xfrm>
              <a:off x="3048386" y="5877605"/>
              <a:ext cx="314506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C334854-63A5-A619-DF58-AD0CE4CDFCA7}"/>
                </a:ext>
              </a:extLst>
            </p:cNvPr>
            <p:cNvSpPr/>
            <p:nvPr/>
          </p:nvSpPr>
          <p:spPr>
            <a:xfrm>
              <a:off x="3369022" y="4667941"/>
              <a:ext cx="249382" cy="24938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84E0BB1-C0C9-522E-1A77-111E92A2294B}"/>
                </a:ext>
              </a:extLst>
            </p:cNvPr>
            <p:cNvSpPr txBox="1"/>
            <p:nvPr/>
          </p:nvSpPr>
          <p:spPr bwMode="auto">
            <a:xfrm>
              <a:off x="3048386" y="4584813"/>
              <a:ext cx="314506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9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9249500-9AA3-18B7-9733-4B5DF91F4005}"/>
                </a:ext>
              </a:extLst>
            </p:cNvPr>
            <p:cNvSpPr/>
            <p:nvPr/>
          </p:nvSpPr>
          <p:spPr>
            <a:xfrm>
              <a:off x="3369022" y="3379192"/>
              <a:ext cx="249382" cy="24938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2D427EE-3536-86EA-F858-817A35413493}"/>
                </a:ext>
              </a:extLst>
            </p:cNvPr>
            <p:cNvSpPr txBox="1"/>
            <p:nvPr/>
          </p:nvSpPr>
          <p:spPr bwMode="auto">
            <a:xfrm>
              <a:off x="3048386" y="3296064"/>
              <a:ext cx="314506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9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9525E93-E870-2C87-4633-A8A889034C37}"/>
                </a:ext>
              </a:extLst>
            </p:cNvPr>
            <p:cNvCxnSpPr>
              <a:cxnSpLocks/>
              <a:stCxn id="34" idx="3"/>
              <a:endCxn id="59" idx="1"/>
            </p:cNvCxnSpPr>
            <p:nvPr/>
          </p:nvCxnSpPr>
          <p:spPr>
            <a:xfrm>
              <a:off x="2558945" y="4552157"/>
              <a:ext cx="489441" cy="1525502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D49F3F3-6FD7-A1CB-0374-779269D12B6C}"/>
                </a:ext>
              </a:extLst>
            </p:cNvPr>
            <p:cNvCxnSpPr>
              <a:cxnSpLocks/>
              <a:stCxn id="42" idx="3"/>
              <a:endCxn id="68" idx="1"/>
            </p:cNvCxnSpPr>
            <p:nvPr/>
          </p:nvCxnSpPr>
          <p:spPr>
            <a:xfrm>
              <a:off x="2558945" y="3756234"/>
              <a:ext cx="489441" cy="102863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681A4E9-E3B3-D9C7-44AE-18064BC255EF}"/>
                </a:ext>
              </a:extLst>
            </p:cNvPr>
            <p:cNvCxnSpPr>
              <a:cxnSpLocks/>
              <a:stCxn id="43" idx="3"/>
              <a:endCxn id="77" idx="1"/>
            </p:cNvCxnSpPr>
            <p:nvPr/>
          </p:nvCxnSpPr>
          <p:spPr>
            <a:xfrm>
              <a:off x="2558945" y="3263408"/>
              <a:ext cx="489441" cy="23271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87DC296-C986-66C1-DAF1-2929A68DCA60}"/>
                </a:ext>
              </a:extLst>
            </p:cNvPr>
            <p:cNvCxnSpPr>
              <a:cxnSpLocks/>
              <a:stCxn id="14" idx="3"/>
              <a:endCxn id="50" idx="1"/>
            </p:cNvCxnSpPr>
            <p:nvPr/>
          </p:nvCxnSpPr>
          <p:spPr>
            <a:xfrm flipV="1">
              <a:off x="2562712" y="2192139"/>
              <a:ext cx="489441" cy="26011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C4ECE93-D3B7-67C0-75F6-D78C7BF8DA22}"/>
              </a:ext>
            </a:extLst>
          </p:cNvPr>
          <p:cNvGrpSpPr/>
          <p:nvPr/>
        </p:nvGrpSpPr>
        <p:grpSpPr>
          <a:xfrm>
            <a:off x="5017334" y="1989116"/>
            <a:ext cx="1151875" cy="4345690"/>
            <a:chOff x="5017334" y="1989116"/>
            <a:chExt cx="1151875" cy="4345690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5D87A8C-C2B0-30F4-C953-8FA10FD604AE}"/>
                </a:ext>
              </a:extLst>
            </p:cNvPr>
            <p:cNvSpPr/>
            <p:nvPr/>
          </p:nvSpPr>
          <p:spPr>
            <a:xfrm>
              <a:off x="5919827" y="2072244"/>
              <a:ext cx="249382" cy="24938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18970F2-1B7F-A362-A6FB-4C7E99390853}"/>
                </a:ext>
              </a:extLst>
            </p:cNvPr>
            <p:cNvSpPr txBox="1"/>
            <p:nvPr/>
          </p:nvSpPr>
          <p:spPr bwMode="auto">
            <a:xfrm>
              <a:off x="5516066" y="1989116"/>
              <a:ext cx="444348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003B3CB-7342-E4D8-835F-B6E732D97C14}"/>
                </a:ext>
              </a:extLst>
            </p:cNvPr>
            <p:cNvSpPr/>
            <p:nvPr/>
          </p:nvSpPr>
          <p:spPr>
            <a:xfrm>
              <a:off x="5916060" y="5957764"/>
              <a:ext cx="249382" cy="249382"/>
            </a:xfrm>
            <a:prstGeom prst="ellipse">
              <a:avLst/>
            </a:prstGeom>
            <a:solidFill>
              <a:srgbClr val="1401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63A5E91-3EDD-B839-84DC-3E8FF597DABF}"/>
                </a:ext>
              </a:extLst>
            </p:cNvPr>
            <p:cNvSpPr txBox="1"/>
            <p:nvPr/>
          </p:nvSpPr>
          <p:spPr bwMode="auto">
            <a:xfrm>
              <a:off x="5595424" y="5874636"/>
              <a:ext cx="314506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9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DA1B3AB-15FC-5377-766A-B6C30835B4F5}"/>
                </a:ext>
              </a:extLst>
            </p:cNvPr>
            <p:cNvSpPr/>
            <p:nvPr/>
          </p:nvSpPr>
          <p:spPr>
            <a:xfrm>
              <a:off x="5916060" y="4664972"/>
              <a:ext cx="249382" cy="24938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2B00D68-DDFE-5021-927E-34B7AD68902F}"/>
                </a:ext>
              </a:extLst>
            </p:cNvPr>
            <p:cNvSpPr txBox="1"/>
            <p:nvPr/>
          </p:nvSpPr>
          <p:spPr bwMode="auto">
            <a:xfrm>
              <a:off x="5595424" y="4581844"/>
              <a:ext cx="314506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9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7FC715E-35FB-87EA-2589-45B424A9A975}"/>
                </a:ext>
              </a:extLst>
            </p:cNvPr>
            <p:cNvSpPr/>
            <p:nvPr/>
          </p:nvSpPr>
          <p:spPr>
            <a:xfrm>
              <a:off x="5916060" y="3376223"/>
              <a:ext cx="249382" cy="24938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BC6BEE4-7CD0-23DF-5C91-7F630C6E74F5}"/>
                </a:ext>
              </a:extLst>
            </p:cNvPr>
            <p:cNvSpPr txBox="1"/>
            <p:nvPr/>
          </p:nvSpPr>
          <p:spPr bwMode="auto">
            <a:xfrm>
              <a:off x="5500424" y="3293095"/>
              <a:ext cx="444348" cy="400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10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61C8C5C-279F-1EB2-1501-931FC3A2CE63}"/>
                </a:ext>
              </a:extLst>
            </p:cNvPr>
            <p:cNvCxnSpPr>
              <a:cxnSpLocks/>
              <a:stCxn id="60" idx="3"/>
              <a:endCxn id="112" idx="1"/>
            </p:cNvCxnSpPr>
            <p:nvPr/>
          </p:nvCxnSpPr>
          <p:spPr>
            <a:xfrm flipV="1">
              <a:off x="5017334" y="6074690"/>
              <a:ext cx="578090" cy="26011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A0C360A-C774-5FD6-A3FE-5864AB5CF0F5}"/>
                </a:ext>
              </a:extLst>
            </p:cNvPr>
            <p:cNvCxnSpPr>
              <a:cxnSpLocks/>
              <a:stCxn id="79" idx="3"/>
              <a:endCxn id="121" idx="1"/>
            </p:cNvCxnSpPr>
            <p:nvPr/>
          </p:nvCxnSpPr>
          <p:spPr>
            <a:xfrm>
              <a:off x="5017334" y="3260439"/>
              <a:ext cx="578090" cy="1521459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9DFB545-0BB9-EA87-0DA8-2614B3C92BA1}"/>
                </a:ext>
              </a:extLst>
            </p:cNvPr>
            <p:cNvCxnSpPr>
              <a:cxnSpLocks/>
              <a:stCxn id="70" idx="3"/>
              <a:endCxn id="130" idx="1"/>
            </p:cNvCxnSpPr>
            <p:nvPr/>
          </p:nvCxnSpPr>
          <p:spPr>
            <a:xfrm flipV="1">
              <a:off x="5147176" y="3493149"/>
              <a:ext cx="353248" cy="1056039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9062499-20BB-5096-4566-66AF74991748}"/>
                </a:ext>
              </a:extLst>
            </p:cNvPr>
            <p:cNvCxnSpPr>
              <a:cxnSpLocks/>
              <a:stCxn id="78" idx="3"/>
              <a:endCxn id="103" idx="1"/>
            </p:cNvCxnSpPr>
            <p:nvPr/>
          </p:nvCxnSpPr>
          <p:spPr>
            <a:xfrm flipV="1">
              <a:off x="5147176" y="2189170"/>
              <a:ext cx="368890" cy="156409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5EEAE59-6967-3DB4-30C1-1FA0FA023AAA}"/>
              </a:ext>
            </a:extLst>
          </p:cNvPr>
          <p:cNvGrpSpPr/>
          <p:nvPr/>
        </p:nvGrpSpPr>
        <p:grpSpPr>
          <a:xfrm>
            <a:off x="4354373" y="1669458"/>
            <a:ext cx="424668" cy="4483310"/>
            <a:chOff x="4354373" y="1669458"/>
            <a:chExt cx="424668" cy="4483310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14529A6-E59D-3218-076C-9721307A7AA2}"/>
                </a:ext>
              </a:extLst>
            </p:cNvPr>
            <p:cNvSpPr txBox="1"/>
            <p:nvPr/>
          </p:nvSpPr>
          <p:spPr bwMode="auto">
            <a:xfrm>
              <a:off x="4354373" y="2164049"/>
              <a:ext cx="410686" cy="584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3200" b="1" dirty="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CD0DAD8-15F6-5669-4B6E-8BD2264202AE}"/>
                </a:ext>
              </a:extLst>
            </p:cNvPr>
            <p:cNvSpPr txBox="1"/>
            <p:nvPr/>
          </p:nvSpPr>
          <p:spPr bwMode="auto">
            <a:xfrm>
              <a:off x="4368355" y="5567995"/>
              <a:ext cx="410686" cy="584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3200" b="1" dirty="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C4EE1A0-B661-5B89-89C1-8683CECE0568}"/>
                </a:ext>
              </a:extLst>
            </p:cNvPr>
            <p:cNvSpPr txBox="1"/>
            <p:nvPr/>
          </p:nvSpPr>
          <p:spPr bwMode="auto">
            <a:xfrm>
              <a:off x="4368355" y="4758284"/>
              <a:ext cx="410686" cy="584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3200" b="1" dirty="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8CE9370-A535-13F0-CC84-12796DE3C28E}"/>
                </a:ext>
              </a:extLst>
            </p:cNvPr>
            <p:cNvSpPr txBox="1"/>
            <p:nvPr/>
          </p:nvSpPr>
          <p:spPr bwMode="auto">
            <a:xfrm>
              <a:off x="4363407" y="1669458"/>
              <a:ext cx="410686" cy="584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3200" b="1" dirty="0">
                  <a:latin typeface="Calibri"/>
                  <a:cs typeface="Calibri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65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this different from </a:t>
            </a:r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local searches in parallel?</a:t>
            </a:r>
          </a:p>
          <a:p>
            <a:pPr lvl="1"/>
            <a:r>
              <a:rPr lang="en-US" dirty="0"/>
              <a:t>The searches</a:t>
            </a:r>
            <a:r>
              <a:rPr lang="en-US" b="1" i="1" dirty="0">
                <a:solidFill>
                  <a:srgbClr val="FF0000"/>
                </a:solidFill>
              </a:rPr>
              <a:t> communicate</a:t>
            </a:r>
            <a:r>
              <a:rPr lang="en-US" dirty="0"/>
              <a:t>! “Come over here, the grass is greener!”</a:t>
            </a:r>
          </a:p>
          <a:p>
            <a:r>
              <a:rPr lang="en-US" dirty="0"/>
              <a:t>What other well-known algorithm does this remind you of?</a:t>
            </a:r>
          </a:p>
          <a:p>
            <a:pPr lvl="1"/>
            <a:r>
              <a:rPr lang="en-US" dirty="0"/>
              <a:t>Evolution!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369" y="3429000"/>
            <a:ext cx="2149231" cy="29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6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Genetic algorithms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724400"/>
            <a:ext cx="114300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Genetic algorithms use a natural selection metaphor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Resample </a:t>
            </a:r>
            <a:r>
              <a:rPr lang="en-US" sz="2400" i="1" dirty="0">
                <a:solidFill>
                  <a:srgbClr val="CE00BB"/>
                </a:solidFill>
              </a:rPr>
              <a:t>K</a:t>
            </a:r>
            <a:r>
              <a:rPr lang="en-US" sz="2400" dirty="0"/>
              <a:t> individuals at each step (selection) weighted by fitness function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Combine by pairwise crossover operators, plus mutation to give variety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" y="1676401"/>
            <a:ext cx="8391525" cy="249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7358" y="1321658"/>
            <a:ext cx="2892079" cy="34749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2397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N-Queens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819400" y="4191000"/>
            <a:ext cx="65532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Does crossover make sense here?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would mutation be?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would a good fitness function be?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2" y="1524002"/>
            <a:ext cx="7608887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8811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 in continuous spaces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42B7E93-2D79-2146-BB66-DD6B3D9A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164" y="1144408"/>
            <a:ext cx="8524096" cy="52264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1492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719E-BA36-5142-85E2-CB5E4587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Siting airports in Romania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61854-D54E-4041-AA04-707051C06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7318749" cy="4376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40851-BAD2-644B-B494-6907697BCA8B}"/>
              </a:ext>
            </a:extLst>
          </p:cNvPr>
          <p:cNvSpPr txBox="1"/>
          <p:nvPr/>
        </p:nvSpPr>
        <p:spPr bwMode="auto">
          <a:xfrm>
            <a:off x="173450" y="1117600"/>
            <a:ext cx="11845098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alibri"/>
                <a:cs typeface="Calibri"/>
              </a:rPr>
              <a:t>Place 3 airports to minimize the sum of squared distances from each city to its nearest airport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A4ECD-AF67-4A43-936B-7FEC7F0D85AE}"/>
              </a:ext>
            </a:extLst>
          </p:cNvPr>
          <p:cNvSpPr txBox="1"/>
          <p:nvPr/>
        </p:nvSpPr>
        <p:spPr bwMode="auto">
          <a:xfrm>
            <a:off x="7865269" y="1784852"/>
            <a:ext cx="4326731" cy="29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Airport locations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	</a:t>
            </a:r>
            <a:r>
              <a:rPr lang="en-US" sz="2000" b="1" dirty="0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 = (</a:t>
            </a:r>
            <a:r>
              <a:rPr lang="en-US" sz="2000" i="1" dirty="0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sz="2000" baseline="-25000" dirty="0">
                <a:solidFill>
                  <a:srgbClr val="CE00BB"/>
                </a:solidFill>
                <a:latin typeface="Calibri"/>
                <a:cs typeface="Calibri"/>
              </a:rPr>
              <a:t>1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,</a:t>
            </a:r>
            <a:r>
              <a:rPr lang="en-US" sz="2000" i="1" dirty="0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sz="2000" baseline="-25000" dirty="0">
                <a:solidFill>
                  <a:srgbClr val="CE00BB"/>
                </a:solidFill>
                <a:latin typeface="Calibri"/>
                <a:cs typeface="Calibri"/>
              </a:rPr>
              <a:t>1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, 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(</a:t>
            </a:r>
            <a:r>
              <a:rPr lang="en-US" sz="2000" i="1" dirty="0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sz="2000" baseline="-25000" dirty="0">
                <a:solidFill>
                  <a:srgbClr val="CE00BB"/>
                </a:solidFill>
                <a:latin typeface="Calibri"/>
                <a:cs typeface="Calibri"/>
              </a:rPr>
              <a:t>2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,</a:t>
            </a:r>
            <a:r>
              <a:rPr lang="en-US" sz="2000" i="1" dirty="0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sz="2000" baseline="-25000" dirty="0">
                <a:solidFill>
                  <a:srgbClr val="CE00BB"/>
                </a:solidFill>
                <a:latin typeface="Calibri"/>
                <a:cs typeface="Calibri"/>
              </a:rPr>
              <a:t>2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, 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(</a:t>
            </a:r>
            <a:r>
              <a:rPr lang="en-US" sz="2000" i="1" dirty="0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sz="2000" baseline="-25000" dirty="0">
                <a:solidFill>
                  <a:srgbClr val="CE00BB"/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,</a:t>
            </a:r>
            <a:r>
              <a:rPr lang="en-US" sz="2000" i="1" dirty="0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sz="2000" baseline="-25000" dirty="0">
                <a:solidFill>
                  <a:srgbClr val="CE00BB"/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</a:p>
          <a:p>
            <a:endParaRPr lang="en-US" sz="2000" dirty="0">
              <a:solidFill>
                <a:schemeClr val="tx2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City locations 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(</a:t>
            </a:r>
            <a:r>
              <a:rPr lang="en-US" sz="2000" i="1" dirty="0" err="1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sz="2000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sz="2000" dirty="0" err="1">
                <a:solidFill>
                  <a:srgbClr val="CE00BB"/>
                </a:solidFill>
                <a:latin typeface="Calibri"/>
                <a:cs typeface="Calibri"/>
              </a:rPr>
              <a:t>,</a:t>
            </a:r>
            <a:r>
              <a:rPr lang="en-US" sz="2000" i="1" dirty="0" err="1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sz="2000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</a:p>
          <a:p>
            <a:endParaRPr lang="en-US" sz="2000" dirty="0">
              <a:solidFill>
                <a:srgbClr val="CE00BB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sz="2000" i="1" baseline="-25000" dirty="0">
                <a:solidFill>
                  <a:srgbClr val="CE00BB"/>
                </a:solidFill>
                <a:latin typeface="Calibri"/>
                <a:cs typeface="Calibri"/>
              </a:rPr>
              <a:t>a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 = cities closest to airport </a:t>
            </a:r>
            <a:r>
              <a:rPr lang="en-US" sz="2000" i="1" dirty="0">
                <a:solidFill>
                  <a:srgbClr val="CE00BB"/>
                </a:solidFill>
                <a:latin typeface="Calibri"/>
                <a:cs typeface="Calibri"/>
              </a:rPr>
              <a:t>a</a:t>
            </a:r>
            <a:endParaRPr lang="en-US" sz="2000" dirty="0">
              <a:solidFill>
                <a:srgbClr val="CE00BB"/>
              </a:solidFill>
              <a:latin typeface="Calibri"/>
              <a:cs typeface="Calibri"/>
            </a:endParaRPr>
          </a:p>
          <a:p>
            <a:endParaRPr lang="en-US" sz="2000" i="1" dirty="0">
              <a:solidFill>
                <a:schemeClr val="tx2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Objective: minimize</a:t>
            </a:r>
          </a:p>
          <a:p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  <a:sym typeface="Symbol" pitchFamily="2" charset="2"/>
              </a:rPr>
              <a:t> </a:t>
            </a:r>
            <a:r>
              <a:rPr lang="en-US" sz="2400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</a:t>
            </a:r>
            <a:r>
              <a:rPr lang="en-US" sz="24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(</a:t>
            </a:r>
            <a:r>
              <a:rPr lang="en-US" sz="2400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sz="24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)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 = </a:t>
            </a:r>
            <a:r>
              <a:rPr lang="en-US" sz="2400" dirty="0">
                <a:solidFill>
                  <a:srgbClr val="CE00BB"/>
                </a:solidFill>
                <a:sym typeface="Symbol" pitchFamily="2" charset="2"/>
              </a:rPr>
              <a:t></a:t>
            </a:r>
            <a:r>
              <a:rPr lang="en-US" sz="2400" i="1" baseline="-25000" dirty="0">
                <a:solidFill>
                  <a:srgbClr val="CE00BB"/>
                </a:solidFill>
                <a:sym typeface="Symbol" pitchFamily="2" charset="2"/>
              </a:rPr>
              <a:t>a</a:t>
            </a:r>
            <a:r>
              <a:rPr lang="en-US" sz="2400" dirty="0">
                <a:solidFill>
                  <a:srgbClr val="CE00BB"/>
                </a:solidFill>
                <a:sym typeface="Symbol" pitchFamily="2" charset="2"/>
              </a:rPr>
              <a:t> </a:t>
            </a:r>
            <a:r>
              <a:rPr lang="en-US" sz="2400" i="1" baseline="-25000" dirty="0" err="1">
                <a:solidFill>
                  <a:srgbClr val="CE00BB"/>
                </a:solidFill>
                <a:sym typeface="Symbol" pitchFamily="2" charset="2"/>
              </a:rPr>
              <a:t>c</a:t>
            </a:r>
            <a:r>
              <a:rPr lang="en-US" sz="2400" baseline="-25000" dirty="0" err="1">
                <a:solidFill>
                  <a:srgbClr val="CE00BB"/>
                </a:solidFill>
                <a:sym typeface="Symbol" pitchFamily="2" charset="2"/>
              </a:rPr>
              <a:t></a:t>
            </a:r>
            <a:r>
              <a:rPr lang="en-US" sz="2400" i="1" baseline="-25000" dirty="0" err="1">
                <a:solidFill>
                  <a:srgbClr val="CE00BB"/>
                </a:solidFill>
              </a:rPr>
              <a:t>C</a:t>
            </a:r>
            <a:r>
              <a:rPr lang="en-US" sz="2400" i="1" baseline="-45000" dirty="0" err="1">
                <a:solidFill>
                  <a:srgbClr val="CE00BB"/>
                </a:solidFill>
              </a:rPr>
              <a:t>a</a:t>
            </a:r>
            <a:r>
              <a:rPr lang="en-US" sz="2400" dirty="0">
                <a:solidFill>
                  <a:srgbClr val="CE00BB"/>
                </a:solidFill>
              </a:rPr>
              <a:t> </a:t>
            </a:r>
            <a:r>
              <a:rPr lang="en-US" sz="2400" dirty="0">
                <a:solidFill>
                  <a:srgbClr val="CE00BB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sz="2400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a</a:t>
            </a:r>
            <a:r>
              <a:rPr lang="en-US" sz="2400" i="1" dirty="0">
                <a:solidFill>
                  <a:srgbClr val="CE00BB"/>
                </a:solidFill>
                <a:latin typeface="Calibri"/>
                <a:cs typeface="Calibri"/>
              </a:rPr>
              <a:t> - x</a:t>
            </a:r>
            <a:r>
              <a:rPr lang="en-US" sz="2400" i="1" baseline="-25000" dirty="0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sz="2400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  <a:r>
              <a:rPr lang="en-US" sz="2400" baseline="30000" dirty="0">
                <a:solidFill>
                  <a:srgbClr val="CE00BB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rgbClr val="CE00BB"/>
                </a:solidFill>
                <a:latin typeface="Calibri"/>
                <a:cs typeface="Calibri"/>
              </a:rPr>
              <a:t> + (</a:t>
            </a:r>
            <a:r>
              <a:rPr lang="en-US" sz="2400" i="1" dirty="0" err="1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sz="2400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a</a:t>
            </a:r>
            <a:r>
              <a:rPr lang="en-US" sz="2400" i="1" dirty="0">
                <a:solidFill>
                  <a:srgbClr val="CE00BB"/>
                </a:solidFill>
                <a:latin typeface="Calibri"/>
                <a:cs typeface="Calibri"/>
              </a:rPr>
              <a:t> - </a:t>
            </a:r>
            <a:r>
              <a:rPr lang="en-US" sz="2400" i="1" dirty="0" err="1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sz="2400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sz="2400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  <a:r>
              <a:rPr lang="en-US" sz="2400" baseline="30000" dirty="0">
                <a:solidFill>
                  <a:srgbClr val="CE00BB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rgbClr val="CE00BB"/>
                </a:solidFill>
                <a:latin typeface="Calibri"/>
                <a:cs typeface="Calibri"/>
              </a:rPr>
              <a:t> </a:t>
            </a:r>
            <a:endParaRPr lang="en-US" sz="2000" i="1" baseline="-25000" dirty="0">
              <a:solidFill>
                <a:srgbClr val="CE00BB"/>
              </a:solidFill>
              <a:latin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F4ABC2-826F-1D40-8733-B6529BE9820C}"/>
              </a:ext>
            </a:extLst>
          </p:cNvPr>
          <p:cNvSpPr/>
          <p:nvPr/>
        </p:nvSpPr>
        <p:spPr>
          <a:xfrm>
            <a:off x="1903647" y="376514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FB1443-68FB-C141-9A44-3FB6F49CD223}"/>
              </a:ext>
            </a:extLst>
          </p:cNvPr>
          <p:cNvSpPr/>
          <p:nvPr/>
        </p:nvSpPr>
        <p:spPr>
          <a:xfrm>
            <a:off x="5698740" y="5740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E280F5-4C73-2249-85DF-546460C9E8E7}"/>
              </a:ext>
            </a:extLst>
          </p:cNvPr>
          <p:cNvSpPr/>
          <p:nvPr/>
        </p:nvSpPr>
        <p:spPr>
          <a:xfrm>
            <a:off x="5732416" y="3246789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49C898-ABA6-394A-8BB5-10CACE55087C}"/>
              </a:ext>
            </a:extLst>
          </p:cNvPr>
          <p:cNvCxnSpPr>
            <a:cxnSpLocks/>
            <a:stCxn id="7" idx="1"/>
            <a:endCxn id="47" idx="5"/>
          </p:cNvCxnSpPr>
          <p:nvPr/>
        </p:nvCxnSpPr>
        <p:spPr>
          <a:xfrm flipH="1" flipV="1">
            <a:off x="1398541" y="3132316"/>
            <a:ext cx="527424" cy="655142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92EF53-C41E-344A-9632-C11F6DD87850}"/>
              </a:ext>
            </a:extLst>
          </p:cNvPr>
          <p:cNvCxnSpPr>
            <a:cxnSpLocks/>
            <a:stCxn id="7" idx="3"/>
            <a:endCxn id="51" idx="7"/>
          </p:cNvCxnSpPr>
          <p:nvPr/>
        </p:nvCxnSpPr>
        <p:spPr>
          <a:xfrm flipH="1">
            <a:off x="1436641" y="3895222"/>
            <a:ext cx="489324" cy="338687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56D1F7-69D6-094A-81AF-388C892183FB}"/>
              </a:ext>
            </a:extLst>
          </p:cNvPr>
          <p:cNvCxnSpPr>
            <a:cxnSpLocks/>
            <a:stCxn id="7" idx="7"/>
            <a:endCxn id="48" idx="2"/>
          </p:cNvCxnSpPr>
          <p:nvPr/>
        </p:nvCxnSpPr>
        <p:spPr>
          <a:xfrm flipV="1">
            <a:off x="2033729" y="3594193"/>
            <a:ext cx="931043" cy="193265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AF91ED-AFED-B84B-B7FC-A3803747E54C}"/>
              </a:ext>
            </a:extLst>
          </p:cNvPr>
          <p:cNvCxnSpPr>
            <a:cxnSpLocks/>
            <a:stCxn id="56" idx="4"/>
            <a:endCxn id="9" idx="0"/>
          </p:cNvCxnSpPr>
          <p:nvPr/>
        </p:nvCxnSpPr>
        <p:spPr>
          <a:xfrm>
            <a:off x="5774940" y="2514600"/>
            <a:ext cx="33676" cy="732189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E230AA-30B0-4F4D-82C0-667A939B7258}"/>
              </a:ext>
            </a:extLst>
          </p:cNvPr>
          <p:cNvCxnSpPr>
            <a:cxnSpLocks/>
            <a:stCxn id="49" idx="7"/>
            <a:endCxn id="9" idx="2"/>
          </p:cNvCxnSpPr>
          <p:nvPr/>
        </p:nvCxnSpPr>
        <p:spPr>
          <a:xfrm flipV="1">
            <a:off x="4421141" y="3322989"/>
            <a:ext cx="1311275" cy="35847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F40887-7AF6-F54C-8145-7C32FD92AC87}"/>
              </a:ext>
            </a:extLst>
          </p:cNvPr>
          <p:cNvCxnSpPr>
            <a:cxnSpLocks/>
            <a:stCxn id="54" idx="2"/>
            <a:endCxn id="9" idx="5"/>
          </p:cNvCxnSpPr>
          <p:nvPr/>
        </p:nvCxnSpPr>
        <p:spPr>
          <a:xfrm flipH="1" flipV="1">
            <a:off x="5862498" y="3376871"/>
            <a:ext cx="1332052" cy="398429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BDF5D5-6A5D-D54D-AB4E-DCD0F225C47F}"/>
              </a:ext>
            </a:extLst>
          </p:cNvPr>
          <p:cNvCxnSpPr>
            <a:cxnSpLocks/>
            <a:stCxn id="9" idx="6"/>
            <a:endCxn id="55" idx="2"/>
          </p:cNvCxnSpPr>
          <p:nvPr/>
        </p:nvCxnSpPr>
        <p:spPr>
          <a:xfrm flipV="1">
            <a:off x="5884816" y="2916070"/>
            <a:ext cx="805002" cy="406919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C20DDC-4559-0C41-8D10-918402F2685B}"/>
              </a:ext>
            </a:extLst>
          </p:cNvPr>
          <p:cNvCxnSpPr>
            <a:cxnSpLocks/>
            <a:stCxn id="59" idx="6"/>
            <a:endCxn id="8" idx="2"/>
          </p:cNvCxnSpPr>
          <p:nvPr/>
        </p:nvCxnSpPr>
        <p:spPr>
          <a:xfrm flipV="1">
            <a:off x="3674642" y="5816600"/>
            <a:ext cx="2024098" cy="161925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6E6E45-18DD-AB4C-93F4-851EBFF99B32}"/>
              </a:ext>
            </a:extLst>
          </p:cNvPr>
          <p:cNvCxnSpPr>
            <a:cxnSpLocks/>
            <a:stCxn id="8" idx="6"/>
            <a:endCxn id="61" idx="2"/>
          </p:cNvCxnSpPr>
          <p:nvPr/>
        </p:nvCxnSpPr>
        <p:spPr>
          <a:xfrm>
            <a:off x="5851140" y="5816600"/>
            <a:ext cx="2083185" cy="8255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877924-5416-2542-A76D-6A24979277D6}"/>
              </a:ext>
            </a:extLst>
          </p:cNvPr>
          <p:cNvCxnSpPr>
            <a:cxnSpLocks/>
            <a:stCxn id="8" idx="7"/>
            <a:endCxn id="63" idx="3"/>
          </p:cNvCxnSpPr>
          <p:nvPr/>
        </p:nvCxnSpPr>
        <p:spPr>
          <a:xfrm flipV="1">
            <a:off x="5828822" y="5129261"/>
            <a:ext cx="648178" cy="633457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492A54-8957-7F46-AFC3-DB69E74C77D1}"/>
              </a:ext>
            </a:extLst>
          </p:cNvPr>
          <p:cNvCxnSpPr>
            <a:cxnSpLocks/>
            <a:stCxn id="65" idx="6"/>
            <a:endCxn id="8" idx="4"/>
          </p:cNvCxnSpPr>
          <p:nvPr/>
        </p:nvCxnSpPr>
        <p:spPr>
          <a:xfrm flipV="1">
            <a:off x="5380854" y="5892800"/>
            <a:ext cx="394086" cy="32352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178F76-0E60-B943-8CE8-AA3C3A404419}"/>
              </a:ext>
            </a:extLst>
          </p:cNvPr>
          <p:cNvCxnSpPr>
            <a:cxnSpLocks/>
            <a:stCxn id="8" idx="0"/>
            <a:endCxn id="64" idx="5"/>
          </p:cNvCxnSpPr>
          <p:nvPr/>
        </p:nvCxnSpPr>
        <p:spPr>
          <a:xfrm flipH="1" flipV="1">
            <a:off x="5732416" y="5445079"/>
            <a:ext cx="42524" cy="295321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DC7ABEC-A4E0-DC42-813B-A671693DAF3A}"/>
              </a:ext>
            </a:extLst>
          </p:cNvPr>
          <p:cNvSpPr/>
          <p:nvPr/>
        </p:nvSpPr>
        <p:spPr>
          <a:xfrm>
            <a:off x="1885950" y="1953688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493C078-902D-5242-A17B-3A888DA46371}"/>
              </a:ext>
            </a:extLst>
          </p:cNvPr>
          <p:cNvSpPr/>
          <p:nvPr/>
        </p:nvSpPr>
        <p:spPr>
          <a:xfrm>
            <a:off x="1573259" y="251460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14C0E1-9CE8-AA44-9DE5-CF4BFC8846E9}"/>
              </a:ext>
            </a:extLst>
          </p:cNvPr>
          <p:cNvSpPr/>
          <p:nvPr/>
        </p:nvSpPr>
        <p:spPr>
          <a:xfrm>
            <a:off x="1333500" y="3067275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76DB516-D1C9-D94F-88C1-932D39C7D7D9}"/>
              </a:ext>
            </a:extLst>
          </p:cNvPr>
          <p:cNvSpPr/>
          <p:nvPr/>
        </p:nvSpPr>
        <p:spPr>
          <a:xfrm>
            <a:off x="2964772" y="3556093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EED69C6-FB2C-C742-85BE-FAB6F150CAC4}"/>
              </a:ext>
            </a:extLst>
          </p:cNvPr>
          <p:cNvSpPr/>
          <p:nvPr/>
        </p:nvSpPr>
        <p:spPr>
          <a:xfrm>
            <a:off x="4356100" y="367030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47BA3C4-C26D-BD4A-9A82-9D49D61C0FFA}"/>
              </a:ext>
            </a:extLst>
          </p:cNvPr>
          <p:cNvSpPr/>
          <p:nvPr/>
        </p:nvSpPr>
        <p:spPr>
          <a:xfrm>
            <a:off x="1371600" y="422275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555DA49-7120-3544-BAF1-F49023E936E3}"/>
              </a:ext>
            </a:extLst>
          </p:cNvPr>
          <p:cNvSpPr/>
          <p:nvPr/>
        </p:nvSpPr>
        <p:spPr>
          <a:xfrm>
            <a:off x="3324225" y="422275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C040E01-08E0-FF41-A231-CDCDA58312E0}"/>
              </a:ext>
            </a:extLst>
          </p:cNvPr>
          <p:cNvSpPr/>
          <p:nvPr/>
        </p:nvSpPr>
        <p:spPr>
          <a:xfrm>
            <a:off x="2368550" y="4664075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033DDAE-FE7F-7946-8FCA-F75A7FEC849C}"/>
              </a:ext>
            </a:extLst>
          </p:cNvPr>
          <p:cNvSpPr/>
          <p:nvPr/>
        </p:nvSpPr>
        <p:spPr>
          <a:xfrm>
            <a:off x="7194550" y="373720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A9B03EB-35B7-A145-93DD-F71BC930FE72}"/>
              </a:ext>
            </a:extLst>
          </p:cNvPr>
          <p:cNvSpPr/>
          <p:nvPr/>
        </p:nvSpPr>
        <p:spPr>
          <a:xfrm>
            <a:off x="6689818" y="287797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2AC8BBC-94B4-4E4D-A35A-F4C4E7093BC0}"/>
              </a:ext>
            </a:extLst>
          </p:cNvPr>
          <p:cNvSpPr/>
          <p:nvPr/>
        </p:nvSpPr>
        <p:spPr>
          <a:xfrm>
            <a:off x="5736840" y="243840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11C7589-ECB5-9242-8C91-D973CBC005B4}"/>
              </a:ext>
            </a:extLst>
          </p:cNvPr>
          <p:cNvSpPr/>
          <p:nvPr/>
        </p:nvSpPr>
        <p:spPr>
          <a:xfrm>
            <a:off x="2406650" y="5210175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4D9DC78-838B-7941-AAD8-C3C869D81C7D}"/>
              </a:ext>
            </a:extLst>
          </p:cNvPr>
          <p:cNvSpPr/>
          <p:nvPr/>
        </p:nvSpPr>
        <p:spPr>
          <a:xfrm>
            <a:off x="2368550" y="5768975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6AF0BF3-200E-F349-BBD4-186AD3122645}"/>
              </a:ext>
            </a:extLst>
          </p:cNvPr>
          <p:cNvSpPr/>
          <p:nvPr/>
        </p:nvSpPr>
        <p:spPr>
          <a:xfrm>
            <a:off x="3598442" y="5940425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F9E9FA-A508-774F-9EB5-6BB68BAAD415}"/>
              </a:ext>
            </a:extLst>
          </p:cNvPr>
          <p:cNvSpPr/>
          <p:nvPr/>
        </p:nvSpPr>
        <p:spPr>
          <a:xfrm>
            <a:off x="4557899" y="4822825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7B1FFEC-EAF1-2642-BB48-BA7AB32AC1EC}"/>
              </a:ext>
            </a:extLst>
          </p:cNvPr>
          <p:cNvSpPr/>
          <p:nvPr/>
        </p:nvSpPr>
        <p:spPr>
          <a:xfrm>
            <a:off x="7934325" y="586105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538D68-8CAB-6B4A-BC7F-67D3A2BE230C}"/>
              </a:ext>
            </a:extLst>
          </p:cNvPr>
          <p:cNvSpPr/>
          <p:nvPr/>
        </p:nvSpPr>
        <p:spPr>
          <a:xfrm>
            <a:off x="7539224" y="5057775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AFAA052-2EA4-A249-AFAC-BAE16815B34B}"/>
              </a:ext>
            </a:extLst>
          </p:cNvPr>
          <p:cNvSpPr/>
          <p:nvPr/>
        </p:nvSpPr>
        <p:spPr>
          <a:xfrm>
            <a:off x="6465841" y="506422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956F96D-D4A0-9446-A4DD-3F5A2475346C}"/>
              </a:ext>
            </a:extLst>
          </p:cNvPr>
          <p:cNvSpPr/>
          <p:nvPr/>
        </p:nvSpPr>
        <p:spPr>
          <a:xfrm>
            <a:off x="5667375" y="5380038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14374C1-CD76-644B-B5A9-DD0CC5A580C9}"/>
              </a:ext>
            </a:extLst>
          </p:cNvPr>
          <p:cNvSpPr/>
          <p:nvPr/>
        </p:nvSpPr>
        <p:spPr>
          <a:xfrm>
            <a:off x="5304654" y="617822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9F5D2B3-6129-7140-92B9-0757DCD91ECA}"/>
              </a:ext>
            </a:extLst>
          </p:cNvPr>
          <p:cNvCxnSpPr>
            <a:cxnSpLocks/>
            <a:stCxn id="7" idx="1"/>
            <a:endCxn id="46" idx="5"/>
          </p:cNvCxnSpPr>
          <p:nvPr/>
        </p:nvCxnSpPr>
        <p:spPr>
          <a:xfrm flipH="1" flipV="1">
            <a:off x="1638300" y="2579641"/>
            <a:ext cx="287665" cy="1207817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738E236-B696-AF47-B5FF-EDA19C554090}"/>
              </a:ext>
            </a:extLst>
          </p:cNvPr>
          <p:cNvCxnSpPr>
            <a:cxnSpLocks/>
            <a:stCxn id="7" idx="0"/>
            <a:endCxn id="45" idx="5"/>
          </p:cNvCxnSpPr>
          <p:nvPr/>
        </p:nvCxnSpPr>
        <p:spPr>
          <a:xfrm flipH="1" flipV="1">
            <a:off x="1950991" y="2018729"/>
            <a:ext cx="28856" cy="1746411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DD4A079-15F6-B341-80D8-8BC5591BBBCA}"/>
              </a:ext>
            </a:extLst>
          </p:cNvPr>
          <p:cNvCxnSpPr>
            <a:cxnSpLocks/>
            <a:stCxn id="53" idx="0"/>
            <a:endCxn id="7" idx="5"/>
          </p:cNvCxnSpPr>
          <p:nvPr/>
        </p:nvCxnSpPr>
        <p:spPr>
          <a:xfrm flipH="1" flipV="1">
            <a:off x="2033729" y="3895222"/>
            <a:ext cx="372921" cy="768853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3CD3EEA-E87C-A140-9A2A-48CB4E2881F8}"/>
              </a:ext>
            </a:extLst>
          </p:cNvPr>
          <p:cNvCxnSpPr>
            <a:cxnSpLocks/>
            <a:stCxn id="57" idx="1"/>
            <a:endCxn id="7" idx="4"/>
          </p:cNvCxnSpPr>
          <p:nvPr/>
        </p:nvCxnSpPr>
        <p:spPr>
          <a:xfrm flipH="1" flipV="1">
            <a:off x="1979847" y="3917540"/>
            <a:ext cx="437962" cy="1303794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E1AD0EF-59BD-8349-9C98-0637852B5C75}"/>
              </a:ext>
            </a:extLst>
          </p:cNvPr>
          <p:cNvCxnSpPr>
            <a:cxnSpLocks/>
            <a:stCxn id="58" idx="1"/>
            <a:endCxn id="7" idx="4"/>
          </p:cNvCxnSpPr>
          <p:nvPr/>
        </p:nvCxnSpPr>
        <p:spPr>
          <a:xfrm flipH="1" flipV="1">
            <a:off x="1979847" y="3917540"/>
            <a:ext cx="399862" cy="1862594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9147F6B-0E42-C548-A46D-AB9414D9A721}"/>
              </a:ext>
            </a:extLst>
          </p:cNvPr>
          <p:cNvCxnSpPr>
            <a:cxnSpLocks/>
            <a:stCxn id="52" idx="1"/>
            <a:endCxn id="7" idx="6"/>
          </p:cNvCxnSpPr>
          <p:nvPr/>
        </p:nvCxnSpPr>
        <p:spPr>
          <a:xfrm flipH="1" flipV="1">
            <a:off x="2056047" y="3841340"/>
            <a:ext cx="1279337" cy="392569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155C2F6-3186-1E45-9D24-29CDC9281710}"/>
              </a:ext>
            </a:extLst>
          </p:cNvPr>
          <p:cNvCxnSpPr>
            <a:cxnSpLocks/>
            <a:stCxn id="60" idx="4"/>
            <a:endCxn id="8" idx="1"/>
          </p:cNvCxnSpPr>
          <p:nvPr/>
        </p:nvCxnSpPr>
        <p:spPr>
          <a:xfrm>
            <a:off x="4595999" y="4899025"/>
            <a:ext cx="1125059" cy="863693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2DB616B-216C-0046-8604-80A5E672E4DA}"/>
              </a:ext>
            </a:extLst>
          </p:cNvPr>
          <p:cNvCxnSpPr>
            <a:cxnSpLocks/>
            <a:stCxn id="8" idx="7"/>
            <a:endCxn id="62" idx="3"/>
          </p:cNvCxnSpPr>
          <p:nvPr/>
        </p:nvCxnSpPr>
        <p:spPr>
          <a:xfrm flipV="1">
            <a:off x="5828822" y="5122816"/>
            <a:ext cx="1721561" cy="639902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9E7D-F534-4840-BD2E-392BFB79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 continuous state/action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FBBB-5816-3945-B7C5-DD52854A0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11709400" cy="472916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Discretize it!</a:t>
            </a:r>
          </a:p>
          <a:p>
            <a:pPr marL="914381" lvl="1" indent="-514350"/>
            <a:r>
              <a:rPr lang="en-US" dirty="0"/>
              <a:t>Define a grid with increment </a:t>
            </a:r>
            <a:r>
              <a:rPr lang="en-US" i="1" dirty="0">
                <a:solidFill>
                  <a:srgbClr val="CE00BB"/>
                </a:solidFill>
                <a:sym typeface="Symbol" pitchFamily="2" charset="2"/>
              </a:rPr>
              <a:t></a:t>
            </a:r>
            <a:r>
              <a:rPr lang="en-US" dirty="0"/>
              <a:t> , use any of the discrete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random perturbations to the state</a:t>
            </a:r>
          </a:p>
          <a:p>
            <a:pPr marL="914381" lvl="1" indent="-514350">
              <a:buFont typeface="+mj-lt"/>
              <a:buAutoNum type="alphaLcPeriod"/>
            </a:pPr>
            <a:r>
              <a:rPr lang="en-US" dirty="0"/>
              <a:t>First-choice hill-climbing: keep trying until something improves the state</a:t>
            </a:r>
          </a:p>
          <a:p>
            <a:pPr marL="914381" lvl="1" indent="-514350">
              <a:buFont typeface="+mj-lt"/>
              <a:buAutoNum type="alphaLcPeriod"/>
            </a:pPr>
            <a:r>
              <a:rPr lang="en-US" dirty="0"/>
              <a:t>Simulated annealing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gradient of 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(</a:t>
            </a:r>
            <a:r>
              <a:rPr lang="en-US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)</a:t>
            </a:r>
            <a:r>
              <a:rPr lang="en-US" dirty="0"/>
              <a:t> analytically</a:t>
            </a:r>
          </a:p>
        </p:txBody>
      </p:sp>
    </p:spTree>
    <p:extLst>
      <p:ext uri="{BB962C8B-B14F-4D97-AF65-F5344CB8AC3E}">
        <p14:creationId xmlns:p14="http://schemas.microsoft.com/office/powerpoint/2010/main" val="387908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BC89-7B1B-3520-259D-06443CA0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E1A5D-A19C-347C-7CD3-6B726993C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 expands the fringe node with lowest </a:t>
            </a:r>
            <a:r>
              <a:rPr lang="en-US" sz="32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3200" dirty="0">
                <a:latin typeface="Calibri"/>
                <a:cs typeface="Calibri"/>
              </a:rPr>
              <a:t> value where</a:t>
            </a:r>
          </a:p>
          <a:p>
            <a:pPr lvl="1"/>
            <a:r>
              <a:rPr lang="en-US" i="1" dirty="0">
                <a:solidFill>
                  <a:srgbClr val="D303CA"/>
                </a:solidFill>
              </a:rPr>
              <a:t>f</a:t>
            </a:r>
            <a:r>
              <a:rPr lang="en-US" dirty="0">
                <a:solidFill>
                  <a:srgbClr val="D303CA"/>
                </a:solidFill>
              </a:rPr>
              <a:t>(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>
                <a:solidFill>
                  <a:srgbClr val="D303CA"/>
                </a:solidFill>
              </a:rPr>
              <a:t>)</a:t>
            </a:r>
            <a:r>
              <a:rPr lang="en-US" i="1" dirty="0">
                <a:solidFill>
                  <a:srgbClr val="D303CA"/>
                </a:solidFill>
              </a:rPr>
              <a:t> = g</a:t>
            </a:r>
            <a:r>
              <a:rPr lang="en-US" dirty="0">
                <a:solidFill>
                  <a:srgbClr val="D303CA"/>
                </a:solidFill>
              </a:rPr>
              <a:t>(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>
                <a:solidFill>
                  <a:srgbClr val="D303CA"/>
                </a:solidFill>
              </a:rPr>
              <a:t>) + </a:t>
            </a:r>
            <a:r>
              <a:rPr lang="en-US" i="1" dirty="0">
                <a:solidFill>
                  <a:srgbClr val="D303CA"/>
                </a:solidFill>
              </a:rPr>
              <a:t>h</a:t>
            </a:r>
            <a:r>
              <a:rPr lang="en-US" dirty="0">
                <a:solidFill>
                  <a:srgbClr val="D303CA"/>
                </a:solidFill>
              </a:rPr>
              <a:t>(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>
                <a:solidFill>
                  <a:srgbClr val="D303CA"/>
                </a:solidFill>
              </a:rPr>
              <a:t>)</a:t>
            </a:r>
            <a:endParaRPr lang="en-US" dirty="0">
              <a:solidFill>
                <a:srgbClr val="D303CA"/>
              </a:solidFill>
              <a:latin typeface="Calibri"/>
              <a:cs typeface="Calibri"/>
            </a:endParaRPr>
          </a:p>
          <a:p>
            <a:pPr lvl="1"/>
            <a:r>
              <a:rPr lang="en-US" i="1" dirty="0">
                <a:solidFill>
                  <a:srgbClr val="D303CA"/>
                </a:solidFill>
              </a:rPr>
              <a:t>g</a:t>
            </a:r>
            <a:r>
              <a:rPr lang="en-US" dirty="0">
                <a:solidFill>
                  <a:srgbClr val="D303CA"/>
                </a:solidFill>
              </a:rPr>
              <a:t>(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>
                <a:solidFill>
                  <a:srgbClr val="D303CA"/>
                </a:solidFill>
              </a:rPr>
              <a:t>) </a:t>
            </a:r>
            <a:r>
              <a:rPr lang="en-US" dirty="0"/>
              <a:t>is the cost to reach </a:t>
            </a:r>
            <a:r>
              <a:rPr lang="en-US" i="1" dirty="0">
                <a:solidFill>
                  <a:srgbClr val="D303CA"/>
                </a:solidFill>
              </a:rPr>
              <a:t>n</a:t>
            </a:r>
          </a:p>
          <a:p>
            <a:pPr lvl="1"/>
            <a:r>
              <a:rPr lang="en-US" i="1" dirty="0">
                <a:solidFill>
                  <a:srgbClr val="D303CA"/>
                </a:solidFill>
              </a:rPr>
              <a:t>h</a:t>
            </a:r>
            <a:r>
              <a:rPr lang="en-US" dirty="0">
                <a:solidFill>
                  <a:srgbClr val="D303CA"/>
                </a:solidFill>
              </a:rPr>
              <a:t>(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>
                <a:solidFill>
                  <a:srgbClr val="D303CA"/>
                </a:solidFill>
              </a:rPr>
              <a:t>) </a:t>
            </a:r>
            <a:r>
              <a:rPr lang="en-US" dirty="0"/>
              <a:t>is an admissible estimate of the least cost from </a:t>
            </a:r>
            <a:r>
              <a:rPr lang="en-US" i="1" dirty="0">
                <a:solidFill>
                  <a:srgbClr val="D303CA"/>
                </a:solidFill>
              </a:rPr>
              <a:t>n </a:t>
            </a:r>
            <a:r>
              <a:rPr lang="en-US" dirty="0"/>
              <a:t>to a goal node:     </a:t>
            </a:r>
            <a:r>
              <a:rPr lang="en-US" sz="2800" dirty="0">
                <a:solidFill>
                  <a:srgbClr val="D303CA"/>
                </a:solidFill>
              </a:rPr>
              <a:t>0 </a:t>
            </a:r>
            <a:r>
              <a:rPr lang="en-US" sz="2800" dirty="0">
                <a:solidFill>
                  <a:srgbClr val="D303CA"/>
                </a:solidFill>
                <a:sym typeface="Symbol"/>
              </a:rPr>
              <a:t></a:t>
            </a:r>
            <a:r>
              <a:rPr lang="en-US" sz="2800" dirty="0">
                <a:solidFill>
                  <a:srgbClr val="D303CA"/>
                </a:solidFill>
              </a:rPr>
              <a:t> </a:t>
            </a:r>
            <a:r>
              <a:rPr lang="en-US" sz="2800" i="1" dirty="0">
                <a:solidFill>
                  <a:srgbClr val="D303CA"/>
                </a:solidFill>
              </a:rPr>
              <a:t>h</a:t>
            </a:r>
            <a:r>
              <a:rPr lang="en-US" sz="2800" dirty="0">
                <a:solidFill>
                  <a:srgbClr val="D303CA"/>
                </a:solidFill>
              </a:rPr>
              <a:t>(</a:t>
            </a:r>
            <a:r>
              <a:rPr lang="en-US" sz="2800" i="1" dirty="0">
                <a:solidFill>
                  <a:srgbClr val="D303CA"/>
                </a:solidFill>
              </a:rPr>
              <a:t>n</a:t>
            </a:r>
            <a:r>
              <a:rPr lang="en-US" sz="2800" dirty="0">
                <a:solidFill>
                  <a:srgbClr val="D303CA"/>
                </a:solidFill>
              </a:rPr>
              <a:t>) </a:t>
            </a:r>
            <a:r>
              <a:rPr lang="en-US" sz="2800" dirty="0">
                <a:solidFill>
                  <a:srgbClr val="D303CA"/>
                </a:solidFill>
                <a:sym typeface="Symbol"/>
              </a:rPr>
              <a:t></a:t>
            </a:r>
            <a:r>
              <a:rPr lang="en-US" sz="2800" dirty="0">
                <a:solidFill>
                  <a:srgbClr val="D303CA"/>
                </a:solidFill>
              </a:rPr>
              <a:t> </a:t>
            </a:r>
            <a:r>
              <a:rPr lang="en-US" sz="2800" i="1" dirty="0">
                <a:solidFill>
                  <a:srgbClr val="D303CA"/>
                </a:solidFill>
              </a:rPr>
              <a:t>h</a:t>
            </a:r>
            <a:r>
              <a:rPr lang="en-US" sz="2800" dirty="0">
                <a:solidFill>
                  <a:srgbClr val="D303CA"/>
                </a:solidFill>
              </a:rPr>
              <a:t>*(</a:t>
            </a:r>
            <a:r>
              <a:rPr lang="en-US" sz="2800" i="1" dirty="0">
                <a:solidFill>
                  <a:srgbClr val="D303CA"/>
                </a:solidFill>
              </a:rPr>
              <a:t>n</a:t>
            </a:r>
            <a:r>
              <a:rPr lang="en-US" sz="2800" dirty="0">
                <a:solidFill>
                  <a:srgbClr val="D303CA"/>
                </a:solidFill>
              </a:rPr>
              <a:t>)</a:t>
            </a:r>
          </a:p>
          <a:p>
            <a:r>
              <a:rPr lang="en-US" dirty="0"/>
              <a:t>A* tree search is optimal</a:t>
            </a:r>
          </a:p>
          <a:p>
            <a:r>
              <a:rPr lang="en-US" dirty="0"/>
              <a:t>Its performance depends heavily on the heuristic </a:t>
            </a:r>
            <a:r>
              <a:rPr lang="en-US" i="1" dirty="0">
                <a:solidFill>
                  <a:srgbClr val="D303CA"/>
                </a:solidFill>
              </a:rPr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75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9D5A-9F4B-024E-9CD2-B4AD8F8A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extrema in continuous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2CE9D-7DDC-FE48-92C3-652784A5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 pitchFamily="2" charset="2"/>
              </a:rPr>
              <a:t>Gradient vector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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(</a:t>
            </a:r>
            <a:r>
              <a:rPr lang="en-US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) = (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f/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baseline="-25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1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,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f/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y</a:t>
            </a:r>
            <a:r>
              <a:rPr lang="en-US" i="1" baseline="-25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1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,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f/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i="1" baseline="-25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2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, …)</a:t>
            </a:r>
            <a:r>
              <a:rPr lang="en-US" sz="2400" baseline="50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T</a:t>
            </a:r>
            <a:endParaRPr lang="en-US" sz="2400" dirty="0">
              <a:solidFill>
                <a:srgbClr val="CE00BB"/>
              </a:solidFill>
              <a:latin typeface="Calibri"/>
              <a:cs typeface="Calibri"/>
              <a:sym typeface="Symbol" pitchFamily="2" charset="2"/>
            </a:endParaRPr>
          </a:p>
          <a:p>
            <a:r>
              <a:rPr lang="en-US" dirty="0">
                <a:sym typeface="Symbol" pitchFamily="2" charset="2"/>
              </a:rPr>
              <a:t>For the airports, 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(</a:t>
            </a:r>
            <a:r>
              <a:rPr lang="en-US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) =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</a:t>
            </a:r>
            <a:r>
              <a:rPr lang="en-US" i="1" baseline="-25000" dirty="0">
                <a:solidFill>
                  <a:srgbClr val="CE00BB"/>
                </a:solidFill>
                <a:sym typeface="Symbol" pitchFamily="2" charset="2"/>
              </a:rPr>
              <a:t>a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 </a:t>
            </a:r>
            <a:r>
              <a:rPr lang="en-US" i="1" baseline="-25000" dirty="0" err="1">
                <a:solidFill>
                  <a:srgbClr val="CE00BB"/>
                </a:solidFill>
                <a:sym typeface="Symbol" pitchFamily="2" charset="2"/>
              </a:rPr>
              <a:t>c</a:t>
            </a:r>
            <a:r>
              <a:rPr lang="en-US" baseline="-25000" dirty="0" err="1">
                <a:solidFill>
                  <a:srgbClr val="CE00BB"/>
                </a:solidFill>
                <a:sym typeface="Symbol" pitchFamily="2" charset="2"/>
              </a:rPr>
              <a:t></a:t>
            </a:r>
            <a:r>
              <a:rPr lang="en-US" i="1" baseline="-25000" dirty="0" err="1">
                <a:solidFill>
                  <a:srgbClr val="CE00BB"/>
                </a:solidFill>
              </a:rPr>
              <a:t>C</a:t>
            </a:r>
            <a:r>
              <a:rPr lang="en-US" i="1" baseline="-45000" dirty="0" err="1">
                <a:solidFill>
                  <a:srgbClr val="CE00BB"/>
                </a:solidFill>
              </a:rPr>
              <a:t>a</a:t>
            </a:r>
            <a:r>
              <a:rPr lang="en-US" dirty="0">
                <a:solidFill>
                  <a:srgbClr val="CE00BB"/>
                </a:solidFill>
              </a:rPr>
              <a:t> 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(</a:t>
            </a:r>
            <a:r>
              <a:rPr lang="en-US" i="1" dirty="0" err="1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a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</a:rPr>
              <a:t> - x</a:t>
            </a:r>
            <a:r>
              <a:rPr lang="en-US" i="1" baseline="-25000" dirty="0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  <a:r>
              <a:rPr lang="en-US" baseline="30000" dirty="0">
                <a:solidFill>
                  <a:srgbClr val="CE00BB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 + (</a:t>
            </a:r>
            <a:r>
              <a:rPr lang="en-US" i="1" dirty="0" err="1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a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</a:rPr>
              <a:t> - </a:t>
            </a:r>
            <a:r>
              <a:rPr lang="en-US" i="1" dirty="0" err="1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  <a:r>
              <a:rPr lang="en-US" baseline="30000" dirty="0">
                <a:solidFill>
                  <a:srgbClr val="CE00BB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 </a:t>
            </a:r>
          </a:p>
          <a:p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f/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baseline="-25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1 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=</a:t>
            </a:r>
            <a:r>
              <a:rPr lang="en-US" baseline="-25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</a:t>
            </a:r>
            <a:r>
              <a:rPr lang="en-US" i="1" baseline="-25000" dirty="0">
                <a:solidFill>
                  <a:srgbClr val="CE00BB"/>
                </a:solidFill>
                <a:sym typeface="Symbol" pitchFamily="2" charset="2"/>
              </a:rPr>
              <a:t>c</a:t>
            </a:r>
            <a:r>
              <a:rPr lang="en-US" baseline="-25000" dirty="0">
                <a:solidFill>
                  <a:srgbClr val="CE00BB"/>
                </a:solidFill>
                <a:sym typeface="Symbol" pitchFamily="2" charset="2"/>
              </a:rPr>
              <a:t></a:t>
            </a:r>
            <a:r>
              <a:rPr lang="en-US" i="1" baseline="-25000" dirty="0">
                <a:solidFill>
                  <a:srgbClr val="CE00BB"/>
                </a:solidFill>
              </a:rPr>
              <a:t>C</a:t>
            </a:r>
            <a:r>
              <a:rPr lang="en-US" i="1" baseline="-45000" dirty="0">
                <a:solidFill>
                  <a:srgbClr val="CE00BB"/>
                </a:solidFill>
              </a:rPr>
              <a:t>1</a:t>
            </a:r>
            <a:r>
              <a:rPr lang="en-US" dirty="0">
                <a:solidFill>
                  <a:srgbClr val="CE00BB"/>
                </a:solidFill>
              </a:rPr>
              <a:t> 2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(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i="1" baseline="-25000" dirty="0">
                <a:solidFill>
                  <a:srgbClr val="CE00BB"/>
                </a:solidFill>
                <a:latin typeface="Calibri"/>
                <a:cs typeface="Calibri"/>
              </a:rPr>
              <a:t>1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</a:rPr>
              <a:t> - x</a:t>
            </a:r>
            <a:r>
              <a:rPr lang="en-US" i="1" baseline="-25000" dirty="0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  <a:endParaRPr lang="en-US" baseline="30000" dirty="0">
              <a:solidFill>
                <a:srgbClr val="CE00BB"/>
              </a:solidFill>
              <a:latin typeface="Calibri"/>
              <a:cs typeface="Calibri"/>
            </a:endParaRPr>
          </a:p>
          <a:p>
            <a:r>
              <a:rPr lang="en-US" dirty="0">
                <a:sym typeface="Symbol" pitchFamily="2" charset="2"/>
              </a:rPr>
              <a:t>At an extremum,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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(</a:t>
            </a:r>
            <a:r>
              <a:rPr lang="en-US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) = 0</a:t>
            </a:r>
          </a:p>
          <a:p>
            <a:r>
              <a:rPr lang="en-US" dirty="0">
                <a:sym typeface="Symbol" pitchFamily="2" charset="2"/>
              </a:rPr>
              <a:t>Can sometimes solve in closed form: 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baseline="-25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1 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=</a:t>
            </a:r>
            <a:r>
              <a:rPr lang="en-US" baseline="-25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 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(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</a:t>
            </a:r>
            <a:r>
              <a:rPr lang="en-US" i="1" baseline="-25000" dirty="0">
                <a:solidFill>
                  <a:srgbClr val="CE00BB"/>
                </a:solidFill>
                <a:sym typeface="Symbol" pitchFamily="2" charset="2"/>
              </a:rPr>
              <a:t>c</a:t>
            </a:r>
            <a:r>
              <a:rPr lang="en-US" baseline="-25000" dirty="0">
                <a:solidFill>
                  <a:srgbClr val="CE00BB"/>
                </a:solidFill>
                <a:sym typeface="Symbol" pitchFamily="2" charset="2"/>
              </a:rPr>
              <a:t></a:t>
            </a:r>
            <a:r>
              <a:rPr lang="en-US" i="1" baseline="-25000" dirty="0">
                <a:solidFill>
                  <a:srgbClr val="CE00BB"/>
                </a:solidFill>
              </a:rPr>
              <a:t>C</a:t>
            </a:r>
            <a:r>
              <a:rPr lang="en-US" i="1" baseline="-45000" dirty="0">
                <a:solidFill>
                  <a:srgbClr val="CE00BB"/>
                </a:solidFill>
              </a:rPr>
              <a:t>1</a:t>
            </a:r>
            <a:r>
              <a:rPr lang="en-US" dirty="0">
                <a:solidFill>
                  <a:srgbClr val="CE00BB"/>
                </a:solidFill>
              </a:rPr>
              <a:t> 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i="1" baseline="-25000" dirty="0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)/|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baseline="-25000" dirty="0">
                <a:solidFill>
                  <a:srgbClr val="CE00BB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|</a:t>
            </a:r>
          </a:p>
          <a:p>
            <a:r>
              <a:rPr lang="en-US" dirty="0">
                <a:sym typeface="Symbol" pitchFamily="2" charset="2"/>
              </a:rPr>
              <a:t>Is this a local or global minimum of 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</a:t>
            </a:r>
            <a:r>
              <a:rPr lang="en-US" dirty="0">
                <a:sym typeface="Symbol" pitchFamily="2" charset="2"/>
              </a:rPr>
              <a:t>?</a:t>
            </a:r>
          </a:p>
          <a:p>
            <a:r>
              <a:rPr lang="en-US" dirty="0">
                <a:sym typeface="Symbol" pitchFamily="2" charset="2"/>
              </a:rPr>
              <a:t>Gradient descent: </a:t>
            </a:r>
            <a:r>
              <a:rPr lang="en-US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</a:t>
            </a:r>
            <a:r>
              <a:rPr lang="en-US" dirty="0">
                <a:solidFill>
                  <a:srgbClr val="CE00BB"/>
                </a:solidFill>
              </a:rPr>
              <a:t> </a:t>
            </a:r>
            <a:r>
              <a:rPr lang="en-US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 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-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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(</a:t>
            </a:r>
            <a:r>
              <a:rPr lang="en-US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)</a:t>
            </a:r>
          </a:p>
          <a:p>
            <a:pPr lvl="1"/>
            <a:r>
              <a:rPr lang="en-US" dirty="0">
                <a:latin typeface="Calibri"/>
                <a:cs typeface="Calibri"/>
                <a:sym typeface="Symbol" pitchFamily="2" charset="2"/>
              </a:rPr>
              <a:t>Huge range of algorithms for finding extrema using gradients</a:t>
            </a:r>
            <a:endParaRPr lang="en-US" dirty="0">
              <a:latin typeface="Calibri"/>
              <a:cs typeface="Calibri"/>
            </a:endParaRPr>
          </a:p>
          <a:p>
            <a:endParaRPr lang="en-US" dirty="0">
              <a:solidFill>
                <a:srgbClr val="CE00BB"/>
              </a:solidFill>
              <a:latin typeface="Calibri"/>
              <a:cs typeface="Calibri"/>
            </a:endParaRPr>
          </a:p>
          <a:p>
            <a:endParaRPr lang="en-US" dirty="0">
              <a:solidFill>
                <a:srgbClr val="CE00BB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179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983901" y="1302936"/>
            <a:ext cx="9766852" cy="4729164"/>
          </a:xfrm>
        </p:spPr>
        <p:txBody>
          <a:bodyPr/>
          <a:lstStyle/>
          <a:p>
            <a:r>
              <a:rPr lang="en-US" dirty="0"/>
              <a:t>Many configuration and optimization problems can be formulated as local search</a:t>
            </a:r>
          </a:p>
          <a:p>
            <a:r>
              <a:rPr lang="en-US" dirty="0"/>
              <a:t>General families of algorithms:</a:t>
            </a:r>
          </a:p>
          <a:p>
            <a:pPr lvl="1"/>
            <a:r>
              <a:rPr lang="en-US" dirty="0"/>
              <a:t>Hill-climbing, continuous optimization</a:t>
            </a:r>
          </a:p>
          <a:p>
            <a:pPr lvl="1"/>
            <a:r>
              <a:rPr lang="en-US" dirty="0"/>
              <a:t>Simulated annealing (and other stochastic methods)</a:t>
            </a:r>
          </a:p>
          <a:p>
            <a:pPr lvl="1"/>
            <a:r>
              <a:rPr lang="en-US" dirty="0"/>
              <a:t>Local beam search: multiple interaction searches</a:t>
            </a:r>
          </a:p>
          <a:p>
            <a:pPr lvl="1"/>
            <a:r>
              <a:rPr lang="en-US" dirty="0"/>
              <a:t>Genetic algorithms: break and recombine states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machine learning algorithms are local searches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8068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Heuristics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600200"/>
            <a:ext cx="5714999" cy="45853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Admissible Heuristics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0"/>
            <a:ext cx="11379200" cy="5300979"/>
          </a:xfrm>
        </p:spPr>
        <p:txBody>
          <a:bodyPr/>
          <a:lstStyle/>
          <a:p>
            <a:pPr marL="1371531" lvl="3" indent="0">
              <a:buNone/>
            </a:pPr>
            <a:endParaRPr lang="en-US" sz="1600" dirty="0"/>
          </a:p>
          <a:p>
            <a:pPr eaLnBrk="1" hangingPunct="1"/>
            <a:r>
              <a:rPr lang="en-US" sz="2800" dirty="0"/>
              <a:t>Often, admissible heuristics are solutions to </a:t>
            </a:r>
            <a:r>
              <a:rPr lang="en-US" sz="2800" b="1" i="1" dirty="0">
                <a:solidFill>
                  <a:srgbClr val="FF0000"/>
                </a:solidFill>
              </a:rPr>
              <a:t>relaxed problems</a:t>
            </a:r>
            <a:r>
              <a:rPr lang="en-US" sz="2800" i="1" dirty="0"/>
              <a:t>, </a:t>
            </a:r>
            <a:r>
              <a:rPr lang="en-US" sz="2800" dirty="0"/>
              <a:t>where new actions are available</a:t>
            </a:r>
          </a:p>
          <a:p>
            <a:pPr eaLnBrk="1" hangingPunct="1"/>
            <a:endParaRPr lang="en-US" sz="2800" i="1" dirty="0"/>
          </a:p>
          <a:p>
            <a:pPr eaLnBrk="1" hangingPunct="1"/>
            <a:endParaRPr lang="en-US" sz="2800" i="1" dirty="0"/>
          </a:p>
          <a:p>
            <a:pPr eaLnBrk="1" hangingPunct="1"/>
            <a:endParaRPr lang="en-US" sz="2800" i="1" dirty="0"/>
          </a:p>
          <a:p>
            <a:pPr eaLnBrk="1" hangingPunct="1"/>
            <a:endParaRPr lang="en-US" sz="2800" i="1" dirty="0"/>
          </a:p>
          <a:p>
            <a:pPr eaLnBrk="1" hangingPunct="1"/>
            <a:endParaRPr lang="en-US" sz="2800" i="1" dirty="0"/>
          </a:p>
          <a:p>
            <a:r>
              <a:rPr lang="en-US" sz="2800" dirty="0"/>
              <a:t>Problem</a:t>
            </a:r>
            <a:r>
              <a:rPr lang="en-US" sz="2800" i="1" dirty="0"/>
              <a:t> </a:t>
            </a:r>
            <a:r>
              <a:rPr lang="en-US" sz="2800" i="1" dirty="0">
                <a:solidFill>
                  <a:srgbClr val="D303CA"/>
                </a:solidFill>
              </a:rPr>
              <a:t>P</a:t>
            </a:r>
            <a:r>
              <a:rPr lang="en-US" sz="2800" baseline="-25000" dirty="0">
                <a:solidFill>
                  <a:srgbClr val="D303CA"/>
                </a:solidFill>
              </a:rPr>
              <a:t>2</a:t>
            </a:r>
            <a:r>
              <a:rPr lang="en-US" sz="2800" i="1" dirty="0"/>
              <a:t> </a:t>
            </a:r>
            <a:r>
              <a:rPr lang="en-US" sz="2800" dirty="0"/>
              <a:t>is a relaxed version of </a:t>
            </a:r>
            <a:r>
              <a:rPr lang="en-US" sz="2800" i="1" dirty="0">
                <a:solidFill>
                  <a:srgbClr val="D303CA"/>
                </a:solidFill>
              </a:rPr>
              <a:t>P</a:t>
            </a:r>
            <a:r>
              <a:rPr lang="en-US" sz="2800" baseline="-25000" dirty="0">
                <a:solidFill>
                  <a:srgbClr val="D303CA"/>
                </a:solidFill>
              </a:rPr>
              <a:t>1</a:t>
            </a:r>
            <a:r>
              <a:rPr lang="en-US" sz="2800" dirty="0"/>
              <a:t> if </a:t>
            </a:r>
            <a:r>
              <a:rPr lang="en-US" sz="2800" i="1" dirty="0">
                <a:solidFill>
                  <a:srgbClr val="CC00CC"/>
                </a:solidFill>
                <a:latin typeface="Lucida Calligraphy" panose="03010101010101010101" pitchFamily="66" charset="77"/>
              </a:rPr>
              <a:t>A</a:t>
            </a:r>
            <a:r>
              <a:rPr lang="en-US" sz="2800" baseline="-25000" dirty="0">
                <a:solidFill>
                  <a:srgbClr val="D303CA"/>
                </a:solidFill>
              </a:rPr>
              <a:t>2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s</a:t>
            </a:r>
            <a:r>
              <a:rPr lang="en-US" sz="2800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D303CA"/>
                </a:solidFill>
                <a:sym typeface="Symbol" pitchFamily="2" charset="2"/>
              </a:rPr>
              <a:t></a:t>
            </a:r>
            <a:r>
              <a:rPr lang="en-US" dirty="0">
                <a:sym typeface="Symbol" pitchFamily="2" charset="2"/>
              </a:rPr>
              <a:t> </a:t>
            </a:r>
            <a:r>
              <a:rPr lang="en-US" sz="2800" i="1" dirty="0">
                <a:solidFill>
                  <a:srgbClr val="CC00CC"/>
                </a:solidFill>
                <a:latin typeface="Lucida Calligraphy" panose="03010101010101010101" pitchFamily="66" charset="77"/>
              </a:rPr>
              <a:t>A</a:t>
            </a:r>
            <a:r>
              <a:rPr lang="en-US" sz="2800" baseline="-25000" dirty="0">
                <a:solidFill>
                  <a:srgbClr val="D303CA"/>
                </a:solidFill>
              </a:rPr>
              <a:t>1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s</a:t>
            </a:r>
            <a:r>
              <a:rPr lang="en-US" sz="2800" dirty="0">
                <a:solidFill>
                  <a:srgbClr val="CC00CC"/>
                </a:solidFill>
              </a:rPr>
              <a:t>) </a:t>
            </a:r>
            <a:r>
              <a:rPr lang="en-US" sz="2800" dirty="0"/>
              <a:t>for every </a:t>
            </a:r>
            <a:r>
              <a:rPr lang="en-US" sz="2800" i="1" dirty="0">
                <a:solidFill>
                  <a:srgbClr val="CC00CC"/>
                </a:solidFill>
              </a:rPr>
              <a:t>s</a:t>
            </a:r>
          </a:p>
          <a:p>
            <a:r>
              <a:rPr lang="en-US" sz="2800" dirty="0"/>
              <a:t>Theorem: </a:t>
            </a:r>
            <a:r>
              <a:rPr lang="en-US" sz="2800" i="1" dirty="0">
                <a:solidFill>
                  <a:srgbClr val="D303CA"/>
                </a:solidFill>
              </a:rPr>
              <a:t>h</a:t>
            </a:r>
            <a:r>
              <a:rPr lang="en-US" sz="2800" baseline="-25000" dirty="0">
                <a:solidFill>
                  <a:srgbClr val="D303CA"/>
                </a:solidFill>
              </a:rPr>
              <a:t>2</a:t>
            </a:r>
            <a:r>
              <a:rPr lang="en-US" sz="2800" baseline="30000" dirty="0">
                <a:solidFill>
                  <a:srgbClr val="D303CA"/>
                </a:solidFill>
              </a:rPr>
              <a:t>*</a:t>
            </a:r>
            <a:r>
              <a:rPr lang="en-US" sz="2800" dirty="0">
                <a:solidFill>
                  <a:srgbClr val="D303CA"/>
                </a:solidFill>
              </a:rPr>
              <a:t>(</a:t>
            </a:r>
            <a:r>
              <a:rPr lang="en-US" sz="2800" i="1" dirty="0">
                <a:solidFill>
                  <a:srgbClr val="D303CA"/>
                </a:solidFill>
              </a:rPr>
              <a:t>s</a:t>
            </a:r>
            <a:r>
              <a:rPr lang="en-US" sz="2800" dirty="0">
                <a:solidFill>
                  <a:srgbClr val="D303CA"/>
                </a:solidFill>
              </a:rPr>
              <a:t>) </a:t>
            </a:r>
            <a:r>
              <a:rPr lang="en-US" dirty="0">
                <a:sym typeface="Symbol" pitchFamily="2" charset="2"/>
              </a:rPr>
              <a:t></a:t>
            </a:r>
            <a:r>
              <a:rPr lang="en-US" sz="2800" dirty="0">
                <a:solidFill>
                  <a:srgbClr val="D303CA"/>
                </a:solidFill>
              </a:rPr>
              <a:t> </a:t>
            </a:r>
            <a:r>
              <a:rPr lang="en-US" sz="2800" i="1" dirty="0">
                <a:solidFill>
                  <a:srgbClr val="D303CA"/>
                </a:solidFill>
              </a:rPr>
              <a:t>h</a:t>
            </a:r>
            <a:r>
              <a:rPr lang="en-US" sz="2800" baseline="-25000" dirty="0">
                <a:solidFill>
                  <a:srgbClr val="D303CA"/>
                </a:solidFill>
              </a:rPr>
              <a:t>1</a:t>
            </a:r>
            <a:r>
              <a:rPr lang="en-US" sz="2800" baseline="30000" dirty="0">
                <a:solidFill>
                  <a:srgbClr val="D303CA"/>
                </a:solidFill>
              </a:rPr>
              <a:t>*</a:t>
            </a:r>
            <a:r>
              <a:rPr lang="en-US" sz="2800" dirty="0">
                <a:solidFill>
                  <a:srgbClr val="D303CA"/>
                </a:solidFill>
              </a:rPr>
              <a:t>(</a:t>
            </a:r>
            <a:r>
              <a:rPr lang="en-US" sz="2800" i="1" dirty="0">
                <a:solidFill>
                  <a:srgbClr val="D303CA"/>
                </a:solidFill>
              </a:rPr>
              <a:t>s</a:t>
            </a:r>
            <a:r>
              <a:rPr lang="en-US" sz="2800" dirty="0">
                <a:solidFill>
                  <a:srgbClr val="D303CA"/>
                </a:solidFill>
              </a:rPr>
              <a:t>) </a:t>
            </a:r>
            <a:r>
              <a:rPr lang="en-US" sz="2800" dirty="0"/>
              <a:t>for every </a:t>
            </a:r>
            <a:r>
              <a:rPr lang="en-US" sz="2800" i="1" dirty="0">
                <a:solidFill>
                  <a:srgbClr val="CC00CC"/>
                </a:solidFill>
              </a:rPr>
              <a:t>s</a:t>
            </a:r>
            <a:r>
              <a:rPr lang="en-US" sz="2800" dirty="0"/>
              <a:t>, so </a:t>
            </a:r>
            <a:r>
              <a:rPr lang="en-US" sz="2800" i="1" dirty="0">
                <a:solidFill>
                  <a:srgbClr val="D303CA"/>
                </a:solidFill>
              </a:rPr>
              <a:t>h</a:t>
            </a:r>
            <a:r>
              <a:rPr lang="en-US" sz="2800" baseline="-25000" dirty="0">
                <a:solidFill>
                  <a:srgbClr val="D303CA"/>
                </a:solidFill>
              </a:rPr>
              <a:t>2</a:t>
            </a:r>
            <a:r>
              <a:rPr lang="en-US" sz="2800" baseline="30000" dirty="0">
                <a:solidFill>
                  <a:srgbClr val="D303CA"/>
                </a:solidFill>
              </a:rPr>
              <a:t>*</a:t>
            </a:r>
            <a:r>
              <a:rPr lang="en-US" sz="2800" dirty="0">
                <a:solidFill>
                  <a:srgbClr val="D303CA"/>
                </a:solidFill>
              </a:rPr>
              <a:t>(</a:t>
            </a:r>
            <a:r>
              <a:rPr lang="en-US" sz="2800" i="1" dirty="0">
                <a:solidFill>
                  <a:srgbClr val="D303CA"/>
                </a:solidFill>
              </a:rPr>
              <a:t>s</a:t>
            </a:r>
            <a:r>
              <a:rPr lang="en-US" sz="2800" dirty="0">
                <a:solidFill>
                  <a:srgbClr val="D303CA"/>
                </a:solidFill>
              </a:rPr>
              <a:t>) </a:t>
            </a:r>
            <a:r>
              <a:rPr lang="en-US" sz="2800" dirty="0"/>
              <a:t>is admissible for </a:t>
            </a:r>
            <a:r>
              <a:rPr lang="en-US" sz="2800" i="1" dirty="0">
                <a:solidFill>
                  <a:srgbClr val="D303CA"/>
                </a:solidFill>
              </a:rPr>
              <a:t>P</a:t>
            </a:r>
            <a:r>
              <a:rPr lang="en-US" sz="2800" baseline="-25000" dirty="0">
                <a:solidFill>
                  <a:srgbClr val="D303CA"/>
                </a:solidFill>
              </a:rPr>
              <a:t>1</a:t>
            </a:r>
            <a:endParaRPr lang="en-US" sz="2800" i="1" dirty="0"/>
          </a:p>
          <a:p>
            <a:pPr lvl="2"/>
            <a:endParaRPr lang="en-US" sz="2000" i="1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553200" y="3016108"/>
            <a:ext cx="3657600" cy="1643522"/>
            <a:chOff x="5067016" y="4038600"/>
            <a:chExt cx="2663541" cy="1197700"/>
          </a:xfrm>
        </p:grpSpPr>
        <p:pic>
          <p:nvPicPr>
            <p:cNvPr id="22536" name="Picture 2" descr="Z:\Shared with PC\smallMaz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7016" y="4038600"/>
              <a:ext cx="2663541" cy="119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Straight Arrow Connector 11"/>
            <p:cNvCxnSpPr/>
            <p:nvPr/>
          </p:nvCxnSpPr>
          <p:spPr bwMode="auto">
            <a:xfrm rot="10800000" flipV="1">
              <a:off x="5236861" y="4473838"/>
              <a:ext cx="1125417" cy="1906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38" name="TextBox 17"/>
            <p:cNvSpPr txBox="1">
              <a:spLocks noChangeArrowheads="1"/>
            </p:cNvSpPr>
            <p:nvPr/>
          </p:nvSpPr>
          <p:spPr bwMode="auto">
            <a:xfrm>
              <a:off x="5388658" y="4569096"/>
              <a:ext cx="399537" cy="381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"/>
                  <a:cs typeface="Calibri"/>
                </a:rPr>
                <a:t>15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5400000">
              <a:off x="4931082" y="4797091"/>
              <a:ext cx="609969" cy="1588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3E71F05-E466-8A42-B381-60381D009139}"/>
              </a:ext>
            </a:extLst>
          </p:cNvPr>
          <p:cNvGrpSpPr/>
          <p:nvPr/>
        </p:nvGrpSpPr>
        <p:grpSpPr>
          <a:xfrm>
            <a:off x="1752600" y="2983230"/>
            <a:ext cx="3505199" cy="1786100"/>
            <a:chOff x="1752600" y="2983230"/>
            <a:chExt cx="3505199" cy="1786100"/>
          </a:xfrm>
        </p:grpSpPr>
        <p:grpSp>
          <p:nvGrpSpPr>
            <p:cNvPr id="13" name="Group 12"/>
            <p:cNvGrpSpPr/>
            <p:nvPr/>
          </p:nvGrpSpPr>
          <p:grpSpPr>
            <a:xfrm>
              <a:off x="2438400" y="2983230"/>
              <a:ext cx="2819399" cy="1786100"/>
              <a:chOff x="2743201" y="4111625"/>
              <a:chExt cx="2170113" cy="1374775"/>
            </a:xfrm>
          </p:grpSpPr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22440"/>
              <a:stretch>
                <a:fillRect/>
              </a:stretch>
            </p:blipFill>
            <p:spPr bwMode="auto">
              <a:xfrm>
                <a:off x="2743201" y="4111625"/>
                <a:ext cx="2170113" cy="137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" name="Straight Connector 16"/>
              <p:cNvCxnSpPr/>
              <p:nvPr/>
            </p:nvCxnSpPr>
            <p:spPr>
              <a:xfrm>
                <a:off x="2895600" y="4492623"/>
                <a:ext cx="1295400" cy="685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1752600" y="4191000"/>
              <a:ext cx="990600" cy="523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8" tIns="45719" rIns="91438" bIns="45719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Calibri"/>
                  <a:cs typeface="Calibri"/>
                </a:rPr>
                <a:t>366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8 Puzzle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495800"/>
            <a:ext cx="6781800" cy="1630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What are the states?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How many states?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What are the actions?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What are the step costs?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4733" y="838200"/>
            <a:ext cx="5338267" cy="4584642"/>
            <a:chOff x="6387246" y="1371600"/>
            <a:chExt cx="6033354" cy="5181600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87246" y="1371600"/>
              <a:ext cx="5789731" cy="4838698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10515600" y="4724400"/>
              <a:ext cx="1905000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18" y="1220185"/>
            <a:ext cx="2969363" cy="254342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219200" y="3733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Start 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3733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Goal State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8745" y="1219462"/>
            <a:ext cx="3044108" cy="254487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19800" y="3733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8 Puzzle I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63246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Heuristic: Number of tiles misplaced</a:t>
            </a:r>
          </a:p>
          <a:p>
            <a:pPr eaLnBrk="1" hangingPunct="1"/>
            <a:r>
              <a:rPr lang="en-US" sz="2800" dirty="0"/>
              <a:t>Why is it admissible?</a:t>
            </a:r>
          </a:p>
          <a:p>
            <a:pPr eaLnBrk="1" hangingPunct="1"/>
            <a:r>
              <a:rPr lang="en-US" sz="2800" dirty="0"/>
              <a:t>h(start) =</a:t>
            </a:r>
          </a:p>
        </p:txBody>
      </p:sp>
      <p:sp>
        <p:nvSpPr>
          <p:cNvPr id="819206" name="Text Box 6"/>
          <p:cNvSpPr txBox="1">
            <a:spLocks noChangeArrowheads="1"/>
          </p:cNvSpPr>
          <p:nvPr/>
        </p:nvSpPr>
        <p:spPr bwMode="auto">
          <a:xfrm>
            <a:off x="2133600" y="2286000"/>
            <a:ext cx="990600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Calibri" pitchFamily="34" charset="0"/>
              </a:rPr>
              <a:t>8</a:t>
            </a:r>
          </a:p>
        </p:txBody>
      </p:sp>
      <p:graphicFrame>
        <p:nvGraphicFramePr>
          <p:cNvPr id="819294" name="Group 94"/>
          <p:cNvGraphicFramePr>
            <a:graphicFrameLocks noGrp="1"/>
          </p:cNvGraphicFramePr>
          <p:nvPr/>
        </p:nvGraphicFramePr>
        <p:xfrm>
          <a:off x="6117295" y="4112577"/>
          <a:ext cx="5312705" cy="2212023"/>
        </p:xfrm>
        <a:graphic>
          <a:graphicData uri="http://schemas.openxmlformats.org/drawingml/2006/table">
            <a:tbl>
              <a:tblPr/>
              <a:tblGrid>
                <a:gridCol w="104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Average nodes expanded when the optimal path has…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…4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…8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…12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UCS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6,300</a:t>
                      </a:r>
                      <a:endParaRPr kumimoji="0" lang="en-US" sz="24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3.6 x 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A*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TILES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227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890" y="3489471"/>
            <a:ext cx="5510086" cy="3138194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6324601" y="1219414"/>
            <a:ext cx="5333998" cy="2536188"/>
            <a:chOff x="533401" y="1219446"/>
            <a:chExt cx="6113461" cy="2906804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1" y="1219446"/>
              <a:ext cx="6113461" cy="2544905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59591" y="3639596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Start State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76148" y="3664585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Goal State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067800" y="6553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Statistics from Andrew Moore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6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8 Puzzle II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5867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What if we had an easier 8-puzzle where any tile could slide any direction at any time, ignoring other tiles?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Total </a:t>
            </a:r>
            <a:r>
              <a:rPr lang="en-US" sz="2400" i="1" dirty="0"/>
              <a:t>Manhattan </a:t>
            </a:r>
            <a:r>
              <a:rPr lang="en-US" sz="2400" dirty="0"/>
              <a:t>distance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Why is it admissible?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h(start) =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813061" name="Text Box 5"/>
          <p:cNvSpPr txBox="1">
            <a:spLocks noChangeArrowheads="1"/>
          </p:cNvSpPr>
          <p:nvPr/>
        </p:nvSpPr>
        <p:spPr bwMode="auto">
          <a:xfrm>
            <a:off x="2133600" y="4648200"/>
            <a:ext cx="48006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3 + 1 + 2 + … = 18</a:t>
            </a:r>
          </a:p>
        </p:txBody>
      </p:sp>
      <p:graphicFrame>
        <p:nvGraphicFramePr>
          <p:cNvPr id="813133" name="Group 77"/>
          <p:cNvGraphicFramePr>
            <a:graphicFrameLocks noGrp="1"/>
          </p:cNvGraphicFramePr>
          <p:nvPr/>
        </p:nvGraphicFramePr>
        <p:xfrm>
          <a:off x="5575256" y="4267200"/>
          <a:ext cx="6107573" cy="2252471"/>
        </p:xfrm>
        <a:graphic>
          <a:graphicData uri="http://schemas.openxmlformats.org/drawingml/2006/table">
            <a:tbl>
              <a:tblPr/>
              <a:tblGrid>
                <a:gridCol w="1920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Average nodes expanded when the optimal path has…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…4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…8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…12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A*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TILES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227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A*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MANHATTAN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324601" y="1219414"/>
            <a:ext cx="5333998" cy="2536188"/>
            <a:chOff x="533401" y="1219446"/>
            <a:chExt cx="6113461" cy="2906804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1" y="1219446"/>
              <a:ext cx="6113461" cy="2544905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59591" y="3639596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Start State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6148" y="3664585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Goal State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FIRSTDAN@SGFAKZNFUVWXY5M7" val="3532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) \propto e^{\frac{E(x)}{kT}}&#10;\]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16"/>
  <p:tag name="PICTUREFILESIZE" val="8709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91438" tIns="45719" rIns="91438" bIns="45719">
        <a:spAutoFit/>
      </a:bodyPr>
      <a:lstStyle>
        <a:defPPr>
          <a:defRPr>
            <a:solidFill>
              <a:schemeClr val="bg2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61926</TotalTime>
  <Words>2636</Words>
  <Application>Microsoft Macintosh PowerPoint</Application>
  <PresentationFormat>Widescreen</PresentationFormat>
  <Paragraphs>396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Lucida Calligraphy</vt:lpstr>
      <vt:lpstr>Wingdings</vt:lpstr>
      <vt:lpstr>dan-berkeley-nlp-v1</vt:lpstr>
      <vt:lpstr>PowerPoint Presentation</vt:lpstr>
      <vt:lpstr>PowerPoint Presentation</vt:lpstr>
      <vt:lpstr>ChatGPT – calm down everyone</vt:lpstr>
      <vt:lpstr>Recap</vt:lpstr>
      <vt:lpstr>Creating Heuristics</vt:lpstr>
      <vt:lpstr>Creating Admissible Heuristics</vt:lpstr>
      <vt:lpstr>Example: 8 Puzzle</vt:lpstr>
      <vt:lpstr>8 Puzzle I</vt:lpstr>
      <vt:lpstr>8 Puzzle II</vt:lpstr>
      <vt:lpstr>Combining heuristics</vt:lpstr>
      <vt:lpstr>Example: Knight’s moves</vt:lpstr>
      <vt:lpstr>Optimality of A* Graph Search</vt:lpstr>
      <vt:lpstr>Quiz: State Space Graphs vs. Search Trees</vt:lpstr>
      <vt:lpstr>A* Graph Search Gone Wrong?</vt:lpstr>
      <vt:lpstr>Consistency of Heuristics</vt:lpstr>
      <vt:lpstr>Optimality of A* Graph Search</vt:lpstr>
      <vt:lpstr>Optimality</vt:lpstr>
      <vt:lpstr>But…</vt:lpstr>
      <vt:lpstr>A*: Summary</vt:lpstr>
      <vt:lpstr>CS 188: Artificial Intelligence </vt:lpstr>
      <vt:lpstr>Local search algorithms</vt:lpstr>
      <vt:lpstr>Hill Climbing</vt:lpstr>
      <vt:lpstr>Heuristic for n-queens problem</vt:lpstr>
      <vt:lpstr>Hill-climbing algorithm</vt:lpstr>
      <vt:lpstr>Global and local maxima</vt:lpstr>
      <vt:lpstr>Hill-climbing on the 8-queens problem</vt:lpstr>
      <vt:lpstr>Simulated annealing</vt:lpstr>
      <vt:lpstr>Simulated annealing algorithm</vt:lpstr>
      <vt:lpstr>Simulated Annealing</vt:lpstr>
      <vt:lpstr>Occupation probability as a function of T</vt:lpstr>
      <vt:lpstr>Simulated Annealing</vt:lpstr>
      <vt:lpstr>Local beam search</vt:lpstr>
      <vt:lpstr>Beam search example (K=4)</vt:lpstr>
      <vt:lpstr>Local beam search</vt:lpstr>
      <vt:lpstr>Genetic algorithms</vt:lpstr>
      <vt:lpstr>Example: N-Queens</vt:lpstr>
      <vt:lpstr>Local search in continuous spaces</vt:lpstr>
      <vt:lpstr>Example: Siting airports in Romania</vt:lpstr>
      <vt:lpstr>Handling a continuous state/action space</vt:lpstr>
      <vt:lpstr>Finding extrema in continuous space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Stuart RUSSELL</cp:lastModifiedBy>
  <cp:revision>2453</cp:revision>
  <cp:lastPrinted>2015-09-09T16:51:12Z</cp:lastPrinted>
  <dcterms:created xsi:type="dcterms:W3CDTF">2004-08-27T04:16:05Z</dcterms:created>
  <dcterms:modified xsi:type="dcterms:W3CDTF">2023-01-26T22:46:09Z</dcterms:modified>
</cp:coreProperties>
</file>