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0"/>
  </p:notesMasterIdLst>
  <p:handoutMasterIdLst>
    <p:handoutMasterId r:id="rId41"/>
  </p:handoutMasterIdLst>
  <p:sldIdLst>
    <p:sldId id="600" r:id="rId2"/>
    <p:sldId id="569" r:id="rId3"/>
    <p:sldId id="560" r:id="rId4"/>
    <p:sldId id="575" r:id="rId5"/>
    <p:sldId id="513" r:id="rId6"/>
    <p:sldId id="576" r:id="rId7"/>
    <p:sldId id="574" r:id="rId8"/>
    <p:sldId id="514" r:id="rId9"/>
    <p:sldId id="559" r:id="rId10"/>
    <p:sldId id="577" r:id="rId11"/>
    <p:sldId id="580" r:id="rId12"/>
    <p:sldId id="521" r:id="rId13"/>
    <p:sldId id="553" r:id="rId14"/>
    <p:sldId id="581" r:id="rId15"/>
    <p:sldId id="578" r:id="rId16"/>
    <p:sldId id="522" r:id="rId17"/>
    <p:sldId id="523" r:id="rId18"/>
    <p:sldId id="524" r:id="rId19"/>
    <p:sldId id="571" r:id="rId20"/>
    <p:sldId id="525" r:id="rId21"/>
    <p:sldId id="582" r:id="rId22"/>
    <p:sldId id="579" r:id="rId23"/>
    <p:sldId id="527" r:id="rId24"/>
    <p:sldId id="529" r:id="rId25"/>
    <p:sldId id="583" r:id="rId26"/>
    <p:sldId id="561" r:id="rId27"/>
    <p:sldId id="572" r:id="rId28"/>
    <p:sldId id="584" r:id="rId29"/>
    <p:sldId id="563" r:id="rId30"/>
    <p:sldId id="674" r:id="rId31"/>
    <p:sldId id="675" r:id="rId32"/>
    <p:sldId id="677" r:id="rId33"/>
    <p:sldId id="680" r:id="rId34"/>
    <p:sldId id="681" r:id="rId35"/>
    <p:sldId id="682" r:id="rId36"/>
    <p:sldId id="683" r:id="rId37"/>
    <p:sldId id="585" r:id="rId38"/>
    <p:sldId id="586" r:id="rId39"/>
  </p:sldIdLst>
  <p:sldSz cx="12192000" cy="6858000"/>
  <p:notesSz cx="7315200" cy="96012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6600"/>
    <a:srgbClr val="663300"/>
    <a:srgbClr val="2D2D8A"/>
    <a:srgbClr val="CC99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82480" autoAdjust="0"/>
  </p:normalViewPr>
  <p:slideViewPr>
    <p:cSldViewPr>
      <p:cViewPr varScale="1">
        <p:scale>
          <a:sx n="78" d="100"/>
          <a:sy n="78" d="100"/>
        </p:scale>
        <p:origin x="7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ai.berkeley.edu.  Thanks!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5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Complex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  (first) / Arc Consistency (second)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Demo:</a:t>
            </a:r>
          </a:p>
          <a:p>
            <a:endParaRPr lang="en-US" baseline="0" dirty="0"/>
          </a:p>
          <a:p>
            <a:r>
              <a:rPr lang="en-US" baseline="0" dirty="0"/>
              <a:t>Run </a:t>
            </a:r>
            <a:r>
              <a:rPr lang="en-US" baseline="0" dirty="0" err="1"/>
              <a:t>constraint.jar</a:t>
            </a:r>
            <a:r>
              <a:rPr lang="en-US" baseline="0" dirty="0"/>
              <a:t> or </a:t>
            </a:r>
            <a:r>
              <a:rPr lang="en-US" baseline="0" dirty="0" err="1"/>
              <a:t>constraint.exe</a:t>
            </a:r>
            <a:r>
              <a:rPr lang="en-US" baseline="0" dirty="0"/>
              <a:t>, load the 5 queens problem.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is just showing the n-queens applet as</a:t>
            </a:r>
            <a:r>
              <a:rPr lang="en-US" baseline="0" dirty="0"/>
              <a:t> illustration of constraint graph, but later in lecture we’ll interact with the applet.</a:t>
            </a:r>
          </a:p>
          <a:p>
            <a:r>
              <a:rPr lang="en-US" dirty="0" err="1"/>
              <a:t>aispace.org</a:t>
            </a:r>
            <a:r>
              <a:rPr lang="en-US" dirty="0"/>
              <a:t> will have the latest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2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0=7, R=4, W=6, U=2, T=8, F=1; 867 + 867 = 1734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9CA2C-7D38-4F9B-A2C1-D1432DE939B2}" type="slidenum">
              <a:rPr lang="en-US" smtClean="0">
                <a:latin typeface="Arial" charset="0"/>
              </a:rPr>
              <a:pPr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4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Naïve Search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None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2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Auto-consistency (note</a:t>
            </a:r>
            <a:r>
              <a:rPr lang="en-US" baseline="0" dirty="0"/>
              <a:t> initially nothing gets deleted/pruned since there are consistent options for all constraints for initial variable domains)</a:t>
            </a:r>
          </a:p>
          <a:p>
            <a:endParaRPr lang="en-US" baseline="0" dirty="0"/>
          </a:p>
          <a:p>
            <a:r>
              <a:rPr lang="en-US" baseline="0" dirty="0"/>
              <a:t>Flashes whenever something needs to be re-checked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3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25.xml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tags" Target="../tags/tag24.xml"/><Relationship Id="rId9" Type="http://schemas.openxmlformats.org/officeDocument/2006/relationships/image" Target="../media/image30.wmf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11.xml"/><Relationship Id="rId10" Type="http://schemas.openxmlformats.org/officeDocument/2006/relationships/image" Target="../media/image15.png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tags" Target="../tags/tag1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9.png"/><Relationship Id="rId5" Type="http://schemas.openxmlformats.org/officeDocument/2006/relationships/tags" Target="../tags/tag16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6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2405-F805-4C3D-987B-CE2F4B45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169D-AABF-4770-92A7-D2834A7C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HW2 is due </a:t>
            </a:r>
            <a:r>
              <a:rPr lang="en-US" b="1" dirty="0"/>
              <a:t>Friday, February 10</a:t>
            </a:r>
            <a:r>
              <a:rPr lang="en-US" dirty="0"/>
              <a:t>, 11:59 PM PT</a:t>
            </a:r>
          </a:p>
          <a:p>
            <a:r>
              <a:rPr lang="en-US" dirty="0"/>
              <a:t>Project 2 is due </a:t>
            </a:r>
            <a:r>
              <a:rPr lang="en-US" b="1" dirty="0"/>
              <a:t>Tuesday, February 14</a:t>
            </a:r>
            <a:r>
              <a:rPr lang="en-US" dirty="0"/>
              <a:t>, 11:59 PM PT</a:t>
            </a:r>
          </a:p>
        </p:txBody>
      </p:sp>
    </p:spTree>
    <p:extLst>
      <p:ext uri="{BB962C8B-B14F-4D97-AF65-F5344CB8AC3E}">
        <p14:creationId xmlns:p14="http://schemas.microsoft.com/office/powerpoint/2010/main" val="42896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Constraint Graphs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00200"/>
            <a:ext cx="480280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53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Constraint Graphs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01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Binary CSP: each constraint relates (at most) two variables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Binary constraint graph: nodes are variables, arcs show constraints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General-purpose CSP algorithms use the graph structure to speed up search. E.g., Tasmania is an independent </a:t>
            </a:r>
            <a:r>
              <a:rPr lang="en-US" sz="2400" dirty="0" err="1"/>
              <a:t>subproblem</a:t>
            </a:r>
            <a:r>
              <a:rPr lang="en-US" sz="2400" dirty="0"/>
              <a:t>!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600201"/>
            <a:ext cx="33274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029200" y="6400801"/>
            <a:ext cx="70104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[Demo: CSP applet (made available by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aispace.org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) -- n-queens]</a:t>
            </a:r>
          </a:p>
        </p:txBody>
      </p:sp>
    </p:spTree>
    <p:extLst>
      <p:ext uri="{BB962C8B-B14F-4D97-AF65-F5344CB8AC3E}">
        <p14:creationId xmlns:p14="http://schemas.microsoft.com/office/powerpoint/2010/main" val="130245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Cryptarithmetic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48768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Variables: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Domains: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Constraints:</a:t>
            </a:r>
          </a:p>
          <a:p>
            <a:pPr eaLnBrk="1" hangingPunct="1"/>
            <a:endParaRPr lang="en-US" sz="28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 cstate="print"/>
          <a:srcRect l="1343" t="1076"/>
          <a:stretch>
            <a:fillRect/>
          </a:stretch>
        </p:blipFill>
        <p:spPr bwMode="auto">
          <a:xfrm>
            <a:off x="6598024" y="3684494"/>
            <a:ext cx="3993776" cy="247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 cstate="print"/>
          <a:srcRect l="2014" t="2845"/>
          <a:stretch>
            <a:fillRect/>
          </a:stretch>
        </p:blipFill>
        <p:spPr bwMode="auto">
          <a:xfrm>
            <a:off x="6069106" y="1864659"/>
            <a:ext cx="1703294" cy="12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2281237"/>
            <a:ext cx="41148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01714" y="3238501"/>
            <a:ext cx="37226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28701" y="5021263"/>
            <a:ext cx="33147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6800" y="5715000"/>
            <a:ext cx="5476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7589" y="4344989"/>
            <a:ext cx="34782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Users\Dan\Dropbox\Office\CS 188\Ketrina Art\CSPs\Cryptarithmetic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58200" y="1295400"/>
            <a:ext cx="3378200" cy="2185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Sudoku</a:t>
            </a:r>
          </a:p>
        </p:txBody>
      </p:sp>
      <p:pic>
        <p:nvPicPr>
          <p:cNvPr id="12291" name="Picture 2" descr="C:\Documents and Settings\Administrator\My Documents\My Pictures\Sudoku_Board_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701" y="2227859"/>
            <a:ext cx="40513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77000" y="15240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marL="342891" indent="-34289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Variables:</a:t>
            </a:r>
          </a:p>
          <a:p>
            <a:pPr marL="800080" lvl="1" indent="-34289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Each (open) square</a:t>
            </a:r>
          </a:p>
          <a:p>
            <a:pPr marL="342891" indent="-34289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Domains:</a:t>
            </a:r>
          </a:p>
          <a:p>
            <a:pPr marL="800080" lvl="1" indent="-34289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{1,2,…,9}</a:t>
            </a:r>
          </a:p>
          <a:p>
            <a:pPr marL="342891" indent="-34289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Constraints:</a:t>
            </a:r>
          </a:p>
          <a:p>
            <a:pPr marL="800080" lvl="1" indent="-34289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  <a:p>
            <a:pPr marL="342891" indent="-34289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752600" y="1503959"/>
            <a:ext cx="2743200" cy="1144588"/>
            <a:chOff x="838200" y="1600200"/>
            <a:chExt cx="2743200" cy="1143794"/>
          </a:xfrm>
        </p:grpSpPr>
        <p:sp>
          <p:nvSpPr>
            <p:cNvPr id="6" name="Rectangle 5"/>
            <p:cNvSpPr/>
            <p:nvPr/>
          </p:nvSpPr>
          <p:spPr>
            <a:xfrm>
              <a:off x="2209800" y="1600200"/>
              <a:ext cx="457200" cy="380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 rot="5400000">
              <a:off x="1257564" y="1561571"/>
              <a:ext cx="761471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 rot="5400000">
              <a:off x="1448064" y="1752071"/>
              <a:ext cx="761471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</p:cNvCxnSpPr>
            <p:nvPr/>
          </p:nvCxnSpPr>
          <p:spPr>
            <a:xfrm rot="5400000">
              <a:off x="1638564" y="1942571"/>
              <a:ext cx="761471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</p:cNvCxnSpPr>
            <p:nvPr/>
          </p:nvCxnSpPr>
          <p:spPr>
            <a:xfrm rot="5400000">
              <a:off x="1829064" y="2133071"/>
              <a:ext cx="76147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2"/>
            </p:cNvCxnSpPr>
            <p:nvPr/>
          </p:nvCxnSpPr>
          <p:spPr>
            <a:xfrm rot="5400000">
              <a:off x="2057665" y="2361670"/>
              <a:ext cx="761471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</p:cNvCxnSpPr>
            <p:nvPr/>
          </p:nvCxnSpPr>
          <p:spPr>
            <a:xfrm rot="16200000" flipH="1">
              <a:off x="2438664" y="1980671"/>
              <a:ext cx="761471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</p:cNvCxnSpPr>
            <p:nvPr/>
          </p:nvCxnSpPr>
          <p:spPr>
            <a:xfrm rot="16200000" flipH="1">
              <a:off x="2629164" y="1790171"/>
              <a:ext cx="761471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951413" y="3104158"/>
            <a:ext cx="915987" cy="2819400"/>
            <a:chOff x="4037806" y="3200400"/>
            <a:chExt cx="915194" cy="2819400"/>
          </a:xfrm>
        </p:grpSpPr>
        <p:sp>
          <p:nvSpPr>
            <p:cNvPr id="21" name="Rectangle 20"/>
            <p:cNvSpPr/>
            <p:nvPr/>
          </p:nvSpPr>
          <p:spPr>
            <a:xfrm rot="5400000">
              <a:off x="4534065" y="4229265"/>
              <a:ext cx="457200" cy="380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>
              <a:stCxn id="21" idx="2"/>
            </p:cNvCxnSpPr>
            <p:nvPr/>
          </p:nvCxnSpPr>
          <p:spPr>
            <a:xfrm rot="10800000">
              <a:off x="4037806" y="32004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</p:cNvCxnSpPr>
            <p:nvPr/>
          </p:nvCxnSpPr>
          <p:spPr>
            <a:xfrm rot="10800000">
              <a:off x="4037806" y="3581400"/>
              <a:ext cx="534524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2"/>
            </p:cNvCxnSpPr>
            <p:nvPr/>
          </p:nvCxnSpPr>
          <p:spPr>
            <a:xfrm rot="10800000">
              <a:off x="4037806" y="3962400"/>
              <a:ext cx="53452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2"/>
            </p:cNvCxnSpPr>
            <p:nvPr/>
          </p:nvCxnSpPr>
          <p:spPr>
            <a:xfrm flipH="1">
              <a:off x="4037806" y="4419600"/>
              <a:ext cx="534524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191000" y="1580158"/>
            <a:ext cx="1524000" cy="1828800"/>
            <a:chOff x="3276600" y="1676400"/>
            <a:chExt cx="1524000" cy="1828800"/>
          </a:xfrm>
        </p:grpSpPr>
        <p:sp>
          <p:nvSpPr>
            <p:cNvPr id="33" name="Rectangle 32"/>
            <p:cNvSpPr/>
            <p:nvPr/>
          </p:nvSpPr>
          <p:spPr>
            <a:xfrm rot="5400000">
              <a:off x="4419600" y="1676400"/>
              <a:ext cx="381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>
            <a:xfrm rot="5400000">
              <a:off x="3600450" y="1733550"/>
              <a:ext cx="685800" cy="133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581400" y="2057400"/>
              <a:ext cx="102870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3276600" y="2057400"/>
              <a:ext cx="1333500" cy="1066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600450" y="2114550"/>
              <a:ext cx="1066800" cy="952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829050" y="2266950"/>
              <a:ext cx="9906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429000" y="2362200"/>
              <a:ext cx="137160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600450" y="2495550"/>
              <a:ext cx="14478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166495" y="4261246"/>
            <a:ext cx="2823398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9-way </a:t>
            </a:r>
            <a:r>
              <a:rPr lang="en-US" sz="2000" dirty="0" err="1">
                <a:latin typeface="Calibri" pitchFamily="34" charset="0"/>
              </a:rPr>
              <a:t>alldiff</a:t>
            </a:r>
            <a:r>
              <a:rPr lang="en-US" sz="2000" dirty="0">
                <a:latin typeface="Calibri" pitchFamily="34" charset="0"/>
              </a:rPr>
              <a:t> for each row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166495" y="3784005"/>
            <a:ext cx="319670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000">
                <a:latin typeface="Calibri" pitchFamily="34" charset="0"/>
              </a:rPr>
              <a:t>9-way alldiff for each column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166496" y="4718446"/>
            <a:ext cx="308481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000">
                <a:latin typeface="Calibri" pitchFamily="34" charset="0"/>
              </a:rPr>
              <a:t>9-way alldiff for each region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66494" y="5175646"/>
            <a:ext cx="2971800" cy="101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 sz="2000">
                <a:latin typeface="Calibri" pitchFamily="34" charset="0"/>
              </a:rPr>
              <a:t>(or can have a bunch of pairwise inequality constraints)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The Waltz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5486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The Waltz algorithm is for interpreting line drawings of solid </a:t>
            </a:r>
            <a:r>
              <a:rPr lang="en-US" sz="2400" dirty="0" err="1"/>
              <a:t>polyhedra</a:t>
            </a:r>
            <a:r>
              <a:rPr lang="en-US" sz="2400" dirty="0"/>
              <a:t> as 3D objects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An early example of an AI computation posed as a CSP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758" y="3237460"/>
            <a:ext cx="5879840" cy="3252824"/>
          </a:xfrm>
          <a:prstGeom prst="rect">
            <a:avLst/>
          </a:prstGeom>
          <a:noFill/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53200" y="4572000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342874" indent="-342874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Approach:</a:t>
            </a:r>
          </a:p>
          <a:p>
            <a:pPr marL="800051" lvl="1" indent="-342874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dirty="0">
                <a:latin typeface="Calibri" pitchFamily="34" charset="0"/>
                <a:cs typeface="+mn-cs"/>
              </a:rPr>
              <a:t>Each intersection is a variable</a:t>
            </a:r>
          </a:p>
          <a:p>
            <a:pPr marL="800051" lvl="1" indent="-342874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dirty="0">
                <a:latin typeface="Calibri" pitchFamily="34" charset="0"/>
                <a:cs typeface="+mn-cs"/>
              </a:rPr>
              <a:t>Adjacent intersections impose constraints on each other</a:t>
            </a:r>
          </a:p>
          <a:p>
            <a:pPr marL="800051" lvl="1" indent="-342874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dirty="0">
                <a:latin typeface="Calibri" pitchFamily="34" charset="0"/>
                <a:cs typeface="+mn-cs"/>
              </a:rPr>
              <a:t>Solutions are physically realizable 3D interpretations</a:t>
            </a:r>
            <a:endParaRPr lang="en-US" sz="2000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8702675" y="3482975"/>
            <a:ext cx="762000" cy="609600"/>
            <a:chOff x="1296" y="2736"/>
            <a:chExt cx="480" cy="528"/>
          </a:xfrm>
        </p:grpSpPr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536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536" y="3024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>
              <a:off x="1296" y="3024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9388475" y="3482975"/>
            <a:ext cx="533400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/>
              <a:t>?</a:t>
            </a:r>
          </a:p>
        </p:txBody>
      </p:sp>
      <p:pic>
        <p:nvPicPr>
          <p:cNvPr id="20" name="Picture 19" descr="Waltz-ful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1600201"/>
            <a:ext cx="1885951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Waltz-partia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5" y="2111375"/>
            <a:ext cx="809625" cy="70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701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Varieties of CSPs and Constraints</a:t>
            </a:r>
          </a:p>
        </p:txBody>
      </p:sp>
      <p:pic>
        <p:nvPicPr>
          <p:cNvPr id="8" name="Picture 2" descr="C:\Users\Dan\Dropbox\Office\CS 188\Ketrina Art\CSPs\Constrai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371600"/>
            <a:ext cx="7316459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965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Varieties of CSPs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Discrete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Finite domains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Size </a:t>
            </a:r>
            <a:r>
              <a:rPr lang="en-US" sz="2000" i="1" dirty="0">
                <a:latin typeface="Times New Roman" pitchFamily="18" charset="0"/>
              </a:rPr>
              <a:t>d</a:t>
            </a:r>
            <a:r>
              <a:rPr lang="en-US" sz="1900" dirty="0"/>
              <a:t> means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</a:rPr>
              <a:t>d</a:t>
            </a:r>
            <a:r>
              <a:rPr lang="en-US" sz="2000" i="1" baseline="30000" dirty="0" err="1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1900" dirty="0"/>
              <a:t> complete assignments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E.g., Boolean CSPs, including Boolean </a:t>
            </a:r>
            <a:r>
              <a:rPr lang="en-US" sz="1900" dirty="0" err="1"/>
              <a:t>satisfiability</a:t>
            </a:r>
            <a:r>
              <a:rPr lang="en-US" sz="1900" dirty="0"/>
              <a:t> (NP-complete)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Infinite domains (integers, strings, etc.)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E.g., job scheduling, variables are start/end times for each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Linear constraints solvable, nonlinear </a:t>
            </a:r>
            <a:r>
              <a:rPr lang="en-US" sz="1900" dirty="0" err="1"/>
              <a:t>undecidable</a:t>
            </a:r>
            <a:endParaRPr lang="en-US" sz="19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Continuous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E.g., start/end times for Hubble Telescope observations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Linear constraints solvable in polynomial time by LP methods (see cs170 for a bit of this theory)</a:t>
            </a:r>
          </a:p>
        </p:txBody>
      </p:sp>
      <p:pic>
        <p:nvPicPr>
          <p:cNvPr id="5122" name="Picture 2" descr="C:\Users\Dan\Dropbox\Office\CS 188\Ketrina Art\CSPs\Domains.png"/>
          <p:cNvPicPr>
            <a:picLocks noChangeAspect="1" noChangeArrowheads="1"/>
          </p:cNvPicPr>
          <p:nvPr/>
        </p:nvPicPr>
        <p:blipFill>
          <a:blip r:embed="rId2" cstate="print"/>
          <a:srcRect r="67721"/>
          <a:stretch>
            <a:fillRect/>
          </a:stretch>
        </p:blipFill>
        <p:spPr bwMode="auto">
          <a:xfrm>
            <a:off x="8686800" y="1364304"/>
            <a:ext cx="2819400" cy="2369496"/>
          </a:xfrm>
          <a:prstGeom prst="rect">
            <a:avLst/>
          </a:prstGeom>
          <a:noFill/>
        </p:spPr>
      </p:pic>
      <p:pic>
        <p:nvPicPr>
          <p:cNvPr id="6" name="Picture 2" descr="C:\Users\Dan\Dropbox\Office\CS 188\Ketrina Art\CSPs\Domains.png"/>
          <p:cNvPicPr>
            <a:picLocks noChangeAspect="1" noChangeArrowheads="1"/>
          </p:cNvPicPr>
          <p:nvPr/>
        </p:nvPicPr>
        <p:blipFill>
          <a:blip r:embed="rId2" cstate="print"/>
          <a:srcRect l="66619"/>
          <a:stretch>
            <a:fillRect/>
          </a:stretch>
        </p:blipFill>
        <p:spPr bwMode="auto">
          <a:xfrm>
            <a:off x="8534400" y="3802704"/>
            <a:ext cx="2915629" cy="2369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Varieties of Constraints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934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Varieties of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Unary constraints involve a single variable (equivalent to reducing domains), e.g.: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Binary constraints involve pairs of variables, e.g.: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Higher-order constraints involve 3 or more variables: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   e.g., </a:t>
            </a:r>
            <a:r>
              <a:rPr lang="en-US" sz="1900" dirty="0" err="1"/>
              <a:t>cryptarithmetic</a:t>
            </a:r>
            <a:r>
              <a:rPr lang="en-US" sz="1900" dirty="0"/>
              <a:t> column constraints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Preferences (soft constraints):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E.g., red is better than green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Often </a:t>
            </a:r>
            <a:r>
              <a:rPr lang="en-US" sz="1900" dirty="0" err="1"/>
              <a:t>representable</a:t>
            </a:r>
            <a:r>
              <a:rPr lang="en-US" sz="1900" dirty="0"/>
              <a:t> by a cost for each variable assignment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Gives constrained optimization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(We’ll ignore these until we get to </a:t>
            </a:r>
            <a:r>
              <a:rPr lang="en-US" sz="1900" dirty="0" err="1"/>
              <a:t>Bayes</a:t>
            </a:r>
            <a:r>
              <a:rPr lang="en-US" sz="1900" dirty="0"/>
              <a:t>’ nets)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02493" y="2617786"/>
            <a:ext cx="1665614" cy="277894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24260" y="3455987"/>
            <a:ext cx="1417292" cy="277848"/>
          </a:xfrm>
          <a:prstGeom prst="rect">
            <a:avLst/>
          </a:prstGeom>
          <a:noFill/>
          <a:ln/>
          <a:effectLst/>
        </p:spPr>
      </p:pic>
      <p:pic>
        <p:nvPicPr>
          <p:cNvPr id="14338" name="Picture 2" descr="C:\Users\Dan\Dropbox\Office\CS 188\Ketrina Art\CSPs\Constraint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520" y="1447800"/>
            <a:ext cx="495268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Real-World CSPs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Scheduling problems: e.g., when can we all meet?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Timetabling problems: e.g., which class is offered when and where?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Assignment problems: e.g., who teaches what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Hardware configuration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Transportation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Factory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Circuit layout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Fault diagnosis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… lots more!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Many real-world problems involve real-valued variables…</a:t>
            </a:r>
          </a:p>
        </p:txBody>
      </p:sp>
      <p:pic>
        <p:nvPicPr>
          <p:cNvPr id="17410" name="Picture 2" descr="C:\Users\Dan\Dropbox\Office\CS 188\Ketrina Art\CSPs\RealCSP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936898"/>
            <a:ext cx="6248400" cy="27781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Users\Dan\Dropbox\Office\CS 188\Ketrina Art\CSPs\CSPs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613" y="1524000"/>
            <a:ext cx="8866187" cy="462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/>
              <a:t>Constraint Satisfaction Problems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608938"/>
            <a:ext cx="12192000" cy="7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Spring 2023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University of California, Berkeley</a:t>
            </a:r>
          </a:p>
        </p:txBody>
      </p:sp>
      <p:pic>
        <p:nvPicPr>
          <p:cNvPr id="9219" name="Picture 3" descr="C:\Users\Dan\Dropbox\Office\CS 188\Ketrina Art\CSPs\Lecture4-CSPs-noshado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6181"/>
          <a:stretch>
            <a:fillRect/>
          </a:stretch>
        </p:blipFill>
        <p:spPr bwMode="auto">
          <a:xfrm>
            <a:off x="3124200" y="1676400"/>
            <a:ext cx="5743476" cy="3809518"/>
          </a:xfrm>
          <a:prstGeom prst="rect">
            <a:avLst/>
          </a:prstGeom>
          <a:noFill/>
        </p:spPr>
      </p:pic>
      <p:pic>
        <p:nvPicPr>
          <p:cNvPr id="10" name="Picture 3" descr="C:\Users\Dan\Dropbox\Office\CS 188\Ketrina Art\CSPs\Lecture4-CSPs-noshado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859"/>
          <a:stretch>
            <a:fillRect/>
          </a:stretch>
        </p:blipFill>
        <p:spPr bwMode="auto">
          <a:xfrm flipH="1">
            <a:off x="9879608" y="1981200"/>
            <a:ext cx="2312391" cy="3478285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2D1476-9F9C-411C-BB8A-2114CD4D8DC7}"/>
              </a:ext>
            </a:extLst>
          </p:cNvPr>
          <p:cNvSpPr/>
          <p:nvPr/>
        </p:nvSpPr>
        <p:spPr>
          <a:xfrm>
            <a:off x="88181" y="6553200"/>
            <a:ext cx="1203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Search Formulation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6019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Standard search formulation of CSPs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States defined by the values assigned so far (partial assignments)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Initial state: the empty assignment, {}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Successor function: assign a value to an unassigned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Goal test: the current assignment is complete and satisfies all constraints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We’ll start with the straightforward, naïve approach, then improve it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13316" name="Picture 4" descr="C:\Users\Dan\Dropbox\Office\CS 188\Ketrina Art\CSPs\ConstraintChecking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1544637"/>
            <a:ext cx="5359577" cy="417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Methods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BFS do?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DFS do?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problems does naïve search have?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1" t="1517"/>
          <a:stretch>
            <a:fillRect/>
          </a:stretch>
        </p:blipFill>
        <p:spPr bwMode="auto">
          <a:xfrm>
            <a:off x="6277709" y="1447800"/>
            <a:ext cx="484749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9372600" y="6400802"/>
            <a:ext cx="27432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[Demo: coloring --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dfs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413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pic>
        <p:nvPicPr>
          <p:cNvPr id="12291" name="Picture 3" descr="C:\Users\Dan\Dropbox\Office\CS 188\Ketrina Art\CSPs\Backtracking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752600"/>
            <a:ext cx="7315200" cy="427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70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9829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Backtracking search is the basic uninformed algorithm for solving CSPs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Idea 1: One variable at a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Variable assignments are commutative, so fix ordering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I.e., [WA = red then NT = green] same as [NT = green then WA = red]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Only need to consider assignments to a single variable at each step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Idea 2: Check constraints as you go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I.e. consider only values which do not conflict with previous assignments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Might have to do some computation to check the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“Incremental goal test”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Depth-first search with these two improvements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/>
              <a:t>	is called </a:t>
            </a:r>
            <a:r>
              <a:rPr lang="en-US" sz="2400" i="1" dirty="0"/>
              <a:t>backtracking search </a:t>
            </a:r>
            <a:r>
              <a:rPr lang="en-US" sz="2400" dirty="0"/>
              <a:t>(not the best name)</a:t>
            </a:r>
            <a:endParaRPr lang="en-US" sz="2400" i="1" dirty="0"/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Can solve n-queens for n </a:t>
            </a:r>
            <a:r>
              <a:rPr lang="en-US" sz="2400" dirty="0">
                <a:sym typeface="Symbol" pitchFamily="18" charset="2"/>
              </a:rPr>
              <a:t></a:t>
            </a:r>
            <a:r>
              <a:rPr lang="en-US" sz="2400" dirty="0"/>
              <a:t> 25</a:t>
            </a:r>
          </a:p>
        </p:txBody>
      </p:sp>
      <p:pic>
        <p:nvPicPr>
          <p:cNvPr id="12291" name="Picture 3" descr="C:\Users\Dan\Dropbox\Office\CS 188\Ketrina Art\CSPs\Backtracking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3962400"/>
            <a:ext cx="4572000" cy="26739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Example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80" y="1447800"/>
            <a:ext cx="116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5" name="Picture 5"/>
          <p:cNvPicPr>
            <a:picLocks noChangeAspect="1" noChangeArrowheads="1"/>
          </p:cNvPicPr>
          <p:nvPr/>
        </p:nvPicPr>
        <p:blipFill>
          <a:blip r:embed="rId3" cstate="print"/>
          <a:srcRect l="983" t="1931"/>
          <a:stretch>
            <a:fillRect/>
          </a:stretch>
        </p:blipFill>
        <p:spPr bwMode="auto">
          <a:xfrm>
            <a:off x="4535580" y="1474413"/>
            <a:ext cx="3846420" cy="204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6" name="Picture 6"/>
          <p:cNvPicPr>
            <a:picLocks noChangeAspect="1" noChangeArrowheads="1"/>
          </p:cNvPicPr>
          <p:nvPr/>
        </p:nvPicPr>
        <p:blipFill>
          <a:blip r:embed="rId4" cstate="print"/>
          <a:srcRect l="645" t="615"/>
          <a:stretch>
            <a:fillRect/>
          </a:stretch>
        </p:blipFill>
        <p:spPr bwMode="auto">
          <a:xfrm>
            <a:off x="3692898" y="1474413"/>
            <a:ext cx="4534647" cy="336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7" name="Picture 7"/>
          <p:cNvPicPr>
            <a:picLocks noChangeAspect="1" noChangeArrowheads="1"/>
          </p:cNvPicPr>
          <p:nvPr/>
        </p:nvPicPr>
        <p:blipFill>
          <a:blip r:embed="rId5" cstate="print"/>
          <a:srcRect l="578" t="520"/>
          <a:stretch>
            <a:fillRect/>
          </a:stretch>
        </p:blipFill>
        <p:spPr bwMode="auto">
          <a:xfrm>
            <a:off x="2823321" y="1483377"/>
            <a:ext cx="5401049" cy="468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Dan\Dropbox\Office\CS 188\Ketrina Art\CSPs\Backtracking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3962400"/>
            <a:ext cx="4572000" cy="26739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5334001"/>
            <a:ext cx="8229600" cy="639763"/>
          </a:xfrm>
        </p:spPr>
        <p:txBody>
          <a:bodyPr/>
          <a:lstStyle/>
          <a:p>
            <a:pPr eaLnBrk="1" hangingPunct="1"/>
            <a:r>
              <a:rPr lang="en-US" sz="2400" dirty="0"/>
              <a:t>Backtracking = DFS + variable-ordering + fail-on-violation</a:t>
            </a:r>
          </a:p>
          <a:p>
            <a:pPr eaLnBrk="1" hangingPunct="1"/>
            <a:r>
              <a:rPr lang="en-US" sz="2400" dirty="0"/>
              <a:t>What are the choice points?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95401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8534400" y="6400801"/>
            <a:ext cx="35814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[Demo: coloring -- backtracking]</a:t>
            </a:r>
          </a:p>
        </p:txBody>
      </p:sp>
    </p:spTree>
    <p:extLst>
      <p:ext uri="{BB962C8B-B14F-4D97-AF65-F5344CB8AC3E}">
        <p14:creationId xmlns:p14="http://schemas.microsoft.com/office/powerpoint/2010/main" val="2358476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Improving Backtracking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6237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General-purpose ideas give huge gains in speed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Ordering:</a:t>
            </a:r>
          </a:p>
          <a:p>
            <a:pPr lvl="1" eaLnBrk="1" hangingPunct="1"/>
            <a:r>
              <a:rPr lang="en-US" sz="2400" dirty="0"/>
              <a:t>Which variable should be assigned next?</a:t>
            </a:r>
          </a:p>
          <a:p>
            <a:pPr lvl="1" eaLnBrk="1" hangingPunct="1"/>
            <a:r>
              <a:rPr lang="en-US" sz="2400" dirty="0"/>
              <a:t>In what order should its values be tried?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Filtering: Can we detect inevitable failure early?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Structure: Can we exploit the problem structure?</a:t>
            </a:r>
          </a:p>
          <a:p>
            <a:pPr lvl="1" eaLnBrk="1" hangingPunct="1"/>
            <a:endParaRPr lang="en-US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50625" t="52500" r="2500" b="2500"/>
          <a:stretch>
            <a:fillRect/>
          </a:stretch>
        </p:blipFill>
        <p:spPr bwMode="auto">
          <a:xfrm>
            <a:off x="7924800" y="1828800"/>
            <a:ext cx="4114800" cy="296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Dan\Dropbox\Office\CS 188\Ketrina Art\CSPs\Filt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7237412" cy="405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92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/>
              <a:t>Filtering: Keep track of domains for unassigned variables and cross off bad options</a:t>
            </a:r>
          </a:p>
          <a:p>
            <a:pPr eaLnBrk="1" hangingPunct="1"/>
            <a:r>
              <a:rPr lang="en-US" sz="2400" dirty="0"/>
              <a:t>Forward checking: Cross off values that violate a constraint when added to the existing assignment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/>
          <a:srcRect r="9502" b="67024"/>
          <a:stretch>
            <a:fillRect/>
          </a:stretch>
        </p:blipFill>
        <p:spPr bwMode="auto">
          <a:xfrm>
            <a:off x="1828800" y="2438400"/>
            <a:ext cx="754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Forward Checking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2514601" y="3657601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9" name="Text Box 23"/>
          <p:cNvSpPr txBox="1">
            <a:spLocks noChangeArrowheads="1"/>
          </p:cNvSpPr>
          <p:nvPr/>
        </p:nvSpPr>
        <p:spPr bwMode="auto">
          <a:xfrm>
            <a:off x="2729755" y="2756649"/>
            <a:ext cx="5921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26640" name="Text Box 24"/>
          <p:cNvSpPr txBox="1">
            <a:spLocks noChangeArrowheads="1"/>
          </p:cNvSpPr>
          <p:nvPr/>
        </p:nvSpPr>
        <p:spPr bwMode="auto">
          <a:xfrm>
            <a:off x="3177990" y="2891120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26641" name="Text Box 25"/>
          <p:cNvSpPr txBox="1">
            <a:spLocks noChangeArrowheads="1"/>
          </p:cNvSpPr>
          <p:nvPr/>
        </p:nvSpPr>
        <p:spPr bwMode="auto">
          <a:xfrm>
            <a:off x="3119721" y="2643469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26642" name="Text Box 26"/>
          <p:cNvSpPr txBox="1">
            <a:spLocks noChangeArrowheads="1"/>
          </p:cNvSpPr>
          <p:nvPr/>
        </p:nvSpPr>
        <p:spPr bwMode="auto">
          <a:xfrm>
            <a:off x="3491755" y="2680449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26643" name="Text Box 27"/>
          <p:cNvSpPr txBox="1">
            <a:spLocks noChangeArrowheads="1"/>
          </p:cNvSpPr>
          <p:nvPr/>
        </p:nvSpPr>
        <p:spPr bwMode="auto">
          <a:xfrm>
            <a:off x="3496235" y="2985252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26644" name="Text Box 28"/>
          <p:cNvSpPr txBox="1">
            <a:spLocks noChangeArrowheads="1"/>
          </p:cNvSpPr>
          <p:nvPr/>
        </p:nvSpPr>
        <p:spPr bwMode="auto">
          <a:xfrm>
            <a:off x="3523131" y="3177989"/>
            <a:ext cx="622300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925725" name="Rectangle 29"/>
          <p:cNvSpPr>
            <a:spLocks noChangeArrowheads="1"/>
          </p:cNvSpPr>
          <p:nvPr/>
        </p:nvSpPr>
        <p:spPr bwMode="auto">
          <a:xfrm>
            <a:off x="2286000" y="4648200"/>
            <a:ext cx="8382000" cy="144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105400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56298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8" name="Rectangle 32"/>
          <p:cNvSpPr>
            <a:spLocks noChangeArrowheads="1"/>
          </p:cNvSpPr>
          <p:nvPr/>
        </p:nvSpPr>
        <p:spPr bwMode="auto">
          <a:xfrm>
            <a:off x="3962400" y="2286000"/>
            <a:ext cx="5486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9" name="Rectangle 33"/>
          <p:cNvSpPr>
            <a:spLocks noChangeArrowheads="1"/>
          </p:cNvSpPr>
          <p:nvPr/>
        </p:nvSpPr>
        <p:spPr bwMode="auto">
          <a:xfrm>
            <a:off x="5715000" y="2286000"/>
            <a:ext cx="38862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30" name="Rectangle 34"/>
          <p:cNvSpPr>
            <a:spLocks noChangeArrowheads="1"/>
          </p:cNvSpPr>
          <p:nvPr/>
        </p:nvSpPr>
        <p:spPr bwMode="auto">
          <a:xfrm>
            <a:off x="7485531" y="2286000"/>
            <a:ext cx="22860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6637" name="TextBox 19"/>
          <p:cNvSpPr txBox="1">
            <a:spLocks noChangeArrowheads="1"/>
          </p:cNvSpPr>
          <p:nvPr/>
        </p:nvSpPr>
        <p:spPr bwMode="auto">
          <a:xfrm>
            <a:off x="8610600" y="6477001"/>
            <a:ext cx="36151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coloring -- forward checking]</a:t>
            </a:r>
          </a:p>
        </p:txBody>
      </p:sp>
    </p:spTree>
    <p:extLst>
      <p:ext uri="{BB962C8B-B14F-4D97-AF65-F5344CB8AC3E}">
        <p14:creationId xmlns:p14="http://schemas.microsoft.com/office/powerpoint/2010/main" val="28323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25" grpId="0" animBg="1"/>
      <p:bldP spid="925726" grpId="0" animBg="1"/>
      <p:bldP spid="925727" grpId="0" animBg="1"/>
      <p:bldP spid="925728" grpId="0" animBg="1"/>
      <p:bldP spid="925729" grpId="0" animBg="1"/>
      <p:bldP spid="9257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Filtering: Constraint Propagation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Forward checking propagates information from assigned to unassigned variables, but doesn't provide early detection for all failures: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NT and SA cannot both be blue!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didn’t we detect this yet?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dirty="0"/>
              <a:t>Constraint propagation: </a:t>
            </a:r>
            <a:r>
              <a:rPr lang="en-US" sz="2400" dirty="0"/>
              <a:t>reason from constraint to constraint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 l="60" t="42619" r="14586"/>
          <a:stretch>
            <a:fillRect/>
          </a:stretch>
        </p:blipFill>
        <p:spPr bwMode="auto">
          <a:xfrm>
            <a:off x="4038600" y="2438400"/>
            <a:ext cx="6373906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 l="53061" t="470" r="31633" b="65372"/>
          <a:stretch>
            <a:fillRect/>
          </a:stretch>
        </p:blipFill>
        <p:spPr bwMode="auto">
          <a:xfrm>
            <a:off x="1219200" y="2667000"/>
            <a:ext cx="1752600" cy="149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1312862" y="3146752"/>
            <a:ext cx="592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1905000" y="3257550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828800" y="2918152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2286000" y="2994352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2362200" y="3402105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2367430" y="3639812"/>
            <a:ext cx="622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Search For?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/>
              <a:t>Assumptions about the world: a single agent, deterministic actions, fully observed state, discrete state space</a:t>
            </a:r>
          </a:p>
          <a:p>
            <a:pPr lvl="1"/>
            <a:endParaRPr lang="en-US" sz="2000" dirty="0"/>
          </a:p>
          <a:p>
            <a:pPr eaLnBrk="1" hangingPunct="1"/>
            <a:r>
              <a:rPr lang="en-US" sz="2400" dirty="0"/>
              <a:t>Planning: sequences of actions</a:t>
            </a:r>
          </a:p>
          <a:p>
            <a:pPr lvl="1" eaLnBrk="1" hangingPunct="1"/>
            <a:r>
              <a:rPr lang="en-US" sz="2000" dirty="0"/>
              <a:t>The path to the goal is the important thing</a:t>
            </a:r>
          </a:p>
          <a:p>
            <a:pPr lvl="1" eaLnBrk="1" hangingPunct="1"/>
            <a:r>
              <a:rPr lang="en-US" sz="2000" dirty="0"/>
              <a:t>Paths have various costs, depths</a:t>
            </a:r>
          </a:p>
          <a:p>
            <a:pPr lvl="1" eaLnBrk="1" hangingPunct="1"/>
            <a:r>
              <a:rPr lang="en-US" sz="2000" dirty="0"/>
              <a:t>Heuristics give problem-specific guidance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Identification: assignments to variables</a:t>
            </a:r>
          </a:p>
          <a:p>
            <a:pPr lvl="1" eaLnBrk="1" hangingPunct="1"/>
            <a:r>
              <a:rPr lang="en-US" sz="2000" dirty="0"/>
              <a:t>The goal itself is important, not the path</a:t>
            </a:r>
          </a:p>
          <a:p>
            <a:pPr lvl="1" eaLnBrk="1" hangingPunct="1"/>
            <a:r>
              <a:rPr lang="en-US" sz="2000" dirty="0"/>
              <a:t>All paths at the same depth (for some formulations)</a:t>
            </a:r>
          </a:p>
          <a:p>
            <a:pPr lvl="1" eaLnBrk="1" hangingPunct="1"/>
            <a:r>
              <a:rPr lang="en-US" sz="2000" dirty="0"/>
              <a:t>CSPs are a specialized class of identification problems</a:t>
            </a:r>
          </a:p>
        </p:txBody>
      </p:sp>
      <p:pic>
        <p:nvPicPr>
          <p:cNvPr id="11266" name="Picture 2" descr="C:\Users\Dan\Dropbox\Office\CS 188\Ketrina Art\CSPs\IdentificationVsPlanning.png"/>
          <p:cNvPicPr>
            <a:picLocks noChangeAspect="1" noChangeArrowheads="1"/>
          </p:cNvPicPr>
          <p:nvPr/>
        </p:nvPicPr>
        <p:blipFill>
          <a:blip r:embed="rId2" cstate="print"/>
          <a:srcRect r="52500" b="34000"/>
          <a:stretch>
            <a:fillRect/>
          </a:stretch>
        </p:blipFill>
        <p:spPr bwMode="auto">
          <a:xfrm>
            <a:off x="7620000" y="3809999"/>
            <a:ext cx="3071092" cy="2667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7162800" y="1981200"/>
            <a:ext cx="3352800" cy="2209800"/>
            <a:chOff x="7467600" y="4343400"/>
            <a:chExt cx="3352800" cy="2209800"/>
          </a:xfrm>
        </p:grpSpPr>
        <p:pic>
          <p:nvPicPr>
            <p:cNvPr id="6" name="Picture 2" descr="C:\Users\Dan\Dropbox\Office\CS 188\Ketrina Art\CSPs\IdentificationVsPlanni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000" t="42000"/>
            <a:stretch>
              <a:fillRect/>
            </a:stretch>
          </p:blipFill>
          <p:spPr bwMode="auto">
            <a:xfrm>
              <a:off x="7467600" y="4343400"/>
              <a:ext cx="3352800" cy="22098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7467600" y="4343400"/>
              <a:ext cx="1524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A Single Arc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An arc X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/>
              <a:t>Y is </a:t>
            </a:r>
            <a:r>
              <a:rPr lang="en-US" sz="2400" dirty="0">
                <a:solidFill>
                  <a:srgbClr val="C0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for </a:t>
            </a:r>
            <a:r>
              <a:rPr lang="en-US" sz="2400" i="1" dirty="0"/>
              <a:t>every </a:t>
            </a:r>
            <a:r>
              <a:rPr lang="en-US" sz="2400" dirty="0"/>
              <a:t>x in the tail there is </a:t>
            </a:r>
            <a:r>
              <a:rPr lang="en-US" sz="2400" i="1" dirty="0"/>
              <a:t>some </a:t>
            </a:r>
            <a:r>
              <a:rPr lang="en-US" sz="2400" dirty="0"/>
              <a:t>y in the head which could be assigned without violating a constraint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Tail = NT, head = WA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3333FF"/>
                </a:solidFill>
              </a:rPr>
              <a:t>NT = blue</a:t>
            </a:r>
            <a:r>
              <a:rPr lang="en-US" sz="2000" dirty="0"/>
              <a:t>: we could assign WA = red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00B050"/>
                </a:solidFill>
              </a:rPr>
              <a:t>NT = green</a:t>
            </a:r>
            <a:r>
              <a:rPr lang="en-US" sz="2000" dirty="0"/>
              <a:t>: we could assign WA = red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FF0000"/>
                </a:solidFill>
              </a:rPr>
              <a:t>NT = red</a:t>
            </a:r>
            <a:r>
              <a:rPr lang="en-US" sz="2000" dirty="0"/>
              <a:t>: there is no remaining assignment to WA that we can use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Deleting NT = red from the tail makes this arc consistent</a:t>
            </a:r>
          </a:p>
          <a:p>
            <a:pPr>
              <a:lnSpc>
                <a:spcPct val="80000"/>
              </a:lnSpc>
            </a:pPr>
            <a:r>
              <a:rPr lang="en-US" sz="2400"/>
              <a:t>Forward checking: Enforcing consistency of arcs pointing to each new assignment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 l="32086" t="992" r="53169" b="49403"/>
          <a:stretch>
            <a:fillRect/>
          </a:stretch>
        </p:blipFill>
        <p:spPr bwMode="auto">
          <a:xfrm>
            <a:off x="1371600" y="2209800"/>
            <a:ext cx="1676400" cy="153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7760" name="Freeform 16"/>
          <p:cNvSpPr>
            <a:spLocks/>
          </p:cNvSpPr>
          <p:nvPr/>
        </p:nvSpPr>
        <p:spPr bwMode="auto">
          <a:xfrm>
            <a:off x="4455459" y="3200400"/>
            <a:ext cx="1219200" cy="1524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/>
          </a:p>
        </p:txBody>
      </p:sp>
      <p:pic>
        <p:nvPicPr>
          <p:cNvPr id="28682" name="Picture 4"/>
          <p:cNvPicPr>
            <a:picLocks noChangeAspect="1" noChangeArrowheads="1"/>
          </p:cNvPicPr>
          <p:nvPr/>
        </p:nvPicPr>
        <p:blipFill>
          <a:blip r:embed="rId3" cstate="print"/>
          <a:srcRect l="240" t="44061" r="14766" b="29301"/>
          <a:stretch>
            <a:fillRect/>
          </a:stretch>
        </p:blipFill>
        <p:spPr bwMode="auto">
          <a:xfrm>
            <a:off x="4016188" y="2362200"/>
            <a:ext cx="6347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4"/>
          <p:cNvPicPr>
            <a:picLocks noChangeAspect="1" noChangeArrowheads="1"/>
          </p:cNvPicPr>
          <p:nvPr/>
        </p:nvPicPr>
        <p:blipFill>
          <a:blip r:embed="rId3" cstate="print"/>
          <a:srcRect l="2042" t="89345" r="86736" b="2664"/>
          <a:stretch>
            <a:fillRect/>
          </a:stretch>
        </p:blipFill>
        <p:spPr bwMode="auto">
          <a:xfrm>
            <a:off x="4150659" y="281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1465262" y="2698376"/>
            <a:ext cx="592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2057400" y="2800350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981200" y="2469776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2438400" y="2545976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487705" y="2944906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2483970" y="3200401"/>
            <a:ext cx="622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 cstate="print"/>
          <a:srcRect l="53170" r="31245" b="49403"/>
          <a:stretch>
            <a:fillRect/>
          </a:stretch>
        </p:blipFill>
        <p:spPr bwMode="auto">
          <a:xfrm>
            <a:off x="914400" y="2339788"/>
            <a:ext cx="1752600" cy="15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Arc Consistency of an Entire CSP (1/6)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Arc V</a:t>
            </a:r>
            <a:r>
              <a:rPr lang="en-US" sz="2400" dirty="0">
                <a:sym typeface="Wingdings" pitchFamily="2" charset="2"/>
              </a:rPr>
              <a:t> to NSW is consistent: </a:t>
            </a:r>
            <a:r>
              <a:rPr lang="en-US" sz="2400" dirty="0"/>
              <a:t>for </a:t>
            </a:r>
            <a:r>
              <a:rPr lang="en-US" sz="2400" i="1" dirty="0"/>
              <a:t>every </a:t>
            </a:r>
            <a:r>
              <a:rPr lang="en-US" sz="2400" dirty="0"/>
              <a:t>x in the tail there is </a:t>
            </a:r>
            <a:r>
              <a:rPr lang="en-US" sz="2400" i="1" dirty="0"/>
              <a:t>some </a:t>
            </a:r>
            <a:r>
              <a:rPr lang="en-US" sz="2400" dirty="0"/>
              <a:t>y in the head which could be assigned without violating a constraint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 l="270" t="60717" r="14474"/>
          <a:stretch>
            <a:fillRect/>
          </a:stretch>
        </p:blipFill>
        <p:spPr bwMode="auto">
          <a:xfrm>
            <a:off x="3505200" y="2492188"/>
            <a:ext cx="7086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7760" name="Freeform 16"/>
          <p:cNvSpPr>
            <a:spLocks/>
          </p:cNvSpPr>
          <p:nvPr/>
        </p:nvSpPr>
        <p:spPr bwMode="auto">
          <a:xfrm>
            <a:off x="7756338" y="3482788"/>
            <a:ext cx="1219200" cy="1524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38792" y="0"/>
            <a:ext cx="753208" cy="1661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08062" y="2873188"/>
            <a:ext cx="592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600200" y="29493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524000" y="26445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017060" y="2711823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48435" y="3119718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044700" y="3348318"/>
            <a:ext cx="622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 cstate="print"/>
          <a:srcRect l="53170" r="31245" b="49403"/>
          <a:stretch>
            <a:fillRect/>
          </a:stretch>
        </p:blipFill>
        <p:spPr bwMode="auto">
          <a:xfrm>
            <a:off x="914400" y="2339788"/>
            <a:ext cx="1752600" cy="15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 of an Entire CSP (2/6)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Arc SA</a:t>
            </a:r>
            <a:r>
              <a:rPr lang="en-US" sz="2400" dirty="0">
                <a:sym typeface="Wingdings" pitchFamily="2" charset="2"/>
              </a:rPr>
              <a:t> to NSW is consistent: </a:t>
            </a:r>
            <a:r>
              <a:rPr lang="en-US" sz="2400" dirty="0"/>
              <a:t>for </a:t>
            </a:r>
            <a:r>
              <a:rPr lang="en-US" sz="2400" i="1" dirty="0"/>
              <a:t>every </a:t>
            </a:r>
            <a:r>
              <a:rPr lang="en-US" sz="2400" dirty="0"/>
              <a:t>x in the tail there is </a:t>
            </a:r>
            <a:r>
              <a:rPr lang="en-US" sz="2400" i="1" dirty="0"/>
              <a:t>some </a:t>
            </a:r>
            <a:r>
              <a:rPr lang="en-US" sz="2400" dirty="0"/>
              <a:t>y in the head which could be assigned without violating a constraint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 l="270" t="60717" r="14474"/>
          <a:stretch>
            <a:fillRect/>
          </a:stretch>
        </p:blipFill>
        <p:spPr bwMode="auto">
          <a:xfrm>
            <a:off x="3505200" y="2492188"/>
            <a:ext cx="7086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11438792" y="0"/>
            <a:ext cx="753208" cy="1661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08062" y="2873188"/>
            <a:ext cx="592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600200" y="29493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524000" y="26445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017060" y="2711823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48435" y="3119718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044700" y="3348318"/>
            <a:ext cx="622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BB0EF5A4-1AEF-5C18-1A6F-95CE91B50241}"/>
              </a:ext>
            </a:extLst>
          </p:cNvPr>
          <p:cNvSpPr>
            <a:spLocks/>
          </p:cNvSpPr>
          <p:nvPr/>
        </p:nvSpPr>
        <p:spPr bwMode="auto">
          <a:xfrm>
            <a:off x="7756338" y="3482788"/>
            <a:ext cx="2286000" cy="3048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 cstate="print"/>
          <a:srcRect l="53170" r="31245" b="49403"/>
          <a:stretch>
            <a:fillRect/>
          </a:stretch>
        </p:blipFill>
        <p:spPr bwMode="auto">
          <a:xfrm>
            <a:off x="914400" y="2339788"/>
            <a:ext cx="1752600" cy="15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 of an Entire CSP (3/6)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Arc NSW to SA </a:t>
            </a:r>
            <a:r>
              <a:rPr lang="en-US" sz="2400" dirty="0">
                <a:sym typeface="Wingdings" pitchFamily="2" charset="2"/>
              </a:rPr>
              <a:t>is not consistent: </a:t>
            </a:r>
            <a:r>
              <a:rPr lang="en-US" sz="2400" dirty="0"/>
              <a:t>if we assign NSW = blue, there is no valid assignment left for SA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To make this arc consistent, we delete NSW = blue from the tail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 l="270" t="60717" r="14474"/>
          <a:stretch>
            <a:fillRect/>
          </a:stretch>
        </p:blipFill>
        <p:spPr bwMode="auto">
          <a:xfrm>
            <a:off x="3505200" y="2492188"/>
            <a:ext cx="7086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11438792" y="0"/>
            <a:ext cx="753208" cy="1661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08062" y="2873188"/>
            <a:ext cx="592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600200" y="29493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524000" y="26445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017060" y="2711823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48435" y="3119718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044700" y="3348318"/>
            <a:ext cx="622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3" name="Freeform 14">
            <a:extLst>
              <a:ext uri="{FF2B5EF4-FFF2-40B4-BE49-F238E27FC236}">
                <a16:creationId xmlns:a16="http://schemas.microsoft.com/office/drawing/2014/main" id="{FD3CB93F-843E-DE80-4615-4D103E218BE8}"/>
              </a:ext>
            </a:extLst>
          </p:cNvPr>
          <p:cNvSpPr>
            <a:spLocks/>
          </p:cNvSpPr>
          <p:nvPr/>
        </p:nvSpPr>
        <p:spPr bwMode="auto">
          <a:xfrm>
            <a:off x="7756338" y="3482788"/>
            <a:ext cx="2286000" cy="3048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lIns="91438" tIns="45719" rIns="91438" bIns="4571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8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 cstate="print"/>
          <a:srcRect l="53170" r="31245" b="49403"/>
          <a:stretch>
            <a:fillRect/>
          </a:stretch>
        </p:blipFill>
        <p:spPr bwMode="auto">
          <a:xfrm>
            <a:off x="914400" y="2339788"/>
            <a:ext cx="1752600" cy="15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 of an Entire CSP (4/6)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Remember that arc V to NSW was consistent, when NSW had red and blue in its domain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After removing blue from NSW, this arc might not be consistent anymore! We need to recheck this arc.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Important: If X loses a value, neighbors of X need to be rechecked!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 l="270" t="60717" r="14474"/>
          <a:stretch>
            <a:fillRect/>
          </a:stretch>
        </p:blipFill>
        <p:spPr bwMode="auto">
          <a:xfrm>
            <a:off x="3505200" y="2492188"/>
            <a:ext cx="7086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7760" name="Freeform 16"/>
          <p:cNvSpPr>
            <a:spLocks/>
          </p:cNvSpPr>
          <p:nvPr/>
        </p:nvSpPr>
        <p:spPr bwMode="auto">
          <a:xfrm>
            <a:off x="7756338" y="3482788"/>
            <a:ext cx="1219200" cy="1524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38792" y="0"/>
            <a:ext cx="753208" cy="1661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08062" y="2873188"/>
            <a:ext cx="592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600200" y="29493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524000" y="26445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017060" y="2711823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48435" y="3119718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044700" y="3348318"/>
            <a:ext cx="622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05AE7-B087-5731-EADC-A80B0316E9A7}"/>
              </a:ext>
            </a:extLst>
          </p:cNvPr>
          <p:cNvSpPr/>
          <p:nvPr/>
        </p:nvSpPr>
        <p:spPr>
          <a:xfrm>
            <a:off x="7756338" y="3048000"/>
            <a:ext cx="397062" cy="28422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492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 cstate="print"/>
          <a:srcRect l="53170" r="31245" b="49403"/>
          <a:stretch>
            <a:fillRect/>
          </a:stretch>
        </p:blipFill>
        <p:spPr bwMode="auto">
          <a:xfrm>
            <a:off x="914400" y="2339788"/>
            <a:ext cx="1752600" cy="15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 of an Entire CSP (5/6)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Arc SA to NT is inconsistent. We make it consistent by deleting from the tail (SA = blue).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 l="270" t="60717" r="14474"/>
          <a:stretch>
            <a:fillRect/>
          </a:stretch>
        </p:blipFill>
        <p:spPr bwMode="auto">
          <a:xfrm>
            <a:off x="3505200" y="2492188"/>
            <a:ext cx="7086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11438792" y="0"/>
            <a:ext cx="753208" cy="1661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08062" y="2873188"/>
            <a:ext cx="592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600200" y="29493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524000" y="26445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017060" y="2711823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48435" y="3119718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044700" y="3348318"/>
            <a:ext cx="622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05AE7-B087-5731-EADC-A80B0316E9A7}"/>
              </a:ext>
            </a:extLst>
          </p:cNvPr>
          <p:cNvSpPr/>
          <p:nvPr/>
        </p:nvSpPr>
        <p:spPr>
          <a:xfrm>
            <a:off x="7756338" y="3048000"/>
            <a:ext cx="397062" cy="28422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AC8E7-589A-96CB-0E96-FE2DE3597E14}"/>
              </a:ext>
            </a:extLst>
          </p:cNvPr>
          <p:cNvSpPr/>
          <p:nvPr/>
        </p:nvSpPr>
        <p:spPr>
          <a:xfrm>
            <a:off x="8289738" y="3048000"/>
            <a:ext cx="397062" cy="28422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91EAA0F1-6A30-43F6-3BB0-C08B209FA4AE}"/>
              </a:ext>
            </a:extLst>
          </p:cNvPr>
          <p:cNvSpPr>
            <a:spLocks/>
          </p:cNvSpPr>
          <p:nvPr/>
        </p:nvSpPr>
        <p:spPr bwMode="auto">
          <a:xfrm>
            <a:off x="5394138" y="3482788"/>
            <a:ext cx="4648200" cy="3810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5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 cstate="print"/>
          <a:srcRect l="53170" r="31245" b="49403"/>
          <a:stretch>
            <a:fillRect/>
          </a:stretch>
        </p:blipFill>
        <p:spPr bwMode="auto">
          <a:xfrm>
            <a:off x="914400" y="2339788"/>
            <a:ext cx="1752600" cy="15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 of an Entire CSP (6/6)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SA has an empty domain, so we detect failure. There is no way to solve this CSP with WA = red and Q = green, so we backtrack.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Arc consistency detects failure earlier than forward checking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be run as a preprocessor or after each assignment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 l="270" t="60717" r="14474"/>
          <a:stretch>
            <a:fillRect/>
          </a:stretch>
        </p:blipFill>
        <p:spPr bwMode="auto">
          <a:xfrm>
            <a:off x="3505200" y="2492188"/>
            <a:ext cx="7086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11438792" y="0"/>
            <a:ext cx="753208" cy="1661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08062" y="2873188"/>
            <a:ext cx="592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600200" y="29493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524000" y="2644588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017060" y="2711823"/>
            <a:ext cx="452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48435" y="3119718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044700" y="3348318"/>
            <a:ext cx="622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05AE7-B087-5731-EADC-A80B0316E9A7}"/>
              </a:ext>
            </a:extLst>
          </p:cNvPr>
          <p:cNvSpPr/>
          <p:nvPr/>
        </p:nvSpPr>
        <p:spPr>
          <a:xfrm>
            <a:off x="7756338" y="3048000"/>
            <a:ext cx="397062" cy="28422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AC8E7-589A-96CB-0E96-FE2DE3597E14}"/>
              </a:ext>
            </a:extLst>
          </p:cNvPr>
          <p:cNvSpPr/>
          <p:nvPr/>
        </p:nvSpPr>
        <p:spPr>
          <a:xfrm>
            <a:off x="8289738" y="3048000"/>
            <a:ext cx="397062" cy="28422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E77BE-53D1-A8C0-8AC1-E9EB69F5CC57}"/>
              </a:ext>
            </a:extLst>
          </p:cNvPr>
          <p:cNvSpPr/>
          <p:nvPr/>
        </p:nvSpPr>
        <p:spPr>
          <a:xfrm>
            <a:off x="10118538" y="3048000"/>
            <a:ext cx="397062" cy="28422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265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Enforcing Arc Consistency in a CSP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5638800"/>
            <a:ext cx="82296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Runtime: O(n</a:t>
            </a:r>
            <a:r>
              <a:rPr lang="en-US" sz="2000" baseline="30000" dirty="0"/>
              <a:t>2</a:t>
            </a:r>
            <a:r>
              <a:rPr lang="en-US" sz="2000" dirty="0"/>
              <a:t>d</a:t>
            </a:r>
            <a:r>
              <a:rPr lang="en-US" sz="2000" baseline="30000" dirty="0"/>
              <a:t>3</a:t>
            </a:r>
            <a:r>
              <a:rPr lang="en-US" sz="2000" dirty="0"/>
              <a:t>), can be reduced to O(n</a:t>
            </a:r>
            <a:r>
              <a:rPr lang="en-US" sz="2000" baseline="30000" dirty="0"/>
              <a:t>2</a:t>
            </a:r>
            <a:r>
              <a:rPr lang="en-US" sz="2000" dirty="0"/>
              <a:t>d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… but detecting all possible future problems is NP-hard – why?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371601"/>
            <a:ext cx="6883400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181600" y="6457895"/>
            <a:ext cx="70104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[Demo: CSP applet (made available by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aispace.org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) -- n-queens]</a:t>
            </a:r>
          </a:p>
        </p:txBody>
      </p:sp>
    </p:spTree>
    <p:extLst>
      <p:ext uri="{BB962C8B-B14F-4D97-AF65-F5344CB8AC3E}">
        <p14:creationId xmlns:p14="http://schemas.microsoft.com/office/powerpoint/2010/main" val="2797340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Limitations of Arc Consistency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1"/>
            <a:ext cx="5562600" cy="4525963"/>
          </a:xfrm>
        </p:spPr>
        <p:txBody>
          <a:bodyPr/>
          <a:lstStyle/>
          <a:p>
            <a:pPr eaLnBrk="1" hangingPunct="1"/>
            <a:r>
              <a:rPr lang="en-US" dirty="0"/>
              <a:t>After enforcing arc consistency:</a:t>
            </a:r>
          </a:p>
          <a:p>
            <a:pPr lvl="1" eaLnBrk="1" hangingPunct="1"/>
            <a:r>
              <a:rPr lang="en-US" dirty="0"/>
              <a:t>Can have one solution left</a:t>
            </a:r>
          </a:p>
          <a:p>
            <a:pPr lvl="1" eaLnBrk="1" hangingPunct="1"/>
            <a:r>
              <a:rPr lang="en-US" dirty="0"/>
              <a:t>Can have multiple solutions left</a:t>
            </a:r>
          </a:p>
          <a:p>
            <a:pPr lvl="1" eaLnBrk="1" hangingPunct="1"/>
            <a:r>
              <a:rPr lang="en-US" dirty="0"/>
              <a:t>Can have no solutions left (and not know it)</a:t>
            </a:r>
          </a:p>
          <a:p>
            <a:pPr lvl="1"/>
            <a:endParaRPr lang="en-US" dirty="0"/>
          </a:p>
          <a:p>
            <a:r>
              <a:rPr lang="en-US" dirty="0"/>
              <a:t>Arc consistency still runs inside a backtracking search!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7543800" y="1524000"/>
            <a:ext cx="3124200" cy="1524000"/>
            <a:chOff x="3552" y="1056"/>
            <a:chExt cx="2016" cy="1056"/>
          </a:xfrm>
        </p:grpSpPr>
        <p:grpSp>
          <p:nvGrpSpPr>
            <p:cNvPr id="31775" name="Group 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31785" name="Oval 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76" name="Group 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31783" name="Oval 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1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77" name="Group 1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31781" name="Oval 1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1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31778" name="Line 1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1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1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Rectangle 18"/>
          <p:cNvSpPr>
            <a:spLocks noChangeArrowheads="1"/>
          </p:cNvSpPr>
          <p:nvPr/>
        </p:nvSpPr>
        <p:spPr bwMode="auto">
          <a:xfrm>
            <a:off x="8001000" y="2667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0" name="Rectangle 19"/>
          <p:cNvSpPr>
            <a:spLocks noChangeArrowheads="1"/>
          </p:cNvSpPr>
          <p:nvPr/>
        </p:nvSpPr>
        <p:spPr bwMode="auto">
          <a:xfrm>
            <a:off x="8305800" y="2667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1" name="Rectangle 21"/>
          <p:cNvSpPr>
            <a:spLocks noChangeArrowheads="1"/>
          </p:cNvSpPr>
          <p:nvPr/>
        </p:nvSpPr>
        <p:spPr bwMode="auto">
          <a:xfrm>
            <a:off x="9982200" y="2667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2" name="Rectangle 22"/>
          <p:cNvSpPr>
            <a:spLocks noChangeArrowheads="1"/>
          </p:cNvSpPr>
          <p:nvPr/>
        </p:nvSpPr>
        <p:spPr bwMode="auto">
          <a:xfrm>
            <a:off x="8686800" y="1676400"/>
            <a:ext cx="8382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3" name="Rectangle 23"/>
          <p:cNvSpPr>
            <a:spLocks noChangeArrowheads="1"/>
          </p:cNvSpPr>
          <p:nvPr/>
        </p:nvSpPr>
        <p:spPr bwMode="auto">
          <a:xfrm>
            <a:off x="10287000" y="2667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grpSp>
        <p:nvGrpSpPr>
          <p:cNvPr id="31754" name="Group 24"/>
          <p:cNvGrpSpPr>
            <a:grpSpLocks/>
          </p:cNvGrpSpPr>
          <p:nvPr/>
        </p:nvGrpSpPr>
        <p:grpSpPr bwMode="auto">
          <a:xfrm>
            <a:off x="7543800" y="3581400"/>
            <a:ext cx="3124200" cy="1524000"/>
            <a:chOff x="3552" y="1056"/>
            <a:chExt cx="2016" cy="1056"/>
          </a:xfrm>
        </p:grpSpPr>
        <p:grpSp>
          <p:nvGrpSpPr>
            <p:cNvPr id="31763" name="Group 2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31773" name="Oval 2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4" name="Text Box 2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31771" name="Oval 2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Text Box 3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65" name="Group 3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31769" name="Oval 3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Text Box 3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31766" name="Line 3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3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3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5" name="Rectangle 37"/>
          <p:cNvSpPr>
            <a:spLocks noChangeArrowheads="1"/>
          </p:cNvSpPr>
          <p:nvPr/>
        </p:nvSpPr>
        <p:spPr bwMode="auto">
          <a:xfrm>
            <a:off x="7696200" y="47244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6" name="Rectangle 40"/>
          <p:cNvSpPr>
            <a:spLocks noChangeArrowheads="1"/>
          </p:cNvSpPr>
          <p:nvPr/>
        </p:nvSpPr>
        <p:spPr bwMode="auto">
          <a:xfrm>
            <a:off x="9677400" y="47244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7" name="Rectangle 43"/>
          <p:cNvSpPr>
            <a:spLocks noChangeArrowheads="1"/>
          </p:cNvSpPr>
          <p:nvPr/>
        </p:nvSpPr>
        <p:spPr bwMode="auto">
          <a:xfrm>
            <a:off x="8686800" y="37338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8" name="Rectangle 45"/>
          <p:cNvSpPr>
            <a:spLocks noChangeArrowheads="1"/>
          </p:cNvSpPr>
          <p:nvPr/>
        </p:nvSpPr>
        <p:spPr bwMode="auto">
          <a:xfrm>
            <a:off x="9296400" y="37338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9" name="Rectangle 46"/>
          <p:cNvSpPr>
            <a:spLocks noChangeArrowheads="1"/>
          </p:cNvSpPr>
          <p:nvPr/>
        </p:nvSpPr>
        <p:spPr bwMode="auto">
          <a:xfrm>
            <a:off x="8305800" y="47244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60" name="Rectangle 47"/>
          <p:cNvSpPr>
            <a:spLocks noChangeArrowheads="1"/>
          </p:cNvSpPr>
          <p:nvPr/>
        </p:nvSpPr>
        <p:spPr bwMode="auto">
          <a:xfrm>
            <a:off x="10287000" y="47244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61" name="Text Box 48"/>
          <p:cNvSpPr txBox="1">
            <a:spLocks noChangeArrowheads="1"/>
          </p:cNvSpPr>
          <p:nvPr/>
        </p:nvSpPr>
        <p:spPr bwMode="auto">
          <a:xfrm>
            <a:off x="8382000" y="5334001"/>
            <a:ext cx="17526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42" name="TextBox 19"/>
          <p:cNvSpPr txBox="1">
            <a:spLocks noChangeArrowheads="1"/>
          </p:cNvSpPr>
          <p:nvPr/>
        </p:nvSpPr>
        <p:spPr bwMode="auto">
          <a:xfrm>
            <a:off x="8382000" y="6477001"/>
            <a:ext cx="365289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coloring -- arc consistency]</a:t>
            </a: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8382000" y="6172200"/>
            <a:ext cx="384371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coloring -- forward checking]</a:t>
            </a:r>
          </a:p>
        </p:txBody>
      </p:sp>
    </p:spTree>
    <p:extLst>
      <p:ext uri="{BB962C8B-B14F-4D97-AF65-F5344CB8AC3E}">
        <p14:creationId xmlns:p14="http://schemas.microsoft.com/office/powerpoint/2010/main" val="22428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pic>
        <p:nvPicPr>
          <p:cNvPr id="18438" name="Picture 6" descr="C:\Users\Dan\Dropbox\Office\CS 188\Ketrina Art\CSPs\Handbo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05000"/>
            <a:ext cx="7736295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394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096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Standard search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a “black box”: arbitrary data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can be any function over 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Successor function can also be anything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 (CSPs):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A special subset of search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defined by </a:t>
            </a:r>
            <a:r>
              <a:rPr lang="en-US" sz="1900" dirty="0">
                <a:solidFill>
                  <a:srgbClr val="CC0000"/>
                </a:solidFill>
              </a:rPr>
              <a:t>variables </a:t>
            </a:r>
            <a:r>
              <a:rPr lang="en-US" sz="2000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sz="2000" b="1" i="1" baseline="-25000" dirty="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lang="en-US" sz="1900" dirty="0"/>
              <a:t>  with values from a </a:t>
            </a:r>
            <a:r>
              <a:rPr lang="en-US" sz="1900" dirty="0">
                <a:solidFill>
                  <a:srgbClr val="CC0000"/>
                </a:solidFill>
              </a:rPr>
              <a:t>domain </a:t>
            </a:r>
            <a:r>
              <a:rPr lang="en-US" sz="2000" b="1" i="1" dirty="0">
                <a:solidFill>
                  <a:srgbClr val="CC0000"/>
                </a:solidFill>
                <a:latin typeface="Times New Roman" pitchFamily="18" charset="0"/>
              </a:rPr>
              <a:t>D </a:t>
            </a:r>
            <a:r>
              <a:rPr lang="en-US" sz="1900" dirty="0"/>
              <a:t>(sometimes 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1900" dirty="0"/>
              <a:t> depends on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1900" dirty="0"/>
              <a:t>)</a:t>
            </a:r>
            <a:endParaRPr lang="en-US" sz="1900" i="1" baseline="-25000" dirty="0">
              <a:solidFill>
                <a:srgbClr val="CC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is a </a:t>
            </a:r>
            <a:r>
              <a:rPr lang="en-US" sz="1900" dirty="0">
                <a:solidFill>
                  <a:srgbClr val="CC0000"/>
                </a:solidFill>
              </a:rPr>
              <a:t>set of constraints </a:t>
            </a:r>
            <a:r>
              <a:rPr lang="en-US" sz="1900" dirty="0"/>
              <a:t>specifying allowable combinations of values for subsets of variables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Simple example of a </a:t>
            </a:r>
            <a:r>
              <a:rPr lang="en-US" sz="2000" i="1" dirty="0"/>
              <a:t>formal representation language</a:t>
            </a:r>
          </a:p>
          <a:p>
            <a:pPr eaLnBrk="1" hangingPunct="1">
              <a:lnSpc>
                <a:spcPct val="80000"/>
              </a:lnSpc>
            </a:pPr>
            <a:endParaRPr lang="en-US" sz="2000" i="1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Allows useful general-purpose algorithms with more power than standard search algorithms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8434" name="Picture 2" descr="C:\Users\Dan\Dropbox\Office\CS 188\Ketrina Art\CSPs\ConstraintCheck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158755"/>
            <a:ext cx="3505200" cy="2727445"/>
          </a:xfrm>
          <a:prstGeom prst="rect">
            <a:avLst/>
          </a:prstGeom>
          <a:noFill/>
        </p:spPr>
      </p:pic>
      <p:pic>
        <p:nvPicPr>
          <p:cNvPr id="18438" name="Picture 6" descr="C:\Users\Dan\Dropbox\Office\CS 188\Ketrina Art\CSPs\Handbo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267200"/>
            <a:ext cx="4320803" cy="2000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CSP Examples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 l="1140" t="1105"/>
          <a:stretch>
            <a:fillRect/>
          </a:stretch>
        </p:blipFill>
        <p:spPr bwMode="auto">
          <a:xfrm>
            <a:off x="3124200" y="1331918"/>
            <a:ext cx="6019800" cy="499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940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6705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Variables: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Domains: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Constraints: adjacent regions must have different colors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Solutions are assignments satisfying all constraints, e.g.: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/>
          <a:srcRect l="1140" t="1105"/>
          <a:stretch>
            <a:fillRect/>
          </a:stretch>
        </p:blipFill>
        <p:spPr bwMode="auto">
          <a:xfrm>
            <a:off x="8408894" y="1228165"/>
            <a:ext cx="3021106" cy="250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2608" y="1417799"/>
            <a:ext cx="4281582" cy="25860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34279" y="2141727"/>
            <a:ext cx="3023521" cy="29667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31725" y="5695207"/>
            <a:ext cx="5983475" cy="62939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380322" y="3675530"/>
            <a:ext cx="1201078" cy="22396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58455" y="4217895"/>
            <a:ext cx="4759520" cy="259431"/>
          </a:xfrm>
          <a:prstGeom prst="rect">
            <a:avLst/>
          </a:prstGeom>
          <a:noFill/>
          <a:ln/>
          <a:effectLst/>
        </p:spPr>
      </p:pic>
      <p:pic>
        <p:nvPicPr>
          <p:cNvPr id="19458" name="Picture 2" descr="C:\Users\Dan\Dropbox\Office\CS 188\Ketrina Art\CSPs\MapColoring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05018" y="4178300"/>
            <a:ext cx="3929782" cy="2070100"/>
          </a:xfrm>
          <a:prstGeom prst="rect">
            <a:avLst/>
          </a:prstGeom>
          <a:noFill/>
        </p:spPr>
      </p:pic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219200" y="3562292"/>
            <a:ext cx="1905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Implicit: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1219200" y="4114800"/>
            <a:ext cx="13716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Explicit: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Formulation 1:</a:t>
            </a:r>
          </a:p>
          <a:p>
            <a:pPr lvl="1" eaLnBrk="1" hangingPunct="1"/>
            <a:r>
              <a:rPr lang="en-US" dirty="0"/>
              <a:t>Variables:</a:t>
            </a:r>
          </a:p>
          <a:p>
            <a:pPr lvl="1" eaLnBrk="1" hangingPunct="1"/>
            <a:r>
              <a:rPr lang="en-US" dirty="0"/>
              <a:t>Domains:</a:t>
            </a:r>
          </a:p>
          <a:p>
            <a:pPr lvl="1" eaLnBrk="1" hangingPunct="1"/>
            <a:r>
              <a:rPr lang="en-US" dirty="0"/>
              <a:t>Constraints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 cstate="print"/>
          <a:srcRect l="75101" b="14342"/>
          <a:stretch>
            <a:fillRect/>
          </a:stretch>
        </p:blipFill>
        <p:spPr bwMode="auto">
          <a:xfrm>
            <a:off x="5257800" y="1524000"/>
            <a:ext cx="20462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3870" y="2635625"/>
            <a:ext cx="8540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39035" y="2135562"/>
            <a:ext cx="49053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5288" y="4572000"/>
            <a:ext cx="1763712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60488" y="4132556"/>
            <a:ext cx="6148585" cy="363244"/>
          </a:xfrm>
          <a:prstGeom prst="rect">
            <a:avLst/>
          </a:prstGeom>
          <a:noFill/>
          <a:ln/>
          <a:effectLst/>
        </p:spPr>
      </p:pic>
      <p:pic>
        <p:nvPicPr>
          <p:cNvPr id="2050" name="Picture 2" descr="C:\Users\Dan\Dropbox\Office\CS 188\Ketrina Art\CSPs\NQueen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13378" y="1219200"/>
            <a:ext cx="4378622" cy="2362200"/>
          </a:xfrm>
          <a:prstGeom prst="rect">
            <a:avLst/>
          </a:prstGeom>
          <a:noFill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360488" y="4572000"/>
            <a:ext cx="7002160" cy="12642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7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Formulation 2:</a:t>
            </a:r>
          </a:p>
          <a:p>
            <a:pPr lvl="1" eaLnBrk="1" hangingPunct="1"/>
            <a:r>
              <a:rPr lang="en-US" dirty="0"/>
              <a:t>Variables:</a:t>
            </a:r>
          </a:p>
          <a:p>
            <a:pPr lvl="4"/>
            <a:endParaRPr lang="en-US" dirty="0"/>
          </a:p>
          <a:p>
            <a:pPr lvl="1" eaLnBrk="1" hangingPunct="1"/>
            <a:r>
              <a:rPr lang="en-US" dirty="0"/>
              <a:t>Domains:</a:t>
            </a:r>
          </a:p>
          <a:p>
            <a:pPr lvl="4"/>
            <a:endParaRPr lang="en-US" dirty="0"/>
          </a:p>
          <a:p>
            <a:pPr lvl="1" eaLnBrk="1" hangingPunct="1"/>
            <a:r>
              <a:rPr lang="en-US" dirty="0"/>
              <a:t>Constraints:</a:t>
            </a:r>
          </a:p>
        </p:txBody>
      </p:sp>
      <p:pic>
        <p:nvPicPr>
          <p:cNvPr id="922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95600" y="2133600"/>
            <a:ext cx="3952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76600" y="5410200"/>
            <a:ext cx="4394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830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4700" y="4572000"/>
            <a:ext cx="45212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3200" y="3022133"/>
            <a:ext cx="197008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22"/>
          <p:cNvPicPr>
            <a:picLocks noChangeAspect="1" noChangeArrowheads="1"/>
          </p:cNvPicPr>
          <p:nvPr/>
        </p:nvPicPr>
        <p:blipFill>
          <a:blip r:embed="rId15" cstate="print"/>
          <a:srcRect l="75101" b="14342"/>
          <a:stretch>
            <a:fillRect/>
          </a:stretch>
        </p:blipFill>
        <p:spPr bwMode="auto">
          <a:xfrm>
            <a:off x="8389937" y="1600200"/>
            <a:ext cx="20462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32737" y="1752601"/>
            <a:ext cx="39528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24800" y="2209801"/>
            <a:ext cx="4111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32738" y="2667001"/>
            <a:ext cx="411163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932738" y="3128964"/>
            <a:ext cx="41116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TextBox 19"/>
          <p:cNvSpPr txBox="1">
            <a:spLocks noChangeArrowheads="1"/>
          </p:cNvSpPr>
          <p:nvPr/>
        </p:nvSpPr>
        <p:spPr bwMode="auto">
          <a:xfrm>
            <a:off x="1752600" y="4491337"/>
            <a:ext cx="19050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Implicit:</a:t>
            </a:r>
          </a:p>
        </p:txBody>
      </p:sp>
      <p:sp>
        <p:nvSpPr>
          <p:cNvPr id="9230" name="TextBox 20"/>
          <p:cNvSpPr txBox="1">
            <a:spLocks noChangeArrowheads="1"/>
          </p:cNvSpPr>
          <p:nvPr/>
        </p:nvSpPr>
        <p:spPr bwMode="auto">
          <a:xfrm>
            <a:off x="1752600" y="5345113"/>
            <a:ext cx="13716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Explicit: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327400" y="6019800"/>
            <a:ext cx="558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92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i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144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kj}) \in \{(0,0), (0,1), (1,0)\}$\\&#10;$\forall i,j,k \;\; (X_{ij}, X_{i+k,j+k}) \in \{(0,0), (0,1), (1,0)\}$\\&#10;$\forall i,j,k \;\; (X_{ij}, X_{i+k,j-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3"/>
  <p:tag name="PICTUREFILESIZE" val="696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_{k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219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Q_1, Q_2) \in \{(1, 3), (1, 4), \ldots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40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orall i,j \;\; \mbox{non-threatening}(Q_i, Q_j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53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{1, 2, 3, \ldots N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1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7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2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3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4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19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$, $\mathrm{NT}$, $\mathrm{Q}$, $\mathrm{NSW}$, $\mathrm{V}$, $\mathrm{SA}$, $\mathrm{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36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\ T\ U\ W\ R\ O\ X_1\ X_2\ X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117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,2,3,4,5,6,7,8,9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05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O + O = R + 10\cdot X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3"/>
  <p:tag name="PICTUREFILESIZE" val="73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dots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box{alldiff}(F,T,U,W,R,O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1087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SA}\neq \mathrm{green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57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SA}\neq \mathrm{WA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57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D} = \{\mathrm{red},\mathrm{green},\mathrm{blue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93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eq{=}&#10;$\{\mathrm{WA}$=$\mathrm{red}$, $\mathrm{NT}$=$\mathrm{green}$, $\mathrm{Q}$=$\mathrm{red}$, $\mathrm{NSW}$=$\mathrm{green}$, $\mathrm{V}$=$\mathrm{red}$, $\mathrm{SA}$=$\mathrm{blue}$, $\mathrm{T}$=$\mathrm{green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334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\neq \mathrm{N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48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\mathrm{WA},\mathrm{NT}) \in \{(\mathrm{red},\mathrm{green}),(\mathrm{red},\mathrm{blue}),\ldots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198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3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{ij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3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m_{i,j} X_{ij} = 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76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32161</TotalTime>
  <Words>1995</Words>
  <Application>Microsoft Office PowerPoint</Application>
  <PresentationFormat>Widescreen</PresentationFormat>
  <Paragraphs>421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Times New Roman</vt:lpstr>
      <vt:lpstr>Wingdings</vt:lpstr>
      <vt:lpstr>dan-berkeley-nlp-v1</vt:lpstr>
      <vt:lpstr>Announcements</vt:lpstr>
      <vt:lpstr>CS 188: Artificial Intelligence </vt:lpstr>
      <vt:lpstr>What is Search For?</vt:lpstr>
      <vt:lpstr>Constraint Satisfaction Problems</vt:lpstr>
      <vt:lpstr>Constraint Satisfaction Problems</vt:lpstr>
      <vt:lpstr>CSP Examples</vt:lpstr>
      <vt:lpstr>Example: Map Coloring</vt:lpstr>
      <vt:lpstr>Example: N-Queens</vt:lpstr>
      <vt:lpstr>Example: N-Queens</vt:lpstr>
      <vt:lpstr>Constraint Graphs</vt:lpstr>
      <vt:lpstr>Constraint Graphs</vt:lpstr>
      <vt:lpstr>Example: Cryptarithmetic</vt:lpstr>
      <vt:lpstr>Example: Sudoku</vt:lpstr>
      <vt:lpstr>Example: The Waltz Algorithm</vt:lpstr>
      <vt:lpstr>Varieties of CSPs and Constraints</vt:lpstr>
      <vt:lpstr>Varieties of CSPs</vt:lpstr>
      <vt:lpstr>Varieties of Constraints</vt:lpstr>
      <vt:lpstr>Real-World CSPs</vt:lpstr>
      <vt:lpstr>Solving CSPs</vt:lpstr>
      <vt:lpstr>Standard Search Formulation</vt:lpstr>
      <vt:lpstr>Search Methods</vt:lpstr>
      <vt:lpstr>Backtracking Search</vt:lpstr>
      <vt:lpstr>Backtracking Search</vt:lpstr>
      <vt:lpstr>Backtracking Example</vt:lpstr>
      <vt:lpstr>Backtracking Search</vt:lpstr>
      <vt:lpstr>Improving Backtracking</vt:lpstr>
      <vt:lpstr>Filtering</vt:lpstr>
      <vt:lpstr>Filtering: Forward Checking</vt:lpstr>
      <vt:lpstr>Filtering: Constraint Propagation</vt:lpstr>
      <vt:lpstr>Consistency of A Single Arc</vt:lpstr>
      <vt:lpstr>Arc Consistency of an Entire CSP (1/6)</vt:lpstr>
      <vt:lpstr>Arc Consistency of an Entire CSP (2/6)</vt:lpstr>
      <vt:lpstr>Arc Consistency of an Entire CSP (3/6)</vt:lpstr>
      <vt:lpstr>Arc Consistency of an Entire CSP (4/6)</vt:lpstr>
      <vt:lpstr>Arc Consistency of an Entire CSP (5/6)</vt:lpstr>
      <vt:lpstr>Arc Consistency of an Entire CSP (6/6)</vt:lpstr>
      <vt:lpstr>Enforcing Arc Consistency in a CSP</vt:lpstr>
      <vt:lpstr>Limitations of Arc Consistency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subject/>
  <dc:creator/>
  <cp:keywords/>
  <dc:description/>
  <cp:lastModifiedBy>Peyrin Kao</cp:lastModifiedBy>
  <cp:revision>2110</cp:revision>
  <cp:lastPrinted>2013-09-10T05:49:32Z</cp:lastPrinted>
  <dcterms:created xsi:type="dcterms:W3CDTF">2004-08-27T04:16:05Z</dcterms:created>
  <dcterms:modified xsi:type="dcterms:W3CDTF">2023-01-19T21:19:00Z</dcterms:modified>
  <cp:category/>
</cp:coreProperties>
</file>