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3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60"/>
  </p:notesMasterIdLst>
  <p:handoutMasterIdLst>
    <p:handoutMasterId r:id="rId61"/>
  </p:handoutMasterIdLst>
  <p:sldIdLst>
    <p:sldId id="600" r:id="rId2"/>
    <p:sldId id="893" r:id="rId3"/>
    <p:sldId id="860" r:id="rId4"/>
    <p:sldId id="820" r:id="rId5"/>
    <p:sldId id="929" r:id="rId6"/>
    <p:sldId id="859" r:id="rId7"/>
    <p:sldId id="823" r:id="rId8"/>
    <p:sldId id="825" r:id="rId9"/>
    <p:sldId id="826" r:id="rId10"/>
    <p:sldId id="931" r:id="rId11"/>
    <p:sldId id="894" r:id="rId12"/>
    <p:sldId id="969" r:id="rId13"/>
    <p:sldId id="896" r:id="rId14"/>
    <p:sldId id="968" r:id="rId15"/>
    <p:sldId id="897" r:id="rId16"/>
    <p:sldId id="898" r:id="rId17"/>
    <p:sldId id="899" r:id="rId18"/>
    <p:sldId id="864" r:id="rId19"/>
    <p:sldId id="862" r:id="rId20"/>
    <p:sldId id="932" r:id="rId21"/>
    <p:sldId id="863" r:id="rId22"/>
    <p:sldId id="834" r:id="rId23"/>
    <p:sldId id="900" r:id="rId24"/>
    <p:sldId id="917" r:id="rId25"/>
    <p:sldId id="946" r:id="rId26"/>
    <p:sldId id="947" r:id="rId27"/>
    <p:sldId id="948" r:id="rId28"/>
    <p:sldId id="949" r:id="rId29"/>
    <p:sldId id="950" r:id="rId30"/>
    <p:sldId id="951" r:id="rId31"/>
    <p:sldId id="952" r:id="rId32"/>
    <p:sldId id="953" r:id="rId33"/>
    <p:sldId id="901" r:id="rId34"/>
    <p:sldId id="944" r:id="rId35"/>
    <p:sldId id="919" r:id="rId36"/>
    <p:sldId id="921" r:id="rId37"/>
    <p:sldId id="905" r:id="rId38"/>
    <p:sldId id="904" r:id="rId39"/>
    <p:sldId id="954" r:id="rId40"/>
    <p:sldId id="955" r:id="rId41"/>
    <p:sldId id="956" r:id="rId42"/>
    <p:sldId id="957" r:id="rId43"/>
    <p:sldId id="958" r:id="rId44"/>
    <p:sldId id="959" r:id="rId45"/>
    <p:sldId id="960" r:id="rId46"/>
    <p:sldId id="961" r:id="rId47"/>
    <p:sldId id="962" r:id="rId48"/>
    <p:sldId id="963" r:id="rId49"/>
    <p:sldId id="964" r:id="rId50"/>
    <p:sldId id="965" r:id="rId51"/>
    <p:sldId id="966" r:id="rId52"/>
    <p:sldId id="967" r:id="rId53"/>
    <p:sldId id="906" r:id="rId54"/>
    <p:sldId id="923" r:id="rId55"/>
    <p:sldId id="970" r:id="rId56"/>
    <p:sldId id="926" r:id="rId57"/>
    <p:sldId id="928" r:id="rId58"/>
    <p:sldId id="916" r:id="rId59"/>
  </p:sldIdLst>
  <p:sldSz cx="12192000" cy="6858000"/>
  <p:notesSz cx="7099300" cy="10234613"/>
  <p:custDataLst>
    <p:tags r:id="rId6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8FAAFF"/>
    <a:srgbClr val="7F2727"/>
    <a:srgbClr val="0066FF"/>
    <a:srgbClr val="B8EAC0"/>
    <a:srgbClr val="A3FFCD"/>
    <a:srgbClr val="A50021"/>
    <a:srgbClr val="7DFF00"/>
    <a:srgbClr val="B9F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94" autoAdjust="0"/>
    <p:restoredTop sz="75528" autoAdjust="0"/>
  </p:normalViewPr>
  <p:slideViewPr>
    <p:cSldViewPr>
      <p:cViewPr varScale="1">
        <p:scale>
          <a:sx n="71" d="100"/>
          <a:sy n="71" d="100"/>
        </p:scale>
        <p:origin x="6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34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algn="r"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34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algn="r" defTabSz="989801">
              <a:defRPr sz="1300"/>
            </a:lvl1pPr>
          </a:lstStyle>
          <a:p>
            <a:fld id="{370EF009-23CE-4081-AF56-082D82CEF6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34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algn="r"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905" y="4862233"/>
            <a:ext cx="5677492" cy="460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34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algn="r" defTabSz="989801">
              <a:defRPr sz="1300"/>
            </a:lvl1pPr>
          </a:lstStyle>
          <a:p>
            <a:fld id="{72CC9163-7EC6-4747-8782-88871FDBE1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62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</a:t>
            </a:r>
            <a:r>
              <a:rPr lang="en-US" baseline="0"/>
              <a:t>Thanks!</a:t>
            </a:r>
            <a:endParaRPr lang="en-US" sz="120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4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demo doesn’t show</a:t>
            </a:r>
            <a:r>
              <a:rPr lang="en-US" baseline="0" dirty="0"/>
              <a:t> anything in action, it just shows the V and Q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4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demo doesn’t show</a:t>
            </a:r>
            <a:r>
              <a:rPr lang="en-US" baseline="0" dirty="0"/>
              <a:t> anything in action, it just shows the V and Q values.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28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demo doesn’t show</a:t>
            </a:r>
            <a:r>
              <a:rPr lang="en-US" baseline="0" dirty="0"/>
              <a:t> anything in action, it just shows the V and Q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4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demo doesn’t show</a:t>
            </a:r>
            <a:r>
              <a:rPr lang="en-US" baseline="0" dirty="0"/>
              <a:t> anything in action, it just shows the V and Q values.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28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demo doesn’t show</a:t>
            </a:r>
            <a:r>
              <a:rPr lang="en-US" baseline="0" dirty="0"/>
              <a:t> anything in action, it just shows the V and Q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4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demo doesn’t show</a:t>
            </a:r>
            <a:r>
              <a:rPr lang="en-US" baseline="0" dirty="0"/>
              <a:t> anything in action, it just shows the V and Q values.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28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demo doesn’t show</a:t>
            </a:r>
            <a:r>
              <a:rPr lang="en-US" baseline="0" dirty="0"/>
              <a:t> anything in action, it just shows the V and Q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4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demo doesn’t show</a:t>
            </a:r>
            <a:r>
              <a:rPr lang="en-US" baseline="0" dirty="0"/>
              <a:t> anything in action, it just shows the V and Q values.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28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demo generates the time-limited</a:t>
            </a:r>
            <a:r>
              <a:rPr lang="en-US" baseline="0" dirty="0"/>
              <a:t> values for </a:t>
            </a:r>
            <a:r>
              <a:rPr lang="en-US" baseline="0" dirty="0" err="1"/>
              <a:t>gridworld</a:t>
            </a:r>
            <a:r>
              <a:rPr lang="en-US" baseline="0" dirty="0"/>
              <a:t> as snapshotted onto the next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01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[cut demo of moving around in grid world program]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552C0BAA-F2C0-47C6-A20B-733CA31DCFFD}" type="slidenum">
              <a:rPr lang="en-US"/>
              <a:pPr defTabSz="988101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In search problems: did not talk about actions, but about successor functions --- now the information inside the successor function is unpacked into actions, transitions and reward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Write out S, A, example entry in T, entry in R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Reward function different from the book : R(</a:t>
            </a:r>
            <a:r>
              <a:rPr lang="en-US" dirty="0" err="1">
                <a:ea typeface="ＭＳ Ｐゴシック" pitchFamily="34" charset="-128"/>
              </a:rPr>
              <a:t>s,a,s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)</a:t>
            </a:r>
          </a:p>
          <a:p>
            <a:r>
              <a:rPr lang="en-US" dirty="0">
                <a:ea typeface="ＭＳ Ｐゴシック" pitchFamily="34" charset="-128"/>
              </a:rPr>
              <a:t>In book simpler for equations, but not useful for the projects.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Need to modify </a:t>
            </a:r>
            <a:r>
              <a:rPr lang="en-US" dirty="0" err="1">
                <a:ea typeface="ＭＳ Ｐゴシック" pitchFamily="34" charset="-128"/>
              </a:rPr>
              <a:t>expectimax</a:t>
            </a:r>
            <a:r>
              <a:rPr lang="en-US" dirty="0">
                <a:ea typeface="ＭＳ Ｐゴシック" pitchFamily="34" charset="-128"/>
              </a:rPr>
              <a:t> a tiny little bit to account for rewards along the way, but that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s something you should be able to do, and so you can already solve MDP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s  (not in most efficient way)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9A4D5-BA7F-4965-9F32-D31D11C0DA97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Like search: successor function only depended on current state</a:t>
            </a:r>
          </a:p>
          <a:p>
            <a:endParaRPr lang="en-US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Can make this happen by stuffing more into the state;  </a:t>
            </a:r>
          </a:p>
          <a:p>
            <a:endParaRPr lang="en-US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Very similar to search problems: when solving a maze with food pellets, we stored which food pellets were eaten </a:t>
            </a: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CAB68C1-092D-468B-8690-7D27B27041C8}" type="slidenum">
              <a:rPr lang="en-US"/>
              <a:pPr defTabSz="988101"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Dan has a DEMO for this.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1600E29C-1E14-41D6-ACAF-300C17152C85}" type="slidenum">
              <a:rPr lang="en-US"/>
              <a:pPr defTabSz="988101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R(s) = the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living reward</a:t>
            </a:r>
            <a:r>
              <a:rPr lang="ja-JP" altLang="en-US">
                <a:ea typeface="ＭＳ Ｐゴシック" pitchFamily="34" charset="-128"/>
              </a:rPr>
              <a:t>”</a:t>
            </a:r>
            <a:endParaRPr lang="en-US" altLang="ja-JP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FB0DC0F6-EF13-4C52-ACF2-48065D1392E1}" type="slidenum">
              <a:rPr lang="en-US"/>
              <a:pPr defTabSz="988101"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In MDP chance node represents uncertainty about what might happen based on (s,a)  [as opposed to being a random adversary]</a:t>
            </a:r>
          </a:p>
          <a:p>
            <a:endParaRPr lang="en-US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Q-state (s,a) is when you were in a state and took an action 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381D20B8-C290-4C94-8C7F-0277B9D2F6EE}" type="slidenum">
              <a:rPr lang="en-US"/>
              <a:pPr defTabSz="988101"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Rewards in the future (deeper in the tree) matter less</a:t>
            </a:r>
          </a:p>
          <a:p>
            <a:endParaRPr lang="en-US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Interesting: running expectimax, if having to truncate the search, then not losing much; e.g.,  less then \gamma^d / (1-\gamma)</a:t>
            </a: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DDD6D-317B-4886-9A60-0B722A074D75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[Note:</a:t>
            </a:r>
            <a:r>
              <a:rPr lang="en-US" baseline="0" dirty="0"/>
              <a:t> this demo doesn’t show anything in action, just pops up V and Q values.]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8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7.xml"/><Relationship Id="rId7" Type="http://schemas.openxmlformats.org/officeDocument/2006/relationships/image" Target="../media/image3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10.xml"/><Relationship Id="rId7" Type="http://schemas.openxmlformats.org/officeDocument/2006/relationships/image" Target="../media/image3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6.png"/><Relationship Id="rId5" Type="http://schemas.openxmlformats.org/officeDocument/2006/relationships/notesSlide" Target="../notesSlides/notesSlide8.xml"/><Relationship Id="rId10" Type="http://schemas.openxmlformats.org/officeDocument/2006/relationships/image" Target="../media/image3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3.xml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4.png"/><Relationship Id="rId5" Type="http://schemas.openxmlformats.org/officeDocument/2006/relationships/tags" Target="../tags/tag15.xml"/><Relationship Id="rId10" Type="http://schemas.openxmlformats.org/officeDocument/2006/relationships/image" Target="../media/image43.png"/><Relationship Id="rId4" Type="http://schemas.openxmlformats.org/officeDocument/2006/relationships/tags" Target="../tags/tag14.xml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60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tags" Target="../tags/tag22.xml"/><Relationship Id="rId21" Type="http://schemas.openxmlformats.org/officeDocument/2006/relationships/image" Target="../media/image65.png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tags" Target="../tags/tag21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image" Target="../media/image68.png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tags" Target="../tags/tag29.xml"/><Relationship Id="rId19" Type="http://schemas.openxmlformats.org/officeDocument/2006/relationships/image" Target="../media/image63.png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image" Target="../media/image66.png"/><Relationship Id="rId27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openxmlformats.org/officeDocument/2006/relationships/image" Target="../media/image68.png"/><Relationship Id="rId5" Type="http://schemas.openxmlformats.org/officeDocument/2006/relationships/image" Target="../media/image66.png"/><Relationship Id="rId4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9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1.png"/><Relationship Id="rId3" Type="http://schemas.openxmlformats.org/officeDocument/2006/relationships/tags" Target="../tags/tag40.xml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6.png"/><Relationship Id="rId4" Type="http://schemas.openxmlformats.org/officeDocument/2006/relationships/tags" Target="../tags/tag41.xml"/><Relationship Id="rId9" Type="http://schemas.openxmlformats.org/officeDocument/2006/relationships/image" Target="../media/image9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4.xml"/><Relationship Id="rId7" Type="http://schemas.openxmlformats.org/officeDocument/2006/relationships/image" Target="../media/image1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2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2405-F805-4C3D-987B-CE2F4B45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169D-AABF-4770-92A7-D2834A7C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HW4 is due </a:t>
            </a:r>
            <a:r>
              <a:rPr lang="en-US" b="1"/>
              <a:t>Friday, February 24</a:t>
            </a:r>
            <a:r>
              <a:rPr lang="en-US"/>
              <a:t>, 11:59 PM PT</a:t>
            </a:r>
          </a:p>
          <a:p>
            <a:r>
              <a:rPr lang="en-US" dirty="0"/>
              <a:t>Project 3 is due </a:t>
            </a:r>
            <a:r>
              <a:rPr lang="en-US" b="1" dirty="0"/>
              <a:t>Tuesday, February 28</a:t>
            </a:r>
            <a:r>
              <a:rPr lang="en-US" dirty="0"/>
              <a:t>, 11:59 PM PT</a:t>
            </a:r>
          </a:p>
        </p:txBody>
      </p:sp>
    </p:spTree>
    <p:extLst>
      <p:ext uri="{BB962C8B-B14F-4D97-AF65-F5344CB8AC3E}">
        <p14:creationId xmlns:p14="http://schemas.microsoft.com/office/powerpoint/2010/main" val="428962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Racing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6681" y="1353401"/>
            <a:ext cx="9418638" cy="5047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11379200" cy="4729164"/>
          </a:xfrm>
        </p:spPr>
        <p:txBody>
          <a:bodyPr/>
          <a:lstStyle/>
          <a:p>
            <a:pPr>
              <a:buClrTx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A robot car wants to travel far, quickly</a:t>
            </a:r>
          </a:p>
          <a:p>
            <a:pPr>
              <a:buClrTx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Three states: </a:t>
            </a:r>
            <a:r>
              <a:rPr lang="en-US" sz="2000" dirty="0">
                <a:solidFill>
                  <a:srgbClr val="00B0F0"/>
                </a:solidFill>
                <a:latin typeface="Calibri"/>
                <a:cs typeface="Calibri"/>
              </a:rPr>
              <a:t>Cool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, </a:t>
            </a:r>
            <a:r>
              <a:rPr lang="en-US" sz="2000" dirty="0">
                <a:solidFill>
                  <a:srgbClr val="7F2727"/>
                </a:solidFill>
                <a:latin typeface="Calibri"/>
                <a:cs typeface="Calibri"/>
              </a:rPr>
              <a:t>Warm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, Overheated</a:t>
            </a:r>
          </a:p>
          <a:p>
            <a:pPr>
              <a:buClrTx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Two actions: </a:t>
            </a:r>
            <a:r>
              <a:rPr lang="en-US" sz="2000" i="1" dirty="0">
                <a:latin typeface="Calibri"/>
                <a:cs typeface="Calibri"/>
              </a:rPr>
              <a:t>Slow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, </a:t>
            </a:r>
            <a:r>
              <a:rPr lang="en-US" sz="2000" i="1" dirty="0">
                <a:solidFill>
                  <a:srgbClr val="C00000"/>
                </a:solidFill>
                <a:latin typeface="Calibri"/>
                <a:cs typeface="Calibri"/>
              </a:rPr>
              <a:t>Fast</a:t>
            </a:r>
            <a:endParaRPr lang="en-US" sz="2000" i="1" dirty="0">
              <a:solidFill>
                <a:srgbClr val="0000FF"/>
              </a:solidFill>
              <a:latin typeface="Calibri"/>
              <a:cs typeface="Calibri"/>
            </a:endParaRPr>
          </a:p>
          <a:p>
            <a:pPr>
              <a:buClrTx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Going faster gets double reward</a:t>
            </a:r>
          </a:p>
          <a:p>
            <a:endParaRPr lang="en-US" sz="2000" dirty="0">
              <a:latin typeface="Calibri"/>
              <a:cs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38200" y="2286000"/>
            <a:ext cx="11044696" cy="3962400"/>
            <a:chOff x="838200" y="2286000"/>
            <a:chExt cx="11044696" cy="3962400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83518" y="3950732"/>
              <a:ext cx="2433764" cy="1600200"/>
            </a:xfrm>
            <a:prstGeom prst="rect">
              <a:avLst/>
            </a:prstGeom>
            <a:noFill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46913" y="2731532"/>
              <a:ext cx="2660373" cy="1676400"/>
            </a:xfrm>
            <a:prstGeom prst="rect">
              <a:avLst/>
            </a:prstGeom>
            <a:noFill/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300704" y="3798332"/>
              <a:ext cx="2582192" cy="18288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2057400" y="5341442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latin typeface="Calibri"/>
                  <a:cs typeface="Calibri"/>
                </a:rPr>
                <a:t>Cool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3600" y="4160222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7F2727"/>
                  </a:solidFill>
                  <a:latin typeface="Calibri"/>
                  <a:cs typeface="Calibri"/>
                </a:rPr>
                <a:t>Warm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96400" y="5455622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Overheated</a:t>
              </a:r>
            </a:p>
          </p:txBody>
        </p:sp>
        <p:cxnSp>
          <p:nvCxnSpPr>
            <p:cNvPr id="13" name="Curved Connector 12"/>
            <p:cNvCxnSpPr>
              <a:stCxn id="14338" idx="3"/>
              <a:endCxn id="8" idx="2"/>
            </p:cNvCxnSpPr>
            <p:nvPr/>
          </p:nvCxnSpPr>
          <p:spPr>
            <a:xfrm flipH="1">
              <a:off x="3200400" y="4750832"/>
              <a:ext cx="1219200" cy="990720"/>
            </a:xfrm>
            <a:prstGeom prst="curvedConnector4">
              <a:avLst>
                <a:gd name="adj1" fmla="val -18750"/>
                <a:gd name="adj2" fmla="val 153572"/>
              </a:avLst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2"/>
            <p:cNvCxnSpPr>
              <a:stCxn id="14338" idx="3"/>
              <a:endCxn id="9" idx="2"/>
            </p:cNvCxnSpPr>
            <p:nvPr/>
          </p:nvCxnSpPr>
          <p:spPr>
            <a:xfrm flipV="1">
              <a:off x="4419600" y="4560332"/>
              <a:ext cx="2667000" cy="190500"/>
            </a:xfrm>
            <a:prstGeom prst="curvedConnector2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724400" y="4788932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C00000"/>
                  </a:solidFill>
                  <a:latin typeface="Calibri"/>
                  <a:cs typeface="Calibri"/>
                </a:rPr>
                <a:t>Fast</a:t>
              </a:r>
            </a:p>
          </p:txBody>
        </p:sp>
        <p:cxnSp>
          <p:nvCxnSpPr>
            <p:cNvPr id="19" name="Curved Connector 12"/>
            <p:cNvCxnSpPr>
              <a:stCxn id="6" idx="0"/>
            </p:cNvCxnSpPr>
            <p:nvPr/>
          </p:nvCxnSpPr>
          <p:spPr>
            <a:xfrm rot="16200000" flipH="1">
              <a:off x="8096250" y="1912382"/>
              <a:ext cx="1447800" cy="3086100"/>
            </a:xfrm>
            <a:prstGeom prst="curvedConnector4">
              <a:avLst>
                <a:gd name="adj1" fmla="val -15789"/>
                <a:gd name="adj2" fmla="val 105099"/>
              </a:avLst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144000" y="2731532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C00000"/>
                  </a:solidFill>
                  <a:latin typeface="Calibri"/>
                  <a:cs typeface="Calibri"/>
                </a:rPr>
                <a:t>Fast</a:t>
              </a:r>
            </a:p>
          </p:txBody>
        </p:sp>
        <p:cxnSp>
          <p:nvCxnSpPr>
            <p:cNvPr id="23" name="Curved Connector 12"/>
            <p:cNvCxnSpPr>
              <a:stCxn id="14338" idx="1"/>
            </p:cNvCxnSpPr>
            <p:nvPr/>
          </p:nvCxnSpPr>
          <p:spPr>
            <a:xfrm rot="10800000" flipH="1" flipV="1">
              <a:off x="1981200" y="4750832"/>
              <a:ext cx="152400" cy="190500"/>
            </a:xfrm>
            <a:prstGeom prst="curvedConnector4">
              <a:avLst>
                <a:gd name="adj1" fmla="val -635217"/>
                <a:gd name="adj2" fmla="val 482610"/>
              </a:avLst>
            </a:prstGeom>
            <a:ln w="762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12"/>
            <p:cNvCxnSpPr>
              <a:stCxn id="6" idx="1"/>
              <a:endCxn id="14338" idx="0"/>
            </p:cNvCxnSpPr>
            <p:nvPr/>
          </p:nvCxnSpPr>
          <p:spPr>
            <a:xfrm rot="10800000" flipV="1">
              <a:off x="3200400" y="3569732"/>
              <a:ext cx="2743200" cy="381000"/>
            </a:xfrm>
            <a:prstGeom prst="curvedConnector2">
              <a:avLst/>
            </a:prstGeom>
            <a:ln w="762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90600" y="4331732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/>
                  </a:solidFill>
                  <a:latin typeface="Calibri"/>
                  <a:cs typeface="Calibri"/>
                </a:rPr>
                <a:t>Slow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95800" y="3112532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/>
                  </a:solidFill>
                  <a:latin typeface="Calibri"/>
                  <a:cs typeface="Calibri"/>
                </a:rPr>
                <a:t>Slow</a:t>
              </a:r>
            </a:p>
          </p:txBody>
        </p:sp>
        <p:cxnSp>
          <p:nvCxnSpPr>
            <p:cNvPr id="60" name="Curved Connector 12"/>
            <p:cNvCxnSpPr/>
            <p:nvPr/>
          </p:nvCxnSpPr>
          <p:spPr>
            <a:xfrm rot="-5400000" flipH="1" flipV="1">
              <a:off x="5962650" y="3398282"/>
              <a:ext cx="152400" cy="190500"/>
            </a:xfrm>
            <a:prstGeom prst="curvedConnector4">
              <a:avLst>
                <a:gd name="adj1" fmla="val -635217"/>
                <a:gd name="adj2" fmla="val 482610"/>
              </a:avLst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72000" y="36459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alibri"/>
                  <a:cs typeface="Calibri"/>
                </a:rPr>
                <a:t>0.5 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00600" y="2286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alibri"/>
                  <a:cs typeface="Calibri"/>
                </a:rPr>
                <a:t>0.5 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24400" y="5334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  <a:cs typeface="Calibri"/>
                </a:rPr>
                <a:t>0.5 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867400" y="47889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  <a:cs typeface="Calibri"/>
                </a:rPr>
                <a:t>0.5 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8200" y="56271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alibri"/>
                  <a:cs typeface="Calibri"/>
                </a:rPr>
                <a:t>1.0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210800" y="25791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  <a:cs typeface="Calibri"/>
                </a:rPr>
                <a:t>1.0 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05000" y="54864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  <a:cs typeface="Calibri"/>
                </a:rPr>
                <a:t>+1 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81400" y="32882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  <a:cs typeface="Calibri"/>
                </a:rPr>
                <a:t>+1 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943600" y="2286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  <a:cs typeface="Calibri"/>
                </a:rPr>
                <a:t>+1 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8200" y="58790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  <a:cs typeface="Calibri"/>
                </a:rPr>
                <a:t>+2 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477000" y="478841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  <a:cs typeface="Calibri"/>
                </a:rPr>
                <a:t>+2 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668000" y="3124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  <a:cs typeface="Calibri"/>
                </a:rPr>
                <a:t>-10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Racing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7069" y="4102349"/>
            <a:ext cx="5979485" cy="218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80421C7-44BC-436A-8B12-A86DEAFAE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82159"/>
              </p:ext>
            </p:extLst>
          </p:nvPr>
        </p:nvGraphicFramePr>
        <p:xfrm>
          <a:off x="381000" y="1600200"/>
          <a:ext cx="5257800" cy="4467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10466048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4359181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92928511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88636159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76006283"/>
                    </a:ext>
                  </a:extLst>
                </a:gridCol>
              </a:tblGrid>
              <a:tr h="558499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</a:t>
                      </a:r>
                      <a:r>
                        <a:rPr lang="en-US" dirty="0" err="1"/>
                        <a:t>s,a,s</a:t>
                      </a:r>
                      <a:r>
                        <a:rPr lang="en-US" dirty="0"/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s,a,s</a:t>
                      </a:r>
                      <a:r>
                        <a:rPr lang="en-US" dirty="0"/>
                        <a:t>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33517"/>
                  </a:ext>
                </a:extLst>
              </a:tr>
              <a:tr h="558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302012"/>
                  </a:ext>
                </a:extLst>
              </a:tr>
              <a:tr h="558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029416"/>
                  </a:ext>
                </a:extLst>
              </a:tr>
              <a:tr h="558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958755"/>
                  </a:ext>
                </a:extLst>
              </a:tr>
              <a:tr h="558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89856"/>
                  </a:ext>
                </a:extLst>
              </a:tr>
              <a:tr h="558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90841"/>
                  </a:ext>
                </a:extLst>
              </a:tr>
              <a:tr h="558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–10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82554"/>
                  </a:ext>
                </a:extLst>
              </a:tr>
              <a:tr h="558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078175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38E6DF98-A66F-462B-8004-8CA3B19463D6}"/>
              </a:ext>
            </a:extLst>
          </p:cNvPr>
          <p:cNvGrpSpPr/>
          <p:nvPr/>
        </p:nvGrpSpPr>
        <p:grpSpPr>
          <a:xfrm>
            <a:off x="334591" y="2132915"/>
            <a:ext cx="2966023" cy="3975045"/>
            <a:chOff x="334591" y="2132915"/>
            <a:chExt cx="2966023" cy="3975045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34B123DA-444A-4EAE-BFBF-0229D4502F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2817" y="5398532"/>
              <a:ext cx="984797" cy="697468"/>
            </a:xfrm>
            <a:prstGeom prst="rect">
              <a:avLst/>
            </a:prstGeom>
            <a:noFill/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9CDDEEC3-0A7C-475F-B782-ECA459A42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1000" y="2132915"/>
              <a:ext cx="928190" cy="610285"/>
            </a:xfrm>
            <a:prstGeom prst="rect">
              <a:avLst/>
            </a:prstGeom>
            <a:noFill/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7C88F27F-9A54-4A8B-B442-4E78DD1515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2817" y="3802610"/>
              <a:ext cx="1014614" cy="639346"/>
            </a:xfrm>
            <a:prstGeom prst="rect">
              <a:avLst/>
            </a:prstGeom>
            <a:noFill/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C040A171-B872-4B7C-81CD-D15921FA21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1000" y="2667000"/>
              <a:ext cx="928190" cy="610285"/>
            </a:xfrm>
            <a:prstGeom prst="rect">
              <a:avLst/>
            </a:prstGeom>
            <a:noFill/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E899342E-6AA4-4C82-9C62-5808890D2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4591" y="3200400"/>
              <a:ext cx="1021009" cy="671314"/>
            </a:xfrm>
            <a:prstGeom prst="rect">
              <a:avLst/>
            </a:prstGeom>
            <a:noFill/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A9DBF68D-5C02-455F-8456-700A2877C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1000" y="4389854"/>
              <a:ext cx="1014614" cy="639346"/>
            </a:xfrm>
            <a:prstGeom prst="rect">
              <a:avLst/>
            </a:prstGeom>
            <a:noFill/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8167349E-3FB2-4F97-837F-B08A8FCF7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1000" y="4923254"/>
              <a:ext cx="1014614" cy="639346"/>
            </a:xfrm>
            <a:prstGeom prst="rect">
              <a:avLst/>
            </a:prstGeom>
            <a:noFill/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DAE7340B-374E-40A0-86B7-71F8AE815C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72210" y="2133600"/>
              <a:ext cx="928190" cy="610285"/>
            </a:xfrm>
            <a:prstGeom prst="rect">
              <a:avLst/>
            </a:prstGeom>
            <a:noFill/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D773900B-B2DD-497F-A1EE-97687EAA1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72210" y="2667685"/>
              <a:ext cx="928190" cy="610285"/>
            </a:xfrm>
            <a:prstGeom prst="rect">
              <a:avLst/>
            </a:prstGeom>
            <a:noFill/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F98F20F3-585B-4808-991F-9B97FD5B3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57123" y="3232368"/>
              <a:ext cx="1014614" cy="639346"/>
            </a:xfrm>
            <a:prstGeom prst="rect">
              <a:avLst/>
            </a:prstGeom>
            <a:noFill/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855A527A-EAFA-4EFB-9D4E-82FCE2B63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301087" y="3810000"/>
              <a:ext cx="928190" cy="610285"/>
            </a:xfrm>
            <a:prstGeom prst="rect">
              <a:avLst/>
            </a:prstGeom>
            <a:noFill/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350844B2-BEF6-4C11-BDB9-C495846B9A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86000" y="4374683"/>
              <a:ext cx="1014614" cy="639346"/>
            </a:xfrm>
            <a:prstGeom prst="rect">
              <a:avLst/>
            </a:prstGeom>
            <a:noFill/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35C3B7AD-DFE8-46A7-ACAB-0C703A38A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72210" y="4843642"/>
              <a:ext cx="984797" cy="697468"/>
            </a:xfrm>
            <a:prstGeom prst="rect">
              <a:avLst/>
            </a:prstGeom>
            <a:noFill/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7618714D-A805-423B-AAA0-CBB8572E9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80393" y="5410492"/>
              <a:ext cx="984797" cy="69746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101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Racing Search Tree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3362" y="1295400"/>
            <a:ext cx="928190" cy="610285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4642" y="3124200"/>
            <a:ext cx="1014614" cy="639346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4561" y="4941332"/>
            <a:ext cx="984797" cy="697468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1770678" y="2209800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90478" y="2209800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9" idx="1"/>
          </p:cNvCxnSpPr>
          <p:nvPr/>
        </p:nvCxnSpPr>
        <p:spPr>
          <a:xfrm>
            <a:off x="5207457" y="1905685"/>
            <a:ext cx="2627658" cy="34875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8" idx="7"/>
          </p:cNvCxnSpPr>
          <p:nvPr/>
        </p:nvCxnSpPr>
        <p:spPr>
          <a:xfrm flipH="1">
            <a:off x="2030841" y="1905685"/>
            <a:ext cx="3176616" cy="34875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6004" y="3124200"/>
            <a:ext cx="928190" cy="610285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9" idx="4"/>
            <a:endCxn id="16" idx="0"/>
          </p:cNvCxnSpPr>
          <p:nvPr/>
        </p:nvCxnSpPr>
        <p:spPr>
          <a:xfrm flipH="1">
            <a:off x="6030099" y="2514600"/>
            <a:ext cx="1912779" cy="60960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4"/>
            <a:endCxn id="6" idx="0"/>
          </p:cNvCxnSpPr>
          <p:nvPr/>
        </p:nvCxnSpPr>
        <p:spPr>
          <a:xfrm>
            <a:off x="7942878" y="2514600"/>
            <a:ext cx="2219072" cy="60960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204" y="3123515"/>
            <a:ext cx="928190" cy="610285"/>
          </a:xfrm>
          <a:prstGeom prst="rect">
            <a:avLst/>
          </a:prstGeom>
          <a:noFill/>
        </p:spPr>
      </p:pic>
      <p:cxnSp>
        <p:nvCxnSpPr>
          <p:cNvPr id="26" name="Straight Arrow Connector 25"/>
          <p:cNvCxnSpPr>
            <a:stCxn id="8" idx="4"/>
            <a:endCxn id="25" idx="0"/>
          </p:cNvCxnSpPr>
          <p:nvPr/>
        </p:nvCxnSpPr>
        <p:spPr>
          <a:xfrm flipH="1">
            <a:off x="1915299" y="2514600"/>
            <a:ext cx="7779" cy="608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2842" y="5029200"/>
            <a:ext cx="1014614" cy="639346"/>
          </a:xfrm>
          <a:prstGeom prst="rect">
            <a:avLst/>
          </a:prstGeom>
          <a:noFill/>
        </p:spPr>
      </p:pic>
      <p:sp>
        <p:nvSpPr>
          <p:cNvPr id="30" name="Oval 29"/>
          <p:cNvSpPr/>
          <p:nvPr/>
        </p:nvSpPr>
        <p:spPr>
          <a:xfrm>
            <a:off x="764520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80040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5" idx="2"/>
            <a:endCxn id="31" idx="1"/>
          </p:cNvCxnSpPr>
          <p:nvPr/>
        </p:nvCxnSpPr>
        <p:spPr>
          <a:xfrm>
            <a:off x="1915299" y="3733800"/>
            <a:ext cx="909378" cy="42495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2"/>
            <a:endCxn id="30" idx="7"/>
          </p:cNvCxnSpPr>
          <p:nvPr/>
        </p:nvCxnSpPr>
        <p:spPr>
          <a:xfrm flipH="1">
            <a:off x="1024683" y="3733800"/>
            <a:ext cx="890616" cy="42495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0804" y="5029200"/>
            <a:ext cx="928190" cy="610285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>
            <a:stCxn id="31" idx="4"/>
            <a:endCxn id="34" idx="0"/>
          </p:cNvCxnSpPr>
          <p:nvPr/>
        </p:nvCxnSpPr>
        <p:spPr>
          <a:xfrm flipH="1">
            <a:off x="2524899" y="4418915"/>
            <a:ext cx="407541" cy="61028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4"/>
            <a:endCxn id="29" idx="0"/>
          </p:cNvCxnSpPr>
          <p:nvPr/>
        </p:nvCxnSpPr>
        <p:spPr>
          <a:xfrm>
            <a:off x="2932440" y="4418915"/>
            <a:ext cx="447710" cy="61028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604" y="5027830"/>
            <a:ext cx="928190" cy="610285"/>
          </a:xfrm>
          <a:prstGeom prst="rect">
            <a:avLst/>
          </a:prstGeom>
          <a:noFill/>
        </p:spPr>
      </p:pic>
      <p:cxnSp>
        <p:nvCxnSpPr>
          <p:cNvPr id="38" name="Straight Arrow Connector 37"/>
          <p:cNvCxnSpPr>
            <a:stCxn id="30" idx="4"/>
            <a:endCxn id="37" idx="0"/>
          </p:cNvCxnSpPr>
          <p:nvPr/>
        </p:nvCxnSpPr>
        <p:spPr>
          <a:xfrm>
            <a:off x="916920" y="4418915"/>
            <a:ext cx="7779" cy="608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863762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53" idx="7"/>
          </p:cNvCxnSpPr>
          <p:nvPr/>
        </p:nvCxnSpPr>
        <p:spPr>
          <a:xfrm flipH="1">
            <a:off x="5123925" y="3733800"/>
            <a:ext cx="890616" cy="42495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9846" y="5027830"/>
            <a:ext cx="928190" cy="610285"/>
          </a:xfrm>
          <a:prstGeom prst="rect">
            <a:avLst/>
          </a:prstGeom>
          <a:noFill/>
        </p:spPr>
      </p:pic>
      <p:cxnSp>
        <p:nvCxnSpPr>
          <p:cNvPr id="61" name="Straight Arrow Connector 60"/>
          <p:cNvCxnSpPr>
            <a:stCxn id="53" idx="4"/>
            <a:endCxn id="60" idx="0"/>
          </p:cNvCxnSpPr>
          <p:nvPr/>
        </p:nvCxnSpPr>
        <p:spPr>
          <a:xfrm>
            <a:off x="5016162" y="4418915"/>
            <a:ext cx="7779" cy="608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7642" y="5029200"/>
            <a:ext cx="1014614" cy="639346"/>
          </a:xfrm>
          <a:prstGeom prst="rect">
            <a:avLst/>
          </a:prstGeom>
          <a:noFill/>
        </p:spPr>
      </p:pic>
      <p:sp>
        <p:nvSpPr>
          <p:cNvPr id="65" name="Oval 64"/>
          <p:cNvSpPr/>
          <p:nvPr/>
        </p:nvSpPr>
        <p:spPr>
          <a:xfrm>
            <a:off x="6894840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16" idx="2"/>
            <a:endCxn id="65" idx="1"/>
          </p:cNvCxnSpPr>
          <p:nvPr/>
        </p:nvCxnSpPr>
        <p:spPr>
          <a:xfrm>
            <a:off x="6030099" y="3734485"/>
            <a:ext cx="909378" cy="424267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5604" y="5029200"/>
            <a:ext cx="928190" cy="610285"/>
          </a:xfrm>
          <a:prstGeom prst="rect">
            <a:avLst/>
          </a:prstGeom>
          <a:noFill/>
        </p:spPr>
      </p:pic>
      <p:cxnSp>
        <p:nvCxnSpPr>
          <p:cNvPr id="68" name="Straight Arrow Connector 67"/>
          <p:cNvCxnSpPr>
            <a:stCxn id="65" idx="4"/>
            <a:endCxn id="67" idx="0"/>
          </p:cNvCxnSpPr>
          <p:nvPr/>
        </p:nvCxnSpPr>
        <p:spPr>
          <a:xfrm flipH="1">
            <a:off x="6639699" y="4418915"/>
            <a:ext cx="407541" cy="61028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4"/>
            <a:endCxn id="64" idx="0"/>
          </p:cNvCxnSpPr>
          <p:nvPr/>
        </p:nvCxnSpPr>
        <p:spPr>
          <a:xfrm>
            <a:off x="7047240" y="4418915"/>
            <a:ext cx="447710" cy="61028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5042" y="5028515"/>
            <a:ext cx="1014614" cy="639346"/>
          </a:xfrm>
          <a:prstGeom prst="rect">
            <a:avLst/>
          </a:prstGeom>
          <a:noFill/>
        </p:spPr>
      </p:pic>
      <p:sp>
        <p:nvSpPr>
          <p:cNvPr id="72" name="Oval 71"/>
          <p:cNvSpPr/>
          <p:nvPr/>
        </p:nvSpPr>
        <p:spPr>
          <a:xfrm>
            <a:off x="8952240" y="4113430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" idx="2"/>
            <a:endCxn id="72" idx="7"/>
          </p:cNvCxnSpPr>
          <p:nvPr/>
        </p:nvCxnSpPr>
        <p:spPr>
          <a:xfrm flipH="1">
            <a:off x="9212403" y="3763546"/>
            <a:ext cx="949547" cy="39452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3004" y="5028515"/>
            <a:ext cx="928190" cy="610285"/>
          </a:xfrm>
          <a:prstGeom prst="rect">
            <a:avLst/>
          </a:prstGeom>
          <a:noFill/>
        </p:spPr>
      </p:pic>
      <p:cxnSp>
        <p:nvCxnSpPr>
          <p:cNvPr id="75" name="Straight Arrow Connector 74"/>
          <p:cNvCxnSpPr>
            <a:stCxn id="72" idx="4"/>
            <a:endCxn id="74" idx="0"/>
          </p:cNvCxnSpPr>
          <p:nvPr/>
        </p:nvCxnSpPr>
        <p:spPr>
          <a:xfrm flipH="1">
            <a:off x="8697099" y="4418230"/>
            <a:ext cx="407541" cy="61028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4"/>
            <a:endCxn id="71" idx="0"/>
          </p:cNvCxnSpPr>
          <p:nvPr/>
        </p:nvCxnSpPr>
        <p:spPr>
          <a:xfrm>
            <a:off x="9104640" y="4418230"/>
            <a:ext cx="447710" cy="61028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119941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6" idx="2"/>
            <a:endCxn id="79" idx="1"/>
          </p:cNvCxnSpPr>
          <p:nvPr/>
        </p:nvCxnSpPr>
        <p:spPr>
          <a:xfrm>
            <a:off x="10161950" y="3763546"/>
            <a:ext cx="1002628" cy="39520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9" idx="4"/>
          </p:cNvCxnSpPr>
          <p:nvPr/>
        </p:nvCxnSpPr>
        <p:spPr>
          <a:xfrm>
            <a:off x="11272341" y="4418915"/>
            <a:ext cx="7779" cy="60891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0" grpId="0" animBg="1"/>
      <p:bldP spid="31" grpId="0" animBg="1"/>
      <p:bldP spid="53" grpId="0" animBg="1"/>
      <p:bldP spid="65" grpId="0" animBg="1"/>
      <p:bldP spid="72" grpId="0" animBg="1"/>
      <p:bldP spid="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MDP Search Trees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5237"/>
            <a:ext cx="11201400" cy="4525963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Each MDP state projects an </a:t>
            </a:r>
            <a:r>
              <a:rPr lang="en-US" sz="2400" dirty="0" err="1">
                <a:ea typeface="ＭＳ Ｐゴシック" pitchFamily="34" charset="-128"/>
              </a:rPr>
              <a:t>expectimax</a:t>
            </a:r>
            <a:r>
              <a:rPr lang="en-US" sz="2400" dirty="0">
                <a:ea typeface="ＭＳ Ｐゴシック" pitchFamily="34" charset="-128"/>
              </a:rPr>
              <a:t>-like search tree</a:t>
            </a:r>
          </a:p>
        </p:txBody>
      </p:sp>
      <p:sp>
        <p:nvSpPr>
          <p:cNvPr id="35843" name="AutoShape 4"/>
          <p:cNvSpPr>
            <a:spLocks noChangeArrowheads="1"/>
          </p:cNvSpPr>
          <p:nvPr/>
        </p:nvSpPr>
        <p:spPr bwMode="auto">
          <a:xfrm>
            <a:off x="5486400" y="2133600"/>
            <a:ext cx="457200" cy="365125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5334000" y="5121275"/>
            <a:ext cx="457200" cy="365125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/>
          </a:p>
        </p:txBody>
      </p:sp>
      <p:grpSp>
        <p:nvGrpSpPr>
          <p:cNvPr id="35845" name="Group 6"/>
          <p:cNvGrpSpPr>
            <a:grpSpLocks/>
          </p:cNvGrpSpPr>
          <p:nvPr/>
        </p:nvGrpSpPr>
        <p:grpSpPr bwMode="auto">
          <a:xfrm>
            <a:off x="3886200" y="2514600"/>
            <a:ext cx="3733800" cy="1066800"/>
            <a:chOff x="1584" y="1680"/>
            <a:chExt cx="2352" cy="336"/>
          </a:xfrm>
        </p:grpSpPr>
        <p:sp>
          <p:nvSpPr>
            <p:cNvPr id="35869" name="Line 7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Line 8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Line 9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10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6" name="Oval 11"/>
          <p:cNvSpPr>
            <a:spLocks noChangeArrowheads="1"/>
          </p:cNvSpPr>
          <p:nvPr/>
        </p:nvSpPr>
        <p:spPr bwMode="auto">
          <a:xfrm>
            <a:off x="4876800" y="3581400"/>
            <a:ext cx="381000" cy="381000"/>
          </a:xfrm>
          <a:prstGeom prst="ellipse">
            <a:avLst/>
          </a:prstGeom>
          <a:solidFill>
            <a:srgbClr val="B8EA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47" name="Group 12"/>
          <p:cNvGrpSpPr>
            <a:grpSpLocks/>
          </p:cNvGrpSpPr>
          <p:nvPr/>
        </p:nvGrpSpPr>
        <p:grpSpPr bwMode="auto">
          <a:xfrm>
            <a:off x="3505200" y="3962400"/>
            <a:ext cx="3124200" cy="1143000"/>
            <a:chOff x="1536" y="2400"/>
            <a:chExt cx="1584" cy="624"/>
          </a:xfrm>
        </p:grpSpPr>
        <p:sp>
          <p:nvSpPr>
            <p:cNvPr id="35865" name="Line 13"/>
            <p:cNvSpPr>
              <a:spLocks noChangeShapeType="1"/>
            </p:cNvSpPr>
            <p:nvPr/>
          </p:nvSpPr>
          <p:spPr bwMode="auto">
            <a:xfrm flipH="1">
              <a:off x="1536" y="2400"/>
              <a:ext cx="7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14"/>
            <p:cNvSpPr>
              <a:spLocks noChangeShapeType="1"/>
            </p:cNvSpPr>
            <p:nvPr/>
          </p:nvSpPr>
          <p:spPr bwMode="auto">
            <a:xfrm>
              <a:off x="2312" y="2400"/>
              <a:ext cx="8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Line 15"/>
            <p:cNvSpPr>
              <a:spLocks noChangeShapeType="1"/>
            </p:cNvSpPr>
            <p:nvPr/>
          </p:nvSpPr>
          <p:spPr bwMode="auto">
            <a:xfrm flipH="1">
              <a:off x="2021" y="2400"/>
              <a:ext cx="291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16"/>
            <p:cNvSpPr>
              <a:spLocks noChangeShapeType="1"/>
            </p:cNvSpPr>
            <p:nvPr/>
          </p:nvSpPr>
          <p:spPr bwMode="auto">
            <a:xfrm>
              <a:off x="2312" y="2400"/>
              <a:ext cx="28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8" name="Text Box 17"/>
          <p:cNvSpPr txBox="1">
            <a:spLocks noChangeArrowheads="1"/>
          </p:cNvSpPr>
          <p:nvPr/>
        </p:nvSpPr>
        <p:spPr bwMode="auto">
          <a:xfrm>
            <a:off x="5410200" y="28336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35849" name="Text Box 18"/>
          <p:cNvSpPr txBox="1">
            <a:spLocks noChangeArrowheads="1"/>
          </p:cNvSpPr>
          <p:nvPr/>
        </p:nvSpPr>
        <p:spPr bwMode="auto">
          <a:xfrm>
            <a:off x="5943600" y="2133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35850" name="Text Box 19"/>
          <p:cNvSpPr txBox="1">
            <a:spLocks noChangeArrowheads="1"/>
          </p:cNvSpPr>
          <p:nvPr/>
        </p:nvSpPr>
        <p:spPr bwMode="auto">
          <a:xfrm>
            <a:off x="5791200" y="5105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s</a:t>
            </a:r>
            <a:r>
              <a:rPr lang="ja-JP" altLang="en-US">
                <a:solidFill>
                  <a:schemeClr val="accent2"/>
                </a:solidFill>
              </a:rPr>
              <a:t>’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5851" name="Text Box 20"/>
          <p:cNvSpPr txBox="1">
            <a:spLocks noChangeArrowheads="1"/>
          </p:cNvSpPr>
          <p:nvPr/>
        </p:nvSpPr>
        <p:spPr bwMode="auto">
          <a:xfrm>
            <a:off x="5257800" y="3581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</a:rPr>
              <a:t>s, a</a:t>
            </a:r>
          </a:p>
        </p:txBody>
      </p:sp>
      <p:grpSp>
        <p:nvGrpSpPr>
          <p:cNvPr id="35852" name="Group 21"/>
          <p:cNvGrpSpPr>
            <a:grpSpLocks/>
          </p:cNvGrpSpPr>
          <p:nvPr/>
        </p:nvGrpSpPr>
        <p:grpSpPr bwMode="auto">
          <a:xfrm>
            <a:off x="3733800" y="5486400"/>
            <a:ext cx="3733800" cy="533400"/>
            <a:chOff x="1584" y="1680"/>
            <a:chExt cx="2352" cy="336"/>
          </a:xfrm>
        </p:grpSpPr>
        <p:sp>
          <p:nvSpPr>
            <p:cNvPr id="35861" name="Line 22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23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Line 24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53" name="Freeform 26"/>
          <p:cNvSpPr>
            <a:spLocks/>
          </p:cNvSpPr>
          <p:nvPr/>
        </p:nvSpPr>
        <p:spPr bwMode="auto">
          <a:xfrm>
            <a:off x="5486400" y="4167188"/>
            <a:ext cx="2133600" cy="404812"/>
          </a:xfrm>
          <a:custGeom>
            <a:avLst/>
            <a:gdLst>
              <a:gd name="T0" fmla="*/ 0 w 1344"/>
              <a:gd name="T1" fmla="*/ 2147483647 h 255"/>
              <a:gd name="T2" fmla="*/ 2147483647 w 1344"/>
              <a:gd name="T3" fmla="*/ 2147483647 h 255"/>
              <a:gd name="T4" fmla="*/ 2147483647 w 1344"/>
              <a:gd name="T5" fmla="*/ 2147483647 h 255"/>
              <a:gd name="T6" fmla="*/ 0 60000 65536"/>
              <a:gd name="T7" fmla="*/ 0 60000 65536"/>
              <a:gd name="T8" fmla="*/ 0 60000 65536"/>
              <a:gd name="T9" fmla="*/ 0 w 1344"/>
              <a:gd name="T10" fmla="*/ 0 h 255"/>
              <a:gd name="T11" fmla="*/ 1344 w 1344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55">
                <a:moveTo>
                  <a:pt x="0" y="255"/>
                </a:moveTo>
                <a:cubicBezTo>
                  <a:pt x="79" y="219"/>
                  <a:pt x="251" y="80"/>
                  <a:pt x="475" y="40"/>
                </a:cubicBezTo>
                <a:cubicBezTo>
                  <a:pt x="699" y="0"/>
                  <a:pt x="1199" y="19"/>
                  <a:pt x="1344" y="15"/>
                </a:cubicBezTo>
              </a:path>
            </a:pathLst>
          </a:custGeom>
          <a:noFill/>
          <a:ln w="5080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Text Box 27"/>
          <p:cNvSpPr txBox="1">
            <a:spLocks noChangeArrowheads="1"/>
          </p:cNvSpPr>
          <p:nvPr/>
        </p:nvSpPr>
        <p:spPr bwMode="auto">
          <a:xfrm>
            <a:off x="7772400" y="3962400"/>
            <a:ext cx="28194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s,a,s</a:t>
            </a:r>
            <a:r>
              <a:rPr lang="ja-JP" altLang="en-US">
                <a:solidFill>
                  <a:srgbClr val="C00000"/>
                </a:solidFill>
              </a:rPr>
              <a:t>’</a:t>
            </a:r>
            <a:r>
              <a:rPr lang="en-US" altLang="ja-JP" dirty="0">
                <a:solidFill>
                  <a:srgbClr val="C00000"/>
                </a:solidFill>
              </a:rPr>
              <a:t>) called a </a:t>
            </a:r>
            <a:r>
              <a:rPr lang="en-US" altLang="ja-JP" i="1" dirty="0">
                <a:solidFill>
                  <a:srgbClr val="C00000"/>
                </a:solidFill>
              </a:rPr>
              <a:t>transition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</a:rPr>
              <a:t>T(</a:t>
            </a:r>
            <a:r>
              <a:rPr lang="en-US" dirty="0" err="1">
                <a:solidFill>
                  <a:srgbClr val="C00000"/>
                </a:solidFill>
              </a:rPr>
              <a:t>s,a,s</a:t>
            </a:r>
            <a:r>
              <a:rPr lang="ja-JP" altLang="en-US">
                <a:solidFill>
                  <a:srgbClr val="C00000"/>
                </a:solidFill>
              </a:rPr>
              <a:t>’</a:t>
            </a:r>
            <a:r>
              <a:rPr lang="en-US" altLang="ja-JP" dirty="0">
                <a:solidFill>
                  <a:srgbClr val="C00000"/>
                </a:solidFill>
              </a:rPr>
              <a:t>) = P(s</a:t>
            </a:r>
            <a:r>
              <a:rPr lang="ja-JP" altLang="en-US">
                <a:solidFill>
                  <a:srgbClr val="C00000"/>
                </a:solidFill>
              </a:rPr>
              <a:t>’</a:t>
            </a:r>
            <a:r>
              <a:rPr lang="en-US" altLang="ja-JP" dirty="0">
                <a:solidFill>
                  <a:srgbClr val="C00000"/>
                </a:solidFill>
              </a:rPr>
              <a:t>|</a:t>
            </a:r>
            <a:r>
              <a:rPr lang="en-US" altLang="ja-JP" dirty="0" err="1">
                <a:solidFill>
                  <a:srgbClr val="C00000"/>
                </a:solidFill>
              </a:rPr>
              <a:t>s,a</a:t>
            </a:r>
            <a:r>
              <a:rPr lang="en-US" altLang="ja-JP" dirty="0">
                <a:solidFill>
                  <a:srgbClr val="C00000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</a:rPr>
              <a:t>R(</a:t>
            </a:r>
            <a:r>
              <a:rPr lang="en-US" dirty="0" err="1">
                <a:solidFill>
                  <a:srgbClr val="C00000"/>
                </a:solidFill>
              </a:rPr>
              <a:t>s,a,s</a:t>
            </a:r>
            <a:r>
              <a:rPr lang="ja-JP" altLang="en-US">
                <a:solidFill>
                  <a:srgbClr val="C00000"/>
                </a:solidFill>
              </a:rPr>
              <a:t>’</a:t>
            </a:r>
            <a:r>
              <a:rPr lang="en-US" altLang="ja-JP" dirty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855" name="Text Box 28"/>
          <p:cNvSpPr txBox="1">
            <a:spLocks noChangeArrowheads="1"/>
          </p:cNvSpPr>
          <p:nvPr/>
        </p:nvSpPr>
        <p:spPr bwMode="auto">
          <a:xfrm>
            <a:off x="4495800" y="44196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s,a,s</a:t>
            </a:r>
            <a:r>
              <a:rPr lang="ja-JP" altLang="en-US"/>
              <a:t>’</a:t>
            </a:r>
            <a:endParaRPr lang="en-US"/>
          </a:p>
        </p:txBody>
      </p:sp>
      <p:sp>
        <p:nvSpPr>
          <p:cNvPr id="35856" name="Freeform 29"/>
          <p:cNvSpPr>
            <a:spLocks/>
          </p:cNvSpPr>
          <p:nvPr/>
        </p:nvSpPr>
        <p:spPr bwMode="auto">
          <a:xfrm>
            <a:off x="6332538" y="2301875"/>
            <a:ext cx="2201862" cy="60325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5857" name="Text Box 30"/>
          <p:cNvSpPr txBox="1">
            <a:spLocks noChangeArrowheads="1"/>
          </p:cNvSpPr>
          <p:nvPr/>
        </p:nvSpPr>
        <p:spPr bwMode="auto">
          <a:xfrm>
            <a:off x="8610600" y="2100262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s is a </a:t>
            </a:r>
            <a:r>
              <a:rPr lang="en-US" i="1" dirty="0">
                <a:solidFill>
                  <a:srgbClr val="0000FF"/>
                </a:solidFill>
              </a:rPr>
              <a:t>state</a:t>
            </a:r>
          </a:p>
        </p:txBody>
      </p:sp>
      <p:sp>
        <p:nvSpPr>
          <p:cNvPr id="35858" name="Freeform 31"/>
          <p:cNvSpPr>
            <a:spLocks/>
          </p:cNvSpPr>
          <p:nvPr/>
        </p:nvSpPr>
        <p:spPr bwMode="auto">
          <a:xfrm flipH="1">
            <a:off x="3048000" y="3733800"/>
            <a:ext cx="1676400" cy="76200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5859" name="Text Box 32"/>
          <p:cNvSpPr txBox="1">
            <a:spLocks noChangeArrowheads="1"/>
          </p:cNvSpPr>
          <p:nvPr/>
        </p:nvSpPr>
        <p:spPr bwMode="auto">
          <a:xfrm>
            <a:off x="1752600" y="342900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</a:rPr>
              <a:t>(s, a) is a </a:t>
            </a:r>
            <a:r>
              <a:rPr lang="en-US" i="1" dirty="0">
                <a:solidFill>
                  <a:srgbClr val="008000"/>
                </a:solidFill>
              </a:rPr>
              <a:t>q-state</a:t>
            </a:r>
          </a:p>
        </p:txBody>
      </p:sp>
      <p:pic>
        <p:nvPicPr>
          <p:cNvPr id="18434" name="Picture 2" descr="C:\Users\Dan\Dropbox\Office\CS 188\Ketrina Art\MDPs\QStat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743200"/>
            <a:ext cx="3017838" cy="2260157"/>
          </a:xfrm>
          <a:prstGeom prst="rect">
            <a:avLst/>
          </a:prstGeom>
          <a:noFill/>
        </p:spPr>
      </p:pic>
      <p:pic>
        <p:nvPicPr>
          <p:cNvPr id="35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4" cstate="print"/>
          <a:srcRect l="73764" r="1569" b="67901"/>
          <a:stretch>
            <a:fillRect/>
          </a:stretch>
        </p:blipFill>
        <p:spPr bwMode="auto">
          <a:xfrm>
            <a:off x="10134600" y="4343400"/>
            <a:ext cx="1844538" cy="1600200"/>
          </a:xfrm>
          <a:prstGeom prst="rect">
            <a:avLst/>
          </a:prstGeom>
          <a:noFill/>
        </p:spPr>
      </p:pic>
      <p:pic>
        <p:nvPicPr>
          <p:cNvPr id="36" name="Picture 2" descr="C:\Users\Dan\Dropbox\Office\CS 188\Ketrina Art\MDPs\GridFutures3.png"/>
          <p:cNvPicPr>
            <a:picLocks noChangeAspect="1" noChangeArrowheads="1"/>
          </p:cNvPicPr>
          <p:nvPr/>
        </p:nvPicPr>
        <p:blipFill>
          <a:blip r:embed="rId5" cstate="print"/>
          <a:srcRect l="52636" t="68040" r="24411"/>
          <a:stretch>
            <a:fillRect/>
          </a:stretch>
        </p:blipFill>
        <p:spPr bwMode="auto">
          <a:xfrm>
            <a:off x="9906000" y="1447800"/>
            <a:ext cx="2057400" cy="1444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671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 of Sequences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9012" y="1248279"/>
            <a:ext cx="7875588" cy="49996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 of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preferences should an agent have over reward sequences?</a:t>
            </a:r>
          </a:p>
          <a:p>
            <a:endParaRPr lang="en-US" sz="2800" dirty="0"/>
          </a:p>
          <a:p>
            <a:r>
              <a:rPr lang="en-US" sz="2800" dirty="0"/>
              <a:t>More or less?</a:t>
            </a:r>
          </a:p>
          <a:p>
            <a:endParaRPr lang="en-US" sz="2800" dirty="0"/>
          </a:p>
          <a:p>
            <a:r>
              <a:rPr lang="en-US" sz="2800" dirty="0"/>
              <a:t>Now or later?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3505497"/>
            <a:ext cx="4648200" cy="29507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124200" y="2409825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[1, 2, 2]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8253" y="2409825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[2, 3, 4]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4595" y="2409825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 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00" y="3439180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[0, 0, 1]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8253" y="3439180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[1, 0, 0]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4595" y="3439180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 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95400"/>
            <a:ext cx="11252200" cy="4729164"/>
          </a:xfrm>
        </p:spPr>
        <p:txBody>
          <a:bodyPr/>
          <a:lstStyle/>
          <a:p>
            <a:r>
              <a:rPr lang="en-US" sz="2800" dirty="0"/>
              <a:t>It’s reasonable to maximize the sum of rewards</a:t>
            </a:r>
          </a:p>
          <a:p>
            <a:r>
              <a:rPr lang="en-US" sz="2800" dirty="0"/>
              <a:t>It’s also reasonable to prefer rewards now to rewards later</a:t>
            </a:r>
          </a:p>
          <a:p>
            <a:r>
              <a:rPr lang="en-US" sz="2800" dirty="0"/>
              <a:t>One solution: values of rewards decay exponentially</a:t>
            </a:r>
          </a:p>
        </p:txBody>
      </p:sp>
      <p:pic>
        <p:nvPicPr>
          <p:cNvPr id="7171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5" cstate="print"/>
          <a:srcRect l="73764" t="76543" r="1569"/>
          <a:stretch>
            <a:fillRect/>
          </a:stretch>
        </p:blipFill>
        <p:spPr bwMode="auto">
          <a:xfrm>
            <a:off x="8003286" y="3276600"/>
            <a:ext cx="2283714" cy="1447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2822143"/>
            <a:ext cx="2283714" cy="1975713"/>
          </a:xfrm>
          <a:prstGeom prst="rect">
            <a:avLst/>
          </a:prstGeom>
          <a:noFill/>
        </p:spPr>
      </p:pic>
      <p:pic>
        <p:nvPicPr>
          <p:cNvPr id="8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5" cstate="print"/>
          <a:srcRect l="73764" t="38272" r="1569" b="35802"/>
          <a:stretch>
            <a:fillRect/>
          </a:stretch>
        </p:blipFill>
        <p:spPr bwMode="auto">
          <a:xfrm>
            <a:off x="4802886" y="3048000"/>
            <a:ext cx="2283714" cy="16002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447800" y="5410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Worth Now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5410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Worth Next Step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400" y="5410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Worth In Two Steps</a:t>
            </a: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362200" y="4752676"/>
            <a:ext cx="211138" cy="351897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791200" y="4853716"/>
            <a:ext cx="280688" cy="327002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915165" y="4648200"/>
            <a:ext cx="514651" cy="56092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Discounting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4648200" cy="4525963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How to discount?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Each time we descend a level, we multiply in the discount once</a:t>
            </a:r>
          </a:p>
          <a:p>
            <a:pPr lvl="1"/>
            <a:endParaRPr lang="en-US" sz="20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Why discount?</a:t>
            </a:r>
            <a:endParaRPr lang="en-US" sz="2400" dirty="0">
              <a:ea typeface="ＭＳ Ｐゴシック" pitchFamily="34" charset="-128"/>
              <a:sym typeface="Symbol" pitchFamily="18" charset="2"/>
            </a:endParaRPr>
          </a:p>
          <a:p>
            <a:pPr lvl="1"/>
            <a:r>
              <a:rPr lang="en-US" sz="2000" dirty="0">
                <a:ea typeface="ＭＳ Ｐゴシック" pitchFamily="34" charset="-128"/>
                <a:sym typeface="Symbol" pitchFamily="18" charset="2"/>
              </a:rPr>
              <a:t>Sooner rewards probably do have higher utility than later rewards</a:t>
            </a:r>
          </a:p>
          <a:p>
            <a:pPr lvl="1"/>
            <a:r>
              <a:rPr lang="en-US" sz="2000" dirty="0">
                <a:ea typeface="ＭＳ Ｐゴシック" pitchFamily="34" charset="-128"/>
                <a:sym typeface="Symbol" pitchFamily="18" charset="2"/>
              </a:rPr>
              <a:t>Also helps our algorithms converge</a:t>
            </a:r>
          </a:p>
          <a:p>
            <a:pPr lvl="1"/>
            <a:endParaRPr lang="en-US" sz="2000" dirty="0">
              <a:ea typeface="ＭＳ Ｐゴシック" pitchFamily="34" charset="-128"/>
              <a:sym typeface="Symbol" pitchFamily="18" charset="2"/>
            </a:endParaRPr>
          </a:p>
          <a:p>
            <a:r>
              <a:rPr lang="en-US" sz="2400" dirty="0">
                <a:ea typeface="ＭＳ Ｐゴシック" pitchFamily="34" charset="-128"/>
                <a:sym typeface="Symbol" pitchFamily="18" charset="2"/>
              </a:rPr>
              <a:t>Example: discount of 0.5</a:t>
            </a:r>
          </a:p>
          <a:p>
            <a:pPr lvl="1"/>
            <a:r>
              <a:rPr lang="en-US" sz="2000" dirty="0">
                <a:ea typeface="ＭＳ Ｐゴシック" pitchFamily="34" charset="-128"/>
                <a:sym typeface="Symbol" pitchFamily="18" charset="2"/>
              </a:rPr>
              <a:t>U([1,2,3]) = 1*1 + 0.5*2 + 0.25*3</a:t>
            </a:r>
          </a:p>
          <a:p>
            <a:pPr lvl="1"/>
            <a:r>
              <a:rPr lang="en-US" sz="2000" dirty="0">
                <a:ea typeface="ＭＳ Ｐゴシック" pitchFamily="34" charset="-128"/>
                <a:sym typeface="Symbol" pitchFamily="18" charset="2"/>
              </a:rPr>
              <a:t>U([1,2,3]) &lt; U([3,2,1])</a:t>
            </a:r>
          </a:p>
        </p:txBody>
      </p:sp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8304213" y="1371600"/>
            <a:ext cx="2135187" cy="4875213"/>
            <a:chOff x="4085" y="960"/>
            <a:chExt cx="1345" cy="3071"/>
          </a:xfrm>
        </p:grpSpPr>
        <p:grpSp>
          <p:nvGrpSpPr>
            <p:cNvPr id="39947" name="Group 5"/>
            <p:cNvGrpSpPr>
              <a:grpSpLocks/>
            </p:cNvGrpSpPr>
            <p:nvPr/>
          </p:nvGrpSpPr>
          <p:grpSpPr bwMode="auto">
            <a:xfrm>
              <a:off x="4085" y="960"/>
              <a:ext cx="1291" cy="1202"/>
              <a:chOff x="2400" y="1401"/>
              <a:chExt cx="1392" cy="1296"/>
            </a:xfrm>
          </p:grpSpPr>
          <p:sp>
            <p:nvSpPr>
              <p:cNvPr id="39986" name="AutoShape 6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87" name="Group 7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4000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1" name="Line 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3" name="Line 11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88" name="Oval 12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89" name="Group 13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9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7" name="Line 1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9" name="Line 17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90" name="Text Box 18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1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92" name="Text Box 20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93" name="Text Box 21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4" name="AutoShape 22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95" name="Text Box 23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8" name="Group 24"/>
            <p:cNvGrpSpPr>
              <a:grpSpLocks/>
            </p:cNvGrpSpPr>
            <p:nvPr/>
          </p:nvGrpSpPr>
          <p:grpSpPr bwMode="auto">
            <a:xfrm flipH="1">
              <a:off x="4128" y="1895"/>
              <a:ext cx="1302" cy="1201"/>
              <a:chOff x="2400" y="1401"/>
              <a:chExt cx="1392" cy="1296"/>
            </a:xfrm>
          </p:grpSpPr>
          <p:sp>
            <p:nvSpPr>
              <p:cNvPr id="39968" name="AutoShape 25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69" name="Group 26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8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3" name="Line 28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5" name="Line 30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0" name="Oval 31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71" name="Group 32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7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9" name="Line 34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1" name="Line 36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2" name="Text Box 37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3" name="Text Box 38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74" name="Text Box 39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75" name="Text Box 40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6" name="AutoShape 41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77" name="Text Box 42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9" name="Group 43"/>
            <p:cNvGrpSpPr>
              <a:grpSpLocks/>
            </p:cNvGrpSpPr>
            <p:nvPr/>
          </p:nvGrpSpPr>
          <p:grpSpPr bwMode="auto">
            <a:xfrm>
              <a:off x="4085" y="2829"/>
              <a:ext cx="1291" cy="1202"/>
              <a:chOff x="2400" y="1401"/>
              <a:chExt cx="1392" cy="1296"/>
            </a:xfrm>
          </p:grpSpPr>
          <p:sp>
            <p:nvSpPr>
              <p:cNvPr id="39950" name="AutoShape 44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51" name="Group 45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64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5" name="Line 47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7" name="Line 4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2" name="Oval 50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53" name="Group 51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60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1" name="Line 53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3" name="Line 5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4" name="Text Box 56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5" name="Text Box 57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56" name="Text Box 58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57" name="Text Box 59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8" name="AutoShape 60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59" name="Text Box 61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</p:grpSp>
      <p:sp>
        <p:nvSpPr>
          <p:cNvPr id="39940" name="AutoShape 62"/>
          <p:cNvSpPr>
            <a:spLocks/>
          </p:cNvSpPr>
          <p:nvPr/>
        </p:nvSpPr>
        <p:spPr bwMode="auto">
          <a:xfrm>
            <a:off x="7772400" y="35052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AutoShape 63"/>
          <p:cNvSpPr>
            <a:spLocks/>
          </p:cNvSpPr>
          <p:nvPr/>
        </p:nvSpPr>
        <p:spPr bwMode="auto">
          <a:xfrm>
            <a:off x="7772400" y="19812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AutoShape 64"/>
          <p:cNvSpPr>
            <a:spLocks/>
          </p:cNvSpPr>
          <p:nvPr/>
        </p:nvSpPr>
        <p:spPr bwMode="auto">
          <a:xfrm>
            <a:off x="7772400" y="50292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2" name="Picture 7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162800" y="2312690"/>
            <a:ext cx="211138" cy="351897"/>
          </a:xfrm>
          <a:prstGeom prst="rect">
            <a:avLst/>
          </a:prstGeom>
          <a:noFill/>
          <a:ln/>
          <a:effectLst/>
        </p:spPr>
      </p:pic>
      <p:pic>
        <p:nvPicPr>
          <p:cNvPr id="73" name="Picture 7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7137699" y="3856766"/>
            <a:ext cx="280688" cy="327002"/>
          </a:xfrm>
          <a:prstGeom prst="rect">
            <a:avLst/>
          </a:prstGeom>
          <a:noFill/>
          <a:ln/>
          <a:effectLst/>
        </p:spPr>
      </p:pic>
      <p:pic>
        <p:nvPicPr>
          <p:cNvPr id="74" name="Picture 7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056372" y="5225060"/>
            <a:ext cx="514651" cy="560927"/>
          </a:xfrm>
          <a:prstGeom prst="rect">
            <a:avLst/>
          </a:prstGeom>
          <a:noFill/>
          <a:ln/>
          <a:effectLst/>
        </p:spPr>
      </p:pic>
      <p:pic>
        <p:nvPicPr>
          <p:cNvPr id="69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9" cstate="print"/>
          <a:srcRect l="73764" t="76543" r="1569"/>
          <a:stretch>
            <a:fillRect/>
          </a:stretch>
        </p:blipFill>
        <p:spPr bwMode="auto">
          <a:xfrm>
            <a:off x="5486400" y="5181600"/>
            <a:ext cx="1562540" cy="990600"/>
          </a:xfrm>
          <a:prstGeom prst="rect">
            <a:avLst/>
          </a:prstGeom>
          <a:noFill/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1676400"/>
            <a:ext cx="1761584" cy="1524000"/>
          </a:xfrm>
          <a:prstGeom prst="rect">
            <a:avLst/>
          </a:prstGeom>
          <a:noFill/>
        </p:spPr>
      </p:pic>
      <p:pic>
        <p:nvPicPr>
          <p:cNvPr id="71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9" cstate="print"/>
          <a:srcRect l="73764" t="38272" r="1569" b="35802"/>
          <a:stretch>
            <a:fillRect/>
          </a:stretch>
        </p:blipFill>
        <p:spPr bwMode="auto">
          <a:xfrm>
            <a:off x="5562600" y="3429000"/>
            <a:ext cx="1566128" cy="1097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Stationary Preferences*</a:t>
            </a:r>
          </a:p>
        </p:txBody>
      </p:sp>
      <p:sp>
        <p:nvSpPr>
          <p:cNvPr id="17244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92964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Theorem: if we assume </a:t>
            </a:r>
            <a:r>
              <a:rPr lang="en-US" sz="2800" dirty="0">
                <a:solidFill>
                  <a:srgbClr val="C00000"/>
                </a:solidFill>
                <a:ea typeface="ＭＳ Ｐゴシック" pitchFamily="34" charset="-128"/>
              </a:rPr>
              <a:t>stationary preferences</a:t>
            </a:r>
            <a:r>
              <a:rPr lang="en-US" sz="2800" dirty="0">
                <a:ea typeface="ＭＳ Ｐゴシック" pitchFamily="34" charset="-128"/>
              </a:rPr>
              <a:t>:</a:t>
            </a: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Then: there are only two ways to define utilities</a:t>
            </a:r>
          </a:p>
          <a:p>
            <a:pPr lvl="1">
              <a:lnSpc>
                <a:spcPct val="90000"/>
              </a:lnSpc>
            </a:pPr>
            <a:endParaRPr lang="en-US" sz="11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Additive utility:</a:t>
            </a:r>
          </a:p>
          <a:p>
            <a:pPr lvl="1">
              <a:lnSpc>
                <a:spcPct val="90000"/>
              </a:lnSpc>
            </a:pPr>
            <a:endParaRPr lang="en-US" sz="12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Discounted utility:</a:t>
            </a:r>
          </a:p>
        </p:txBody>
      </p:sp>
      <p:pic>
        <p:nvPicPr>
          <p:cNvPr id="17244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 l="45437" t="34977" r="45475" b="36323"/>
          <a:stretch>
            <a:fillRect/>
          </a:stretch>
        </p:blipFill>
        <p:spPr bwMode="auto">
          <a:xfrm rot="5400000">
            <a:off x="4191000" y="2755900"/>
            <a:ext cx="5080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53048" y="5167176"/>
            <a:ext cx="5795912" cy="31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57600" y="5715000"/>
            <a:ext cx="5955524" cy="36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3432" y="1320800"/>
            <a:ext cx="3927056" cy="3276600"/>
          </a:xfrm>
          <a:prstGeom prst="rect">
            <a:avLst/>
          </a:prstGeom>
          <a:noFill/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2514600" y="2184808"/>
            <a:ext cx="3733800" cy="405992"/>
          </a:xfrm>
          <a:prstGeom prst="rect">
            <a:avLst/>
          </a:prstGeom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09800" y="3327888"/>
            <a:ext cx="4398499" cy="40591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2200" y="1544224"/>
            <a:ext cx="7510462" cy="4018097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12395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/>
              <a:t>Markov Decision Processes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486400"/>
            <a:ext cx="12192000" cy="131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Spring 2023</a:t>
            </a:r>
            <a:endParaRPr lang="en-US" sz="2400" dirty="0">
              <a:latin typeface="Calibri"/>
              <a:cs typeface="Calibri"/>
            </a:endParaRP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Discounting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11480800" cy="4729164"/>
          </a:xfrm>
        </p:spPr>
        <p:txBody>
          <a:bodyPr/>
          <a:lstStyle/>
          <a:p>
            <a:r>
              <a:rPr lang="en-US" sz="2800" dirty="0"/>
              <a:t>Given: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Actions: East, West, and Exit (only available in exit states a, e)</a:t>
            </a:r>
          </a:p>
          <a:p>
            <a:pPr lvl="1"/>
            <a:r>
              <a:rPr lang="en-US" sz="2400" dirty="0"/>
              <a:t>Transitions: deterministic</a:t>
            </a:r>
          </a:p>
          <a:p>
            <a:endParaRPr lang="en-US" sz="2800" dirty="0"/>
          </a:p>
          <a:p>
            <a:r>
              <a:rPr lang="en-US" sz="2800" dirty="0"/>
              <a:t>Quiz 1: For </a:t>
            </a:r>
            <a:r>
              <a:rPr lang="en-US" sz="2800" dirty="0">
                <a:sym typeface="Symbol" charset="0"/>
              </a:rPr>
              <a:t></a:t>
            </a:r>
            <a:r>
              <a:rPr lang="en-US" sz="2800" dirty="0"/>
              <a:t> = 1, what is the optimal policy?</a:t>
            </a:r>
          </a:p>
          <a:p>
            <a:pPr lvl="2"/>
            <a:endParaRPr lang="en-US" sz="2000" dirty="0"/>
          </a:p>
          <a:p>
            <a:r>
              <a:rPr lang="en-US" sz="2800" dirty="0"/>
              <a:t>Quiz 2: For </a:t>
            </a:r>
            <a:r>
              <a:rPr lang="en-US" sz="2800" dirty="0">
                <a:sym typeface="Symbol" charset="0"/>
              </a:rPr>
              <a:t></a:t>
            </a:r>
            <a:r>
              <a:rPr lang="en-US" sz="2800" dirty="0"/>
              <a:t> = 0.1, what is the optimal policy?</a:t>
            </a:r>
          </a:p>
          <a:p>
            <a:pPr lvl="2"/>
            <a:endParaRPr lang="en-US" sz="2000" dirty="0"/>
          </a:p>
          <a:p>
            <a:r>
              <a:rPr lang="en-US" sz="2800" dirty="0"/>
              <a:t>Quiz 3: For which </a:t>
            </a:r>
            <a:r>
              <a:rPr lang="en-US" sz="2800" dirty="0">
                <a:sym typeface="Symbol" charset="0"/>
              </a:rPr>
              <a:t></a:t>
            </a:r>
            <a:r>
              <a:rPr lang="en-US" sz="2800" dirty="0">
                <a:latin typeface="cmmi10"/>
                <a:ea typeface="cmmi10"/>
                <a:cs typeface="cmmi10"/>
              </a:rPr>
              <a:t> </a:t>
            </a:r>
            <a:r>
              <a:rPr lang="en-US" sz="2800" dirty="0"/>
              <a:t>are West and East equally good when in state d?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76600" y="1219200"/>
            <a:ext cx="3594100" cy="1168400"/>
            <a:chOff x="3352800" y="3505200"/>
            <a:chExt cx="3594100" cy="1168400"/>
          </a:xfrm>
        </p:grpSpPr>
        <p:pic>
          <p:nvPicPr>
            <p:cNvPr id="4" name="Picture 3" descr="discountin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05200"/>
              <a:ext cx="3594100" cy="11684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486400" y="3733800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9372600" y="16764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229600" y="3657600"/>
            <a:ext cx="3289300" cy="685800"/>
            <a:chOff x="7870815" y="3645405"/>
            <a:chExt cx="3289300" cy="685800"/>
          </a:xfrm>
        </p:grpSpPr>
        <p:pic>
          <p:nvPicPr>
            <p:cNvPr id="17" name="Picture 16" descr="discounting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15" y="3645405"/>
              <a:ext cx="3289300" cy="6858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9886156" y="3760395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29600" y="4572000"/>
            <a:ext cx="3289300" cy="685800"/>
            <a:chOff x="7870815" y="3645405"/>
            <a:chExt cx="3289300" cy="685800"/>
          </a:xfrm>
        </p:grpSpPr>
        <p:pic>
          <p:nvPicPr>
            <p:cNvPr id="21" name="Picture 20" descr="discounting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15" y="3645405"/>
              <a:ext cx="3289300" cy="68580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9886156" y="3760395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6731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Infinite Utilities?!</a:t>
            </a:r>
          </a:p>
        </p:txBody>
      </p:sp>
      <p:sp>
        <p:nvSpPr>
          <p:cNvPr id="1725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0896600" cy="5105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/>
              <a:t>Problem: What if the game lasts forever?  Do we get infinite rewards?</a:t>
            </a:r>
          </a:p>
          <a:p>
            <a:pPr lvl="3">
              <a:buFont typeface="Wingdings" charset="0"/>
              <a:buChar char="§"/>
              <a:defRPr/>
            </a:pPr>
            <a:endParaRPr lang="en-US" sz="1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Solutions: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400" dirty="0"/>
              <a:t>Finite horizon: (similar to depth-limited search)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sz="2000" dirty="0"/>
              <a:t>Terminate episodes after a fixed T steps (e.g. life)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sz="2000" dirty="0"/>
              <a:t>Gives </a:t>
            </a:r>
            <a:r>
              <a:rPr lang="en-US" sz="2000" dirty="0" err="1"/>
              <a:t>nonstationary</a:t>
            </a:r>
            <a:r>
              <a:rPr lang="en-US" sz="2000" dirty="0"/>
              <a:t> policies (</a:t>
            </a:r>
            <a:r>
              <a:rPr lang="en-US" sz="2000" dirty="0">
                <a:sym typeface="Symbol" charset="0"/>
              </a:rPr>
              <a:t> depends on time left)</a:t>
            </a:r>
          </a:p>
          <a:p>
            <a:pPr lvl="7">
              <a:defRPr/>
            </a:pPr>
            <a:endParaRPr lang="en-US" sz="800" dirty="0">
              <a:sym typeface="Symbol" charset="0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400" dirty="0">
                <a:sym typeface="Symbol" charset="0"/>
              </a:rPr>
              <a:t>Discounting: use 0 &lt;  &lt; 1</a:t>
            </a:r>
          </a:p>
          <a:p>
            <a:pPr lvl="1">
              <a:buFont typeface="Wingdings" charset="0"/>
              <a:buChar char="§"/>
              <a:defRPr/>
            </a:pPr>
            <a:endParaRPr lang="en-US" sz="2400" dirty="0">
              <a:sym typeface="Symbol" charset="0"/>
            </a:endParaRPr>
          </a:p>
          <a:p>
            <a:pPr lvl="1">
              <a:buFont typeface="Wingdings" charset="0"/>
              <a:buChar char="§"/>
              <a:defRPr/>
            </a:pPr>
            <a:endParaRPr lang="en-US" sz="2400" dirty="0">
              <a:sym typeface="Symbol" charset="0"/>
            </a:endParaRPr>
          </a:p>
          <a:p>
            <a:pPr lvl="2">
              <a:buFont typeface="Wingdings" charset="0"/>
              <a:buChar char="§"/>
              <a:defRPr/>
            </a:pPr>
            <a:r>
              <a:rPr lang="en-US" sz="2000" dirty="0">
                <a:sym typeface="Symbol" charset="0"/>
              </a:rPr>
              <a:t>Smaller  means smaller </a:t>
            </a:r>
            <a:r>
              <a:rPr lang="ja-JP" altLang="en-US" sz="2000" dirty="0">
                <a:sym typeface="Symbol" charset="0"/>
              </a:rPr>
              <a:t>“</a:t>
            </a:r>
            <a:r>
              <a:rPr lang="en-US" altLang="ja-JP" sz="2000" dirty="0">
                <a:sym typeface="Symbol" charset="0"/>
              </a:rPr>
              <a:t>horizon</a:t>
            </a:r>
            <a:r>
              <a:rPr lang="ja-JP" altLang="en-US" sz="2000" dirty="0">
                <a:sym typeface="Symbol" charset="0"/>
              </a:rPr>
              <a:t>”</a:t>
            </a:r>
            <a:r>
              <a:rPr lang="en-US" altLang="ja-JP" sz="2000" dirty="0">
                <a:sym typeface="Symbol" charset="0"/>
              </a:rPr>
              <a:t> – shorter term focus</a:t>
            </a:r>
          </a:p>
          <a:p>
            <a:pPr lvl="8">
              <a:buClr>
                <a:srgbClr val="000000"/>
              </a:buClr>
              <a:defRPr/>
            </a:pPr>
            <a:endParaRPr lang="en-US" sz="800" dirty="0">
              <a:solidFill>
                <a:srgbClr val="000000"/>
              </a:solidFill>
              <a:sym typeface="Symbol" charset="0"/>
            </a:endParaRPr>
          </a:p>
          <a:p>
            <a:pPr lvl="1">
              <a:buClr>
                <a:srgbClr val="000000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sym typeface="Symbol" charset="0"/>
              </a:rPr>
              <a:t>Absorbing state: guarantee that for every policy, a terminal state will eventually be reached (like </a:t>
            </a:r>
            <a:r>
              <a:rPr lang="ja-JP" altLang="en-US" sz="2400" dirty="0">
                <a:solidFill>
                  <a:srgbClr val="000000"/>
                </a:solidFill>
                <a:sym typeface="Symbol" charset="0"/>
              </a:rPr>
              <a:t>“</a:t>
            </a:r>
            <a:r>
              <a:rPr lang="en-US" altLang="ja-JP" sz="2400" dirty="0">
                <a:solidFill>
                  <a:srgbClr val="000000"/>
                </a:solidFill>
                <a:sym typeface="Symbol" charset="0"/>
              </a:rPr>
              <a:t>overheated</a:t>
            </a:r>
            <a:r>
              <a:rPr lang="ja-JP" altLang="en-US" sz="2400" dirty="0">
                <a:solidFill>
                  <a:srgbClr val="000000"/>
                </a:solidFill>
                <a:sym typeface="Symbol" charset="0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sym typeface="Symbol" charset="0"/>
              </a:rPr>
              <a:t> for racing)</a:t>
            </a:r>
          </a:p>
          <a:p>
            <a:pPr lvl="1">
              <a:buFont typeface="Wingdings" charset="0"/>
              <a:buChar char="§"/>
              <a:defRPr/>
            </a:pPr>
            <a:endParaRPr lang="en-US" sz="2400" dirty="0">
              <a:sym typeface="Symbol" charset="0"/>
            </a:endParaRP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905127" y="4330701"/>
            <a:ext cx="5222620" cy="714014"/>
          </a:xfrm>
          <a:prstGeom prst="rect">
            <a:avLst/>
          </a:prstGeom>
          <a:noFill/>
          <a:ln/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0415" y="2362387"/>
            <a:ext cx="3759585" cy="17522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Recap: Defining MDPs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443036"/>
            <a:ext cx="11379200" cy="472916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Markov decision processes: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Set of states 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Start state s</a:t>
            </a:r>
            <a:r>
              <a:rPr lang="en-US" baseline="-25000" dirty="0">
                <a:ea typeface="ＭＳ Ｐゴシック" pitchFamily="34" charset="-128"/>
              </a:rPr>
              <a:t>0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Set of actions A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Transitions P(</a:t>
            </a:r>
            <a:r>
              <a:rPr lang="en-US" dirty="0" err="1">
                <a:ea typeface="ＭＳ Ｐゴシック" pitchFamily="34" charset="-128"/>
              </a:rPr>
              <a:t>s’</a:t>
            </a:r>
            <a:r>
              <a:rPr lang="en-US" altLang="ja-JP" dirty="0" err="1">
                <a:ea typeface="ＭＳ Ｐゴシック" pitchFamily="34" charset="-128"/>
              </a:rPr>
              <a:t>|s,a</a:t>
            </a:r>
            <a:r>
              <a:rPr lang="en-US" altLang="ja-JP" dirty="0">
                <a:ea typeface="ＭＳ Ｐゴシック" pitchFamily="34" charset="-128"/>
              </a:rPr>
              <a:t>) (or T(</a:t>
            </a:r>
            <a:r>
              <a:rPr lang="en-US" altLang="ja-JP" dirty="0" err="1">
                <a:ea typeface="ＭＳ Ｐゴシック" pitchFamily="34" charset="-128"/>
              </a:rPr>
              <a:t>s,a,s</a:t>
            </a:r>
            <a:r>
              <a:rPr lang="en-US" altLang="ja-JP" dirty="0">
                <a:ea typeface="ＭＳ Ｐゴシック" pitchFamily="34" charset="-128"/>
              </a:rPr>
              <a:t>’))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Rewards R(</a:t>
            </a:r>
            <a:r>
              <a:rPr lang="en-US" dirty="0" err="1">
                <a:ea typeface="ＭＳ Ｐゴシック" pitchFamily="34" charset="-128"/>
              </a:rPr>
              <a:t>s,a,s</a:t>
            </a:r>
            <a:r>
              <a:rPr 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) (and discount </a:t>
            </a:r>
            <a:r>
              <a:rPr lang="en-US" altLang="ja-JP" dirty="0">
                <a:ea typeface="ＭＳ Ｐゴシック" pitchFamily="34" charset="-128"/>
                <a:sym typeface="Symbol" pitchFamily="18" charset="2"/>
              </a:rPr>
              <a:t></a:t>
            </a:r>
            <a:r>
              <a:rPr lang="en-US" altLang="ja-JP" dirty="0">
                <a:ea typeface="ＭＳ Ｐゴシック" pitchFamily="34" charset="-128"/>
              </a:rPr>
              <a:t>)</a:t>
            </a:r>
          </a:p>
          <a:p>
            <a:pPr lvl="1">
              <a:lnSpc>
                <a:spcPct val="80000"/>
              </a:lnSpc>
            </a:pPr>
            <a:endParaRPr lang="en-US" baseline="-250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baseline="-250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MDP quantities so far: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Policy = Choice of action for each state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Utility = sum of (discounted) rewards</a:t>
            </a:r>
          </a:p>
        </p:txBody>
      </p:sp>
      <p:grpSp>
        <p:nvGrpSpPr>
          <p:cNvPr id="41987" name="Group 4"/>
          <p:cNvGrpSpPr>
            <a:grpSpLocks/>
          </p:cNvGrpSpPr>
          <p:nvPr/>
        </p:nvGrpSpPr>
        <p:grpSpPr bwMode="auto">
          <a:xfrm>
            <a:off x="8001000" y="1600200"/>
            <a:ext cx="3048000" cy="2754586"/>
            <a:chOff x="2400" y="1401"/>
            <a:chExt cx="1392" cy="1258"/>
          </a:xfrm>
        </p:grpSpPr>
        <p:sp>
          <p:nvSpPr>
            <p:cNvPr id="41989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41990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003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004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005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006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41991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41992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41999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000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001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002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41993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41994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41995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41996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 dirty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41997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1998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MDPs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6187" y="1667339"/>
            <a:ext cx="7313613" cy="42757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Quantities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6705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utility) of a state s: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V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(s) = expected utility starting in s and acting optimally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 (utility) of a q-state 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s,a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Q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s,a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 = expected utility starting out having taken action a from state s and (thereafter) acting optimally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optimal policy: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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(s) = optimal action from state s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732838" y="2209800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615363" y="4468813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>
              <a:latin typeface="Calibri"/>
              <a:cs typeface="Calibri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7504113" y="2498725"/>
            <a:ext cx="1403350" cy="806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8382000" y="2498725"/>
            <a:ext cx="525463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907463" y="2498725"/>
            <a:ext cx="525462" cy="690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8264525" y="3305175"/>
            <a:ext cx="292100" cy="28733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96200" y="3592513"/>
            <a:ext cx="690563" cy="465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8386763" y="3592513"/>
            <a:ext cx="757237" cy="388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7945438" y="3592513"/>
            <a:ext cx="441325" cy="863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8386763" y="3592513"/>
            <a:ext cx="423862" cy="863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8674100" y="2740025"/>
            <a:ext cx="292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a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083675" y="2209800"/>
            <a:ext cx="292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991600" y="4456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Calibri"/>
                <a:cs typeface="Calibri"/>
              </a:rPr>
              <a:t>s’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8556625" y="3305175"/>
            <a:ext cx="58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s, a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7388225" y="4745038"/>
            <a:ext cx="1401763" cy="403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8264525" y="4745038"/>
            <a:ext cx="525463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8789988" y="4745038"/>
            <a:ext cx="527050" cy="344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9723438" y="4016375"/>
            <a:ext cx="21637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C00000"/>
                </a:solidFill>
                <a:latin typeface="Calibri"/>
                <a:cs typeface="Calibri"/>
              </a:rPr>
              <a:t>(s,a,s’) is a </a:t>
            </a:r>
            <a:br>
              <a:rPr lang="en-US" sz="2000">
                <a:solidFill>
                  <a:srgbClr val="C00000"/>
                </a:solidFill>
                <a:latin typeface="Calibri"/>
                <a:cs typeface="Calibri"/>
              </a:rPr>
            </a:br>
            <a:r>
              <a:rPr lang="en-US" sz="2000" i="1">
                <a:solidFill>
                  <a:srgbClr val="C00000"/>
                </a:solidFill>
                <a:latin typeface="Calibri"/>
                <a:cs typeface="Calibri"/>
              </a:rPr>
              <a:t>transition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7924800" y="4008438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s,a,s’</a:t>
            </a: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9723438" y="2076450"/>
            <a:ext cx="1052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  <a:latin typeface="Calibri"/>
                <a:cs typeface="Calibri"/>
              </a:rPr>
              <a:t>s is a </a:t>
            </a:r>
            <a:r>
              <a:rPr lang="en-US" sz="2000" i="1">
                <a:solidFill>
                  <a:srgbClr val="0000FF"/>
                </a:solidFill>
                <a:latin typeface="Calibri"/>
                <a:cs typeface="Calibri"/>
              </a:rPr>
              <a:t>state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9723438" y="3048000"/>
            <a:ext cx="1295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(s, a) is a </a:t>
            </a:r>
            <a:r>
              <a:rPr lang="en-US" sz="2000" i="1" dirty="0">
                <a:solidFill>
                  <a:srgbClr val="008000"/>
                </a:solidFill>
                <a:latin typeface="Calibri"/>
                <a:cs typeface="Calibri"/>
              </a:rPr>
              <a:t>q-state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5867400" y="6488112"/>
            <a:ext cx="632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[Demo – </a:t>
            </a:r>
            <a:r>
              <a:rPr lang="en-US" dirty="0" err="1">
                <a:solidFill>
                  <a:srgbClr val="CC0000"/>
                </a:solidFill>
                <a:latin typeface="Calibri" pitchFamily="34" charset="0"/>
              </a:rPr>
              <a:t>gridworld</a:t>
            </a: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 values (L8D4)]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Demo – </a:t>
            </a:r>
            <a:r>
              <a:rPr lang="en-US" dirty="0" err="1"/>
              <a:t>Gridworld</a:t>
            </a:r>
            <a:r>
              <a:rPr lang="en-US" dirty="0"/>
              <a:t> V 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</a:t>
            </a:r>
          </a:p>
          <a:p>
            <a:r>
              <a:rPr lang="en-US" dirty="0">
                <a:latin typeface="Calibri"/>
                <a:cs typeface="Calibri"/>
              </a:rPr>
              <a:t>Discount = 1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6" name="Picture 5" descr="Screen Shot 2014-08-10 at 7.36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92" y="1143000"/>
            <a:ext cx="6188217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2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Demo – </a:t>
            </a:r>
            <a:r>
              <a:rPr lang="en-US" dirty="0" err="1"/>
              <a:t>Gridworld</a:t>
            </a:r>
            <a:r>
              <a:rPr lang="en-US" dirty="0"/>
              <a:t> Q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</a:t>
            </a:r>
          </a:p>
          <a:p>
            <a:r>
              <a:rPr lang="en-US" dirty="0">
                <a:latin typeface="Calibri"/>
                <a:cs typeface="Calibri"/>
              </a:rPr>
              <a:t>Discount = 1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7" name="Picture 6" descr="Screen Shot 2014-08-10 at 7.37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55" y="1143000"/>
            <a:ext cx="6169291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16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Demo – </a:t>
            </a:r>
            <a:r>
              <a:rPr lang="en-US" dirty="0" err="1"/>
              <a:t>Gridworld</a:t>
            </a:r>
            <a:r>
              <a:rPr lang="en-US" dirty="0"/>
              <a:t> V 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1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39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811" y="1143000"/>
            <a:ext cx="617837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84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Demo – </a:t>
            </a:r>
            <a:r>
              <a:rPr lang="en-US" dirty="0" err="1"/>
              <a:t>Gridworld</a:t>
            </a:r>
            <a:r>
              <a:rPr lang="en-US" dirty="0"/>
              <a:t> Q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1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3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07" y="1143000"/>
            <a:ext cx="619578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66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Demo – </a:t>
            </a:r>
            <a:r>
              <a:rPr lang="en-US" dirty="0" err="1"/>
              <a:t>Gridworld</a:t>
            </a:r>
            <a:r>
              <a:rPr lang="en-US" dirty="0"/>
              <a:t> V 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0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65" y="1134664"/>
            <a:ext cx="6215470" cy="572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8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Non-Deterministic Search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95" y="1219200"/>
            <a:ext cx="6150138" cy="5327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Demo – </a:t>
            </a:r>
            <a:r>
              <a:rPr lang="en-US" dirty="0" err="1"/>
              <a:t>Gridworld</a:t>
            </a:r>
            <a:r>
              <a:rPr lang="en-US" dirty="0"/>
              <a:t> Q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0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1" y="1143000"/>
            <a:ext cx="62155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66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Demo – </a:t>
            </a:r>
            <a:r>
              <a:rPr lang="en-US" dirty="0" err="1"/>
              <a:t>Gridworld</a:t>
            </a:r>
            <a:r>
              <a:rPr lang="en-US" dirty="0"/>
              <a:t> V 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-0.1</a:t>
            </a:r>
          </a:p>
        </p:txBody>
      </p:sp>
      <p:pic>
        <p:nvPicPr>
          <p:cNvPr id="3" name="Picture 2" descr="Screen Shot 2014-08-10 at 7.42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82" y="1143000"/>
            <a:ext cx="620563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84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Demo – </a:t>
            </a:r>
            <a:r>
              <a:rPr lang="en-US" dirty="0" err="1"/>
              <a:t>Gridworld</a:t>
            </a:r>
            <a:r>
              <a:rPr lang="en-US" dirty="0"/>
              <a:t> Q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-0.1</a:t>
            </a:r>
          </a:p>
        </p:txBody>
      </p:sp>
      <p:pic>
        <p:nvPicPr>
          <p:cNvPr id="3" name="Picture 2" descr="Screen Shot 2014-08-10 at 7.42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416" y="1175632"/>
            <a:ext cx="6161168" cy="568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66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of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Fundamental operation: compute the (</a:t>
            </a:r>
            <a:r>
              <a:rPr lang="en-US" sz="2800" dirty="0" err="1"/>
              <a:t>expectimax</a:t>
            </a:r>
            <a:r>
              <a:rPr lang="en-US" sz="2800" dirty="0"/>
              <a:t>) value of a state</a:t>
            </a:r>
          </a:p>
          <a:p>
            <a:pPr lvl="1"/>
            <a:r>
              <a:rPr lang="en-US" sz="2400" dirty="0"/>
              <a:t>Expected utility under optimal action</a:t>
            </a:r>
          </a:p>
          <a:p>
            <a:pPr lvl="1"/>
            <a:r>
              <a:rPr lang="en-US" sz="2400" dirty="0"/>
              <a:t>Average sum of (discounted) rewards</a:t>
            </a:r>
          </a:p>
          <a:p>
            <a:pPr lvl="1"/>
            <a:r>
              <a:rPr lang="en-US" sz="2400" dirty="0"/>
              <a:t>This is just what </a:t>
            </a:r>
            <a:r>
              <a:rPr lang="en-US" sz="2400" dirty="0" err="1"/>
              <a:t>expectimax</a:t>
            </a:r>
            <a:r>
              <a:rPr lang="en-US" sz="2400" dirty="0"/>
              <a:t> computed!</a:t>
            </a:r>
          </a:p>
          <a:p>
            <a:pPr lvl="1"/>
            <a:endParaRPr lang="en-US" sz="2400" dirty="0"/>
          </a:p>
          <a:p>
            <a:r>
              <a:rPr lang="en-US" sz="2800" dirty="0"/>
              <a:t>Recursive definition of value:</a:t>
            </a:r>
          </a:p>
        </p:txBody>
      </p:sp>
      <p:pic>
        <p:nvPicPr>
          <p:cNvPr id="52" name="Picture 5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70835" y="4343400"/>
            <a:ext cx="3078105" cy="405370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371443" y="5727700"/>
            <a:ext cx="6950388" cy="690805"/>
          </a:xfrm>
          <a:prstGeom prst="rect">
            <a:avLst/>
          </a:prstGeom>
          <a:noFill/>
          <a:ln/>
          <a:effectLst/>
        </p:spPr>
      </p:pic>
      <p:pic>
        <p:nvPicPr>
          <p:cNvPr id="47" name="Picture 4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378073" y="4986337"/>
            <a:ext cx="5556003" cy="593269"/>
          </a:xfrm>
          <a:prstGeom prst="rect">
            <a:avLst/>
          </a:prstGeom>
          <a:noFill/>
          <a:ln/>
          <a:effectLst/>
        </p:spPr>
      </p:pic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8229600" y="2133600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/>
                <a:t>s,a,s</a:t>
              </a:r>
              <a:r>
                <a:rPr lang="ja-JP" altLang="en-US" sz="2400"/>
                <a:t>’</a:t>
              </a:r>
              <a:endParaRPr lang="en-US" sz="2400" dirty="0"/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/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</a:rPr>
                <a:t>’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Racing Search Tree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3362" y="1295400"/>
            <a:ext cx="928190" cy="610285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4642" y="3124200"/>
            <a:ext cx="1014614" cy="639346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4561" y="4941332"/>
            <a:ext cx="984797" cy="697468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1770678" y="2209800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90478" y="2209800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9" idx="1"/>
          </p:cNvCxnSpPr>
          <p:nvPr/>
        </p:nvCxnSpPr>
        <p:spPr>
          <a:xfrm>
            <a:off x="5207457" y="1905685"/>
            <a:ext cx="2627658" cy="34875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8" idx="7"/>
          </p:cNvCxnSpPr>
          <p:nvPr/>
        </p:nvCxnSpPr>
        <p:spPr>
          <a:xfrm flipH="1">
            <a:off x="2030841" y="1905685"/>
            <a:ext cx="3176616" cy="34875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6004" y="3124200"/>
            <a:ext cx="928190" cy="610285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9" idx="4"/>
            <a:endCxn id="16" idx="0"/>
          </p:cNvCxnSpPr>
          <p:nvPr/>
        </p:nvCxnSpPr>
        <p:spPr>
          <a:xfrm flipH="1">
            <a:off x="6030099" y="2514600"/>
            <a:ext cx="1912779" cy="60960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4"/>
            <a:endCxn id="6" idx="0"/>
          </p:cNvCxnSpPr>
          <p:nvPr/>
        </p:nvCxnSpPr>
        <p:spPr>
          <a:xfrm>
            <a:off x="7942878" y="2514600"/>
            <a:ext cx="2219072" cy="60960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204" y="3123515"/>
            <a:ext cx="928190" cy="610285"/>
          </a:xfrm>
          <a:prstGeom prst="rect">
            <a:avLst/>
          </a:prstGeom>
          <a:noFill/>
        </p:spPr>
      </p:pic>
      <p:cxnSp>
        <p:nvCxnSpPr>
          <p:cNvPr id="26" name="Straight Arrow Connector 25"/>
          <p:cNvCxnSpPr>
            <a:stCxn id="8" idx="4"/>
            <a:endCxn id="25" idx="0"/>
          </p:cNvCxnSpPr>
          <p:nvPr/>
        </p:nvCxnSpPr>
        <p:spPr>
          <a:xfrm flipH="1">
            <a:off x="1915299" y="2514600"/>
            <a:ext cx="7779" cy="608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2842" y="5029200"/>
            <a:ext cx="1014614" cy="639346"/>
          </a:xfrm>
          <a:prstGeom prst="rect">
            <a:avLst/>
          </a:prstGeom>
          <a:noFill/>
        </p:spPr>
      </p:pic>
      <p:sp>
        <p:nvSpPr>
          <p:cNvPr id="30" name="Oval 29"/>
          <p:cNvSpPr/>
          <p:nvPr/>
        </p:nvSpPr>
        <p:spPr>
          <a:xfrm>
            <a:off x="764520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80040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5" idx="2"/>
            <a:endCxn id="31" idx="1"/>
          </p:cNvCxnSpPr>
          <p:nvPr/>
        </p:nvCxnSpPr>
        <p:spPr>
          <a:xfrm>
            <a:off x="1915299" y="3733800"/>
            <a:ext cx="909378" cy="42495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2"/>
            <a:endCxn id="30" idx="7"/>
          </p:cNvCxnSpPr>
          <p:nvPr/>
        </p:nvCxnSpPr>
        <p:spPr>
          <a:xfrm flipH="1">
            <a:off x="1024683" y="3733800"/>
            <a:ext cx="890616" cy="42495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0804" y="5029200"/>
            <a:ext cx="928190" cy="610285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>
            <a:stCxn id="31" idx="4"/>
            <a:endCxn id="34" idx="0"/>
          </p:cNvCxnSpPr>
          <p:nvPr/>
        </p:nvCxnSpPr>
        <p:spPr>
          <a:xfrm flipH="1">
            <a:off x="2524899" y="4418915"/>
            <a:ext cx="407541" cy="61028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4"/>
            <a:endCxn id="29" idx="0"/>
          </p:cNvCxnSpPr>
          <p:nvPr/>
        </p:nvCxnSpPr>
        <p:spPr>
          <a:xfrm>
            <a:off x="2932440" y="4418915"/>
            <a:ext cx="447710" cy="61028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604" y="5027830"/>
            <a:ext cx="928190" cy="610285"/>
          </a:xfrm>
          <a:prstGeom prst="rect">
            <a:avLst/>
          </a:prstGeom>
          <a:noFill/>
        </p:spPr>
      </p:pic>
      <p:cxnSp>
        <p:nvCxnSpPr>
          <p:cNvPr id="38" name="Straight Arrow Connector 37"/>
          <p:cNvCxnSpPr>
            <a:stCxn id="30" idx="4"/>
            <a:endCxn id="37" idx="0"/>
          </p:cNvCxnSpPr>
          <p:nvPr/>
        </p:nvCxnSpPr>
        <p:spPr>
          <a:xfrm>
            <a:off x="916920" y="4418915"/>
            <a:ext cx="7779" cy="608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863762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53" idx="7"/>
          </p:cNvCxnSpPr>
          <p:nvPr/>
        </p:nvCxnSpPr>
        <p:spPr>
          <a:xfrm flipH="1">
            <a:off x="5123925" y="3733800"/>
            <a:ext cx="890616" cy="42495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9846" y="5027830"/>
            <a:ext cx="928190" cy="610285"/>
          </a:xfrm>
          <a:prstGeom prst="rect">
            <a:avLst/>
          </a:prstGeom>
          <a:noFill/>
        </p:spPr>
      </p:pic>
      <p:cxnSp>
        <p:nvCxnSpPr>
          <p:cNvPr id="61" name="Straight Arrow Connector 60"/>
          <p:cNvCxnSpPr>
            <a:stCxn id="53" idx="4"/>
            <a:endCxn id="60" idx="0"/>
          </p:cNvCxnSpPr>
          <p:nvPr/>
        </p:nvCxnSpPr>
        <p:spPr>
          <a:xfrm>
            <a:off x="5016162" y="4418915"/>
            <a:ext cx="7779" cy="608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7642" y="5029200"/>
            <a:ext cx="1014614" cy="639346"/>
          </a:xfrm>
          <a:prstGeom prst="rect">
            <a:avLst/>
          </a:prstGeom>
          <a:noFill/>
        </p:spPr>
      </p:pic>
      <p:sp>
        <p:nvSpPr>
          <p:cNvPr id="65" name="Oval 64"/>
          <p:cNvSpPr/>
          <p:nvPr/>
        </p:nvSpPr>
        <p:spPr>
          <a:xfrm>
            <a:off x="6894840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16" idx="2"/>
            <a:endCxn id="65" idx="1"/>
          </p:cNvCxnSpPr>
          <p:nvPr/>
        </p:nvCxnSpPr>
        <p:spPr>
          <a:xfrm>
            <a:off x="6030099" y="3734485"/>
            <a:ext cx="909378" cy="424267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5604" y="5029200"/>
            <a:ext cx="928190" cy="610285"/>
          </a:xfrm>
          <a:prstGeom prst="rect">
            <a:avLst/>
          </a:prstGeom>
          <a:noFill/>
        </p:spPr>
      </p:pic>
      <p:cxnSp>
        <p:nvCxnSpPr>
          <p:cNvPr id="68" name="Straight Arrow Connector 67"/>
          <p:cNvCxnSpPr>
            <a:stCxn id="65" idx="4"/>
            <a:endCxn id="67" idx="0"/>
          </p:cNvCxnSpPr>
          <p:nvPr/>
        </p:nvCxnSpPr>
        <p:spPr>
          <a:xfrm flipH="1">
            <a:off x="6639699" y="4418915"/>
            <a:ext cx="407541" cy="61028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4"/>
            <a:endCxn id="64" idx="0"/>
          </p:cNvCxnSpPr>
          <p:nvPr/>
        </p:nvCxnSpPr>
        <p:spPr>
          <a:xfrm>
            <a:off x="7047240" y="4418915"/>
            <a:ext cx="447710" cy="61028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5042" y="5028515"/>
            <a:ext cx="1014614" cy="639346"/>
          </a:xfrm>
          <a:prstGeom prst="rect">
            <a:avLst/>
          </a:prstGeom>
          <a:noFill/>
        </p:spPr>
      </p:pic>
      <p:sp>
        <p:nvSpPr>
          <p:cNvPr id="72" name="Oval 71"/>
          <p:cNvSpPr/>
          <p:nvPr/>
        </p:nvSpPr>
        <p:spPr>
          <a:xfrm>
            <a:off x="8952240" y="4113430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" idx="2"/>
            <a:endCxn id="72" idx="7"/>
          </p:cNvCxnSpPr>
          <p:nvPr/>
        </p:nvCxnSpPr>
        <p:spPr>
          <a:xfrm flipH="1">
            <a:off x="9212403" y="3763546"/>
            <a:ext cx="949547" cy="39452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3004" y="5028515"/>
            <a:ext cx="928190" cy="610285"/>
          </a:xfrm>
          <a:prstGeom prst="rect">
            <a:avLst/>
          </a:prstGeom>
          <a:noFill/>
        </p:spPr>
      </p:pic>
      <p:cxnSp>
        <p:nvCxnSpPr>
          <p:cNvPr id="75" name="Straight Arrow Connector 74"/>
          <p:cNvCxnSpPr>
            <a:stCxn id="72" idx="4"/>
            <a:endCxn id="74" idx="0"/>
          </p:cNvCxnSpPr>
          <p:nvPr/>
        </p:nvCxnSpPr>
        <p:spPr>
          <a:xfrm flipH="1">
            <a:off x="8697099" y="4418230"/>
            <a:ext cx="407541" cy="61028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4"/>
            <a:endCxn id="71" idx="0"/>
          </p:cNvCxnSpPr>
          <p:nvPr/>
        </p:nvCxnSpPr>
        <p:spPr>
          <a:xfrm>
            <a:off x="9104640" y="4418230"/>
            <a:ext cx="447710" cy="61028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119941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6" idx="2"/>
            <a:endCxn id="79" idx="1"/>
          </p:cNvCxnSpPr>
          <p:nvPr/>
        </p:nvCxnSpPr>
        <p:spPr>
          <a:xfrm>
            <a:off x="10161950" y="3763546"/>
            <a:ext cx="1002628" cy="39520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9" idx="4"/>
          </p:cNvCxnSpPr>
          <p:nvPr/>
        </p:nvCxnSpPr>
        <p:spPr>
          <a:xfrm>
            <a:off x="11272341" y="4418915"/>
            <a:ext cx="7779" cy="60891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362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Racing Search Tree</a:t>
            </a:r>
          </a:p>
        </p:txBody>
      </p:sp>
      <p:pic>
        <p:nvPicPr>
          <p:cNvPr id="45" name="Picture 44" descr="RacingSub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52800"/>
            <a:ext cx="5803005" cy="2822260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2982141" y="1447800"/>
            <a:ext cx="6237200" cy="2286000"/>
            <a:chOff x="460604" y="1295400"/>
            <a:chExt cx="11931837" cy="437314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43363" y="1295400"/>
              <a:ext cx="928189" cy="610285"/>
            </a:xfrm>
            <a:prstGeom prst="rect">
              <a:avLst/>
            </a:prstGeom>
            <a:noFill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212034" y="3124200"/>
              <a:ext cx="1014614" cy="639346"/>
            </a:xfrm>
            <a:prstGeom prst="rect">
              <a:avLst/>
            </a:prstGeom>
            <a:noFill/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407647" y="4941332"/>
              <a:ext cx="984794" cy="697467"/>
            </a:xfrm>
            <a:prstGeom prst="rect">
              <a:avLst/>
            </a:prstGeom>
            <a:noFill/>
          </p:spPr>
        </p:pic>
        <p:sp>
          <p:nvSpPr>
            <p:cNvPr id="8" name="Oval 7"/>
            <p:cNvSpPr/>
            <p:nvPr/>
          </p:nvSpPr>
          <p:spPr>
            <a:xfrm>
              <a:off x="1770678" y="2209800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153453" y="2209801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5" idx="2"/>
              <a:endCxn id="9" idx="1"/>
            </p:cNvCxnSpPr>
            <p:nvPr/>
          </p:nvCxnSpPr>
          <p:spPr>
            <a:xfrm>
              <a:off x="5207456" y="1905685"/>
              <a:ext cx="2990634" cy="348752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2"/>
              <a:endCxn id="8" idx="7"/>
            </p:cNvCxnSpPr>
            <p:nvPr/>
          </p:nvCxnSpPr>
          <p:spPr>
            <a:xfrm flipH="1">
              <a:off x="2030841" y="1905685"/>
              <a:ext cx="3176616" cy="348752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66004" y="3124200"/>
              <a:ext cx="928189" cy="610285"/>
            </a:xfrm>
            <a:prstGeom prst="rect">
              <a:avLst/>
            </a:prstGeom>
            <a:noFill/>
          </p:spPr>
        </p:pic>
        <p:cxnSp>
          <p:nvCxnSpPr>
            <p:cNvPr id="17" name="Straight Arrow Connector 16"/>
            <p:cNvCxnSpPr>
              <a:stCxn id="9" idx="4"/>
              <a:endCxn id="16" idx="0"/>
            </p:cNvCxnSpPr>
            <p:nvPr/>
          </p:nvCxnSpPr>
          <p:spPr>
            <a:xfrm flipH="1">
              <a:off x="6030098" y="2514601"/>
              <a:ext cx="2275755" cy="609599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4"/>
              <a:endCxn id="6" idx="0"/>
            </p:cNvCxnSpPr>
            <p:nvPr/>
          </p:nvCxnSpPr>
          <p:spPr>
            <a:xfrm>
              <a:off x="8305854" y="2514601"/>
              <a:ext cx="2413488" cy="609599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51204" y="3123515"/>
              <a:ext cx="928189" cy="610285"/>
            </a:xfrm>
            <a:prstGeom prst="rect">
              <a:avLst/>
            </a:prstGeom>
            <a:noFill/>
          </p:spPr>
        </p:pic>
        <p:cxnSp>
          <p:nvCxnSpPr>
            <p:cNvPr id="26" name="Straight Arrow Connector 25"/>
            <p:cNvCxnSpPr>
              <a:stCxn id="8" idx="4"/>
              <a:endCxn id="25" idx="0"/>
            </p:cNvCxnSpPr>
            <p:nvPr/>
          </p:nvCxnSpPr>
          <p:spPr>
            <a:xfrm flipH="1">
              <a:off x="1915299" y="2514600"/>
              <a:ext cx="7779" cy="60891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88129" y="5029200"/>
              <a:ext cx="1014614" cy="639346"/>
            </a:xfrm>
            <a:prstGeom prst="rect">
              <a:avLst/>
            </a:prstGeom>
            <a:noFill/>
          </p:spPr>
        </p:pic>
        <p:sp>
          <p:nvSpPr>
            <p:cNvPr id="30" name="Oval 29"/>
            <p:cNvSpPr/>
            <p:nvPr/>
          </p:nvSpPr>
          <p:spPr>
            <a:xfrm>
              <a:off x="764520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778807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25" idx="2"/>
              <a:endCxn id="31" idx="1"/>
            </p:cNvCxnSpPr>
            <p:nvPr/>
          </p:nvCxnSpPr>
          <p:spPr>
            <a:xfrm>
              <a:off x="1915298" y="3733800"/>
              <a:ext cx="908145" cy="424951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5" idx="2"/>
              <a:endCxn id="30" idx="7"/>
            </p:cNvCxnSpPr>
            <p:nvPr/>
          </p:nvCxnSpPr>
          <p:spPr>
            <a:xfrm flipH="1">
              <a:off x="1024683" y="3733800"/>
              <a:ext cx="890616" cy="424952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72547" y="5029200"/>
              <a:ext cx="928189" cy="610285"/>
            </a:xfrm>
            <a:prstGeom prst="rect">
              <a:avLst/>
            </a:prstGeom>
            <a:noFill/>
          </p:spPr>
        </p:pic>
        <p:cxnSp>
          <p:nvCxnSpPr>
            <p:cNvPr id="35" name="Straight Arrow Connector 34"/>
            <p:cNvCxnSpPr>
              <a:stCxn id="31" idx="4"/>
              <a:endCxn id="34" idx="0"/>
            </p:cNvCxnSpPr>
            <p:nvPr/>
          </p:nvCxnSpPr>
          <p:spPr>
            <a:xfrm flipH="1">
              <a:off x="2236642" y="4418915"/>
              <a:ext cx="694565" cy="61028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1" idx="4"/>
              <a:endCxn id="29" idx="0"/>
            </p:cNvCxnSpPr>
            <p:nvPr/>
          </p:nvCxnSpPr>
          <p:spPr>
            <a:xfrm>
              <a:off x="2931207" y="4418915"/>
              <a:ext cx="664230" cy="61028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0604" y="5027830"/>
              <a:ext cx="928189" cy="610285"/>
            </a:xfrm>
            <a:prstGeom prst="rect">
              <a:avLst/>
            </a:prstGeom>
            <a:noFill/>
          </p:spPr>
        </p:pic>
        <p:cxnSp>
          <p:nvCxnSpPr>
            <p:cNvPr id="38" name="Straight Arrow Connector 37"/>
            <p:cNvCxnSpPr>
              <a:stCxn id="30" idx="4"/>
              <a:endCxn id="37" idx="0"/>
            </p:cNvCxnSpPr>
            <p:nvPr/>
          </p:nvCxnSpPr>
          <p:spPr>
            <a:xfrm>
              <a:off x="916920" y="4418915"/>
              <a:ext cx="7779" cy="60891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863762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endCxn id="53" idx="7"/>
            </p:cNvCxnSpPr>
            <p:nvPr/>
          </p:nvCxnSpPr>
          <p:spPr>
            <a:xfrm flipH="1">
              <a:off x="5123925" y="3733800"/>
              <a:ext cx="890616" cy="424952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59846" y="5027830"/>
              <a:ext cx="928189" cy="610285"/>
            </a:xfrm>
            <a:prstGeom prst="rect">
              <a:avLst/>
            </a:prstGeom>
            <a:noFill/>
          </p:spPr>
        </p:pic>
        <p:cxnSp>
          <p:nvCxnSpPr>
            <p:cNvPr id="61" name="Straight Arrow Connector 60"/>
            <p:cNvCxnSpPr>
              <a:stCxn id="53" idx="4"/>
              <a:endCxn id="60" idx="0"/>
            </p:cNvCxnSpPr>
            <p:nvPr/>
          </p:nvCxnSpPr>
          <p:spPr>
            <a:xfrm>
              <a:off x="5016162" y="4418915"/>
              <a:ext cx="7779" cy="60891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69733" y="5029200"/>
              <a:ext cx="1014614" cy="639346"/>
            </a:xfrm>
            <a:prstGeom prst="rect">
              <a:avLst/>
            </a:prstGeom>
            <a:noFill/>
          </p:spPr>
        </p:pic>
        <p:sp>
          <p:nvSpPr>
            <p:cNvPr id="65" name="Oval 64"/>
            <p:cNvSpPr/>
            <p:nvPr/>
          </p:nvSpPr>
          <p:spPr>
            <a:xfrm>
              <a:off x="6894840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/>
            <p:cNvCxnSpPr>
              <a:stCxn id="16" idx="2"/>
              <a:endCxn id="65" idx="1"/>
            </p:cNvCxnSpPr>
            <p:nvPr/>
          </p:nvCxnSpPr>
          <p:spPr>
            <a:xfrm>
              <a:off x="6030099" y="3734485"/>
              <a:ext cx="909378" cy="424267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99923" y="5029200"/>
              <a:ext cx="928189" cy="610285"/>
            </a:xfrm>
            <a:prstGeom prst="rect">
              <a:avLst/>
            </a:prstGeom>
            <a:noFill/>
          </p:spPr>
        </p:pic>
        <p:cxnSp>
          <p:nvCxnSpPr>
            <p:cNvPr id="68" name="Straight Arrow Connector 67"/>
            <p:cNvCxnSpPr>
              <a:stCxn id="65" idx="4"/>
              <a:endCxn id="67" idx="0"/>
            </p:cNvCxnSpPr>
            <p:nvPr/>
          </p:nvCxnSpPr>
          <p:spPr>
            <a:xfrm flipH="1">
              <a:off x="6464016" y="4418915"/>
              <a:ext cx="583224" cy="61028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5" idx="4"/>
              <a:endCxn id="64" idx="0"/>
            </p:cNvCxnSpPr>
            <p:nvPr/>
          </p:nvCxnSpPr>
          <p:spPr>
            <a:xfrm>
              <a:off x="7047240" y="4418915"/>
              <a:ext cx="629800" cy="61028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920493" y="5028515"/>
              <a:ext cx="1014614" cy="639346"/>
            </a:xfrm>
            <a:prstGeom prst="rect">
              <a:avLst/>
            </a:prstGeom>
            <a:noFill/>
          </p:spPr>
        </p:pic>
        <p:sp>
          <p:nvSpPr>
            <p:cNvPr id="72" name="Oval 71"/>
            <p:cNvSpPr/>
            <p:nvPr/>
          </p:nvSpPr>
          <p:spPr>
            <a:xfrm>
              <a:off x="9478656" y="4113430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>
              <a:stCxn id="6" idx="2"/>
              <a:endCxn id="72" idx="7"/>
            </p:cNvCxnSpPr>
            <p:nvPr/>
          </p:nvCxnSpPr>
          <p:spPr>
            <a:xfrm flipH="1">
              <a:off x="9738818" y="3763545"/>
              <a:ext cx="980524" cy="394521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549581" y="5028515"/>
              <a:ext cx="928189" cy="610285"/>
            </a:xfrm>
            <a:prstGeom prst="rect">
              <a:avLst/>
            </a:prstGeom>
            <a:noFill/>
          </p:spPr>
        </p:pic>
        <p:cxnSp>
          <p:nvCxnSpPr>
            <p:cNvPr id="75" name="Straight Arrow Connector 74"/>
            <p:cNvCxnSpPr>
              <a:stCxn id="72" idx="4"/>
              <a:endCxn id="74" idx="0"/>
            </p:cNvCxnSpPr>
            <p:nvPr/>
          </p:nvCxnSpPr>
          <p:spPr>
            <a:xfrm flipH="1">
              <a:off x="9013677" y="4418230"/>
              <a:ext cx="617379" cy="61028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2" idx="4"/>
              <a:endCxn id="71" idx="0"/>
            </p:cNvCxnSpPr>
            <p:nvPr/>
          </p:nvCxnSpPr>
          <p:spPr>
            <a:xfrm>
              <a:off x="9631056" y="4418230"/>
              <a:ext cx="796745" cy="61028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11651969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6" idx="2"/>
              <a:endCxn id="79" idx="1"/>
            </p:cNvCxnSpPr>
            <p:nvPr/>
          </p:nvCxnSpPr>
          <p:spPr>
            <a:xfrm>
              <a:off x="10719342" y="3763545"/>
              <a:ext cx="977264" cy="39520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9" idx="4"/>
            </p:cNvCxnSpPr>
            <p:nvPr/>
          </p:nvCxnSpPr>
          <p:spPr>
            <a:xfrm>
              <a:off x="11804369" y="4418915"/>
              <a:ext cx="7778" cy="608916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Racing Search Tree</a:t>
            </a:r>
          </a:p>
        </p:txBody>
      </p:sp>
      <p:sp>
        <p:nvSpPr>
          <p:cNvPr id="358" name="Content Placeholder 357"/>
          <p:cNvSpPr>
            <a:spLocks noGrp="1"/>
          </p:cNvSpPr>
          <p:nvPr>
            <p:ph idx="1"/>
          </p:nvPr>
        </p:nvSpPr>
        <p:spPr>
          <a:xfrm>
            <a:off x="304800" y="1397001"/>
            <a:ext cx="4470400" cy="4729164"/>
          </a:xfrm>
        </p:spPr>
        <p:txBody>
          <a:bodyPr/>
          <a:lstStyle/>
          <a:p>
            <a:r>
              <a:rPr lang="en-US" sz="2400" dirty="0"/>
              <a:t>We’re doing way too much work with </a:t>
            </a:r>
            <a:r>
              <a:rPr lang="en-US" sz="2400" dirty="0" err="1"/>
              <a:t>expectimax</a:t>
            </a:r>
            <a:r>
              <a:rPr lang="en-US" sz="2400" dirty="0"/>
              <a:t>!</a:t>
            </a:r>
          </a:p>
          <a:p>
            <a:pPr lvl="1"/>
            <a:endParaRPr lang="en-US" sz="2000" dirty="0"/>
          </a:p>
          <a:p>
            <a:r>
              <a:rPr lang="en-US" sz="2400" dirty="0"/>
              <a:t>Problem: States are repeated </a:t>
            </a:r>
          </a:p>
          <a:p>
            <a:pPr lvl="1"/>
            <a:r>
              <a:rPr lang="en-US" sz="2000" dirty="0"/>
              <a:t>Idea: Only compute needed quantities once</a:t>
            </a:r>
          </a:p>
          <a:p>
            <a:pPr lvl="1"/>
            <a:endParaRPr lang="en-US" sz="2000" dirty="0"/>
          </a:p>
          <a:p>
            <a:r>
              <a:rPr lang="en-US" sz="2400" dirty="0"/>
              <a:t>Problem: Tree goes on forever</a:t>
            </a:r>
          </a:p>
          <a:p>
            <a:pPr lvl="1"/>
            <a:r>
              <a:rPr lang="en-US" sz="2000" dirty="0"/>
              <a:t>Idea: Do a depth-limited computation, but with increasing depths until change is small</a:t>
            </a:r>
          </a:p>
          <a:p>
            <a:pPr lvl="1"/>
            <a:r>
              <a:rPr lang="en-US" sz="2000" dirty="0"/>
              <a:t>Note: deep parts of the tree eventually don’t matter if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000" dirty="0"/>
              <a:t> &lt; 1</a:t>
            </a:r>
          </a:p>
        </p:txBody>
      </p:sp>
      <p:pic>
        <p:nvPicPr>
          <p:cNvPr id="41" name="Picture 40" descr="RacingSub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352800"/>
            <a:ext cx="5803005" cy="2822260"/>
          </a:xfrm>
          <a:prstGeom prst="rect">
            <a:avLst/>
          </a:prstGeom>
        </p:spPr>
      </p:pic>
      <p:grpSp>
        <p:nvGrpSpPr>
          <p:cNvPr id="22" name="Group 43"/>
          <p:cNvGrpSpPr/>
          <p:nvPr/>
        </p:nvGrpSpPr>
        <p:grpSpPr>
          <a:xfrm>
            <a:off x="5115741" y="1447800"/>
            <a:ext cx="6237200" cy="2286000"/>
            <a:chOff x="460604" y="1295400"/>
            <a:chExt cx="11931837" cy="437314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43363" y="1295400"/>
              <a:ext cx="928189" cy="610285"/>
            </a:xfrm>
            <a:prstGeom prst="rect">
              <a:avLst/>
            </a:prstGeom>
            <a:noFill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212034" y="3124200"/>
              <a:ext cx="1014614" cy="639346"/>
            </a:xfrm>
            <a:prstGeom prst="rect">
              <a:avLst/>
            </a:prstGeom>
            <a:noFill/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407647" y="4941332"/>
              <a:ext cx="984794" cy="697467"/>
            </a:xfrm>
            <a:prstGeom prst="rect">
              <a:avLst/>
            </a:prstGeom>
            <a:noFill/>
          </p:spPr>
        </p:pic>
        <p:sp>
          <p:nvSpPr>
            <p:cNvPr id="8" name="Oval 7"/>
            <p:cNvSpPr/>
            <p:nvPr/>
          </p:nvSpPr>
          <p:spPr>
            <a:xfrm>
              <a:off x="1770678" y="2209800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153453" y="2209801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5" idx="2"/>
              <a:endCxn id="9" idx="1"/>
            </p:cNvCxnSpPr>
            <p:nvPr/>
          </p:nvCxnSpPr>
          <p:spPr>
            <a:xfrm>
              <a:off x="5207456" y="1905685"/>
              <a:ext cx="2990634" cy="348752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2"/>
              <a:endCxn id="8" idx="7"/>
            </p:cNvCxnSpPr>
            <p:nvPr/>
          </p:nvCxnSpPr>
          <p:spPr>
            <a:xfrm flipH="1">
              <a:off x="2030841" y="1905685"/>
              <a:ext cx="3176616" cy="348752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66004" y="3124200"/>
              <a:ext cx="928189" cy="610285"/>
            </a:xfrm>
            <a:prstGeom prst="rect">
              <a:avLst/>
            </a:prstGeom>
            <a:noFill/>
          </p:spPr>
        </p:pic>
        <p:cxnSp>
          <p:nvCxnSpPr>
            <p:cNvPr id="17" name="Straight Arrow Connector 16"/>
            <p:cNvCxnSpPr>
              <a:stCxn id="9" idx="4"/>
              <a:endCxn id="16" idx="0"/>
            </p:cNvCxnSpPr>
            <p:nvPr/>
          </p:nvCxnSpPr>
          <p:spPr>
            <a:xfrm flipH="1">
              <a:off x="6030098" y="2514601"/>
              <a:ext cx="2275755" cy="609599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4"/>
              <a:endCxn id="6" idx="0"/>
            </p:cNvCxnSpPr>
            <p:nvPr/>
          </p:nvCxnSpPr>
          <p:spPr>
            <a:xfrm>
              <a:off x="8305854" y="2514601"/>
              <a:ext cx="2413488" cy="609599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51203" y="3123515"/>
              <a:ext cx="928189" cy="610285"/>
            </a:xfrm>
            <a:prstGeom prst="rect">
              <a:avLst/>
            </a:prstGeom>
            <a:noFill/>
          </p:spPr>
        </p:pic>
        <p:cxnSp>
          <p:nvCxnSpPr>
            <p:cNvPr id="26" name="Straight Arrow Connector 25"/>
            <p:cNvCxnSpPr>
              <a:stCxn id="8" idx="4"/>
              <a:endCxn id="25" idx="0"/>
            </p:cNvCxnSpPr>
            <p:nvPr/>
          </p:nvCxnSpPr>
          <p:spPr>
            <a:xfrm flipH="1">
              <a:off x="1915299" y="2514600"/>
              <a:ext cx="7779" cy="60891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88129" y="5029200"/>
              <a:ext cx="1014614" cy="639346"/>
            </a:xfrm>
            <a:prstGeom prst="rect">
              <a:avLst/>
            </a:prstGeom>
            <a:noFill/>
          </p:spPr>
        </p:pic>
        <p:sp>
          <p:nvSpPr>
            <p:cNvPr id="30" name="Oval 29"/>
            <p:cNvSpPr/>
            <p:nvPr/>
          </p:nvSpPr>
          <p:spPr>
            <a:xfrm>
              <a:off x="764520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778807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25" idx="2"/>
              <a:endCxn id="31" idx="1"/>
            </p:cNvCxnSpPr>
            <p:nvPr/>
          </p:nvCxnSpPr>
          <p:spPr>
            <a:xfrm>
              <a:off x="1915298" y="3733800"/>
              <a:ext cx="908145" cy="424951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5" idx="2"/>
              <a:endCxn id="30" idx="7"/>
            </p:cNvCxnSpPr>
            <p:nvPr/>
          </p:nvCxnSpPr>
          <p:spPr>
            <a:xfrm flipH="1">
              <a:off x="1024683" y="3733800"/>
              <a:ext cx="890616" cy="424952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72547" y="5029200"/>
              <a:ext cx="928189" cy="610285"/>
            </a:xfrm>
            <a:prstGeom prst="rect">
              <a:avLst/>
            </a:prstGeom>
            <a:noFill/>
          </p:spPr>
        </p:pic>
        <p:cxnSp>
          <p:nvCxnSpPr>
            <p:cNvPr id="35" name="Straight Arrow Connector 34"/>
            <p:cNvCxnSpPr>
              <a:stCxn id="31" idx="4"/>
              <a:endCxn id="34" idx="0"/>
            </p:cNvCxnSpPr>
            <p:nvPr/>
          </p:nvCxnSpPr>
          <p:spPr>
            <a:xfrm flipH="1">
              <a:off x="2236642" y="4418915"/>
              <a:ext cx="694565" cy="61028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1" idx="4"/>
              <a:endCxn id="29" idx="0"/>
            </p:cNvCxnSpPr>
            <p:nvPr/>
          </p:nvCxnSpPr>
          <p:spPr>
            <a:xfrm>
              <a:off x="2931207" y="4418915"/>
              <a:ext cx="664230" cy="61028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0604" y="5027830"/>
              <a:ext cx="928189" cy="610285"/>
            </a:xfrm>
            <a:prstGeom prst="rect">
              <a:avLst/>
            </a:prstGeom>
            <a:noFill/>
          </p:spPr>
        </p:pic>
        <p:cxnSp>
          <p:nvCxnSpPr>
            <p:cNvPr id="38" name="Straight Arrow Connector 37"/>
            <p:cNvCxnSpPr>
              <a:stCxn id="30" idx="4"/>
              <a:endCxn id="37" idx="0"/>
            </p:cNvCxnSpPr>
            <p:nvPr/>
          </p:nvCxnSpPr>
          <p:spPr>
            <a:xfrm>
              <a:off x="916920" y="4418915"/>
              <a:ext cx="7779" cy="60891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863762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endCxn id="53" idx="7"/>
            </p:cNvCxnSpPr>
            <p:nvPr/>
          </p:nvCxnSpPr>
          <p:spPr>
            <a:xfrm flipH="1">
              <a:off x="5123925" y="3733800"/>
              <a:ext cx="890616" cy="424952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59846" y="5027830"/>
              <a:ext cx="928189" cy="610285"/>
            </a:xfrm>
            <a:prstGeom prst="rect">
              <a:avLst/>
            </a:prstGeom>
            <a:noFill/>
          </p:spPr>
        </p:pic>
        <p:cxnSp>
          <p:nvCxnSpPr>
            <p:cNvPr id="61" name="Straight Arrow Connector 60"/>
            <p:cNvCxnSpPr>
              <a:stCxn id="53" idx="4"/>
              <a:endCxn id="60" idx="0"/>
            </p:cNvCxnSpPr>
            <p:nvPr/>
          </p:nvCxnSpPr>
          <p:spPr>
            <a:xfrm>
              <a:off x="5016162" y="4418915"/>
              <a:ext cx="7779" cy="60891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69733" y="5029200"/>
              <a:ext cx="1014614" cy="639346"/>
            </a:xfrm>
            <a:prstGeom prst="rect">
              <a:avLst/>
            </a:prstGeom>
            <a:noFill/>
          </p:spPr>
        </p:pic>
        <p:sp>
          <p:nvSpPr>
            <p:cNvPr id="65" name="Oval 64"/>
            <p:cNvSpPr/>
            <p:nvPr/>
          </p:nvSpPr>
          <p:spPr>
            <a:xfrm>
              <a:off x="6894840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/>
            <p:cNvCxnSpPr>
              <a:stCxn id="16" idx="2"/>
              <a:endCxn id="65" idx="1"/>
            </p:cNvCxnSpPr>
            <p:nvPr/>
          </p:nvCxnSpPr>
          <p:spPr>
            <a:xfrm>
              <a:off x="6030099" y="3734485"/>
              <a:ext cx="909378" cy="424267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99923" y="5029200"/>
              <a:ext cx="928189" cy="610285"/>
            </a:xfrm>
            <a:prstGeom prst="rect">
              <a:avLst/>
            </a:prstGeom>
            <a:noFill/>
          </p:spPr>
        </p:pic>
        <p:cxnSp>
          <p:nvCxnSpPr>
            <p:cNvPr id="68" name="Straight Arrow Connector 67"/>
            <p:cNvCxnSpPr>
              <a:stCxn id="65" idx="4"/>
              <a:endCxn id="67" idx="0"/>
            </p:cNvCxnSpPr>
            <p:nvPr/>
          </p:nvCxnSpPr>
          <p:spPr>
            <a:xfrm flipH="1">
              <a:off x="6464016" y="4418915"/>
              <a:ext cx="583224" cy="61028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5" idx="4"/>
              <a:endCxn id="64" idx="0"/>
            </p:cNvCxnSpPr>
            <p:nvPr/>
          </p:nvCxnSpPr>
          <p:spPr>
            <a:xfrm>
              <a:off x="7047240" y="4418915"/>
              <a:ext cx="629800" cy="61028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920493" y="5028515"/>
              <a:ext cx="1014614" cy="639346"/>
            </a:xfrm>
            <a:prstGeom prst="rect">
              <a:avLst/>
            </a:prstGeom>
            <a:noFill/>
          </p:spPr>
        </p:pic>
        <p:sp>
          <p:nvSpPr>
            <p:cNvPr id="72" name="Oval 71"/>
            <p:cNvSpPr/>
            <p:nvPr/>
          </p:nvSpPr>
          <p:spPr>
            <a:xfrm>
              <a:off x="9478656" y="4113430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>
              <a:stCxn id="6" idx="2"/>
              <a:endCxn id="72" idx="7"/>
            </p:cNvCxnSpPr>
            <p:nvPr/>
          </p:nvCxnSpPr>
          <p:spPr>
            <a:xfrm flipH="1">
              <a:off x="9738818" y="3763545"/>
              <a:ext cx="980524" cy="394521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549581" y="5028515"/>
              <a:ext cx="928189" cy="610285"/>
            </a:xfrm>
            <a:prstGeom prst="rect">
              <a:avLst/>
            </a:prstGeom>
            <a:noFill/>
          </p:spPr>
        </p:pic>
        <p:cxnSp>
          <p:nvCxnSpPr>
            <p:cNvPr id="75" name="Straight Arrow Connector 74"/>
            <p:cNvCxnSpPr>
              <a:stCxn id="72" idx="4"/>
              <a:endCxn id="74" idx="0"/>
            </p:cNvCxnSpPr>
            <p:nvPr/>
          </p:nvCxnSpPr>
          <p:spPr>
            <a:xfrm flipH="1">
              <a:off x="9013677" y="4418230"/>
              <a:ext cx="617379" cy="61028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2" idx="4"/>
              <a:endCxn id="71" idx="0"/>
            </p:cNvCxnSpPr>
            <p:nvPr/>
          </p:nvCxnSpPr>
          <p:spPr>
            <a:xfrm>
              <a:off x="9631056" y="4418230"/>
              <a:ext cx="796745" cy="61028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11651969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6" idx="2"/>
              <a:endCxn id="79" idx="1"/>
            </p:cNvCxnSpPr>
            <p:nvPr/>
          </p:nvCxnSpPr>
          <p:spPr>
            <a:xfrm>
              <a:off x="10719342" y="3763545"/>
              <a:ext cx="977264" cy="39520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9" idx="4"/>
            </p:cNvCxnSpPr>
            <p:nvPr/>
          </p:nvCxnSpPr>
          <p:spPr>
            <a:xfrm>
              <a:off x="11804369" y="4418915"/>
              <a:ext cx="7778" cy="608916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cingSubTre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657600"/>
            <a:ext cx="5803005" cy="2822260"/>
          </a:xfrm>
          <a:prstGeom prst="rect">
            <a:avLst/>
          </a:prstGeom>
        </p:spPr>
      </p:pic>
      <p:cxnSp>
        <p:nvCxnSpPr>
          <p:cNvPr id="951" name="Straight Arrow Connector 10"/>
          <p:cNvCxnSpPr>
            <a:stCxn id="309" idx="2"/>
            <a:endCxn id="313" idx="1"/>
          </p:cNvCxnSpPr>
          <p:nvPr/>
        </p:nvCxnSpPr>
        <p:spPr>
          <a:xfrm>
            <a:off x="7749492" y="1843018"/>
            <a:ext cx="1563311" cy="41090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Time-Limited Values</a:t>
            </a:r>
          </a:p>
        </p:txBody>
      </p:sp>
      <p:grpSp>
        <p:nvGrpSpPr>
          <p:cNvPr id="308" name="Group 43"/>
          <p:cNvGrpSpPr/>
          <p:nvPr/>
        </p:nvGrpSpPr>
        <p:grpSpPr>
          <a:xfrm>
            <a:off x="5268141" y="1524000"/>
            <a:ext cx="6237200" cy="2514600"/>
            <a:chOff x="460604" y="858084"/>
            <a:chExt cx="11931837" cy="4810462"/>
          </a:xfrm>
        </p:grpSpPr>
        <p:pic>
          <p:nvPicPr>
            <p:cNvPr id="309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43363" y="858084"/>
              <a:ext cx="928189" cy="610286"/>
            </a:xfrm>
            <a:prstGeom prst="rect">
              <a:avLst/>
            </a:prstGeom>
            <a:noFill/>
          </p:spPr>
        </p:pic>
        <p:pic>
          <p:nvPicPr>
            <p:cNvPr id="310" name="Picture 2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212034" y="3044658"/>
              <a:ext cx="1014614" cy="639346"/>
            </a:xfrm>
            <a:prstGeom prst="rect">
              <a:avLst/>
            </a:prstGeom>
            <a:noFill/>
          </p:spPr>
        </p:pic>
        <p:pic>
          <p:nvPicPr>
            <p:cNvPr id="311" name="Picture 2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407647" y="4941331"/>
              <a:ext cx="984794" cy="697467"/>
            </a:xfrm>
            <a:prstGeom prst="rect">
              <a:avLst/>
            </a:prstGeom>
            <a:noFill/>
          </p:spPr>
        </p:pic>
        <p:sp>
          <p:nvSpPr>
            <p:cNvPr id="312" name="Oval 7"/>
            <p:cNvSpPr/>
            <p:nvPr/>
          </p:nvSpPr>
          <p:spPr>
            <a:xfrm>
              <a:off x="1770678" y="2209800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8"/>
            <p:cNvSpPr/>
            <p:nvPr/>
          </p:nvSpPr>
          <p:spPr>
            <a:xfrm>
              <a:off x="8153453" y="2209801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5" name="Straight Arrow Connector 12"/>
            <p:cNvCxnSpPr>
              <a:stCxn id="309" idx="2"/>
            </p:cNvCxnSpPr>
            <p:nvPr/>
          </p:nvCxnSpPr>
          <p:spPr>
            <a:xfrm flipH="1">
              <a:off x="2030842" y="1468370"/>
              <a:ext cx="3176615" cy="786067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6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66004" y="3044658"/>
              <a:ext cx="928189" cy="610286"/>
            </a:xfrm>
            <a:prstGeom prst="rect">
              <a:avLst/>
            </a:prstGeom>
            <a:noFill/>
          </p:spPr>
        </p:pic>
        <p:cxnSp>
          <p:nvCxnSpPr>
            <p:cNvPr id="317" name="Straight Arrow Connector 16"/>
            <p:cNvCxnSpPr/>
            <p:nvPr/>
          </p:nvCxnSpPr>
          <p:spPr>
            <a:xfrm flipH="1">
              <a:off x="6030098" y="2514601"/>
              <a:ext cx="2275755" cy="609599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17"/>
            <p:cNvCxnSpPr/>
            <p:nvPr/>
          </p:nvCxnSpPr>
          <p:spPr>
            <a:xfrm>
              <a:off x="8305854" y="2514601"/>
              <a:ext cx="2413488" cy="609599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9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51203" y="3044658"/>
              <a:ext cx="928189" cy="610286"/>
            </a:xfrm>
            <a:prstGeom prst="rect">
              <a:avLst/>
            </a:prstGeom>
            <a:noFill/>
          </p:spPr>
        </p:pic>
        <p:cxnSp>
          <p:nvCxnSpPr>
            <p:cNvPr id="320" name="Straight Arrow Connector 319"/>
            <p:cNvCxnSpPr>
              <a:endCxn id="319" idx="0"/>
            </p:cNvCxnSpPr>
            <p:nvPr/>
          </p:nvCxnSpPr>
          <p:spPr>
            <a:xfrm flipH="1">
              <a:off x="1915298" y="2435743"/>
              <a:ext cx="7778" cy="608916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1" name="Picture 2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88129" y="5029200"/>
              <a:ext cx="1014614" cy="639346"/>
            </a:xfrm>
            <a:prstGeom prst="rect">
              <a:avLst/>
            </a:prstGeom>
            <a:noFill/>
          </p:spPr>
        </p:pic>
        <p:sp>
          <p:nvSpPr>
            <p:cNvPr id="322" name="Oval 321"/>
            <p:cNvSpPr/>
            <p:nvPr/>
          </p:nvSpPr>
          <p:spPr>
            <a:xfrm>
              <a:off x="764520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2778807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4" name="Straight Arrow Connector 323"/>
            <p:cNvCxnSpPr>
              <a:stCxn id="319" idx="2"/>
              <a:endCxn id="323" idx="1"/>
            </p:cNvCxnSpPr>
            <p:nvPr/>
          </p:nvCxnSpPr>
          <p:spPr>
            <a:xfrm>
              <a:off x="1915298" y="3654944"/>
              <a:ext cx="908145" cy="503807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>
              <a:stCxn id="319" idx="2"/>
              <a:endCxn id="322" idx="7"/>
            </p:cNvCxnSpPr>
            <p:nvPr/>
          </p:nvCxnSpPr>
          <p:spPr>
            <a:xfrm flipH="1">
              <a:off x="1024684" y="3654944"/>
              <a:ext cx="890614" cy="503807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6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72547" y="5029200"/>
              <a:ext cx="928189" cy="610286"/>
            </a:xfrm>
            <a:prstGeom prst="rect">
              <a:avLst/>
            </a:prstGeom>
            <a:noFill/>
          </p:spPr>
        </p:pic>
        <p:cxnSp>
          <p:nvCxnSpPr>
            <p:cNvPr id="327" name="Straight Arrow Connector 326"/>
            <p:cNvCxnSpPr>
              <a:stCxn id="323" idx="4"/>
              <a:endCxn id="326" idx="0"/>
            </p:cNvCxnSpPr>
            <p:nvPr/>
          </p:nvCxnSpPr>
          <p:spPr>
            <a:xfrm flipH="1">
              <a:off x="2236642" y="4418915"/>
              <a:ext cx="694565" cy="61028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23" idx="4"/>
              <a:endCxn id="321" idx="0"/>
            </p:cNvCxnSpPr>
            <p:nvPr/>
          </p:nvCxnSpPr>
          <p:spPr>
            <a:xfrm>
              <a:off x="2931207" y="4418915"/>
              <a:ext cx="664230" cy="61028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9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0604" y="5027830"/>
              <a:ext cx="928189" cy="610286"/>
            </a:xfrm>
            <a:prstGeom prst="rect">
              <a:avLst/>
            </a:prstGeom>
            <a:noFill/>
          </p:spPr>
        </p:pic>
        <p:cxnSp>
          <p:nvCxnSpPr>
            <p:cNvPr id="330" name="Straight Arrow Connector 329"/>
            <p:cNvCxnSpPr>
              <a:stCxn id="322" idx="4"/>
              <a:endCxn id="329" idx="0"/>
            </p:cNvCxnSpPr>
            <p:nvPr/>
          </p:nvCxnSpPr>
          <p:spPr>
            <a:xfrm>
              <a:off x="916920" y="4418915"/>
              <a:ext cx="7779" cy="60891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Oval 330"/>
            <p:cNvSpPr/>
            <p:nvPr/>
          </p:nvSpPr>
          <p:spPr>
            <a:xfrm>
              <a:off x="4863762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2" name="Straight Arrow Connector 331"/>
            <p:cNvCxnSpPr>
              <a:stCxn id="316" idx="2"/>
              <a:endCxn id="331" idx="7"/>
            </p:cNvCxnSpPr>
            <p:nvPr/>
          </p:nvCxnSpPr>
          <p:spPr>
            <a:xfrm flipH="1">
              <a:off x="5123926" y="3654944"/>
              <a:ext cx="906173" cy="503807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3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59846" y="5027830"/>
              <a:ext cx="928189" cy="610286"/>
            </a:xfrm>
            <a:prstGeom prst="rect">
              <a:avLst/>
            </a:prstGeom>
            <a:noFill/>
          </p:spPr>
        </p:pic>
        <p:cxnSp>
          <p:nvCxnSpPr>
            <p:cNvPr id="334" name="Straight Arrow Connector 333"/>
            <p:cNvCxnSpPr>
              <a:stCxn id="331" idx="4"/>
              <a:endCxn id="333" idx="0"/>
            </p:cNvCxnSpPr>
            <p:nvPr/>
          </p:nvCxnSpPr>
          <p:spPr>
            <a:xfrm>
              <a:off x="5016162" y="4418915"/>
              <a:ext cx="7779" cy="60891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5" name="Picture 2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69733" y="5029200"/>
              <a:ext cx="1014614" cy="639346"/>
            </a:xfrm>
            <a:prstGeom prst="rect">
              <a:avLst/>
            </a:prstGeom>
            <a:noFill/>
          </p:spPr>
        </p:pic>
        <p:sp>
          <p:nvSpPr>
            <p:cNvPr id="336" name="Oval 335"/>
            <p:cNvSpPr/>
            <p:nvPr/>
          </p:nvSpPr>
          <p:spPr>
            <a:xfrm>
              <a:off x="6894840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" name="Straight Arrow Connector 336"/>
            <p:cNvCxnSpPr>
              <a:stCxn id="316" idx="2"/>
              <a:endCxn id="336" idx="1"/>
            </p:cNvCxnSpPr>
            <p:nvPr/>
          </p:nvCxnSpPr>
          <p:spPr>
            <a:xfrm>
              <a:off x="6030098" y="3654944"/>
              <a:ext cx="909379" cy="503807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8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99923" y="5029200"/>
              <a:ext cx="928189" cy="610286"/>
            </a:xfrm>
            <a:prstGeom prst="rect">
              <a:avLst/>
            </a:prstGeom>
            <a:noFill/>
          </p:spPr>
        </p:pic>
        <p:cxnSp>
          <p:nvCxnSpPr>
            <p:cNvPr id="339" name="Straight Arrow Connector 338"/>
            <p:cNvCxnSpPr>
              <a:stCxn id="336" idx="4"/>
              <a:endCxn id="338" idx="0"/>
            </p:cNvCxnSpPr>
            <p:nvPr/>
          </p:nvCxnSpPr>
          <p:spPr>
            <a:xfrm flipH="1">
              <a:off x="6464016" y="4418915"/>
              <a:ext cx="583224" cy="61028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/>
            <p:cNvCxnSpPr>
              <a:stCxn id="336" idx="4"/>
              <a:endCxn id="335" idx="0"/>
            </p:cNvCxnSpPr>
            <p:nvPr/>
          </p:nvCxnSpPr>
          <p:spPr>
            <a:xfrm>
              <a:off x="7047240" y="4418915"/>
              <a:ext cx="629800" cy="61028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1" name="Picture 2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920493" y="5028515"/>
              <a:ext cx="1014614" cy="639346"/>
            </a:xfrm>
            <a:prstGeom prst="rect">
              <a:avLst/>
            </a:prstGeom>
            <a:noFill/>
          </p:spPr>
        </p:pic>
        <p:sp>
          <p:nvSpPr>
            <p:cNvPr id="342" name="Oval 341"/>
            <p:cNvSpPr/>
            <p:nvPr/>
          </p:nvSpPr>
          <p:spPr>
            <a:xfrm>
              <a:off x="9478656" y="4113430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3" name="Straight Arrow Connector 342"/>
            <p:cNvCxnSpPr>
              <a:stCxn id="310" idx="2"/>
              <a:endCxn id="342" idx="7"/>
            </p:cNvCxnSpPr>
            <p:nvPr/>
          </p:nvCxnSpPr>
          <p:spPr>
            <a:xfrm flipH="1">
              <a:off x="9738820" y="3684004"/>
              <a:ext cx="980522" cy="474062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4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549581" y="5028515"/>
              <a:ext cx="928189" cy="610286"/>
            </a:xfrm>
            <a:prstGeom prst="rect">
              <a:avLst/>
            </a:prstGeom>
            <a:noFill/>
          </p:spPr>
        </p:pic>
        <p:cxnSp>
          <p:nvCxnSpPr>
            <p:cNvPr id="345" name="Straight Arrow Connector 344"/>
            <p:cNvCxnSpPr>
              <a:stCxn id="342" idx="4"/>
              <a:endCxn id="344" idx="0"/>
            </p:cNvCxnSpPr>
            <p:nvPr/>
          </p:nvCxnSpPr>
          <p:spPr>
            <a:xfrm flipH="1">
              <a:off x="9013677" y="4418230"/>
              <a:ext cx="617379" cy="61028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>
              <a:stCxn id="342" idx="4"/>
              <a:endCxn id="341" idx="0"/>
            </p:cNvCxnSpPr>
            <p:nvPr/>
          </p:nvCxnSpPr>
          <p:spPr>
            <a:xfrm>
              <a:off x="9631056" y="4418230"/>
              <a:ext cx="796745" cy="61028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Oval 346"/>
            <p:cNvSpPr/>
            <p:nvPr/>
          </p:nvSpPr>
          <p:spPr>
            <a:xfrm>
              <a:off x="11651969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Arrow Connector 347"/>
            <p:cNvCxnSpPr>
              <a:stCxn id="310" idx="2"/>
              <a:endCxn id="347" idx="1"/>
            </p:cNvCxnSpPr>
            <p:nvPr/>
          </p:nvCxnSpPr>
          <p:spPr>
            <a:xfrm>
              <a:off x="10719342" y="3684004"/>
              <a:ext cx="977264" cy="474747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>
              <a:stCxn id="347" idx="4"/>
            </p:cNvCxnSpPr>
            <p:nvPr/>
          </p:nvCxnSpPr>
          <p:spPr>
            <a:xfrm>
              <a:off x="11804369" y="4418915"/>
              <a:ext cx="7778" cy="608916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" name="Rounded Rectangle 349"/>
          <p:cNvSpPr/>
          <p:nvPr/>
        </p:nvSpPr>
        <p:spPr>
          <a:xfrm>
            <a:off x="4953000" y="5867400"/>
            <a:ext cx="67818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ight Arrow 350"/>
          <p:cNvSpPr/>
          <p:nvPr/>
        </p:nvSpPr>
        <p:spPr>
          <a:xfrm flipH="1">
            <a:off x="4038600" y="6025662"/>
            <a:ext cx="685800" cy="42203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4" name="Picture 35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533400" y="6096000"/>
            <a:ext cx="864620" cy="279057"/>
          </a:xfrm>
          <a:prstGeom prst="rect">
            <a:avLst/>
          </a:prstGeom>
          <a:noFill/>
          <a:ln/>
          <a:effectLst/>
        </p:spPr>
      </p:pic>
      <p:pic>
        <p:nvPicPr>
          <p:cNvPr id="353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006" y="6096000"/>
            <a:ext cx="367414" cy="241575"/>
          </a:xfrm>
          <a:prstGeom prst="rect">
            <a:avLst/>
          </a:prstGeom>
          <a:noFill/>
        </p:spPr>
      </p:pic>
      <p:pic>
        <p:nvPicPr>
          <p:cNvPr id="355" name="Picture 35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1649980" y="6096000"/>
            <a:ext cx="864620" cy="279057"/>
          </a:xfrm>
          <a:prstGeom prst="rect">
            <a:avLst/>
          </a:prstGeom>
          <a:noFill/>
          <a:ln/>
          <a:effectLst/>
        </p:spPr>
      </p:pic>
      <p:pic>
        <p:nvPicPr>
          <p:cNvPr id="357" name="Picture 35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2792980" y="6096000"/>
            <a:ext cx="864620" cy="279057"/>
          </a:xfrm>
          <a:prstGeom prst="rect">
            <a:avLst/>
          </a:prstGeom>
          <a:noFill/>
          <a:ln/>
          <a:effectLst/>
        </p:spPr>
      </p:pic>
      <p:pic>
        <p:nvPicPr>
          <p:cNvPr id="359" name="Picture 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027" y="6051604"/>
            <a:ext cx="389821" cy="276085"/>
          </a:xfrm>
          <a:prstGeom prst="rect">
            <a:avLst/>
          </a:prstGeom>
          <a:noFill/>
        </p:spPr>
      </p:pic>
      <p:pic>
        <p:nvPicPr>
          <p:cNvPr id="360" name="Picture 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1998" y="6087424"/>
            <a:ext cx="401623" cy="253078"/>
          </a:xfrm>
          <a:prstGeom prst="rect">
            <a:avLst/>
          </a:prstGeom>
          <a:noFill/>
        </p:spPr>
      </p:pic>
      <p:sp>
        <p:nvSpPr>
          <p:cNvPr id="361" name="Rounded Rectangle 360"/>
          <p:cNvSpPr/>
          <p:nvPr/>
        </p:nvSpPr>
        <p:spPr>
          <a:xfrm>
            <a:off x="381000" y="5867400"/>
            <a:ext cx="34290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ounded Rectangle 361"/>
          <p:cNvSpPr/>
          <p:nvPr/>
        </p:nvSpPr>
        <p:spPr>
          <a:xfrm>
            <a:off x="4953000" y="4724400"/>
            <a:ext cx="67818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ight Arrow 362"/>
          <p:cNvSpPr/>
          <p:nvPr/>
        </p:nvSpPr>
        <p:spPr>
          <a:xfrm flipH="1">
            <a:off x="4038600" y="4882662"/>
            <a:ext cx="685800" cy="42203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1" name="Picture 370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533144" y="4953000"/>
            <a:ext cx="865130" cy="279221"/>
          </a:xfrm>
          <a:prstGeom prst="rect">
            <a:avLst/>
          </a:prstGeom>
          <a:noFill/>
          <a:ln/>
          <a:effectLst/>
        </p:spPr>
      </p:pic>
      <p:pic>
        <p:nvPicPr>
          <p:cNvPr id="365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006" y="4953000"/>
            <a:ext cx="367414" cy="241575"/>
          </a:xfrm>
          <a:prstGeom prst="rect">
            <a:avLst/>
          </a:prstGeom>
          <a:noFill/>
        </p:spPr>
      </p:pic>
      <p:pic>
        <p:nvPicPr>
          <p:cNvPr id="372" name="Picture 371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1649724" y="4953000"/>
            <a:ext cx="865130" cy="279221"/>
          </a:xfrm>
          <a:prstGeom prst="rect">
            <a:avLst/>
          </a:prstGeom>
          <a:noFill/>
          <a:ln/>
          <a:effectLst/>
        </p:spPr>
      </p:pic>
      <p:pic>
        <p:nvPicPr>
          <p:cNvPr id="373" name="Picture 372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2792724" y="4953000"/>
            <a:ext cx="865130" cy="279221"/>
          </a:xfrm>
          <a:prstGeom prst="rect">
            <a:avLst/>
          </a:prstGeom>
          <a:noFill/>
          <a:ln/>
          <a:effectLst/>
        </p:spPr>
      </p:pic>
      <p:pic>
        <p:nvPicPr>
          <p:cNvPr id="368" name="Picture 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027" y="4908604"/>
            <a:ext cx="389821" cy="276085"/>
          </a:xfrm>
          <a:prstGeom prst="rect">
            <a:avLst/>
          </a:prstGeom>
          <a:noFill/>
        </p:spPr>
      </p:pic>
      <p:pic>
        <p:nvPicPr>
          <p:cNvPr id="369" name="Picture 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1998" y="4944424"/>
            <a:ext cx="401623" cy="253078"/>
          </a:xfrm>
          <a:prstGeom prst="rect">
            <a:avLst/>
          </a:prstGeom>
          <a:noFill/>
        </p:spPr>
      </p:pic>
      <p:sp>
        <p:nvSpPr>
          <p:cNvPr id="370" name="Rounded Rectangle 369"/>
          <p:cNvSpPr/>
          <p:nvPr/>
        </p:nvSpPr>
        <p:spPr>
          <a:xfrm>
            <a:off x="381000" y="4724400"/>
            <a:ext cx="34290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ounded Rectangle 373"/>
          <p:cNvSpPr/>
          <p:nvPr/>
        </p:nvSpPr>
        <p:spPr>
          <a:xfrm>
            <a:off x="4953000" y="3597302"/>
            <a:ext cx="67818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ight Arrow 374"/>
          <p:cNvSpPr/>
          <p:nvPr/>
        </p:nvSpPr>
        <p:spPr>
          <a:xfrm flipH="1">
            <a:off x="4038600" y="3755564"/>
            <a:ext cx="685800" cy="42203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3" name="Picture 382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532889" y="3825902"/>
            <a:ext cx="865640" cy="279386"/>
          </a:xfrm>
          <a:prstGeom prst="rect">
            <a:avLst/>
          </a:prstGeom>
          <a:noFill/>
          <a:ln/>
          <a:effectLst/>
        </p:spPr>
      </p:pic>
      <p:pic>
        <p:nvPicPr>
          <p:cNvPr id="377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006" y="3825902"/>
            <a:ext cx="367414" cy="241575"/>
          </a:xfrm>
          <a:prstGeom prst="rect">
            <a:avLst/>
          </a:prstGeom>
          <a:noFill/>
        </p:spPr>
      </p:pic>
      <p:pic>
        <p:nvPicPr>
          <p:cNvPr id="384" name="Picture 383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1649469" y="3825902"/>
            <a:ext cx="865640" cy="279386"/>
          </a:xfrm>
          <a:prstGeom prst="rect">
            <a:avLst/>
          </a:prstGeom>
          <a:noFill/>
          <a:ln/>
          <a:effectLst/>
        </p:spPr>
      </p:pic>
      <p:pic>
        <p:nvPicPr>
          <p:cNvPr id="385" name="Picture 384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2792468" y="3825902"/>
            <a:ext cx="865640" cy="279386"/>
          </a:xfrm>
          <a:prstGeom prst="rect">
            <a:avLst/>
          </a:prstGeom>
          <a:noFill/>
          <a:ln/>
          <a:effectLst/>
        </p:spPr>
      </p:pic>
      <p:pic>
        <p:nvPicPr>
          <p:cNvPr id="380" name="Picture 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027" y="3781506"/>
            <a:ext cx="389821" cy="276085"/>
          </a:xfrm>
          <a:prstGeom prst="rect">
            <a:avLst/>
          </a:prstGeom>
          <a:noFill/>
        </p:spPr>
      </p:pic>
      <p:pic>
        <p:nvPicPr>
          <p:cNvPr id="381" name="Picture 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1998" y="3817326"/>
            <a:ext cx="401623" cy="253078"/>
          </a:xfrm>
          <a:prstGeom prst="rect">
            <a:avLst/>
          </a:prstGeom>
          <a:noFill/>
        </p:spPr>
      </p:pic>
      <p:sp>
        <p:nvSpPr>
          <p:cNvPr id="382" name="Rounded Rectangle 381"/>
          <p:cNvSpPr/>
          <p:nvPr/>
        </p:nvSpPr>
        <p:spPr>
          <a:xfrm>
            <a:off x="381000" y="3597302"/>
            <a:ext cx="34290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ounded Rectangle 385"/>
          <p:cNvSpPr/>
          <p:nvPr/>
        </p:nvSpPr>
        <p:spPr>
          <a:xfrm>
            <a:off x="4953000" y="2474845"/>
            <a:ext cx="67818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ight Arrow 386"/>
          <p:cNvSpPr/>
          <p:nvPr/>
        </p:nvSpPr>
        <p:spPr>
          <a:xfrm flipH="1">
            <a:off x="4038600" y="2633107"/>
            <a:ext cx="685800" cy="42203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9" name="Picture 398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532633" y="2703445"/>
            <a:ext cx="866151" cy="279551"/>
          </a:xfrm>
          <a:prstGeom prst="rect">
            <a:avLst/>
          </a:prstGeom>
          <a:noFill/>
          <a:ln/>
          <a:effectLst/>
        </p:spPr>
      </p:pic>
      <p:pic>
        <p:nvPicPr>
          <p:cNvPr id="389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006" y="2703445"/>
            <a:ext cx="367414" cy="241575"/>
          </a:xfrm>
          <a:prstGeom prst="rect">
            <a:avLst/>
          </a:prstGeom>
          <a:noFill/>
        </p:spPr>
      </p:pic>
      <p:pic>
        <p:nvPicPr>
          <p:cNvPr id="400" name="Picture 399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1649213" y="2703445"/>
            <a:ext cx="866151" cy="279551"/>
          </a:xfrm>
          <a:prstGeom prst="rect">
            <a:avLst/>
          </a:prstGeom>
          <a:noFill/>
          <a:ln/>
          <a:effectLst/>
        </p:spPr>
      </p:pic>
      <p:pic>
        <p:nvPicPr>
          <p:cNvPr id="401" name="Picture 400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2792212" y="2703445"/>
            <a:ext cx="866151" cy="279551"/>
          </a:xfrm>
          <a:prstGeom prst="rect">
            <a:avLst/>
          </a:prstGeom>
          <a:noFill/>
          <a:ln/>
          <a:effectLst/>
        </p:spPr>
      </p:pic>
      <p:pic>
        <p:nvPicPr>
          <p:cNvPr id="392" name="Picture 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027" y="2659049"/>
            <a:ext cx="389821" cy="276085"/>
          </a:xfrm>
          <a:prstGeom prst="rect">
            <a:avLst/>
          </a:prstGeom>
          <a:noFill/>
        </p:spPr>
      </p:pic>
      <p:pic>
        <p:nvPicPr>
          <p:cNvPr id="393" name="Picture 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1998" y="2694869"/>
            <a:ext cx="401623" cy="253078"/>
          </a:xfrm>
          <a:prstGeom prst="rect">
            <a:avLst/>
          </a:prstGeom>
          <a:noFill/>
        </p:spPr>
      </p:pic>
      <p:sp>
        <p:nvSpPr>
          <p:cNvPr id="394" name="Rounded Rectangle 393"/>
          <p:cNvSpPr/>
          <p:nvPr/>
        </p:nvSpPr>
        <p:spPr>
          <a:xfrm>
            <a:off x="381000" y="2474845"/>
            <a:ext cx="34290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ounded Rectangle 401"/>
          <p:cNvSpPr/>
          <p:nvPr/>
        </p:nvSpPr>
        <p:spPr>
          <a:xfrm>
            <a:off x="4953000" y="1371600"/>
            <a:ext cx="67818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ight Arrow 402"/>
          <p:cNvSpPr/>
          <p:nvPr/>
        </p:nvSpPr>
        <p:spPr>
          <a:xfrm flipH="1">
            <a:off x="4038600" y="1529862"/>
            <a:ext cx="685800" cy="42203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4" name="Picture 953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532377" y="1600200"/>
            <a:ext cx="866662" cy="279716"/>
          </a:xfrm>
          <a:prstGeom prst="rect">
            <a:avLst/>
          </a:prstGeom>
          <a:noFill/>
          <a:ln/>
          <a:effectLst/>
        </p:spPr>
      </p:pic>
      <p:pic>
        <p:nvPicPr>
          <p:cNvPr id="405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006" y="1600200"/>
            <a:ext cx="367414" cy="241575"/>
          </a:xfrm>
          <a:prstGeom prst="rect">
            <a:avLst/>
          </a:prstGeom>
          <a:noFill/>
        </p:spPr>
      </p:pic>
      <p:pic>
        <p:nvPicPr>
          <p:cNvPr id="955" name="Picture 954" descr="TP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1648957" y="1600200"/>
            <a:ext cx="866662" cy="279716"/>
          </a:xfrm>
          <a:prstGeom prst="rect">
            <a:avLst/>
          </a:prstGeom>
          <a:noFill/>
          <a:ln/>
          <a:effectLst/>
        </p:spPr>
      </p:pic>
      <p:pic>
        <p:nvPicPr>
          <p:cNvPr id="956" name="Picture 955" descr="TP_tmp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2791956" y="1600200"/>
            <a:ext cx="866662" cy="279716"/>
          </a:xfrm>
          <a:prstGeom prst="rect">
            <a:avLst/>
          </a:prstGeom>
          <a:noFill/>
          <a:ln/>
          <a:effectLst/>
        </p:spPr>
      </p:pic>
      <p:pic>
        <p:nvPicPr>
          <p:cNvPr id="408" name="Picture 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027" y="1555804"/>
            <a:ext cx="389821" cy="276085"/>
          </a:xfrm>
          <a:prstGeom prst="rect">
            <a:avLst/>
          </a:prstGeom>
          <a:noFill/>
        </p:spPr>
      </p:pic>
      <p:pic>
        <p:nvPicPr>
          <p:cNvPr id="409" name="Picture 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1998" y="1591624"/>
            <a:ext cx="401623" cy="253078"/>
          </a:xfrm>
          <a:prstGeom prst="rect">
            <a:avLst/>
          </a:prstGeom>
          <a:noFill/>
        </p:spPr>
      </p:pic>
      <p:sp>
        <p:nvSpPr>
          <p:cNvPr id="410" name="Rounded Rectangle 409"/>
          <p:cNvSpPr/>
          <p:nvPr/>
        </p:nvSpPr>
        <p:spPr>
          <a:xfrm>
            <a:off x="381000" y="1371600"/>
            <a:ext cx="34290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 animBg="1"/>
      <p:bldP spid="351" grpId="0" animBg="1"/>
      <p:bldP spid="361" grpId="0" animBg="1"/>
      <p:bldP spid="362" grpId="0" animBg="1"/>
      <p:bldP spid="363" grpId="0" animBg="1"/>
      <p:bldP spid="370" grpId="0" animBg="1"/>
      <p:bldP spid="374" grpId="0" animBg="1"/>
      <p:bldP spid="375" grpId="0" animBg="1"/>
      <p:bldP spid="382" grpId="0" animBg="1"/>
      <p:bldP spid="386" grpId="0" animBg="1"/>
      <p:bldP spid="387" grpId="0" animBg="1"/>
      <p:bldP spid="394" grpId="0" animBg="1"/>
      <p:bldP spid="402" grpId="0" animBg="1"/>
      <p:bldP spid="403" grpId="0" animBg="1"/>
      <p:bldP spid="4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Time-Limited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7823200" cy="4729164"/>
          </a:xfrm>
        </p:spPr>
        <p:txBody>
          <a:bodyPr/>
          <a:lstStyle/>
          <a:p>
            <a:r>
              <a:rPr lang="en-US" sz="2400" dirty="0"/>
              <a:t>Key idea: time-limited values</a:t>
            </a:r>
          </a:p>
          <a:p>
            <a:pPr lvl="4"/>
            <a:endParaRPr lang="en-US" sz="1200" dirty="0"/>
          </a:p>
          <a:p>
            <a:r>
              <a:rPr lang="en-US" sz="2400" dirty="0"/>
              <a:t>Define </a:t>
            </a:r>
            <a:r>
              <a:rPr lang="en-US" sz="2400" dirty="0" err="1"/>
              <a:t>V</a:t>
            </a:r>
            <a:r>
              <a:rPr lang="en-US" sz="2400" baseline="-25000" dirty="0" err="1"/>
              <a:t>k</a:t>
            </a:r>
            <a:r>
              <a:rPr lang="en-US" sz="2400" dirty="0"/>
              <a:t>(s) to be the optimal value of s if the game ends in k more time steps</a:t>
            </a:r>
          </a:p>
          <a:p>
            <a:pPr lvl="1"/>
            <a:r>
              <a:rPr lang="en-US" sz="2000" dirty="0"/>
              <a:t>Equivalently, it’s what a depth-k </a:t>
            </a:r>
            <a:r>
              <a:rPr lang="en-US" sz="2000" dirty="0" err="1"/>
              <a:t>expectimax</a:t>
            </a:r>
            <a:r>
              <a:rPr lang="en-US" sz="2000" dirty="0"/>
              <a:t> would give from s</a:t>
            </a:r>
          </a:p>
          <a:p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9020" y="1264178"/>
            <a:ext cx="2248579" cy="2164822"/>
          </a:xfrm>
          <a:prstGeom prst="rect">
            <a:avLst/>
          </a:prstGeom>
          <a:noFill/>
        </p:spPr>
      </p:pic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7696200" y="6488112"/>
            <a:ext cx="449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[Demo – time-limited values (L8D6)]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24350" y="3962400"/>
            <a:ext cx="4492280" cy="1731062"/>
            <a:chOff x="460604" y="1295400"/>
            <a:chExt cx="11348754" cy="437314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43362" y="1295400"/>
              <a:ext cx="928190" cy="610286"/>
            </a:xfrm>
            <a:prstGeom prst="rect">
              <a:avLst/>
            </a:prstGeom>
            <a:noFill/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654641" y="3124199"/>
              <a:ext cx="1014612" cy="639346"/>
            </a:xfrm>
            <a:prstGeom prst="rect">
              <a:avLst/>
            </a:prstGeom>
            <a:noFill/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824561" y="4941331"/>
              <a:ext cx="984797" cy="697468"/>
            </a:xfrm>
            <a:prstGeom prst="rect">
              <a:avLst/>
            </a:prstGeom>
            <a:noFill/>
          </p:spPr>
        </p:pic>
        <p:sp>
          <p:nvSpPr>
            <p:cNvPr id="11" name="Oval 10"/>
            <p:cNvSpPr/>
            <p:nvPr/>
          </p:nvSpPr>
          <p:spPr>
            <a:xfrm>
              <a:off x="1770678" y="2209800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790478" y="2209800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8" idx="2"/>
              <a:endCxn id="12" idx="1"/>
            </p:cNvCxnSpPr>
            <p:nvPr/>
          </p:nvCxnSpPr>
          <p:spPr>
            <a:xfrm>
              <a:off x="5207457" y="1905685"/>
              <a:ext cx="2627658" cy="348752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2"/>
              <a:endCxn id="11" idx="7"/>
            </p:cNvCxnSpPr>
            <p:nvPr/>
          </p:nvCxnSpPr>
          <p:spPr>
            <a:xfrm flipH="1">
              <a:off x="2030841" y="1905685"/>
              <a:ext cx="3176616" cy="348752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66005" y="3124199"/>
              <a:ext cx="928190" cy="610286"/>
            </a:xfrm>
            <a:prstGeom prst="rect">
              <a:avLst/>
            </a:prstGeom>
            <a:noFill/>
          </p:spPr>
        </p:pic>
        <p:cxnSp>
          <p:nvCxnSpPr>
            <p:cNvPr id="16" name="Straight Arrow Connector 15"/>
            <p:cNvCxnSpPr>
              <a:stCxn id="12" idx="4"/>
              <a:endCxn id="15" idx="0"/>
            </p:cNvCxnSpPr>
            <p:nvPr/>
          </p:nvCxnSpPr>
          <p:spPr>
            <a:xfrm flipH="1">
              <a:off x="6030099" y="2514600"/>
              <a:ext cx="1912779" cy="609600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4"/>
              <a:endCxn id="9" idx="0"/>
            </p:cNvCxnSpPr>
            <p:nvPr/>
          </p:nvCxnSpPr>
          <p:spPr>
            <a:xfrm>
              <a:off x="7942878" y="2514600"/>
              <a:ext cx="2219072" cy="609600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51204" y="3123514"/>
              <a:ext cx="928190" cy="610286"/>
            </a:xfrm>
            <a:prstGeom prst="rect">
              <a:avLst/>
            </a:prstGeom>
            <a:noFill/>
          </p:spPr>
        </p:pic>
        <p:cxnSp>
          <p:nvCxnSpPr>
            <p:cNvPr id="19" name="Straight Arrow Connector 18"/>
            <p:cNvCxnSpPr>
              <a:stCxn id="11" idx="4"/>
              <a:endCxn id="18" idx="0"/>
            </p:cNvCxnSpPr>
            <p:nvPr/>
          </p:nvCxnSpPr>
          <p:spPr>
            <a:xfrm flipH="1">
              <a:off x="1915299" y="2514600"/>
              <a:ext cx="7779" cy="60891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872842" y="5029200"/>
              <a:ext cx="1014612" cy="639346"/>
            </a:xfrm>
            <a:prstGeom prst="rect">
              <a:avLst/>
            </a:prstGeom>
            <a:noFill/>
          </p:spPr>
        </p:pic>
        <p:sp>
          <p:nvSpPr>
            <p:cNvPr id="21" name="Oval 20"/>
            <p:cNvSpPr/>
            <p:nvPr/>
          </p:nvSpPr>
          <p:spPr>
            <a:xfrm>
              <a:off x="764520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780040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18" idx="2"/>
              <a:endCxn id="22" idx="1"/>
            </p:cNvCxnSpPr>
            <p:nvPr/>
          </p:nvCxnSpPr>
          <p:spPr>
            <a:xfrm>
              <a:off x="1915299" y="3733800"/>
              <a:ext cx="909378" cy="424952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8" idx="2"/>
              <a:endCxn id="21" idx="7"/>
            </p:cNvCxnSpPr>
            <p:nvPr/>
          </p:nvCxnSpPr>
          <p:spPr>
            <a:xfrm flipH="1">
              <a:off x="1024683" y="3733800"/>
              <a:ext cx="890616" cy="424952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60805" y="5029200"/>
              <a:ext cx="928190" cy="610286"/>
            </a:xfrm>
            <a:prstGeom prst="rect">
              <a:avLst/>
            </a:prstGeom>
            <a:noFill/>
          </p:spPr>
        </p:pic>
        <p:cxnSp>
          <p:nvCxnSpPr>
            <p:cNvPr id="26" name="Straight Arrow Connector 25"/>
            <p:cNvCxnSpPr>
              <a:stCxn id="22" idx="4"/>
              <a:endCxn id="25" idx="0"/>
            </p:cNvCxnSpPr>
            <p:nvPr/>
          </p:nvCxnSpPr>
          <p:spPr>
            <a:xfrm flipH="1">
              <a:off x="2524899" y="4418915"/>
              <a:ext cx="407541" cy="61028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2" idx="4"/>
              <a:endCxn id="20" idx="0"/>
            </p:cNvCxnSpPr>
            <p:nvPr/>
          </p:nvCxnSpPr>
          <p:spPr>
            <a:xfrm>
              <a:off x="2932440" y="4418915"/>
              <a:ext cx="447710" cy="61028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0604" y="5027831"/>
              <a:ext cx="928190" cy="610286"/>
            </a:xfrm>
            <a:prstGeom prst="rect">
              <a:avLst/>
            </a:prstGeom>
            <a:noFill/>
          </p:spPr>
        </p:pic>
        <p:cxnSp>
          <p:nvCxnSpPr>
            <p:cNvPr id="29" name="Straight Arrow Connector 28"/>
            <p:cNvCxnSpPr>
              <a:stCxn id="21" idx="4"/>
              <a:endCxn id="28" idx="0"/>
            </p:cNvCxnSpPr>
            <p:nvPr/>
          </p:nvCxnSpPr>
          <p:spPr>
            <a:xfrm>
              <a:off x="916920" y="4418915"/>
              <a:ext cx="7779" cy="60891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4863762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endCxn id="30" idx="7"/>
            </p:cNvCxnSpPr>
            <p:nvPr/>
          </p:nvCxnSpPr>
          <p:spPr>
            <a:xfrm flipH="1">
              <a:off x="5123925" y="3733800"/>
              <a:ext cx="890616" cy="424952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59846" y="5027831"/>
              <a:ext cx="928190" cy="610286"/>
            </a:xfrm>
            <a:prstGeom prst="rect">
              <a:avLst/>
            </a:prstGeom>
            <a:noFill/>
          </p:spPr>
        </p:pic>
        <p:cxnSp>
          <p:nvCxnSpPr>
            <p:cNvPr id="33" name="Straight Arrow Connector 32"/>
            <p:cNvCxnSpPr>
              <a:stCxn id="30" idx="4"/>
              <a:endCxn id="32" idx="0"/>
            </p:cNvCxnSpPr>
            <p:nvPr/>
          </p:nvCxnSpPr>
          <p:spPr>
            <a:xfrm>
              <a:off x="5016162" y="4418915"/>
              <a:ext cx="7779" cy="60891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987643" y="5029200"/>
              <a:ext cx="1014612" cy="639346"/>
            </a:xfrm>
            <a:prstGeom prst="rect">
              <a:avLst/>
            </a:prstGeom>
            <a:noFill/>
          </p:spPr>
        </p:pic>
        <p:sp>
          <p:nvSpPr>
            <p:cNvPr id="35" name="Oval 34"/>
            <p:cNvSpPr/>
            <p:nvPr/>
          </p:nvSpPr>
          <p:spPr>
            <a:xfrm>
              <a:off x="6894840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15" idx="2"/>
              <a:endCxn id="35" idx="1"/>
            </p:cNvCxnSpPr>
            <p:nvPr/>
          </p:nvCxnSpPr>
          <p:spPr>
            <a:xfrm>
              <a:off x="6030099" y="3734485"/>
              <a:ext cx="909378" cy="424267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175604" y="5029200"/>
              <a:ext cx="928190" cy="610286"/>
            </a:xfrm>
            <a:prstGeom prst="rect">
              <a:avLst/>
            </a:prstGeom>
            <a:noFill/>
          </p:spPr>
        </p:pic>
        <p:cxnSp>
          <p:nvCxnSpPr>
            <p:cNvPr id="38" name="Straight Arrow Connector 37"/>
            <p:cNvCxnSpPr>
              <a:stCxn id="35" idx="4"/>
              <a:endCxn id="37" idx="0"/>
            </p:cNvCxnSpPr>
            <p:nvPr/>
          </p:nvCxnSpPr>
          <p:spPr>
            <a:xfrm flipH="1">
              <a:off x="6639699" y="4418915"/>
              <a:ext cx="407541" cy="61028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5" idx="4"/>
              <a:endCxn id="34" idx="0"/>
            </p:cNvCxnSpPr>
            <p:nvPr/>
          </p:nvCxnSpPr>
          <p:spPr>
            <a:xfrm>
              <a:off x="7047240" y="4418915"/>
              <a:ext cx="447710" cy="61028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045042" y="5028516"/>
              <a:ext cx="1014612" cy="639346"/>
            </a:xfrm>
            <a:prstGeom prst="rect">
              <a:avLst/>
            </a:prstGeom>
            <a:noFill/>
          </p:spPr>
        </p:pic>
        <p:sp>
          <p:nvSpPr>
            <p:cNvPr id="41" name="Oval 40"/>
            <p:cNvSpPr/>
            <p:nvPr/>
          </p:nvSpPr>
          <p:spPr>
            <a:xfrm>
              <a:off x="8952240" y="4113430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9" idx="2"/>
              <a:endCxn id="41" idx="7"/>
            </p:cNvCxnSpPr>
            <p:nvPr/>
          </p:nvCxnSpPr>
          <p:spPr>
            <a:xfrm flipH="1">
              <a:off x="9212403" y="3763546"/>
              <a:ext cx="949547" cy="394521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33005" y="5028516"/>
              <a:ext cx="928190" cy="610286"/>
            </a:xfrm>
            <a:prstGeom prst="rect">
              <a:avLst/>
            </a:prstGeom>
            <a:noFill/>
          </p:spPr>
        </p:pic>
        <p:cxnSp>
          <p:nvCxnSpPr>
            <p:cNvPr id="44" name="Straight Arrow Connector 43"/>
            <p:cNvCxnSpPr>
              <a:stCxn id="41" idx="4"/>
              <a:endCxn id="43" idx="0"/>
            </p:cNvCxnSpPr>
            <p:nvPr/>
          </p:nvCxnSpPr>
          <p:spPr>
            <a:xfrm flipH="1">
              <a:off x="8697099" y="4418230"/>
              <a:ext cx="407541" cy="61028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1" idx="4"/>
              <a:endCxn id="40" idx="0"/>
            </p:cNvCxnSpPr>
            <p:nvPr/>
          </p:nvCxnSpPr>
          <p:spPr>
            <a:xfrm>
              <a:off x="9104640" y="4418230"/>
              <a:ext cx="447710" cy="61028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1119941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stCxn id="9" idx="2"/>
              <a:endCxn id="46" idx="1"/>
            </p:cNvCxnSpPr>
            <p:nvPr/>
          </p:nvCxnSpPr>
          <p:spPr>
            <a:xfrm>
              <a:off x="10161950" y="3763546"/>
              <a:ext cx="1002628" cy="395206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11272341" y="4418915"/>
              <a:ext cx="7779" cy="60891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Arrow 48"/>
          <p:cNvSpPr/>
          <p:nvPr/>
        </p:nvSpPr>
        <p:spPr>
          <a:xfrm>
            <a:off x="6629400" y="4343400"/>
            <a:ext cx="990600" cy="914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8229600" y="4267200"/>
            <a:ext cx="2057400" cy="1447800"/>
          </a:xfrm>
          <a:prstGeom prst="triangle">
            <a:avLst/>
          </a:prstGeom>
          <a:solidFill>
            <a:srgbClr val="8FAA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8763000" y="3962400"/>
            <a:ext cx="864110" cy="278892"/>
          </a:xfrm>
          <a:prstGeom prst="rect">
            <a:avLst/>
          </a:prstGeom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350" y="3962400"/>
            <a:ext cx="367414" cy="241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91" y="1143000"/>
            <a:ext cx="62064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1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Example: Grid World</a:t>
            </a:r>
          </a:p>
        </p:txBody>
      </p:sp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0735" y="1371600"/>
            <a:ext cx="4495800" cy="348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228600" y="1493838"/>
            <a:ext cx="6477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A maze-like problem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The agent lives in a grid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Walls block the agent’</a:t>
            </a:r>
            <a:r>
              <a:rPr lang="en-US" altLang="ja-JP" dirty="0">
                <a:latin typeface="Calibri" pitchFamily="34" charset="0"/>
              </a:rPr>
              <a:t>s path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altLang="ja-JP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Noisy movement: </a:t>
            </a:r>
            <a:r>
              <a:rPr lang="en-US" altLang="ja-JP" sz="2000" dirty="0">
                <a:solidFill>
                  <a:schemeClr val="accent2"/>
                </a:solidFill>
                <a:latin typeface="Calibri" pitchFamily="34" charset="0"/>
              </a:rPr>
              <a:t>actions do not always go as planned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80% of the time, the action North takes the agent North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(if there is no wall there)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10% of the time, North takes the agent West; 10% East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If there is a wall in the direction the agent would have been taken, the agent stays put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The agent receives rewards each time step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Small </a:t>
            </a:r>
            <a:r>
              <a:rPr lang="en-US" altLang="ja-JP" dirty="0">
                <a:latin typeface="Calibri" pitchFamily="34" charset="0"/>
              </a:rPr>
              <a:t>“living” reward each step (can be negative)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Big rewards come at the end (good or bad)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Goal: maximize sum of rewards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3135" y="1373299"/>
            <a:ext cx="4439265" cy="3197001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10800" y="3896549"/>
            <a:ext cx="457200" cy="24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67801" y="3886200"/>
            <a:ext cx="509618" cy="21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77400" y="2895600"/>
            <a:ext cx="43332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Dan\Dropbox\Office\CS 188\Ketrina Art\MDPs\AgentTopD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71422" y="3581400"/>
            <a:ext cx="815578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45" y="1143000"/>
            <a:ext cx="617691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19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00" y="1143000"/>
            <a:ext cx="62072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19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9" y="1143000"/>
            <a:ext cx="617764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19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57098"/>
            <a:ext cx="6172200" cy="57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199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44" y="1143000"/>
            <a:ext cx="6186713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19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72" y="1173166"/>
            <a:ext cx="6154057" cy="56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19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48034"/>
            <a:ext cx="6172200" cy="57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19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75224"/>
            <a:ext cx="6172200" cy="56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199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98" y="1157224"/>
            <a:ext cx="6179605" cy="57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19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1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World Actions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6308" y="1728787"/>
            <a:ext cx="2067596" cy="311355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0953" y="1805405"/>
            <a:ext cx="6607647" cy="4518777"/>
          </a:xfrm>
          <a:prstGeom prst="rect">
            <a:avLst/>
          </a:prstGeom>
          <a:noFill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14400" y="1214735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Deterministic Grid World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58000" y="1214735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Stochastic Grid World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171700" y="3924301"/>
            <a:ext cx="5181600" cy="762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4877716"/>
            <a:ext cx="2057400" cy="1442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38306"/>
            <a:ext cx="6172200" cy="57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19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199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46" y="1130418"/>
            <a:ext cx="6190508" cy="5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199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1600200"/>
            <a:ext cx="6067425" cy="4200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  <a:sym typeface="Symbol" pitchFamily="18" charset="2"/>
              </a:rPr>
              <a:t>Value Iteration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77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Start with V</a:t>
            </a:r>
            <a:r>
              <a:rPr lang="en-US" sz="2400" baseline="-25000" dirty="0">
                <a:ea typeface="ＭＳ Ｐゴシック" pitchFamily="34" charset="-128"/>
              </a:rPr>
              <a:t>0</a:t>
            </a:r>
            <a:r>
              <a:rPr lang="en-US" sz="2400" dirty="0">
                <a:ea typeface="ＭＳ Ｐゴシック" pitchFamily="34" charset="-128"/>
              </a:rPr>
              <a:t>(s) = 0: no time steps left means an expected reward sum of zero</a:t>
            </a:r>
          </a:p>
          <a:p>
            <a:pPr lvl="2">
              <a:lnSpc>
                <a:spcPct val="80000"/>
              </a:lnSpc>
            </a:pPr>
            <a:endParaRPr lang="en-US" sz="16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Given vector of </a:t>
            </a:r>
            <a:r>
              <a:rPr lang="en-US" sz="2400" dirty="0" err="1">
                <a:ea typeface="ＭＳ Ｐゴシック" pitchFamily="34" charset="-128"/>
              </a:rPr>
              <a:t>V</a:t>
            </a:r>
            <a:r>
              <a:rPr lang="en-US" sz="2400" baseline="-25000" dirty="0" err="1">
                <a:ea typeface="ＭＳ Ｐゴシック" pitchFamily="34" charset="-128"/>
              </a:rPr>
              <a:t>k</a:t>
            </a:r>
            <a:r>
              <a:rPr lang="en-US" sz="2400" dirty="0">
                <a:ea typeface="ＭＳ Ｐゴシック" pitchFamily="34" charset="-128"/>
              </a:rPr>
              <a:t>(s) values, do one ply of </a:t>
            </a:r>
            <a:r>
              <a:rPr lang="en-US" sz="2400" dirty="0" err="1">
                <a:ea typeface="ＭＳ Ｐゴシック" pitchFamily="34" charset="-128"/>
              </a:rPr>
              <a:t>expectimax</a:t>
            </a:r>
            <a:r>
              <a:rPr lang="en-US" sz="2400" dirty="0">
                <a:ea typeface="ＭＳ Ｐゴシック" pitchFamily="34" charset="-128"/>
              </a:rPr>
              <a:t> from each state:</a:t>
            </a:r>
          </a:p>
          <a:p>
            <a:pPr lvl="1"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Repeat until convergence</a:t>
            </a:r>
          </a:p>
          <a:p>
            <a:pPr lvl="1"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Complexity of each iteration: O(S</a:t>
            </a:r>
            <a:r>
              <a:rPr lang="en-US" sz="2400" baseline="30000" dirty="0">
                <a:ea typeface="ＭＳ Ｐゴシック" pitchFamily="34" charset="-128"/>
              </a:rPr>
              <a:t>2</a:t>
            </a:r>
            <a:r>
              <a:rPr lang="en-US" sz="2400" dirty="0">
                <a:ea typeface="ＭＳ Ｐゴシック" pitchFamily="34" charset="-128"/>
              </a:rPr>
              <a:t>A)</a:t>
            </a:r>
          </a:p>
          <a:p>
            <a:pPr lvl="1"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Theorem: will converge to unique optimal values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Basic idea: approximations get refined towards optimal values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Policy may converge long before values do</a:t>
            </a: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142684" y="2667000"/>
            <a:ext cx="7266933" cy="690930"/>
          </a:xfrm>
          <a:prstGeom prst="rect">
            <a:avLst/>
          </a:prstGeom>
          <a:noFill/>
          <a:ln/>
          <a:effectLst/>
        </p:spPr>
      </p:pic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9220200" y="2286000"/>
            <a:ext cx="2286000" cy="2122488"/>
            <a:chOff x="2400" y="1401"/>
            <a:chExt cx="1440" cy="1337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024" y="1680"/>
              <a:ext cx="1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3216" y="1401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  <a:cs typeface="Calibri"/>
                </a:rPr>
                <a:t>V</a:t>
              </a:r>
              <a:r>
                <a:rPr lang="en-US" baseline="-25000" dirty="0">
                  <a:solidFill>
                    <a:srgbClr val="0000FF"/>
                  </a:solidFill>
                  <a:latin typeface="Calibri"/>
                  <a:cs typeface="Calibri"/>
                </a:rPr>
                <a:t>k+1</a:t>
              </a:r>
              <a:r>
                <a:rPr lang="en-US" dirty="0">
                  <a:solidFill>
                    <a:srgbClr val="0000FF"/>
                  </a:solidFill>
                  <a:latin typeface="Calibri"/>
                  <a:cs typeface="Calibri"/>
                </a:rPr>
                <a:t>(s)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976" y="1920"/>
              <a:ext cx="5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592" y="226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latin typeface="Calibri"/>
                  <a:cs typeface="Calibri"/>
                </a:rPr>
                <a:t>s,a,s</a:t>
              </a:r>
              <a:r>
                <a:rPr lang="ja-JP" altLang="en-US">
                  <a:latin typeface="Calibri"/>
                  <a:cs typeface="Calibri"/>
                </a:rPr>
                <a:t>’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789" y="2505"/>
              <a:ext cx="6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 err="1">
                  <a:solidFill>
                    <a:srgbClr val="0000FF"/>
                  </a:solidFill>
                  <a:latin typeface="Calibri"/>
                  <a:cs typeface="Calibri"/>
                </a:rPr>
                <a:t>V</a:t>
              </a:r>
              <a:r>
                <a:rPr lang="en-US" baseline="-25000" dirty="0" err="1">
                  <a:solidFill>
                    <a:srgbClr val="0000FF"/>
                  </a:solidFill>
                  <a:latin typeface="Calibri"/>
                  <a:cs typeface="Calibri"/>
                </a:rPr>
                <a:t>k</a:t>
              </a:r>
              <a:r>
                <a:rPr lang="en-US" dirty="0">
                  <a:solidFill>
                    <a:srgbClr val="0000FF"/>
                  </a:solidFill>
                  <a:latin typeface="Calibri"/>
                  <a:cs typeface="Calibri"/>
                </a:rPr>
                <a:t>(s’</a:t>
              </a:r>
              <a:r>
                <a:rPr lang="en-US" altLang="ja-JP" dirty="0">
                  <a:solidFill>
                    <a:srgbClr val="0000FF"/>
                  </a:solidFill>
                  <a:latin typeface="Calibri"/>
                  <a:cs typeface="Calibri"/>
                </a:rPr>
                <a:t>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7" name="Isosceles Triangle 26"/>
          <p:cNvSpPr/>
          <p:nvPr/>
        </p:nvSpPr>
        <p:spPr>
          <a:xfrm>
            <a:off x="9601200" y="4495800"/>
            <a:ext cx="1600200" cy="1752600"/>
          </a:xfrm>
          <a:prstGeom prst="triangle">
            <a:avLst/>
          </a:prstGeom>
          <a:solidFill>
            <a:srgbClr val="8FA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Value Iteration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1144" y="6400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/>
                <a:cs typeface="Calibri"/>
              </a:rPr>
              <a:t>Assume no discount!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81000" y="5880590"/>
            <a:ext cx="5971533" cy="567765"/>
          </a:xfrm>
          <a:prstGeom prst="rect">
            <a:avLst/>
          </a:prstGeom>
          <a:noFill/>
          <a:ln/>
          <a:effectLst/>
        </p:spPr>
      </p:pic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6C918AB8-8322-4542-A686-EAC9893FC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56823"/>
              </p:ext>
            </p:extLst>
          </p:nvPr>
        </p:nvGraphicFramePr>
        <p:xfrm>
          <a:off x="381000" y="1219200"/>
          <a:ext cx="5257800" cy="4467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10466048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4359181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92928511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88636159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76006283"/>
                    </a:ext>
                  </a:extLst>
                </a:gridCol>
              </a:tblGrid>
              <a:tr h="558499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</a:t>
                      </a:r>
                      <a:r>
                        <a:rPr lang="en-US" dirty="0" err="1"/>
                        <a:t>s,a,s</a:t>
                      </a:r>
                      <a:r>
                        <a:rPr lang="en-US" dirty="0"/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s,a,s</a:t>
                      </a:r>
                      <a:r>
                        <a:rPr lang="en-US" dirty="0"/>
                        <a:t>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33517"/>
                  </a:ext>
                </a:extLst>
              </a:tr>
              <a:tr h="558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302012"/>
                  </a:ext>
                </a:extLst>
              </a:tr>
              <a:tr h="558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029416"/>
                  </a:ext>
                </a:extLst>
              </a:tr>
              <a:tr h="558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958755"/>
                  </a:ext>
                </a:extLst>
              </a:tr>
              <a:tr h="558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89856"/>
                  </a:ext>
                </a:extLst>
              </a:tr>
              <a:tr h="558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90841"/>
                  </a:ext>
                </a:extLst>
              </a:tr>
              <a:tr h="558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–10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82554"/>
                  </a:ext>
                </a:extLst>
              </a:tr>
              <a:tr h="558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078175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F46CA66B-195B-48B6-90D7-DD5D1E95986E}"/>
              </a:ext>
            </a:extLst>
          </p:cNvPr>
          <p:cNvGrpSpPr/>
          <p:nvPr/>
        </p:nvGrpSpPr>
        <p:grpSpPr>
          <a:xfrm>
            <a:off x="334591" y="1751915"/>
            <a:ext cx="2966023" cy="3975045"/>
            <a:chOff x="334591" y="2132915"/>
            <a:chExt cx="2966023" cy="3975045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CCE5A61-81E4-45A1-8322-0BEFB5FC6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2817" y="5398532"/>
              <a:ext cx="984797" cy="697468"/>
            </a:xfrm>
            <a:prstGeom prst="rect">
              <a:avLst/>
            </a:prstGeom>
            <a:noFill/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FC085F9-D55C-4133-8928-41BD027FD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1000" y="2132915"/>
              <a:ext cx="928190" cy="610285"/>
            </a:xfrm>
            <a:prstGeom prst="rect">
              <a:avLst/>
            </a:prstGeom>
            <a:noFill/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1F3C3E1F-FC35-4B16-895C-22DCFAFD2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2817" y="3802610"/>
              <a:ext cx="1014614" cy="639346"/>
            </a:xfrm>
            <a:prstGeom prst="rect">
              <a:avLst/>
            </a:prstGeom>
            <a:noFill/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E402AB16-53CB-4A9D-9172-57DE3E41F5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1000" y="2667000"/>
              <a:ext cx="928190" cy="610285"/>
            </a:xfrm>
            <a:prstGeom prst="rect">
              <a:avLst/>
            </a:prstGeom>
            <a:noFill/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B98B9851-F1B3-4755-8213-FF3E3A7F0E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4591" y="3200400"/>
              <a:ext cx="1021009" cy="671314"/>
            </a:xfrm>
            <a:prstGeom prst="rect">
              <a:avLst/>
            </a:prstGeom>
            <a:noFill/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B8CBF5A-C23B-4BF2-8EFC-CC4C2BEDD5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1000" y="4389854"/>
              <a:ext cx="1014614" cy="639346"/>
            </a:xfrm>
            <a:prstGeom prst="rect">
              <a:avLst/>
            </a:prstGeom>
            <a:noFill/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747C2D1F-F7C5-4345-9B3E-03FCAF3685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1000" y="4923254"/>
              <a:ext cx="1014614" cy="639346"/>
            </a:xfrm>
            <a:prstGeom prst="rect">
              <a:avLst/>
            </a:prstGeom>
            <a:noFill/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F09EB90-045B-4508-82DE-838F923FFC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72210" y="2133600"/>
              <a:ext cx="928190" cy="610285"/>
            </a:xfrm>
            <a:prstGeom prst="rect">
              <a:avLst/>
            </a:prstGeom>
            <a:noFill/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7B31542E-0277-4184-8497-5B465987BE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72210" y="2667685"/>
              <a:ext cx="928190" cy="610285"/>
            </a:xfrm>
            <a:prstGeom prst="rect">
              <a:avLst/>
            </a:prstGeom>
            <a:noFill/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B18514E-38A4-4DF3-BFA6-E917A0445D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57123" y="3232368"/>
              <a:ext cx="1014614" cy="639346"/>
            </a:xfrm>
            <a:prstGeom prst="rect">
              <a:avLst/>
            </a:prstGeom>
            <a:noFill/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A4D06395-6DF3-41A9-923B-CF375DD12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301087" y="3810000"/>
              <a:ext cx="928190" cy="610285"/>
            </a:xfrm>
            <a:prstGeom prst="rect">
              <a:avLst/>
            </a:prstGeom>
            <a:noFill/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DDC401B4-3A5C-4A6B-856A-935E12196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86000" y="4374683"/>
              <a:ext cx="1014614" cy="639346"/>
            </a:xfrm>
            <a:prstGeom prst="rect">
              <a:avLst/>
            </a:prstGeom>
            <a:noFill/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F88A7011-30D5-4A07-B8ED-90CEAEF0A5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72210" y="4843642"/>
              <a:ext cx="984797" cy="697468"/>
            </a:xfrm>
            <a:prstGeom prst="rect">
              <a:avLst/>
            </a:prstGeom>
            <a:noFill/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C4E2C5E5-FC16-4181-A814-099A7C9BA4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80393" y="5410492"/>
              <a:ext cx="984797" cy="69746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9854055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Value Iteration</a:t>
            </a:r>
          </a:p>
        </p:txBody>
      </p:sp>
      <p:pic>
        <p:nvPicPr>
          <p:cNvPr id="39" name="Content Placeholder 38" descr="TP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85800" y="5231592"/>
            <a:ext cx="254808" cy="254808"/>
          </a:xfrm>
          <a:noFill/>
          <a:ln>
            <a:noFill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8191" y="1644596"/>
            <a:ext cx="668678" cy="439656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7315" y="1600200"/>
            <a:ext cx="709457" cy="502463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6907" y="1636019"/>
            <a:ext cx="730937" cy="460591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1219200" y="4937098"/>
            <a:ext cx="3657600" cy="8541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19200" y="3565498"/>
            <a:ext cx="3657600" cy="8541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19200" y="2209800"/>
            <a:ext cx="36576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41" name="Picture 4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98540" y="3875895"/>
            <a:ext cx="229327" cy="255317"/>
          </a:xfrm>
          <a:prstGeom prst="rect">
            <a:avLst/>
          </a:prstGeom>
          <a:noFill/>
          <a:ln/>
          <a:effectLst/>
        </p:spPr>
      </p:pic>
      <p:pic>
        <p:nvPicPr>
          <p:cNvPr id="43" name="Picture 4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72805" y="2504295"/>
            <a:ext cx="255317" cy="255317"/>
          </a:xfrm>
          <a:prstGeom prst="rect">
            <a:avLst/>
          </a:prstGeom>
          <a:noFill/>
          <a:ln/>
          <a:effectLst/>
        </p:spPr>
      </p:pic>
      <p:sp>
        <p:nvSpPr>
          <p:cNvPr id="76" name="TextBox 75"/>
          <p:cNvSpPr txBox="1"/>
          <p:nvPr/>
        </p:nvSpPr>
        <p:spPr>
          <a:xfrm>
            <a:off x="1447800" y="51054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  0             0             0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447800" y="37338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  2             1             0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47800" y="23622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  3.5          2.5          0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162800" y="4572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/>
                <a:cs typeface="Calibri"/>
              </a:rPr>
              <a:t>Assume no discount!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81" y="1876171"/>
            <a:ext cx="6428219" cy="234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715000" y="5334000"/>
            <a:ext cx="5971533" cy="56776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Convergence*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r>
              <a:rPr lang="en-US" sz="2000" dirty="0">
                <a:latin typeface="Calibri"/>
                <a:cs typeface="Calibri"/>
              </a:rPr>
              <a:t>How do we know the </a:t>
            </a:r>
            <a:r>
              <a:rPr lang="en-US" sz="2000" dirty="0" err="1">
                <a:latin typeface="Calibri"/>
                <a:cs typeface="Calibri"/>
              </a:rPr>
              <a:t>V</a:t>
            </a:r>
            <a:r>
              <a:rPr lang="en-US" sz="2000" baseline="-25000" dirty="0" err="1">
                <a:latin typeface="Calibri"/>
                <a:cs typeface="Calibri"/>
              </a:rPr>
              <a:t>k</a:t>
            </a:r>
            <a:r>
              <a:rPr lang="en-US" sz="2000" dirty="0">
                <a:latin typeface="Calibri"/>
                <a:cs typeface="Calibri"/>
              </a:rPr>
              <a:t> vectors are going to converge?</a:t>
            </a:r>
          </a:p>
          <a:p>
            <a:pPr lvl="1"/>
            <a:endParaRPr lang="en-US" sz="16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Case 1: If the tree has maximum depth M, then V</a:t>
            </a:r>
            <a:r>
              <a:rPr lang="en-US" sz="2000" baseline="-25000" dirty="0">
                <a:latin typeface="Calibri"/>
                <a:cs typeface="Calibri"/>
              </a:rPr>
              <a:t>M</a:t>
            </a:r>
            <a:r>
              <a:rPr lang="en-US" sz="2000" dirty="0">
                <a:latin typeface="Calibri"/>
                <a:cs typeface="Calibri"/>
              </a:rPr>
              <a:t> holds the actual </a:t>
            </a:r>
            <a:r>
              <a:rPr lang="en-US" sz="2000" dirty="0" err="1">
                <a:latin typeface="Calibri"/>
                <a:cs typeface="Calibri"/>
              </a:rPr>
              <a:t>untruncated</a:t>
            </a:r>
            <a:r>
              <a:rPr lang="en-US" sz="2000" dirty="0">
                <a:latin typeface="Calibri"/>
                <a:cs typeface="Calibri"/>
              </a:rPr>
              <a:t> values</a:t>
            </a:r>
          </a:p>
          <a:p>
            <a:pPr lvl="1"/>
            <a:endParaRPr lang="en-US" sz="16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Case 2: If the discount is less than 1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Sketch: For any state </a:t>
            </a:r>
            <a:r>
              <a:rPr lang="en-US" sz="1800" dirty="0" err="1">
                <a:latin typeface="Calibri"/>
                <a:cs typeface="Calibri"/>
              </a:rPr>
              <a:t>V</a:t>
            </a:r>
            <a:r>
              <a:rPr lang="en-US" sz="1800" baseline="-25000" dirty="0" err="1">
                <a:latin typeface="Calibri"/>
                <a:cs typeface="Calibri"/>
              </a:rPr>
              <a:t>k</a:t>
            </a:r>
            <a:r>
              <a:rPr lang="en-US" sz="1800" dirty="0">
                <a:latin typeface="Calibri"/>
                <a:cs typeface="Calibri"/>
              </a:rPr>
              <a:t> and V</a:t>
            </a:r>
            <a:r>
              <a:rPr lang="en-US" sz="1800" baseline="-25000" dirty="0">
                <a:latin typeface="Calibri"/>
                <a:cs typeface="Calibri"/>
              </a:rPr>
              <a:t>k+1</a:t>
            </a:r>
            <a:r>
              <a:rPr lang="en-US" sz="1800" dirty="0">
                <a:latin typeface="Calibri"/>
                <a:cs typeface="Calibri"/>
              </a:rPr>
              <a:t> can be viewed as depth k+1 </a:t>
            </a:r>
            <a:r>
              <a:rPr lang="en-US" sz="1800" dirty="0" err="1">
                <a:latin typeface="Calibri"/>
                <a:cs typeface="Calibri"/>
              </a:rPr>
              <a:t>expectimax</a:t>
            </a:r>
            <a:r>
              <a:rPr lang="en-US" sz="1800" dirty="0">
                <a:latin typeface="Calibri"/>
                <a:cs typeface="Calibri"/>
              </a:rPr>
              <a:t> results in nearly identical search trees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The difference is that on the bottom layer, V</a:t>
            </a:r>
            <a:r>
              <a:rPr lang="en-US" sz="1800" baseline="-25000" dirty="0">
                <a:latin typeface="Calibri"/>
                <a:cs typeface="Calibri"/>
              </a:rPr>
              <a:t>k+1</a:t>
            </a:r>
            <a:r>
              <a:rPr lang="en-US" sz="1800" dirty="0">
                <a:latin typeface="Calibri"/>
                <a:cs typeface="Calibri"/>
              </a:rPr>
              <a:t> has actual rewards while </a:t>
            </a:r>
            <a:r>
              <a:rPr lang="en-US" sz="1800" dirty="0" err="1">
                <a:latin typeface="Calibri"/>
                <a:cs typeface="Calibri"/>
              </a:rPr>
              <a:t>V</a:t>
            </a:r>
            <a:r>
              <a:rPr lang="en-US" sz="1800" baseline="-25000" dirty="0" err="1">
                <a:latin typeface="Calibri"/>
                <a:cs typeface="Calibri"/>
              </a:rPr>
              <a:t>k</a:t>
            </a:r>
            <a:r>
              <a:rPr lang="en-US" sz="1800" dirty="0">
                <a:latin typeface="Calibri"/>
                <a:cs typeface="Calibri"/>
              </a:rPr>
              <a:t> has zeros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That last layer is at best all R</a:t>
            </a:r>
            <a:r>
              <a:rPr lang="en-US" sz="1800" baseline="-25000" dirty="0">
                <a:latin typeface="Calibri"/>
                <a:cs typeface="Calibri"/>
              </a:rPr>
              <a:t>MAX</a:t>
            </a:r>
            <a:r>
              <a:rPr lang="en-US" sz="1800" dirty="0">
                <a:latin typeface="Calibri"/>
                <a:cs typeface="Calibri"/>
              </a:rPr>
              <a:t> 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It is at worst R</a:t>
            </a:r>
            <a:r>
              <a:rPr lang="en-US" sz="1800" baseline="-25000" dirty="0">
                <a:latin typeface="Calibri"/>
                <a:cs typeface="Calibri"/>
              </a:rPr>
              <a:t>MIN</a:t>
            </a:r>
            <a:r>
              <a:rPr lang="en-US" sz="1800" dirty="0">
                <a:latin typeface="Calibri"/>
                <a:cs typeface="Calibri"/>
              </a:rPr>
              <a:t> 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But everything is discounted by </a:t>
            </a:r>
            <a:r>
              <a:rPr lang="el-GR" sz="1800" dirty="0">
                <a:latin typeface="Calibri"/>
                <a:cs typeface="Calibri"/>
              </a:rPr>
              <a:t>γ</a:t>
            </a:r>
            <a:r>
              <a:rPr lang="en-US" sz="1800" baseline="30000" dirty="0">
                <a:latin typeface="Calibri"/>
                <a:cs typeface="Calibri"/>
              </a:rPr>
              <a:t>k</a:t>
            </a:r>
            <a:r>
              <a:rPr lang="en-US" sz="1800" dirty="0">
                <a:latin typeface="Calibri"/>
                <a:cs typeface="Calibri"/>
              </a:rPr>
              <a:t> that far out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So </a:t>
            </a:r>
            <a:r>
              <a:rPr lang="en-US" sz="1800" dirty="0" err="1">
                <a:latin typeface="Calibri"/>
                <a:cs typeface="Calibri"/>
              </a:rPr>
              <a:t>V</a:t>
            </a:r>
            <a:r>
              <a:rPr lang="en-US" sz="1800" baseline="-25000" dirty="0" err="1">
                <a:latin typeface="Calibri"/>
                <a:cs typeface="Calibri"/>
              </a:rPr>
              <a:t>k</a:t>
            </a:r>
            <a:r>
              <a:rPr lang="en-US" sz="1800" dirty="0">
                <a:latin typeface="Calibri"/>
                <a:cs typeface="Calibri"/>
              </a:rPr>
              <a:t> and V</a:t>
            </a:r>
            <a:r>
              <a:rPr lang="en-US" sz="1800" baseline="-25000" dirty="0">
                <a:latin typeface="Calibri"/>
                <a:cs typeface="Calibri"/>
              </a:rPr>
              <a:t>k+1</a:t>
            </a:r>
            <a:r>
              <a:rPr lang="en-US" sz="1800" dirty="0">
                <a:latin typeface="Calibri"/>
                <a:cs typeface="Calibri"/>
              </a:rPr>
              <a:t> are at most </a:t>
            </a:r>
            <a:r>
              <a:rPr lang="el-GR" sz="1800" dirty="0">
                <a:latin typeface="Calibri"/>
                <a:cs typeface="Calibri"/>
              </a:rPr>
              <a:t>γ</a:t>
            </a:r>
            <a:r>
              <a:rPr lang="en-US" sz="1800" baseline="30000" dirty="0">
                <a:latin typeface="Calibri"/>
                <a:cs typeface="Calibri"/>
              </a:rPr>
              <a:t>k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max|R</a:t>
            </a:r>
            <a:r>
              <a:rPr lang="en-US" sz="1800" dirty="0">
                <a:latin typeface="Calibri"/>
                <a:cs typeface="Calibri"/>
              </a:rPr>
              <a:t>| different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So as k increases, the values converge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7239000" y="2304691"/>
            <a:ext cx="2135038" cy="310550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7368396" y="2304691"/>
            <a:ext cx="1876245" cy="27173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9697528" y="2304691"/>
            <a:ext cx="2135038" cy="31055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9826925" y="2304691"/>
            <a:ext cx="1876245" cy="27173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931118" y="1828939"/>
            <a:ext cx="780241" cy="389057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0219613" y="1828800"/>
            <a:ext cx="1134187" cy="38941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Time: Policy-Based Methods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Markov Decision Processes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93838"/>
            <a:ext cx="65532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An MDP is defined by: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set of states s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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set of actions 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 A</a:t>
            </a:r>
            <a:endParaRPr lang="en-US" sz="2000" dirty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transition function T(s, a, s</a:t>
            </a:r>
            <a:r>
              <a:rPr lang="en-US" altLang="ja-JP" sz="2000" dirty="0">
                <a:solidFill>
                  <a:srgbClr val="CC0000"/>
                </a:solidFill>
                <a:ea typeface="ＭＳ Ｐゴシック" pitchFamily="34" charset="-128"/>
              </a:rPr>
              <a:t>’)</a:t>
            </a:r>
            <a:endParaRPr lang="en-US" altLang="ja-JP" sz="2000" dirty="0"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</a:pPr>
            <a:r>
              <a:rPr lang="en-US" sz="1800" dirty="0">
                <a:ea typeface="ＭＳ Ｐゴシック" pitchFamily="34" charset="-128"/>
              </a:rPr>
              <a:t>Probability that a from s leads to s’, i.e., P(s</a:t>
            </a:r>
            <a:r>
              <a:rPr lang="en-US" altLang="ja-JP" sz="1800" dirty="0">
                <a:ea typeface="ＭＳ Ｐゴシック" pitchFamily="34" charset="-128"/>
              </a:rPr>
              <a:t>’| s, a)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ea typeface="ＭＳ Ｐゴシック" pitchFamily="34" charset="-128"/>
              </a:rPr>
              <a:t>Also called the model or the dynamics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reward function R(s, a, s</a:t>
            </a:r>
            <a:r>
              <a:rPr lang="en-US" altLang="ja-JP" sz="2000" dirty="0">
                <a:solidFill>
                  <a:srgbClr val="CC0000"/>
                </a:solidFill>
                <a:ea typeface="ＭＳ Ｐゴシック" pitchFamily="34" charset="-128"/>
              </a:rPr>
              <a:t>’) 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ea typeface="ＭＳ Ｐゴシック" pitchFamily="34" charset="-128"/>
              </a:rPr>
              <a:t>Sometimes just R(s) or R(s</a:t>
            </a:r>
            <a:r>
              <a:rPr lang="en-US" altLang="ja-JP" sz="1800" dirty="0">
                <a:ea typeface="ＭＳ Ｐゴシック" pitchFamily="34" charset="-128"/>
              </a:rPr>
              <a:t>’)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start state</a:t>
            </a:r>
            <a:endParaRPr lang="en-US" sz="20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Maybe 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terminal state</a:t>
            </a:r>
          </a:p>
          <a:p>
            <a:pPr lvl="1">
              <a:lnSpc>
                <a:spcPct val="80000"/>
              </a:lnSpc>
            </a:pPr>
            <a:endParaRPr lang="en-US" sz="32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MDPs are non-deterministic search problems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One way to solve them is with </a:t>
            </a:r>
            <a:r>
              <a:rPr lang="en-US" sz="2000" dirty="0" err="1">
                <a:ea typeface="ＭＳ Ｐゴシック" pitchFamily="34" charset="-128"/>
              </a:rPr>
              <a:t>expectimax</a:t>
            </a:r>
            <a:r>
              <a:rPr lang="en-US" sz="2000" dirty="0">
                <a:ea typeface="ＭＳ Ｐゴシック" pitchFamily="34" charset="-128"/>
              </a:rPr>
              <a:t> search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We’</a:t>
            </a:r>
            <a:r>
              <a:rPr lang="en-US" altLang="ja-JP" sz="2000" dirty="0">
                <a:ea typeface="ＭＳ Ｐゴシック" pitchFamily="34" charset="-128"/>
              </a:rPr>
              <a:t>ll have a new tool soon</a:t>
            </a:r>
            <a:endParaRPr lang="en-US" sz="2000" dirty="0">
              <a:ea typeface="ＭＳ Ｐゴシック" pitchFamily="34" charset="-128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0735" y="1371600"/>
            <a:ext cx="4495800" cy="348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3135" y="1373299"/>
            <a:ext cx="4439265" cy="3197001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10800" y="3896549"/>
            <a:ext cx="457200" cy="24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67801" y="3886200"/>
            <a:ext cx="509618" cy="21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77400" y="2895600"/>
            <a:ext cx="43332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 descr="C:\Users\Dan\Dropbox\Office\CS 188\Ketrina Art\MDPs\AgentTopD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71422" y="3581400"/>
            <a:ext cx="815578" cy="762000"/>
          </a:xfrm>
          <a:prstGeom prst="rect">
            <a:avLst/>
          </a:prstGeom>
          <a:noFill/>
        </p:spPr>
      </p:pic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7086600" y="6488112"/>
            <a:ext cx="510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[Demo – </a:t>
            </a:r>
            <a:r>
              <a:rPr lang="en-US" dirty="0" err="1">
                <a:solidFill>
                  <a:srgbClr val="CC0000"/>
                </a:solidFill>
                <a:latin typeface="Calibri" pitchFamily="34" charset="0"/>
              </a:rPr>
              <a:t>gridworld</a:t>
            </a: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 manual intro (L8D1)]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What is Markov about MDPs?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4525963"/>
          </a:xfrm>
        </p:spPr>
        <p:txBody>
          <a:bodyPr/>
          <a:lstStyle/>
          <a:p>
            <a:r>
              <a:rPr lang="en-US" altLang="ja-JP" sz="2400" dirty="0">
                <a:ea typeface="ＭＳ Ｐゴシック" pitchFamily="34" charset="-128"/>
              </a:rPr>
              <a:t>“Markov” generally means that given the present state, the future and the past are independent</a:t>
            </a:r>
          </a:p>
          <a:p>
            <a:pPr lvl="2"/>
            <a:endParaRPr lang="en-US" sz="16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For Markov decision processes, </a:t>
            </a:r>
            <a:r>
              <a:rPr lang="en-US" altLang="ja-JP" sz="2400" dirty="0">
                <a:ea typeface="ＭＳ Ｐゴシック" pitchFamily="34" charset="-128"/>
              </a:rPr>
              <a:t>“Markov” means action outcomes depend only on the current state</a:t>
            </a:r>
          </a:p>
          <a:p>
            <a:endParaRPr lang="en-US" altLang="ja-JP" sz="2400" dirty="0">
              <a:ea typeface="ＭＳ Ｐゴシック" pitchFamily="34" charset="-128"/>
            </a:endParaRPr>
          </a:p>
          <a:p>
            <a:endParaRPr lang="en-US" altLang="ja-JP" sz="2400" dirty="0">
              <a:ea typeface="ＭＳ Ｐゴシック" pitchFamily="34" charset="-128"/>
            </a:endParaRPr>
          </a:p>
          <a:p>
            <a:endParaRPr lang="en-US" altLang="ja-JP" sz="2000" dirty="0">
              <a:ea typeface="ＭＳ Ｐゴシック" pitchFamily="34" charset="-128"/>
            </a:endParaRPr>
          </a:p>
          <a:p>
            <a:endParaRPr lang="en-US" altLang="ja-JP" sz="2000" dirty="0">
              <a:ea typeface="ＭＳ Ｐゴシック" pitchFamily="34" charset="-128"/>
            </a:endParaRPr>
          </a:p>
          <a:p>
            <a:endParaRPr lang="en-US" altLang="ja-JP" sz="2000" dirty="0">
              <a:ea typeface="ＭＳ Ｐゴシック" pitchFamily="34" charset="-128"/>
            </a:endParaRPr>
          </a:p>
          <a:p>
            <a:r>
              <a:rPr lang="en-US" altLang="ja-JP" sz="2400" dirty="0">
                <a:ea typeface="ＭＳ Ｐゴシック" pitchFamily="34" charset="-128"/>
              </a:rPr>
              <a:t>This is just like search, where the successor function could only depend on the current state (not the history)</a:t>
            </a:r>
          </a:p>
          <a:p>
            <a:pPr>
              <a:buFont typeface="Wingdings" pitchFamily="2" charset="2"/>
              <a:buNone/>
            </a:pPr>
            <a:endParaRPr lang="en-US" sz="2400" dirty="0">
              <a:ea typeface="ＭＳ Ｐゴシック" pitchFamily="34" charset="-128"/>
            </a:endParaRPr>
          </a:p>
        </p:txBody>
      </p:sp>
      <p:pic>
        <p:nvPicPr>
          <p:cNvPr id="24579" name="Picture 2" descr="\\.host\Shared Folders\Shared with PC\images\Markov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96400" y="1447800"/>
            <a:ext cx="21431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06613" y="4191000"/>
            <a:ext cx="193675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44613" y="3581400"/>
            <a:ext cx="7189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44613" y="4648200"/>
            <a:ext cx="3497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448800" y="43344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</a:rPr>
              <a:t>Andrey</a:t>
            </a:r>
            <a:r>
              <a:rPr lang="en-US" dirty="0">
                <a:latin typeface="Calibri" pitchFamily="34" charset="0"/>
              </a:rPr>
              <a:t> Markov (1856-1922)</a:t>
            </a:r>
          </a:p>
          <a:p>
            <a:pPr algn="ctr"/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Policies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524000"/>
            <a:ext cx="40132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6629400" y="4724400"/>
            <a:ext cx="5105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 pitchFamily="34" charset="0"/>
              </a:rPr>
              <a:t>Optimal policy when R(s, a, s</a:t>
            </a:r>
            <a:r>
              <a:rPr lang="en-US" altLang="ja-JP" sz="2400" dirty="0">
                <a:latin typeface="Calibri" pitchFamily="34" charset="0"/>
              </a:rPr>
              <a:t>’) = -0.03 for all non-terminals s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3200" y="1295742"/>
            <a:ext cx="5410200" cy="3162994"/>
          </a:xfrm>
          <a:prstGeom prst="rect">
            <a:avLst/>
          </a:prstGeom>
          <a:noFill/>
        </p:spPr>
      </p:pic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6400800" cy="4525963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In deterministic single-agent search problems, we wanted an optimal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plan</a:t>
            </a:r>
            <a:r>
              <a:rPr lang="en-US" sz="2400" dirty="0">
                <a:ea typeface="ＭＳ Ｐゴシック" pitchFamily="34" charset="-128"/>
              </a:rPr>
              <a:t>, or sequence of actions, from start to a goal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For MDPs, we want an optimal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policy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*: S → A</a:t>
            </a:r>
          </a:p>
          <a:p>
            <a:pPr lvl="1"/>
            <a:r>
              <a:rPr lang="en-US" sz="2000" dirty="0">
                <a:ea typeface="ＭＳ Ｐゴシック" pitchFamily="34" charset="-128"/>
                <a:sym typeface="Symbol" pitchFamily="18" charset="2"/>
              </a:rPr>
              <a:t>A policy  gives an action for each state</a:t>
            </a:r>
          </a:p>
          <a:p>
            <a:pPr lvl="1"/>
            <a:r>
              <a:rPr lang="en-US" sz="2000" dirty="0">
                <a:ea typeface="ＭＳ Ｐゴシック" pitchFamily="34" charset="-128"/>
                <a:sym typeface="Symbol" pitchFamily="18" charset="2"/>
              </a:rPr>
              <a:t>An optimal policy is one that maximizes        expected utility if followed</a:t>
            </a:r>
          </a:p>
          <a:p>
            <a:pPr lvl="1"/>
            <a:r>
              <a:rPr lang="en-US" sz="2000" dirty="0">
                <a:ea typeface="ＭＳ Ｐゴシック" pitchFamily="34" charset="-128"/>
                <a:sym typeface="Symbol" pitchFamily="18" charset="2"/>
              </a:rPr>
              <a:t>An explicit policy defines a reflex agent</a:t>
            </a:r>
          </a:p>
          <a:p>
            <a:pPr lvl="1"/>
            <a:endParaRPr lang="en-US" sz="2000" dirty="0">
              <a:ea typeface="ＭＳ Ｐゴシック" pitchFamily="34" charset="-128"/>
              <a:sym typeface="Symbol" pitchFamily="18" charset="2"/>
            </a:endParaRPr>
          </a:p>
          <a:p>
            <a:r>
              <a:rPr lang="en-US" sz="2400" dirty="0" err="1">
                <a:ea typeface="ＭＳ Ｐゴシック" pitchFamily="34" charset="-128"/>
                <a:sym typeface="Symbol" pitchFamily="18" charset="2"/>
              </a:rPr>
              <a:t>Expectimax</a:t>
            </a:r>
            <a:r>
              <a:rPr lang="en-US" sz="2400" dirty="0">
                <a:ea typeface="ＭＳ Ｐゴシック" pitchFamily="34" charset="-128"/>
                <a:sym typeface="Symbol" pitchFamily="18" charset="2"/>
              </a:rPr>
              <a:t> didn’t compute entire policies</a:t>
            </a:r>
          </a:p>
          <a:p>
            <a:pPr lvl="1"/>
            <a:r>
              <a:rPr lang="en-US" sz="2000" dirty="0">
                <a:ea typeface="ＭＳ Ｐゴシック" pitchFamily="34" charset="-128"/>
                <a:sym typeface="Symbol" pitchFamily="18" charset="2"/>
              </a:rPr>
              <a:t>It computed the action for a single state only</a:t>
            </a:r>
          </a:p>
          <a:p>
            <a:pPr lvl="1"/>
            <a:endParaRPr lang="en-US" sz="2000" dirty="0">
              <a:ea typeface="ＭＳ Ｐゴシック" pitchFamily="34" charset="-128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  <a:sym typeface="Symbol" pitchFamily="18" charset="2"/>
              </a:rPr>
              <a:t>Optimal Policies</a:t>
            </a:r>
          </a:p>
        </p:txBody>
      </p:sp>
      <p:pic>
        <p:nvPicPr>
          <p:cNvPr id="1723396" name="Picture 4"/>
          <p:cNvPicPr>
            <a:picLocks noChangeAspect="1" noChangeArrowheads="1"/>
          </p:cNvPicPr>
          <p:nvPr/>
        </p:nvPicPr>
        <p:blipFill>
          <a:blip r:embed="rId3" cstate="print"/>
          <a:srcRect r="1050"/>
          <a:stretch>
            <a:fillRect/>
          </a:stretch>
        </p:blipFill>
        <p:spPr bwMode="auto">
          <a:xfrm>
            <a:off x="7239000" y="1360487"/>
            <a:ext cx="2766237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1360487"/>
            <a:ext cx="2795588" cy="210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3398" name="Picture 6"/>
          <p:cNvPicPr>
            <a:picLocks noChangeAspect="1" noChangeArrowheads="1"/>
          </p:cNvPicPr>
          <p:nvPr/>
        </p:nvPicPr>
        <p:blipFill>
          <a:blip r:embed="rId5" cstate="print"/>
          <a:srcRect r="1141"/>
          <a:stretch>
            <a:fillRect/>
          </a:stretch>
        </p:blipFill>
        <p:spPr bwMode="auto">
          <a:xfrm>
            <a:off x="2233613" y="4165599"/>
            <a:ext cx="2763689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3399" name="Picture 7"/>
          <p:cNvPicPr>
            <a:picLocks noChangeAspect="1" noChangeArrowheads="1"/>
          </p:cNvPicPr>
          <p:nvPr/>
        </p:nvPicPr>
        <p:blipFill>
          <a:blip r:embed="rId6" cstate="print"/>
          <a:srcRect r="1521"/>
          <a:stretch>
            <a:fillRect/>
          </a:stretch>
        </p:blipFill>
        <p:spPr bwMode="auto">
          <a:xfrm>
            <a:off x="7262813" y="4165599"/>
            <a:ext cx="2753057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23400" name="Text Box 8"/>
          <p:cNvSpPr txBox="1">
            <a:spLocks noChangeArrowheads="1"/>
          </p:cNvSpPr>
          <p:nvPr/>
        </p:nvSpPr>
        <p:spPr bwMode="auto">
          <a:xfrm>
            <a:off x="8024813" y="6313487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R(s) = -2.0</a:t>
            </a:r>
          </a:p>
        </p:txBody>
      </p:sp>
      <p:sp>
        <p:nvSpPr>
          <p:cNvPr id="1723401" name="Text Box 9"/>
          <p:cNvSpPr txBox="1">
            <a:spLocks noChangeArrowheads="1"/>
          </p:cNvSpPr>
          <p:nvPr/>
        </p:nvSpPr>
        <p:spPr bwMode="auto">
          <a:xfrm>
            <a:off x="3048000" y="6299199"/>
            <a:ext cx="1347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R(s) = -0.4</a:t>
            </a:r>
          </a:p>
        </p:txBody>
      </p:sp>
      <p:sp>
        <p:nvSpPr>
          <p:cNvPr id="1723402" name="Text Box 10"/>
          <p:cNvSpPr txBox="1">
            <a:spLocks noChangeArrowheads="1"/>
          </p:cNvSpPr>
          <p:nvPr/>
        </p:nvSpPr>
        <p:spPr bwMode="auto">
          <a:xfrm>
            <a:off x="7977188" y="3494087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R(s) = -0.03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2947988" y="3494087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R(s) = -0.01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3400" grpId="0"/>
      <p:bldP spid="1723401" grpId="0"/>
      <p:bldP spid="172340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^2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32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def\pref{\succ}&#10;\def\lequiv{\Leftrightarrow}&#10;\begin{document}&#10;\centering&#10;$[r,r_0,r_1,r_2,\ldots]\pref [r,r'_0,r'_1,r'_2,\ldots]$\\&#10;$\lequiv$\\&#10;$[r_0,r_1,r_2,\ldots]\pref [r'_0,r'_1,r'_2,\ldots]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316"/>
  <p:tag name="PICTUREFILESIZE" val="4786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def\pref{\succ}&#10;\def\lequiv{\Leftrightarrow}&#10;\begin{document}&#10;$U([r_0,r_1,r_2,\ldots]) = r_0 + r_1 + r_2 + \cdots $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64"/>
  <p:tag name="PICTUREFILESIZE" val="1819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def\pref{\succ}&#10;\def\lequiv{\Leftrightarrow}&#10;\begin{document}&#10;$U([r_0,r_1,r_2,\ldots]) = r_0 + \gamma r_1 + \gamma^2 r_2 \cdots $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74"/>
  <p:tag name="PICTUREFILESIZE" val="2177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[a_1, a_2, \ldots] \succ [b_1, b_2, \ldots]  template TPT1  env TPENV1  fore 0  back 16777215  eqnno 3"/>
  <p:tag name="FILENAME" val="TP_tmp"/>
  <p:tag name="ORIGWIDTH" val="101"/>
  <p:tag name="PICTUREFILESIZE" val="467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[r, a_1, a_2, \ldots] \succ [r, b_1, b_2, \ldots]  template TPT1  env TPENV1  fore 0  back 16777215  eqnno 3"/>
  <p:tag name="FILENAME" val="TP_tmp"/>
  <p:tag name="ORIGWIDTH" val="119"/>
  <p:tag name="PICTUREFILESIZE" val="55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U([r_0,\ldots r_{\infty}]) = \sum_{t=0}^{\infty} \gamma^t r_t \leq R_{{\rm max}}/(1-\gamm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95"/>
  <p:tag name="PICTUREFILESIZE" val="437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 template TPT1  env TPENV1  fore 0  back 16777215  eqnno 1"/>
  <p:tag name="FILENAME" val="TP_tmp"/>
  <p:tag name="ORIGWIDTH" val="7"/>
  <p:tag name="PICTUREFILESIZE" val="16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0(\phantom{xxx})  template TPT1  env TPENV1  fore 0  back 16777215  eqnno 1"/>
  <p:tag name="FILENAME" val="TP_tmp"/>
  <p:tag name="ORIGWIDTH" val="34"/>
  <p:tag name="PICTUREFILESIZE" val="227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0(\phantom{xxx})  template TPT1  env TPENV1  fore 0  back 16777215  eqnno 1"/>
  <p:tag name="FILENAME" val="TP_tmp"/>
  <p:tag name="ORIGWIDTH" val="34"/>
  <p:tag name="PICTUREFILESIZE" val="227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0(\phantom{xxx})  template TPT1  env TPENV1  fore 0  back 16777215  eqnno 1"/>
  <p:tag name="FILENAME" val="TP_tmp"/>
  <p:tag name="ORIGWIDTH" val="34"/>
  <p:tag name="PICTUREFILESIZE" val="227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1(\phantom{xxx})  template TPT1  env TPENV1  fore 0  back 16777215  eqnno 1"/>
  <p:tag name="FILENAME" val="TP_tmp"/>
  <p:tag name="ORIGWIDTH" val="34"/>
  <p:tag name="PICTUREFILESIZE" val="208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1(\phantom{xxx})  template TPT1  env TPENV1  fore 0  back 16777215  eqnno 1"/>
  <p:tag name="FILENAME" val="TP_tmp"/>
  <p:tag name="ORIGWIDTH" val="34"/>
  <p:tag name="PICTUREFILESIZE" val="208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1(\phantom{xxx})  template TPT1  env TPENV1  fore 0  back 16777215  eqnno 1"/>
  <p:tag name="FILENAME" val="TP_tmp"/>
  <p:tag name="ORIGWIDTH" val="34"/>
  <p:tag name="PICTUREFILESIZE" val="208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2(\phantom{xxx})  template TPT1  env TPENV1  fore 0  back 16777215  eqnno 1"/>
  <p:tag name="FILENAME" val="TP_tmp"/>
  <p:tag name="ORIGWIDTH" val="34"/>
  <p:tag name="PICTUREFILESIZE" val="236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2(\phantom{xxx})  template TPT1  env TPENV1  fore 0  back 16777215  eqnno 1"/>
  <p:tag name="FILENAME" val="TP_tmp"/>
  <p:tag name="ORIGWIDTH" val="34"/>
  <p:tag name="PICTUREFILESIZE" val="236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2(\phantom{xxx})  template TPT1  env TPENV1  fore 0  back 16777215  eqnno 1"/>
  <p:tag name="FILENAME" val="TP_tmp"/>
  <p:tag name="ORIGWIDTH" val="34"/>
  <p:tag name="PICTUREFILESIZE" val="236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3(\phantom{xxx})  template TPT1  env TPENV1  fore 0  back 16777215  eqnno 1"/>
  <p:tag name="FILENAME" val="TP_tmp"/>
  <p:tag name="ORIGWIDTH" val="34"/>
  <p:tag name="PICTUREFILESIZE" val="24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S_{t+1} = s' | S_t = s_t, A_t = a_t, S_{t-1}=s_{t-1},A_{t-1}, \ldots S_0 = s_0)  template TPT1  env TPENV1  fore 0  back 16777215  eqnno 1"/>
  <p:tag name="FILENAME" val="TP_tmp"/>
  <p:tag name="ORIGWIDTH" val="259"/>
  <p:tag name="PICTUREFILESIZE" val="824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3(\phantom{xxx})  template TPT1  env TPENV1  fore 0  back 16777215  eqnno 1"/>
  <p:tag name="FILENAME" val="TP_tmp"/>
  <p:tag name="ORIGWIDTH" val="34"/>
  <p:tag name="PICTUREFILESIZE" val="24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3(\phantom{xxx})  template TPT1  env TPENV1  fore 0  back 16777215  eqnno 1"/>
  <p:tag name="FILENAME" val="TP_tmp"/>
  <p:tag name="ORIGWIDTH" val="34"/>
  <p:tag name="PICTUREFILESIZE" val="24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4(\phantom{xxx})  template TPT1  env TPENV1  fore 0  back 16777215  eqnno 1"/>
  <p:tag name="FILENAME" val="TP_tmp"/>
  <p:tag name="ORIGWIDTH" val="34"/>
  <p:tag name="PICTUREFILESIZE" val="222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4(\phantom{xxx})  template TPT1  env TPENV1  fore 0  back 16777215  eqnno 1"/>
  <p:tag name="FILENAME" val="TP_tmp"/>
  <p:tag name="ORIGWIDTH" val="34"/>
  <p:tag name="PICTUREFILESIZE" val="222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4(\phantom{xxx})  template TPT1  env TPENV1  fore 0  back 16777215  eqnno 1"/>
  <p:tag name="FILENAME" val="TP_tmp"/>
  <p:tag name="ORIGWIDTH" val="34"/>
  <p:tag name="PICTUREFILESIZE" val="222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2(\phantom{xxx})  template TPT1  env TPENV1  fore 0  back 16777215  eqnno 1"/>
  <p:tag name="FILENAME" val="TP_tmp"/>
  <p:tag name="ORIGWIDTH" val="34"/>
  <p:tag name="PICTUREFILESIZE" val="236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0  template TPT1  env TPENV1  fore 0  back 16777215  eqnno 1"/>
  <p:tag name="FILENAME" val="TP_tmp"/>
  <p:tag name="ORIGWIDTH" val="10"/>
  <p:tag name="PICTUREFILESIZE" val="134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1  template TPT1  env TPENV1  fore 0  back 16777215  eqnno 1"/>
  <p:tag name="FILENAME" val="TP_tmp"/>
  <p:tag name="ORIGWIDTH" val="9"/>
  <p:tag name="PICTUREFILESIZE" val="11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S_{t+1} = s' | S_t = s_t, A_t = a_t)  template TPT1  env TPENV1  fore 0  back 16777215  eqnno 1"/>
  <p:tag name="FILENAME" val="TP_tmp"/>
  <p:tag name="ORIGWIDTH" val="126"/>
  <p:tag name="PICTUREFILESIZE" val="472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2  template TPT1  env TPENV1  fore 0  back 16777215  eqnno 1"/>
  <p:tag name="FILENAME" val="TP_tmp"/>
  <p:tag name="ORIGWIDTH" val="10"/>
  <p:tag name="PICTUREFILESIZE" val="139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k(s)  template TPT1  env TPENV1  fore 0  back 16777215  eqnno 2"/>
  <p:tag name="FILENAME" val="TP_tmp"/>
  <p:tag name="ORIGWIDTH" val="22"/>
  <p:tag name="PICTUREFILESIZE" val="267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{k+1}(s)  template TPT1  env TPENV1  fore 0  back 16777215  eqnno 2"/>
  <p:tag name="FILENAME" val="TP_tmp"/>
  <p:tag name="ORIGWIDTH" val="32"/>
  <p:tag name="PICTUREFILESIZE" val="29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70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^2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32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70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50733</TotalTime>
  <Words>2644</Words>
  <Application>Microsoft Office PowerPoint</Application>
  <PresentationFormat>Widescreen</PresentationFormat>
  <Paragraphs>513</Paragraphs>
  <Slides>58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cmmi10</vt:lpstr>
      <vt:lpstr>Times New Roman</vt:lpstr>
      <vt:lpstr>Wingdings</vt:lpstr>
      <vt:lpstr>dan-berkeley-nlp-v1</vt:lpstr>
      <vt:lpstr>Announcements</vt:lpstr>
      <vt:lpstr>CS 188: Artificial Intelligence </vt:lpstr>
      <vt:lpstr>Non-Deterministic Search</vt:lpstr>
      <vt:lpstr>Example: Grid World</vt:lpstr>
      <vt:lpstr>Grid World Actions</vt:lpstr>
      <vt:lpstr>Markov Decision Processes</vt:lpstr>
      <vt:lpstr>What is Markov about MDPs?</vt:lpstr>
      <vt:lpstr>Policies</vt:lpstr>
      <vt:lpstr>Optimal Policies</vt:lpstr>
      <vt:lpstr>Example: Racing</vt:lpstr>
      <vt:lpstr>Example: Racing</vt:lpstr>
      <vt:lpstr>Example: Racing</vt:lpstr>
      <vt:lpstr>Racing Search Tree</vt:lpstr>
      <vt:lpstr>MDP Search Trees</vt:lpstr>
      <vt:lpstr>Utilities of Sequences</vt:lpstr>
      <vt:lpstr>Utilities of Sequences</vt:lpstr>
      <vt:lpstr>Discounting</vt:lpstr>
      <vt:lpstr>Discounting</vt:lpstr>
      <vt:lpstr>Stationary Preferences*</vt:lpstr>
      <vt:lpstr>Quiz: Discounting</vt:lpstr>
      <vt:lpstr>Infinite Utilities?!</vt:lpstr>
      <vt:lpstr>Recap: Defining MDPs</vt:lpstr>
      <vt:lpstr>Solving MDPs</vt:lpstr>
      <vt:lpstr>Optimal Quantities</vt:lpstr>
      <vt:lpstr>Snapshot of Demo – Gridworld V Values</vt:lpstr>
      <vt:lpstr>Snapshot of Demo – Gridworld Q Values</vt:lpstr>
      <vt:lpstr>Snapshot of Demo – Gridworld V Values</vt:lpstr>
      <vt:lpstr>Snapshot of Demo – Gridworld Q Values</vt:lpstr>
      <vt:lpstr>Snapshot of Demo – Gridworld V Values</vt:lpstr>
      <vt:lpstr>Snapshot of Demo – Gridworld Q Values</vt:lpstr>
      <vt:lpstr>Snapshot of Demo – Gridworld V Values</vt:lpstr>
      <vt:lpstr>Snapshot of Demo – Gridworld Q Values</vt:lpstr>
      <vt:lpstr>Values of States</vt:lpstr>
      <vt:lpstr>Racing Search Tree</vt:lpstr>
      <vt:lpstr>Racing Search Tree</vt:lpstr>
      <vt:lpstr>Racing Search Tree</vt:lpstr>
      <vt:lpstr>Computing Time-Limited Values</vt:lpstr>
      <vt:lpstr>Time-Limited Values</vt:lpstr>
      <vt:lpstr>k=0</vt:lpstr>
      <vt:lpstr>k=1</vt:lpstr>
      <vt:lpstr>k=2</vt:lpstr>
      <vt:lpstr>k=3</vt:lpstr>
      <vt:lpstr>k=4</vt:lpstr>
      <vt:lpstr>k=5</vt:lpstr>
      <vt:lpstr>k=6</vt:lpstr>
      <vt:lpstr>k=7</vt:lpstr>
      <vt:lpstr>k=8</vt:lpstr>
      <vt:lpstr>k=9</vt:lpstr>
      <vt:lpstr>k=10</vt:lpstr>
      <vt:lpstr>k=11</vt:lpstr>
      <vt:lpstr>k=12</vt:lpstr>
      <vt:lpstr>k=100</vt:lpstr>
      <vt:lpstr>Value Iteration</vt:lpstr>
      <vt:lpstr>Value Iteration</vt:lpstr>
      <vt:lpstr>Example: Value Iteration</vt:lpstr>
      <vt:lpstr>Example: Value Iteration</vt:lpstr>
      <vt:lpstr>Convergence*</vt:lpstr>
      <vt:lpstr>Next Time: Policy-Based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cp:lastModifiedBy>Peyrin Kao</cp:lastModifiedBy>
  <cp:revision>2729</cp:revision>
  <cp:lastPrinted>2014-02-13T17:51:45Z</cp:lastPrinted>
  <dcterms:created xsi:type="dcterms:W3CDTF">2004-08-27T04:16:05Z</dcterms:created>
  <dcterms:modified xsi:type="dcterms:W3CDTF">2023-02-21T14:05:03Z</dcterms:modified>
</cp:coreProperties>
</file>