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51"/>
  </p:notesMasterIdLst>
  <p:handoutMasterIdLst>
    <p:handoutMasterId r:id="rId52"/>
  </p:handoutMasterIdLst>
  <p:sldIdLst>
    <p:sldId id="600" r:id="rId2"/>
    <p:sldId id="795" r:id="rId3"/>
    <p:sldId id="796" r:id="rId4"/>
    <p:sldId id="738" r:id="rId5"/>
    <p:sldId id="797" r:id="rId6"/>
    <p:sldId id="871" r:id="rId7"/>
    <p:sldId id="872" r:id="rId8"/>
    <p:sldId id="798" r:id="rId9"/>
    <p:sldId id="799" r:id="rId10"/>
    <p:sldId id="804" r:id="rId11"/>
    <p:sldId id="868" r:id="rId12"/>
    <p:sldId id="856" r:id="rId13"/>
    <p:sldId id="800" r:id="rId14"/>
    <p:sldId id="845" r:id="rId15"/>
    <p:sldId id="754" r:id="rId16"/>
    <p:sldId id="861" r:id="rId17"/>
    <p:sldId id="862" r:id="rId18"/>
    <p:sldId id="753" r:id="rId19"/>
    <p:sldId id="801" r:id="rId20"/>
    <p:sldId id="847" r:id="rId21"/>
    <p:sldId id="742" r:id="rId22"/>
    <p:sldId id="802" r:id="rId23"/>
    <p:sldId id="849" r:id="rId24"/>
    <p:sldId id="873" r:id="rId25"/>
    <p:sldId id="874" r:id="rId26"/>
    <p:sldId id="875" r:id="rId27"/>
    <p:sldId id="876" r:id="rId28"/>
    <p:sldId id="877" r:id="rId29"/>
    <p:sldId id="878" r:id="rId30"/>
    <p:sldId id="879" r:id="rId31"/>
    <p:sldId id="880" r:id="rId32"/>
    <p:sldId id="881" r:id="rId33"/>
    <p:sldId id="882" r:id="rId34"/>
    <p:sldId id="883" r:id="rId35"/>
    <p:sldId id="884" r:id="rId36"/>
    <p:sldId id="885" r:id="rId37"/>
    <p:sldId id="886" r:id="rId38"/>
    <p:sldId id="749" r:id="rId39"/>
    <p:sldId id="750" r:id="rId40"/>
    <p:sldId id="770" r:id="rId41"/>
    <p:sldId id="848" r:id="rId42"/>
    <p:sldId id="854" r:id="rId43"/>
    <p:sldId id="855" r:id="rId44"/>
    <p:sldId id="858" r:id="rId45"/>
    <p:sldId id="867" r:id="rId46"/>
    <p:sldId id="860" r:id="rId47"/>
    <p:sldId id="863" r:id="rId48"/>
    <p:sldId id="864" r:id="rId49"/>
    <p:sldId id="865" r:id="rId50"/>
  </p:sldIdLst>
  <p:sldSz cx="12192000" cy="6858000"/>
  <p:notesSz cx="7099300" cy="10234613"/>
  <p:custDataLst>
    <p:tags r:id="rId5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33FF"/>
    <a:srgbClr val="FFFF00"/>
    <a:srgbClr val="FF3300"/>
    <a:srgbClr val="CC00CC"/>
    <a:srgbClr val="FFCC00"/>
    <a:srgbClr val="FF9999"/>
    <a:srgbClr val="CC0000"/>
    <a:srgbClr val="FF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6792" autoAdjust="0"/>
  </p:normalViewPr>
  <p:slideViewPr>
    <p:cSldViewPr>
      <p:cViewPr varScale="1">
        <p:scale>
          <a:sx n="72" d="100"/>
          <a:sy n="72" d="100"/>
        </p:scale>
        <p:origin x="96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E9864FE-FFA6-4015-A909-1022FFF67E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13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5546A54-71DD-48C4-8071-9DA185745F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46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</a:t>
            </a:r>
            <a:r>
              <a:rPr lang="en-US" baseline="0"/>
              <a:t>Thanks!</a:t>
            </a:r>
            <a:endParaRPr lang="en-US" sz="120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53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[cut demo of moving around in grid world program]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552C0BAA-F2C0-47C6-A20B-733CA31DCFFD}" type="slidenum">
              <a:rPr lang="en-US"/>
              <a:pPr defTabSz="988101"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just shows V and Q values, snapshots on next slides.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88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Let</a:t>
            </a:r>
            <a:r>
              <a:rPr lang="ja-JP" altLang="en-US">
                <a:ea typeface="ＭＳ Ｐゴシック" pitchFamily="34" charset="-128"/>
              </a:rPr>
              <a:t>’</a:t>
            </a:r>
            <a:r>
              <a:rPr lang="en-US" altLang="ja-JP" dirty="0">
                <a:ea typeface="ＭＳ Ｐゴシック" pitchFamily="34" charset="-128"/>
              </a:rPr>
              <a:t>s start by equations that characterize these quantities through mutual recursions.  [step through this by writing on slide, one step at a time]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Recursive characterization of V* in terms of V*; not necessarily helpful; but it is a characterization.</a:t>
            </a: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Note: this is a set of equations that needs to be satisfied; but it could have multiple solutions (it does not, but at this stage of our knowledge it could).</a:t>
            </a: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C1E7E75B-705E-4367-8AB0-DE7E9DB4A734}" type="slidenum">
              <a:rPr lang="en-US"/>
              <a:pPr defTabSz="988101"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Discuss computational complexity: S * A * S   times number of iterations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Note: updates not in place [if in place, it means something else and not even clear what it means]</a:t>
            </a: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AD2D01F0-63A4-49FC-8DAB-288B21321D7F}" type="slidenum">
              <a:rPr lang="en-US"/>
              <a:pPr defTabSz="988101"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 through value iteration; snapshots of values shown on next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97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B1124-3B65-4401-B276-274C2D6351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B7375-CCC7-48CA-86EB-B708B70A3B5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E4AFE-CC9F-40B0-91AA-2AFCDD65BD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CBA2C-8853-4EEC-A9C0-BF38CC3A90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A1342-2FDA-4F20-9006-4FFE3B3DDC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7A9B9-A528-49B2-A5AC-7FC7F146AAD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BD1D5-698D-4ABD-96D1-60AB116F7B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31EB9-E8B7-4F85-BEA6-645986A209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34593-C47F-487A-806C-BD659E4FF3D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C6467-265A-48EC-B6B6-0745C57723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808A6-43CB-46EB-8799-3CB612732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2BCD2EF7-175E-4E4C-8CBF-036C0AE01D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9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wm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4.xml"/><Relationship Id="rId7" Type="http://schemas.openxmlformats.org/officeDocument/2006/relationships/image" Target="../media/image12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2405-F805-4C3D-987B-CE2F4B45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E169D-AABF-4770-92A7-D2834A7C1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HW4 is due </a:t>
            </a:r>
            <a:r>
              <a:rPr lang="en-US" b="1" dirty="0"/>
              <a:t>Friday, February 24</a:t>
            </a:r>
            <a:r>
              <a:rPr lang="en-US" dirty="0"/>
              <a:t>, 11:59 PM PT</a:t>
            </a:r>
          </a:p>
          <a:p>
            <a:r>
              <a:rPr lang="en-US" dirty="0"/>
              <a:t>Project 3 is due </a:t>
            </a:r>
            <a:r>
              <a:rPr lang="en-US" b="1" dirty="0"/>
              <a:t>Tuesday, February 28</a:t>
            </a:r>
            <a:r>
              <a:rPr lang="en-US" dirty="0"/>
              <a:t>, 11:59 PM PT</a:t>
            </a:r>
          </a:p>
        </p:txBody>
      </p:sp>
    </p:spTree>
    <p:extLst>
      <p:ext uri="{BB962C8B-B14F-4D97-AF65-F5344CB8AC3E}">
        <p14:creationId xmlns:p14="http://schemas.microsoft.com/office/powerpoint/2010/main" val="4289624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Value Iteration</a:t>
            </a:r>
          </a:p>
        </p:txBody>
      </p:sp>
      <p:sp>
        <p:nvSpPr>
          <p:cNvPr id="175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11277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Bellman equations </a:t>
            </a:r>
            <a:r>
              <a:rPr lang="en-US" sz="2800" dirty="0">
                <a:solidFill>
                  <a:srgbClr val="C00000"/>
                </a:solidFill>
                <a:latin typeface="Calibri"/>
                <a:ea typeface="ＭＳ Ｐゴシック" pitchFamily="34" charset="-128"/>
                <a:cs typeface="Calibri"/>
              </a:rPr>
              <a:t>characterize</a:t>
            </a: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 the optimal values:</a:t>
            </a: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Value iteration </a:t>
            </a:r>
            <a:r>
              <a:rPr lang="en-US" sz="2800" dirty="0">
                <a:solidFill>
                  <a:srgbClr val="C00000"/>
                </a:solidFill>
                <a:latin typeface="Calibri"/>
                <a:ea typeface="ＭＳ Ｐゴシック" pitchFamily="34" charset="-128"/>
                <a:cs typeface="Calibri"/>
              </a:rPr>
              <a:t>computes</a:t>
            </a: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 them:</a:t>
            </a: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Value iteration is just a fixed point solution method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… though the </a:t>
            </a:r>
            <a:r>
              <a:rPr lang="en-US" sz="2000" dirty="0" err="1">
                <a:latin typeface="Calibri"/>
                <a:ea typeface="ＭＳ Ｐゴシック" pitchFamily="34" charset="-128"/>
                <a:cs typeface="Calibri"/>
              </a:rPr>
              <a:t>V</a:t>
            </a:r>
            <a:r>
              <a:rPr lang="en-US" sz="2000" baseline="-25000" dirty="0" err="1">
                <a:latin typeface="Calibri"/>
                <a:ea typeface="ＭＳ Ｐゴシック" pitchFamily="34" charset="-128"/>
                <a:cs typeface="Calibri"/>
              </a:rPr>
              <a:t>k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 vectors are also interpretable as time-limited values</a:t>
            </a:r>
          </a:p>
        </p:txBody>
      </p:sp>
      <p:pic>
        <p:nvPicPr>
          <p:cNvPr id="29" name="Picture 2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371600" y="4343400"/>
            <a:ext cx="7266933" cy="690930"/>
          </a:xfrm>
          <a:prstGeom prst="rect">
            <a:avLst/>
          </a:prstGeom>
          <a:noFill/>
          <a:ln/>
          <a:effectLst/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9220200" y="1524000"/>
            <a:ext cx="2209800" cy="2427288"/>
            <a:chOff x="2400" y="1209"/>
            <a:chExt cx="1392" cy="1529"/>
          </a:xfrm>
        </p:grpSpPr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23" name="Line 13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5" name="Line 15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6" name="Line 16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11" name="Oval 17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3024" y="1680"/>
              <a:ext cx="1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2976" y="1209"/>
              <a:ext cx="6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  <a:latin typeface="Calibri"/>
                  <a:cs typeface="Calibri"/>
                </a:rPr>
                <a:t>V(s)</a:t>
              </a:r>
            </a:p>
          </p:txBody>
        </p:sp>
        <p:sp>
          <p:nvSpPr>
            <p:cNvPr id="15" name="Text Box 25"/>
            <p:cNvSpPr txBox="1">
              <a:spLocks noChangeArrowheads="1"/>
            </p:cNvSpPr>
            <p:nvPr/>
          </p:nvSpPr>
          <p:spPr bwMode="auto">
            <a:xfrm>
              <a:off x="2976" y="1920"/>
              <a:ext cx="5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2592" y="2265"/>
              <a:ext cx="5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>
                  <a:latin typeface="Calibri"/>
                  <a:cs typeface="Calibri"/>
                </a:rPr>
                <a:t>s,a,s</a:t>
              </a:r>
              <a:r>
                <a:rPr lang="ja-JP" altLang="en-US">
                  <a:latin typeface="Calibri"/>
                  <a:cs typeface="Calibri"/>
                </a:rPr>
                <a:t>’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18" name="Text Box 28"/>
            <p:cNvSpPr txBox="1">
              <a:spLocks noChangeArrowheads="1"/>
            </p:cNvSpPr>
            <p:nvPr/>
          </p:nvSpPr>
          <p:spPr bwMode="auto">
            <a:xfrm>
              <a:off x="2688" y="2505"/>
              <a:ext cx="6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  <a:latin typeface="Calibri"/>
                  <a:cs typeface="Calibri"/>
                </a:rPr>
                <a:t>V(s’</a:t>
              </a:r>
              <a:r>
                <a:rPr lang="en-US" altLang="ja-JP" dirty="0">
                  <a:solidFill>
                    <a:srgbClr val="0000FF"/>
                  </a:solidFill>
                  <a:latin typeface="Calibri"/>
                  <a:cs typeface="Calibri"/>
                </a:rPr>
                <a:t>)</a:t>
              </a:r>
              <a:endParaRPr lang="en-US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27" name="Isosceles Triangle 26"/>
          <p:cNvSpPr/>
          <p:nvPr/>
        </p:nvSpPr>
        <p:spPr>
          <a:xfrm>
            <a:off x="9601200" y="4038600"/>
            <a:ext cx="1600200" cy="1752600"/>
          </a:xfrm>
          <a:prstGeom prst="triangle">
            <a:avLst/>
          </a:prstGeom>
          <a:solidFill>
            <a:srgbClr val="8FAA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pic>
        <p:nvPicPr>
          <p:cNvPr id="28" name="Picture 2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295243" y="2286000"/>
            <a:ext cx="6950388" cy="69080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Convergence*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6375400" cy="4729164"/>
          </a:xfrm>
        </p:spPr>
        <p:txBody>
          <a:bodyPr/>
          <a:lstStyle/>
          <a:p>
            <a:r>
              <a:rPr lang="en-US" sz="2000" dirty="0">
                <a:latin typeface="Calibri"/>
                <a:cs typeface="Calibri"/>
              </a:rPr>
              <a:t>How do we know the </a:t>
            </a:r>
            <a:r>
              <a:rPr lang="en-US" sz="2000" dirty="0" err="1">
                <a:latin typeface="Calibri"/>
                <a:cs typeface="Calibri"/>
              </a:rPr>
              <a:t>V</a:t>
            </a:r>
            <a:r>
              <a:rPr lang="en-US" sz="2000" baseline="-25000" dirty="0" err="1">
                <a:latin typeface="Calibri"/>
                <a:cs typeface="Calibri"/>
              </a:rPr>
              <a:t>k</a:t>
            </a:r>
            <a:r>
              <a:rPr lang="en-US" sz="2000" dirty="0">
                <a:latin typeface="Calibri"/>
                <a:cs typeface="Calibri"/>
              </a:rPr>
              <a:t> vectors are going to converge?</a:t>
            </a:r>
          </a:p>
          <a:p>
            <a:pPr lvl="1"/>
            <a:endParaRPr lang="en-US" sz="1600" dirty="0">
              <a:latin typeface="Calibri"/>
              <a:cs typeface="Calibri"/>
            </a:endParaRPr>
          </a:p>
          <a:p>
            <a:r>
              <a:rPr lang="en-US" sz="2000" dirty="0">
                <a:latin typeface="Calibri"/>
                <a:cs typeface="Calibri"/>
              </a:rPr>
              <a:t>Case 1: If the tree has maximum depth M, then V</a:t>
            </a:r>
            <a:r>
              <a:rPr lang="en-US" sz="2000" baseline="-25000" dirty="0">
                <a:latin typeface="Calibri"/>
                <a:cs typeface="Calibri"/>
              </a:rPr>
              <a:t>M</a:t>
            </a:r>
            <a:r>
              <a:rPr lang="en-US" sz="2000" dirty="0">
                <a:latin typeface="Calibri"/>
                <a:cs typeface="Calibri"/>
              </a:rPr>
              <a:t> holds the actual </a:t>
            </a:r>
            <a:r>
              <a:rPr lang="en-US" sz="2000" dirty="0" err="1">
                <a:latin typeface="Calibri"/>
                <a:cs typeface="Calibri"/>
              </a:rPr>
              <a:t>untruncated</a:t>
            </a:r>
            <a:r>
              <a:rPr lang="en-US" sz="2000" dirty="0">
                <a:latin typeface="Calibri"/>
                <a:cs typeface="Calibri"/>
              </a:rPr>
              <a:t> values</a:t>
            </a:r>
          </a:p>
          <a:p>
            <a:pPr lvl="1"/>
            <a:endParaRPr lang="en-US" sz="1600" dirty="0">
              <a:latin typeface="Calibri"/>
              <a:cs typeface="Calibri"/>
            </a:endParaRPr>
          </a:p>
          <a:p>
            <a:r>
              <a:rPr lang="en-US" sz="2000" dirty="0">
                <a:latin typeface="Calibri"/>
                <a:cs typeface="Calibri"/>
              </a:rPr>
              <a:t>Case 2: If the discount is less than 1</a:t>
            </a:r>
          </a:p>
          <a:p>
            <a:pPr lvl="1"/>
            <a:r>
              <a:rPr lang="en-US" sz="1800" dirty="0">
                <a:latin typeface="Calibri"/>
                <a:cs typeface="Calibri"/>
              </a:rPr>
              <a:t>Sketch: For any state </a:t>
            </a:r>
            <a:r>
              <a:rPr lang="en-US" sz="1800" dirty="0" err="1">
                <a:latin typeface="Calibri"/>
                <a:cs typeface="Calibri"/>
              </a:rPr>
              <a:t>V</a:t>
            </a:r>
            <a:r>
              <a:rPr lang="en-US" sz="1800" baseline="-25000" dirty="0" err="1">
                <a:latin typeface="Calibri"/>
                <a:cs typeface="Calibri"/>
              </a:rPr>
              <a:t>k</a:t>
            </a:r>
            <a:r>
              <a:rPr lang="en-US" sz="1800" dirty="0">
                <a:latin typeface="Calibri"/>
                <a:cs typeface="Calibri"/>
              </a:rPr>
              <a:t> and V</a:t>
            </a:r>
            <a:r>
              <a:rPr lang="en-US" sz="1800" baseline="-25000" dirty="0">
                <a:latin typeface="Calibri"/>
                <a:cs typeface="Calibri"/>
              </a:rPr>
              <a:t>k+1</a:t>
            </a:r>
            <a:r>
              <a:rPr lang="en-US" sz="1800" dirty="0">
                <a:latin typeface="Calibri"/>
                <a:cs typeface="Calibri"/>
              </a:rPr>
              <a:t> can be viewed as depth k+1 </a:t>
            </a:r>
            <a:r>
              <a:rPr lang="en-US" sz="1800" dirty="0" err="1">
                <a:latin typeface="Calibri"/>
                <a:cs typeface="Calibri"/>
              </a:rPr>
              <a:t>expectimax</a:t>
            </a:r>
            <a:r>
              <a:rPr lang="en-US" sz="1800" dirty="0">
                <a:latin typeface="Calibri"/>
                <a:cs typeface="Calibri"/>
              </a:rPr>
              <a:t> results in nearly identical search trees</a:t>
            </a:r>
          </a:p>
          <a:p>
            <a:pPr lvl="1"/>
            <a:r>
              <a:rPr lang="en-US" sz="1800" dirty="0">
                <a:latin typeface="Calibri"/>
                <a:cs typeface="Calibri"/>
              </a:rPr>
              <a:t>The difference is that on the bottom layer, V</a:t>
            </a:r>
            <a:r>
              <a:rPr lang="en-US" sz="1800" baseline="-25000" dirty="0">
                <a:latin typeface="Calibri"/>
                <a:cs typeface="Calibri"/>
              </a:rPr>
              <a:t>k+1</a:t>
            </a:r>
            <a:r>
              <a:rPr lang="en-US" sz="1800" dirty="0">
                <a:latin typeface="Calibri"/>
                <a:cs typeface="Calibri"/>
              </a:rPr>
              <a:t> has actual rewards while </a:t>
            </a:r>
            <a:r>
              <a:rPr lang="en-US" sz="1800" dirty="0" err="1">
                <a:latin typeface="Calibri"/>
                <a:cs typeface="Calibri"/>
              </a:rPr>
              <a:t>V</a:t>
            </a:r>
            <a:r>
              <a:rPr lang="en-US" sz="1800" baseline="-25000" dirty="0" err="1">
                <a:latin typeface="Calibri"/>
                <a:cs typeface="Calibri"/>
              </a:rPr>
              <a:t>k</a:t>
            </a:r>
            <a:r>
              <a:rPr lang="en-US" sz="1800" dirty="0">
                <a:latin typeface="Calibri"/>
                <a:cs typeface="Calibri"/>
              </a:rPr>
              <a:t> has zeros</a:t>
            </a:r>
          </a:p>
          <a:p>
            <a:pPr lvl="1"/>
            <a:r>
              <a:rPr lang="en-US" sz="1800" dirty="0">
                <a:latin typeface="Calibri"/>
                <a:cs typeface="Calibri"/>
              </a:rPr>
              <a:t>That last layer is at best all R</a:t>
            </a:r>
            <a:r>
              <a:rPr lang="en-US" sz="1800" baseline="-25000" dirty="0">
                <a:latin typeface="Calibri"/>
                <a:cs typeface="Calibri"/>
              </a:rPr>
              <a:t>MAX</a:t>
            </a:r>
            <a:r>
              <a:rPr lang="en-US" sz="1800" dirty="0">
                <a:latin typeface="Calibri"/>
                <a:cs typeface="Calibri"/>
              </a:rPr>
              <a:t> </a:t>
            </a:r>
          </a:p>
          <a:p>
            <a:pPr lvl="1"/>
            <a:r>
              <a:rPr lang="en-US" sz="1800" dirty="0">
                <a:latin typeface="Calibri"/>
                <a:cs typeface="Calibri"/>
              </a:rPr>
              <a:t>It is at worst R</a:t>
            </a:r>
            <a:r>
              <a:rPr lang="en-US" sz="1800" baseline="-25000" dirty="0">
                <a:latin typeface="Calibri"/>
                <a:cs typeface="Calibri"/>
              </a:rPr>
              <a:t>MIN</a:t>
            </a:r>
            <a:r>
              <a:rPr lang="en-US" sz="1800" dirty="0">
                <a:latin typeface="Calibri"/>
                <a:cs typeface="Calibri"/>
              </a:rPr>
              <a:t> </a:t>
            </a:r>
          </a:p>
          <a:p>
            <a:pPr lvl="1"/>
            <a:r>
              <a:rPr lang="en-US" sz="1800" dirty="0">
                <a:latin typeface="Calibri"/>
                <a:cs typeface="Calibri"/>
              </a:rPr>
              <a:t>But everything is discounted by </a:t>
            </a:r>
            <a:r>
              <a:rPr lang="el-GR" sz="1800" dirty="0">
                <a:latin typeface="Calibri"/>
                <a:cs typeface="Calibri"/>
              </a:rPr>
              <a:t>γ</a:t>
            </a:r>
            <a:r>
              <a:rPr lang="en-US" sz="1800" baseline="30000" dirty="0">
                <a:latin typeface="Calibri"/>
                <a:cs typeface="Calibri"/>
              </a:rPr>
              <a:t>k</a:t>
            </a:r>
            <a:r>
              <a:rPr lang="en-US" sz="1800" dirty="0">
                <a:latin typeface="Calibri"/>
                <a:cs typeface="Calibri"/>
              </a:rPr>
              <a:t> that far out</a:t>
            </a:r>
          </a:p>
          <a:p>
            <a:pPr lvl="1"/>
            <a:r>
              <a:rPr lang="en-US" sz="1800" dirty="0">
                <a:latin typeface="Calibri"/>
                <a:cs typeface="Calibri"/>
              </a:rPr>
              <a:t>So </a:t>
            </a:r>
            <a:r>
              <a:rPr lang="en-US" sz="1800" dirty="0" err="1">
                <a:latin typeface="Calibri"/>
                <a:cs typeface="Calibri"/>
              </a:rPr>
              <a:t>V</a:t>
            </a:r>
            <a:r>
              <a:rPr lang="en-US" sz="1800" baseline="-25000" dirty="0" err="1">
                <a:latin typeface="Calibri"/>
                <a:cs typeface="Calibri"/>
              </a:rPr>
              <a:t>k</a:t>
            </a:r>
            <a:r>
              <a:rPr lang="en-US" sz="1800" dirty="0">
                <a:latin typeface="Calibri"/>
                <a:cs typeface="Calibri"/>
              </a:rPr>
              <a:t> and V</a:t>
            </a:r>
            <a:r>
              <a:rPr lang="en-US" sz="1800" baseline="-25000" dirty="0">
                <a:latin typeface="Calibri"/>
                <a:cs typeface="Calibri"/>
              </a:rPr>
              <a:t>k+1</a:t>
            </a:r>
            <a:r>
              <a:rPr lang="en-US" sz="1800" dirty="0">
                <a:latin typeface="Calibri"/>
                <a:cs typeface="Calibri"/>
              </a:rPr>
              <a:t> are at most </a:t>
            </a:r>
            <a:r>
              <a:rPr lang="el-GR" sz="1800" dirty="0">
                <a:latin typeface="Calibri"/>
                <a:cs typeface="Calibri"/>
              </a:rPr>
              <a:t>γ</a:t>
            </a:r>
            <a:r>
              <a:rPr lang="en-US" sz="1800" baseline="30000" dirty="0">
                <a:latin typeface="Calibri"/>
                <a:cs typeface="Calibri"/>
              </a:rPr>
              <a:t>k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cs typeface="Calibri"/>
              </a:rPr>
              <a:t>max|R</a:t>
            </a:r>
            <a:r>
              <a:rPr lang="en-US" sz="1800" dirty="0">
                <a:latin typeface="Calibri"/>
                <a:cs typeface="Calibri"/>
              </a:rPr>
              <a:t>| different</a:t>
            </a:r>
          </a:p>
          <a:p>
            <a:pPr lvl="1"/>
            <a:r>
              <a:rPr lang="en-US" sz="1800" dirty="0">
                <a:latin typeface="Calibri"/>
                <a:cs typeface="Calibri"/>
              </a:rPr>
              <a:t>So as k increases, the values converge</a:t>
            </a:r>
          </a:p>
        </p:txBody>
      </p:sp>
      <p:sp>
        <p:nvSpPr>
          <p:cNvPr id="5" name="Isosceles Triangle 4"/>
          <p:cNvSpPr/>
          <p:nvPr/>
        </p:nvSpPr>
        <p:spPr>
          <a:xfrm>
            <a:off x="7239000" y="2304691"/>
            <a:ext cx="2135038" cy="310550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7368396" y="2304691"/>
            <a:ext cx="1876245" cy="271732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9697528" y="2304691"/>
            <a:ext cx="2135038" cy="310550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9826925" y="2304691"/>
            <a:ext cx="1876245" cy="271732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pic>
        <p:nvPicPr>
          <p:cNvPr id="9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7931118" y="1828939"/>
            <a:ext cx="780241" cy="389057"/>
          </a:xfrm>
          <a:prstGeom prst="rect">
            <a:avLst/>
          </a:prstGeom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0219613" y="1828800"/>
            <a:ext cx="1134187" cy="389411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279668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Methods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9800" y="1219756"/>
            <a:ext cx="7608888" cy="53328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Evaluation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3588" y="1476848"/>
            <a:ext cx="5764212" cy="48519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Fixed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5075235"/>
            <a:ext cx="11379200" cy="1782765"/>
          </a:xfrm>
        </p:spPr>
        <p:txBody>
          <a:bodyPr/>
          <a:lstStyle/>
          <a:p>
            <a:r>
              <a:rPr lang="en-US" sz="2400" dirty="0" err="1">
                <a:latin typeface="Calibri"/>
                <a:cs typeface="Calibri"/>
              </a:rPr>
              <a:t>Expectimax</a:t>
            </a:r>
            <a:r>
              <a:rPr lang="en-US" sz="2400" dirty="0">
                <a:latin typeface="Calibri"/>
                <a:cs typeface="Calibri"/>
              </a:rPr>
              <a:t> trees max over all actions to compute the optimal values</a:t>
            </a:r>
          </a:p>
          <a:p>
            <a:pPr lvl="5"/>
            <a:endParaRPr lang="en-US" sz="800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If we fixed some policy </a:t>
            </a:r>
            <a:r>
              <a:rPr lang="en-US" sz="2400" dirty="0">
                <a:latin typeface="Calibri"/>
                <a:cs typeface="Calibri"/>
                <a:sym typeface="Symbol" pitchFamily="18" charset="2"/>
              </a:rPr>
              <a:t>(s</a:t>
            </a:r>
            <a:r>
              <a:rPr lang="en-US" sz="2400" dirty="0">
                <a:latin typeface="Calibri"/>
                <a:cs typeface="Calibri"/>
              </a:rPr>
              <a:t>), then the tree would be simpler – only one action per state</a:t>
            </a:r>
          </a:p>
          <a:p>
            <a:pPr lvl="1"/>
            <a:r>
              <a:rPr lang="en-US" sz="2000" dirty="0">
                <a:latin typeface="Calibri"/>
                <a:cs typeface="Calibri"/>
              </a:rPr>
              <a:t>… though the tree’s value would depend on which policy we fixed</a:t>
            </a:r>
          </a:p>
          <a:p>
            <a:endParaRPr lang="en-US" sz="2400" dirty="0">
              <a:latin typeface="Calibri"/>
              <a:cs typeface="Calibri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057400" y="1893614"/>
            <a:ext cx="3048000" cy="2754586"/>
            <a:chOff x="2400" y="1401"/>
            <a:chExt cx="1392" cy="1258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20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1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2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9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306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Calibri"/>
                  <a:cs typeface="Calibri"/>
                </a:rPr>
                <a:t>s,a,s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14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7239438" y="1893614"/>
            <a:ext cx="2590362" cy="2754586"/>
            <a:chOff x="2400" y="1401"/>
            <a:chExt cx="1183" cy="1258"/>
          </a:xfrm>
        </p:grpSpPr>
        <p:sp>
          <p:nvSpPr>
            <p:cNvPr id="25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41" name="Line 9"/>
            <p:cNvSpPr>
              <a:spLocks noChangeShapeType="1"/>
            </p:cNvSpPr>
            <p:nvPr/>
          </p:nvSpPr>
          <p:spPr bwMode="auto">
            <a:xfrm flipH="1">
              <a:off x="2916" y="1617"/>
              <a:ext cx="232" cy="36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28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35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6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7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8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29" name="Text Box 17"/>
            <p:cNvSpPr txBox="1">
              <a:spLocks noChangeArrowheads="1"/>
            </p:cNvSpPr>
            <p:nvPr/>
          </p:nvSpPr>
          <p:spPr bwMode="auto">
            <a:xfrm>
              <a:off x="3096" y="1680"/>
              <a:ext cx="37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)</a:t>
              </a:r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31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</a:t>
              </a: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)</a:t>
              </a:r>
            </a:p>
          </p:txBody>
        </p:sp>
        <p:sp>
          <p:nvSpPr>
            <p:cNvPr id="32" name="Text Box 20"/>
            <p:cNvSpPr txBox="1">
              <a:spLocks noChangeArrowheads="1"/>
            </p:cNvSpPr>
            <p:nvPr/>
          </p:nvSpPr>
          <p:spPr bwMode="auto">
            <a:xfrm>
              <a:off x="2435" y="2271"/>
              <a:ext cx="66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s,</a:t>
              </a:r>
              <a:r>
                <a:rPr lang="en-US" sz="2400" dirty="0">
                  <a:latin typeface="Calibri"/>
                  <a:cs typeface="Calibri"/>
                  <a:sym typeface="Symbol" pitchFamily="18" charset="2"/>
                </a:rPr>
                <a:t> (s</a:t>
              </a:r>
              <a:r>
                <a:rPr lang="en-US" sz="2400" dirty="0">
                  <a:latin typeface="Calibri"/>
                  <a:cs typeface="Calibri"/>
                </a:rPr>
                <a:t>),s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33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752600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/>
                <a:cs typeface="Calibri"/>
              </a:rPr>
              <a:t>Do the optimal action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29400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/>
                <a:cs typeface="Calibri"/>
              </a:rPr>
              <a:t>Do what </a:t>
            </a:r>
            <a:r>
              <a:rPr lang="en-US" sz="2400" dirty="0">
                <a:latin typeface="Calibri"/>
                <a:cs typeface="Calibri"/>
                <a:sym typeface="Symbol" pitchFamily="18" charset="2"/>
              </a:rPr>
              <a:t></a:t>
            </a:r>
            <a:r>
              <a:rPr lang="en-US" sz="2400" dirty="0">
                <a:latin typeface="Calibri"/>
                <a:cs typeface="Calibri"/>
              </a:rPr>
              <a:t> says to do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Utilities for a Fixed Policy</a:t>
            </a:r>
          </a:p>
        </p:txBody>
      </p:sp>
      <p:sp>
        <p:nvSpPr>
          <p:cNvPr id="1727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400" dirty="0">
                <a:latin typeface="Calibri"/>
                <a:cs typeface="Calibri"/>
              </a:rPr>
              <a:t>Another basic operation: compute the utility of a state s under a fixed (generally non-optimal) policy</a:t>
            </a:r>
          </a:p>
          <a:p>
            <a:endParaRPr lang="en-US" sz="2400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Define the utility of a state s, under a fixed policy </a:t>
            </a:r>
            <a:r>
              <a:rPr lang="en-US" sz="2400" dirty="0">
                <a:latin typeface="Calibri"/>
                <a:cs typeface="Calibri"/>
                <a:sym typeface="Symbol" pitchFamily="18" charset="2"/>
              </a:rPr>
              <a:t></a:t>
            </a:r>
            <a:r>
              <a:rPr lang="en-US" sz="2400" dirty="0">
                <a:latin typeface="Calibri"/>
                <a:cs typeface="Calibri"/>
              </a:rPr>
              <a:t>: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>
                <a:latin typeface="Calibri"/>
                <a:cs typeface="Calibri"/>
              </a:rPr>
              <a:t>V</a:t>
            </a:r>
            <a:r>
              <a:rPr lang="en-US" sz="2000" baseline="30000" dirty="0">
                <a:latin typeface="Calibri"/>
                <a:cs typeface="Calibri"/>
                <a:sym typeface="Symbol" pitchFamily="18" charset="2"/>
              </a:rPr>
              <a:t></a:t>
            </a:r>
            <a:r>
              <a:rPr lang="en-US" sz="2000" dirty="0">
                <a:latin typeface="Calibri"/>
                <a:cs typeface="Calibri"/>
              </a:rPr>
              <a:t>(s) = expected total discounted rewards starting in s and following </a:t>
            </a:r>
            <a:r>
              <a:rPr lang="en-US" sz="2000" dirty="0">
                <a:latin typeface="Calibri"/>
                <a:cs typeface="Calibri"/>
                <a:sym typeface="Symbol" pitchFamily="18" charset="2"/>
              </a:rPr>
              <a:t></a:t>
            </a:r>
            <a:endParaRPr lang="en-US" sz="20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Recursive relation (one-step look-ahead / Bellman equation):</a:t>
            </a:r>
          </a:p>
        </p:txBody>
      </p:sp>
      <p:pic>
        <p:nvPicPr>
          <p:cNvPr id="61" name="Picture 6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158868" y="4800600"/>
            <a:ext cx="7070738" cy="645824"/>
          </a:xfrm>
          <a:prstGeom prst="rect">
            <a:avLst/>
          </a:prstGeom>
          <a:noFill/>
          <a:ln/>
          <a:effectLst/>
        </p:spPr>
      </p:pic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9068238" y="1600200"/>
            <a:ext cx="2590362" cy="2754586"/>
            <a:chOff x="2400" y="1401"/>
            <a:chExt cx="1183" cy="1258"/>
          </a:xfrm>
        </p:grpSpPr>
        <p:sp>
          <p:nvSpPr>
            <p:cNvPr id="47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48" name="Line 9"/>
            <p:cNvSpPr>
              <a:spLocks noChangeShapeType="1"/>
            </p:cNvSpPr>
            <p:nvPr/>
          </p:nvSpPr>
          <p:spPr bwMode="auto">
            <a:xfrm flipH="1">
              <a:off x="2916" y="1617"/>
              <a:ext cx="232" cy="36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49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50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57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58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59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60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51" name="Text Box 17"/>
            <p:cNvSpPr txBox="1">
              <a:spLocks noChangeArrowheads="1"/>
            </p:cNvSpPr>
            <p:nvPr/>
          </p:nvSpPr>
          <p:spPr bwMode="auto">
            <a:xfrm>
              <a:off x="3096" y="1680"/>
              <a:ext cx="37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)</a:t>
              </a:r>
            </a:p>
          </p:txBody>
        </p:sp>
        <p:sp>
          <p:nvSpPr>
            <p:cNvPr id="52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53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</a:t>
              </a: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)</a:t>
              </a:r>
            </a:p>
          </p:txBody>
        </p:sp>
        <p:sp>
          <p:nvSpPr>
            <p:cNvPr id="54" name="Text Box 20"/>
            <p:cNvSpPr txBox="1">
              <a:spLocks noChangeArrowheads="1"/>
            </p:cNvSpPr>
            <p:nvPr/>
          </p:nvSpPr>
          <p:spPr bwMode="auto">
            <a:xfrm>
              <a:off x="2435" y="2271"/>
              <a:ext cx="66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s,</a:t>
              </a:r>
              <a:r>
                <a:rPr lang="en-US" sz="2400" dirty="0">
                  <a:latin typeface="Calibri"/>
                  <a:cs typeface="Calibri"/>
                  <a:sym typeface="Symbol" pitchFamily="18" charset="2"/>
                </a:rPr>
                <a:t> (s</a:t>
              </a:r>
              <a:r>
                <a:rPr lang="en-US" sz="2400" dirty="0">
                  <a:latin typeface="Calibri"/>
                  <a:cs typeface="Calibri"/>
                </a:rPr>
                <a:t>),s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55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Policy Evaluation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/>
                <a:cs typeface="Calibri"/>
              </a:rPr>
              <a:t>Always Go Right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10387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/>
                <a:cs typeface="Calibri"/>
              </a:rPr>
              <a:t>Always Go Forward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8427" y="1219200"/>
            <a:ext cx="4592932" cy="4562475"/>
          </a:xfrm>
          <a:prstGeom prst="rect">
            <a:avLst/>
          </a:prstGeom>
          <a:noFill/>
        </p:spPr>
      </p:pic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7023" y="1219200"/>
            <a:ext cx="4647754" cy="4562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828800" y="1828800"/>
            <a:ext cx="3048000" cy="403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62750" y="1828800"/>
            <a:ext cx="3048000" cy="403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Policy Evaluation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/>
                <a:cs typeface="Calibri"/>
              </a:rPr>
              <a:t>Always Go Right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10387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/>
                <a:cs typeface="Calibri"/>
              </a:rPr>
              <a:t>Always Go Forward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" t="8813" r="71526" b="32430"/>
          <a:stretch/>
        </p:blipFill>
        <p:spPr bwMode="auto">
          <a:xfrm>
            <a:off x="7262750" y="1828800"/>
            <a:ext cx="3068664" cy="4029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6271" r="67839" b="25876"/>
          <a:stretch/>
        </p:blipFill>
        <p:spPr bwMode="auto">
          <a:xfrm>
            <a:off x="1858254" y="1852550"/>
            <a:ext cx="3006671" cy="396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Policy Evaluation</a:t>
            </a:r>
          </a:p>
        </p:txBody>
      </p:sp>
      <p:sp>
        <p:nvSpPr>
          <p:cNvPr id="1728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How do we calculate the V’s for a fixed policy </a:t>
            </a:r>
            <a:r>
              <a:rPr lang="en-US" sz="2400" dirty="0">
                <a:latin typeface="Calibri"/>
                <a:cs typeface="Calibri"/>
                <a:sym typeface="Symbol" pitchFamily="18" charset="2"/>
              </a:rPr>
              <a:t></a:t>
            </a:r>
            <a:r>
              <a:rPr lang="en-US" sz="2400" dirty="0">
                <a:latin typeface="Calibri"/>
                <a:cs typeface="Calibri"/>
              </a:rPr>
              <a:t>?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Idea 1: Turn recursive Bellman equations into updates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	(like value iteration)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sz="36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sz="36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Efficiency: O(S</a:t>
            </a:r>
            <a:r>
              <a:rPr lang="en-US" sz="2400" baseline="30000" dirty="0">
                <a:latin typeface="Calibri"/>
                <a:cs typeface="Calibri"/>
              </a:rPr>
              <a:t>2</a:t>
            </a:r>
            <a:r>
              <a:rPr lang="en-US" sz="2400" dirty="0">
                <a:latin typeface="Calibri"/>
                <a:cs typeface="Calibri"/>
              </a:rPr>
              <a:t>) per iteration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Idea 2: Without the maxes, the Bellman equations are just a linear system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Solve with </a:t>
            </a:r>
            <a:r>
              <a:rPr lang="en-US" sz="2000" dirty="0" err="1">
                <a:latin typeface="Calibri"/>
                <a:cs typeface="Calibri"/>
              </a:rPr>
              <a:t>Matlab</a:t>
            </a:r>
            <a:r>
              <a:rPr lang="en-US" sz="2000" dirty="0">
                <a:latin typeface="Calibri"/>
                <a:cs typeface="Calibri"/>
              </a:rPr>
              <a:t> (or your favorite linear system solver)</a:t>
            </a:r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300125" y="3926130"/>
            <a:ext cx="7416560" cy="645897"/>
          </a:xfrm>
          <a:prstGeom prst="rect">
            <a:avLst/>
          </a:prstGeom>
          <a:noFill/>
          <a:ln/>
          <a:effectLst/>
        </p:spPr>
      </p:pic>
      <p:pic>
        <p:nvPicPr>
          <p:cNvPr id="7" name="Picture 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330016" y="3316530"/>
            <a:ext cx="1502078" cy="330692"/>
          </a:xfrm>
          <a:prstGeom prst="rect">
            <a:avLst/>
          </a:prstGeom>
          <a:noFill/>
          <a:ln/>
          <a:effectLst/>
        </p:spPr>
      </p:pic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9144438" y="1371600"/>
            <a:ext cx="2590362" cy="2754586"/>
            <a:chOff x="2400" y="1401"/>
            <a:chExt cx="1183" cy="1258"/>
          </a:xfrm>
        </p:grpSpPr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2916" y="1617"/>
              <a:ext cx="232" cy="36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20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1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3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3096" y="1680"/>
              <a:ext cx="37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)</a:t>
              </a: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</a:t>
              </a: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)</a:t>
              </a:r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2435" y="2271"/>
              <a:ext cx="66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s,</a:t>
              </a:r>
              <a:r>
                <a:rPr lang="en-US" sz="2400" dirty="0">
                  <a:latin typeface="Calibri"/>
                  <a:cs typeface="Calibri"/>
                  <a:sym typeface="Symbol" pitchFamily="18" charset="2"/>
                </a:rPr>
                <a:t> (s</a:t>
              </a:r>
              <a:r>
                <a:rPr lang="en-US" sz="2400" dirty="0">
                  <a:latin typeface="Calibri"/>
                  <a:cs typeface="Calibri"/>
                </a:rPr>
                <a:t>),s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18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Extraction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7998" y="1295950"/>
            <a:ext cx="6660802" cy="52328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7388" y="762000"/>
            <a:ext cx="8634412" cy="5756274"/>
          </a:xfrm>
          <a:prstGeom prst="rect">
            <a:avLst/>
          </a:prstGeom>
          <a:noFill/>
        </p:spPr>
      </p:pic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 188: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066800"/>
            <a:ext cx="12192000" cy="1524000"/>
          </a:xfrm>
        </p:spPr>
        <p:txBody>
          <a:bodyPr/>
          <a:lstStyle/>
          <a:p>
            <a:pPr eaLnBrk="1" hangingPunct="1"/>
            <a:r>
              <a:rPr lang="en-US" sz="3600" dirty="0"/>
              <a:t>Markov Decision Processes II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6019800"/>
            <a:ext cx="12192000" cy="76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Spring 2023 --- University of California, Berkeley</a:t>
            </a:r>
          </a:p>
          <a:p>
            <a:pPr algn="ctr">
              <a:spcBef>
                <a:spcPct val="50000"/>
              </a:spcBef>
            </a:pPr>
            <a:r>
              <a:rPr lang="en-US" sz="1400" dirty="0">
                <a:latin typeface="Calibri"/>
                <a:cs typeface="Calibri"/>
              </a:rPr>
              <a:t>[These slides were created by Dan Klein and Pieter Abbeel for CS188 Intro to AI at UC Berkeley.  All CS188 materials are available at http://</a:t>
            </a:r>
            <a:r>
              <a:rPr lang="en-US" sz="1400" dirty="0" err="1">
                <a:latin typeface="Calibri"/>
                <a:cs typeface="Calibri"/>
              </a:rPr>
              <a:t>ai.berkeley.edu</a:t>
            </a:r>
            <a:r>
              <a:rPr lang="en-US" sz="1400" dirty="0">
                <a:latin typeface="Calibri"/>
                <a:cs typeface="Calibri"/>
              </a:rPr>
              <a:t>.]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Actions from Values</a:t>
            </a:r>
          </a:p>
        </p:txBody>
      </p:sp>
      <p:sp>
        <p:nvSpPr>
          <p:cNvPr id="1733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Let’s imagine we have the optimal values V*(s)</a:t>
            </a:r>
          </a:p>
          <a:p>
            <a:pPr marL="342882" lvl="1" indent="-342882">
              <a:buClr>
                <a:schemeClr val="accent2"/>
              </a:buClr>
            </a:pPr>
            <a:endParaRPr lang="en-US" sz="2000" dirty="0"/>
          </a:p>
          <a:p>
            <a:r>
              <a:rPr lang="en-US" sz="2800" dirty="0"/>
              <a:t>How should we act?</a:t>
            </a:r>
          </a:p>
          <a:p>
            <a:pPr lvl="1"/>
            <a:r>
              <a:rPr lang="en-US" sz="2400" dirty="0"/>
              <a:t>It’s not obvious!</a:t>
            </a:r>
          </a:p>
          <a:p>
            <a:pPr lvl="1"/>
            <a:endParaRPr lang="en-US" sz="2000" dirty="0"/>
          </a:p>
          <a:p>
            <a:r>
              <a:rPr lang="en-US" sz="2800" dirty="0"/>
              <a:t>We need to do a mini-</a:t>
            </a:r>
            <a:r>
              <a:rPr lang="en-US" sz="2800" dirty="0" err="1"/>
              <a:t>expectimax</a:t>
            </a:r>
            <a:r>
              <a:rPr lang="en-US" sz="2800" dirty="0"/>
              <a:t> (one step)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800" dirty="0"/>
              <a:t>This is called </a:t>
            </a:r>
            <a:r>
              <a:rPr lang="en-US" sz="2800" dirty="0">
                <a:solidFill>
                  <a:srgbClr val="C00000"/>
                </a:solidFill>
              </a:rPr>
              <a:t>policy extraction</a:t>
            </a:r>
            <a:r>
              <a:rPr lang="en-US" sz="2800" dirty="0"/>
              <a:t>, since it gets the policy implied by the values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828003" y="4648200"/>
            <a:ext cx="6392197" cy="685800"/>
          </a:xfrm>
          <a:prstGeom prst="rect">
            <a:avLst/>
          </a:prstGeom>
          <a:noFill/>
          <a:ln/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22147" r="62711" b="41695"/>
          <a:stretch/>
        </p:blipFill>
        <p:spPr bwMode="auto">
          <a:xfrm>
            <a:off x="7934801" y="1295400"/>
            <a:ext cx="3647599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432955" y="4683368"/>
            <a:ext cx="1195552" cy="33475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Actions from Q-Values</a:t>
            </a:r>
          </a:p>
        </p:txBody>
      </p:sp>
      <p:sp>
        <p:nvSpPr>
          <p:cNvPr id="1733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Let’s imagine we have the optimal q-values:</a:t>
            </a:r>
          </a:p>
          <a:p>
            <a:endParaRPr lang="en-US" sz="2800" dirty="0"/>
          </a:p>
          <a:p>
            <a:r>
              <a:rPr lang="en-US" sz="2800" dirty="0"/>
              <a:t>How should we act?</a:t>
            </a:r>
          </a:p>
          <a:p>
            <a:pPr lvl="1"/>
            <a:r>
              <a:rPr lang="en-US" sz="2400" dirty="0"/>
              <a:t>Completely trivial to decide!</a:t>
            </a:r>
          </a:p>
          <a:p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r>
              <a:rPr lang="en-US" sz="2800" dirty="0"/>
              <a:t>Important lesson: actions are easier to select from q-values than values!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1" t="20051" r="58223" b="36486"/>
          <a:stretch/>
        </p:blipFill>
        <p:spPr bwMode="auto">
          <a:xfrm>
            <a:off x="7391401" y="1292469"/>
            <a:ext cx="4557346" cy="3456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3199872" y="3781300"/>
            <a:ext cx="2438928" cy="478221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813955" y="3768968"/>
            <a:ext cx="1195552" cy="33475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Iteration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2862" y="1448320"/>
            <a:ext cx="7018338" cy="45995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Problems with Value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alibri"/>
                <a:cs typeface="Calibri"/>
              </a:rPr>
              <a:t>Value iteration repeats the Bellman updates:</a:t>
            </a:r>
          </a:p>
          <a:p>
            <a:endParaRPr lang="en-US" sz="2800" dirty="0"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  <a:p>
            <a:r>
              <a:rPr lang="en-US" sz="2800" dirty="0">
                <a:latin typeface="Calibri"/>
                <a:cs typeface="Calibri"/>
              </a:rPr>
              <a:t>Problem 1: It’s slow – O(S</a:t>
            </a:r>
            <a:r>
              <a:rPr lang="en-US" sz="2800" baseline="30000" dirty="0">
                <a:latin typeface="Calibri"/>
                <a:cs typeface="Calibri"/>
              </a:rPr>
              <a:t>2</a:t>
            </a:r>
            <a:r>
              <a:rPr lang="en-US" sz="2800" dirty="0">
                <a:latin typeface="Calibri"/>
                <a:cs typeface="Calibri"/>
              </a:rPr>
              <a:t>A) per iteration</a:t>
            </a:r>
          </a:p>
          <a:p>
            <a:endParaRPr lang="en-US" sz="2800" dirty="0">
              <a:latin typeface="Calibri"/>
              <a:cs typeface="Calibri"/>
            </a:endParaRPr>
          </a:p>
          <a:p>
            <a:r>
              <a:rPr lang="en-US" sz="2800" dirty="0">
                <a:latin typeface="Calibri"/>
                <a:cs typeface="Calibri"/>
              </a:rPr>
              <a:t>Problem 2: The “max” at each state rarely changes</a:t>
            </a:r>
          </a:p>
          <a:p>
            <a:endParaRPr lang="en-US" sz="2800" dirty="0">
              <a:latin typeface="Calibri"/>
              <a:cs typeface="Calibri"/>
            </a:endParaRPr>
          </a:p>
          <a:p>
            <a:r>
              <a:rPr lang="en-US" sz="2800" dirty="0">
                <a:latin typeface="Calibri"/>
                <a:cs typeface="Calibri"/>
              </a:rPr>
              <a:t>Problem 3: The policy often converges long before the values</a:t>
            </a:r>
          </a:p>
          <a:p>
            <a:pPr lvl="1"/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5" name="Picture 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066801" y="2362200"/>
            <a:ext cx="6629400" cy="630314"/>
          </a:xfrm>
          <a:prstGeom prst="rect">
            <a:avLst/>
          </a:prstGeom>
          <a:noFill/>
          <a:ln/>
          <a:effectLst/>
        </p:spPr>
      </p:pic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8534400" y="1447800"/>
            <a:ext cx="3048000" cy="2754586"/>
            <a:chOff x="2400" y="1401"/>
            <a:chExt cx="1392" cy="1258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21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2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3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4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10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17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306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Calibri"/>
                  <a:cs typeface="Calibri"/>
                </a:rPr>
                <a:t>s,a,s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15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9067800" y="6411913"/>
            <a:ext cx="3048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[Demo: value iteration (L9D2)]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7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791" y="1143000"/>
            <a:ext cx="620641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59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7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45" y="1143000"/>
            <a:ext cx="617691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04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7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400" y="1143000"/>
            <a:ext cx="6207201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61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179" y="1143000"/>
            <a:ext cx="6177643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01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57098"/>
            <a:ext cx="6172200" cy="570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99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644" y="1143000"/>
            <a:ext cx="6186713" cy="571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4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Example: Grid World</a:t>
            </a:r>
          </a:p>
        </p:txBody>
      </p:sp>
      <p:pic>
        <p:nvPicPr>
          <p:cNvPr id="1843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90735" y="1371600"/>
            <a:ext cx="4495800" cy="348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3"/>
          <p:cNvSpPr txBox="1">
            <a:spLocks noChangeArrowheads="1"/>
          </p:cNvSpPr>
          <p:nvPr/>
        </p:nvSpPr>
        <p:spPr bwMode="auto">
          <a:xfrm>
            <a:off x="228600" y="1493838"/>
            <a:ext cx="64770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A maze-like problem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The agent lives in a grid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Walls block the agent’</a:t>
            </a:r>
            <a:r>
              <a:rPr lang="en-US" altLang="ja-JP" dirty="0">
                <a:latin typeface="Calibri" pitchFamily="34" charset="0"/>
              </a:rPr>
              <a:t>s path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altLang="ja-JP" sz="6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Noisy movement: </a:t>
            </a:r>
            <a:r>
              <a:rPr lang="en-US" altLang="ja-JP" sz="2000" dirty="0">
                <a:solidFill>
                  <a:schemeClr val="accent2"/>
                </a:solidFill>
                <a:latin typeface="Calibri" pitchFamily="34" charset="0"/>
              </a:rPr>
              <a:t>actions do not always go as planned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80% of the time, the action North takes the agent North 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10% of the time, North takes the agent West; 10% East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If there is a wall in the direction the agent would have been taken, the agent stays put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6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The agent receives rewards each time step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Small </a:t>
            </a:r>
            <a:r>
              <a:rPr lang="en-US" altLang="ja-JP" dirty="0">
                <a:latin typeface="Calibri" pitchFamily="34" charset="0"/>
              </a:rPr>
              <a:t>“living” reward each step (can be negative)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Big rewards come at the end (good or bad)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6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Goal: maximize sum of (discounted) rewards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3135" y="1373299"/>
            <a:ext cx="4439265" cy="3197001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210800" y="3896549"/>
            <a:ext cx="457200" cy="24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67801" y="3886200"/>
            <a:ext cx="509618" cy="218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677400" y="2895600"/>
            <a:ext cx="43332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C:\Users\Dan\Dropbox\Office\CS 188\Ketrina Art\MDPs\AgentTopDow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471422" y="3581400"/>
            <a:ext cx="815578" cy="76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972" y="1173166"/>
            <a:ext cx="6154057" cy="568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12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48034"/>
            <a:ext cx="6172200" cy="570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99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75224"/>
            <a:ext cx="6172200" cy="568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73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98" y="1157224"/>
            <a:ext cx="6179605" cy="570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77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25" y="1143000"/>
            <a:ext cx="61965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825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38306"/>
            <a:ext cx="6172200" cy="571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223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25" y="1143000"/>
            <a:ext cx="61965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502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9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746" y="1130418"/>
            <a:ext cx="6190508" cy="572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671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Iteration</a:t>
            </a:r>
          </a:p>
        </p:txBody>
      </p:sp>
      <p:sp>
        <p:nvSpPr>
          <p:cNvPr id="176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Alternative approach for optimal values:</a:t>
            </a:r>
          </a:p>
          <a:p>
            <a:pPr lvl="1"/>
            <a:r>
              <a:rPr lang="en-US" sz="2400" dirty="0">
                <a:solidFill>
                  <a:srgbClr val="CC0000"/>
                </a:solidFill>
              </a:rPr>
              <a:t>Step 1: Policy evaluation: </a:t>
            </a:r>
            <a:r>
              <a:rPr lang="en-US" sz="2400" dirty="0"/>
              <a:t>calculate utilities for some fixed policy (not optimal utilities!) until convergence</a:t>
            </a:r>
          </a:p>
          <a:p>
            <a:pPr lvl="1"/>
            <a:r>
              <a:rPr lang="en-US" sz="2400" dirty="0">
                <a:solidFill>
                  <a:srgbClr val="CC0000"/>
                </a:solidFill>
              </a:rPr>
              <a:t>Step 2: Policy improvement: </a:t>
            </a:r>
            <a:r>
              <a:rPr lang="en-US" sz="2400" dirty="0"/>
              <a:t>update policy using one-step look-ahead with resulting converged (but not optimal!) utilities as future values</a:t>
            </a:r>
          </a:p>
          <a:p>
            <a:pPr lvl="1"/>
            <a:r>
              <a:rPr lang="en-US" sz="2400" dirty="0"/>
              <a:t>Repeat steps until policy converges</a:t>
            </a:r>
          </a:p>
          <a:p>
            <a:pPr lvl="1"/>
            <a:endParaRPr lang="en-US" sz="2400" dirty="0"/>
          </a:p>
          <a:p>
            <a:r>
              <a:rPr lang="en-US" sz="2800" dirty="0"/>
              <a:t>This is </a:t>
            </a:r>
            <a:r>
              <a:rPr lang="en-US" sz="2800" dirty="0">
                <a:solidFill>
                  <a:srgbClr val="CC0000"/>
                </a:solidFill>
              </a:rPr>
              <a:t>policy iteration</a:t>
            </a:r>
          </a:p>
          <a:p>
            <a:pPr lvl="1"/>
            <a:r>
              <a:rPr lang="en-US" sz="2400" dirty="0"/>
              <a:t>It’s still optimal!</a:t>
            </a:r>
          </a:p>
          <a:p>
            <a:pPr lvl="1"/>
            <a:r>
              <a:rPr lang="en-US" sz="2400" dirty="0"/>
              <a:t>Can converge (much) faster under some conditions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Policy Iteration</a:t>
            </a:r>
          </a:p>
        </p:txBody>
      </p:sp>
      <p:sp>
        <p:nvSpPr>
          <p:cNvPr id="1762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3"/>
            <a:endParaRPr lang="en-US" sz="1200" dirty="0"/>
          </a:p>
          <a:p>
            <a:r>
              <a:rPr lang="en-US" sz="2400" dirty="0"/>
              <a:t>Evaluation: For fixed current policy </a:t>
            </a:r>
            <a:r>
              <a:rPr lang="en-US" sz="2400" dirty="0">
                <a:sym typeface="Symbol" pitchFamily="18" charset="2"/>
              </a:rPr>
              <a:t>, find values with policy evaluation:</a:t>
            </a:r>
          </a:p>
          <a:p>
            <a:pPr lvl="1"/>
            <a:r>
              <a:rPr lang="en-US" sz="2000" dirty="0">
                <a:sym typeface="Symbol" pitchFamily="18" charset="2"/>
              </a:rPr>
              <a:t>Iterate until values converge:</a:t>
            </a:r>
          </a:p>
          <a:p>
            <a:endParaRPr lang="en-US" sz="2400" dirty="0">
              <a:sym typeface="Symbol" pitchFamily="18" charset="2"/>
            </a:endParaRPr>
          </a:p>
          <a:p>
            <a:endParaRPr lang="en-US" sz="2400" dirty="0">
              <a:sym typeface="Symbol" pitchFamily="18" charset="2"/>
            </a:endParaRPr>
          </a:p>
          <a:p>
            <a:endParaRPr lang="en-US" sz="2400" dirty="0">
              <a:sym typeface="Symbol" pitchFamily="18" charset="2"/>
            </a:endParaRPr>
          </a:p>
          <a:p>
            <a:r>
              <a:rPr lang="en-US" sz="2400" dirty="0"/>
              <a:t>Improvement: For fixed values, get a better policy using policy extraction</a:t>
            </a:r>
          </a:p>
          <a:p>
            <a:pPr lvl="1"/>
            <a:r>
              <a:rPr lang="en-US" sz="2000" dirty="0"/>
              <a:t>One-step look-ahead:</a:t>
            </a:r>
          </a:p>
          <a:p>
            <a:endParaRPr lang="en-US" sz="2400" dirty="0">
              <a:sym typeface="Symbol" pitchFamily="18" charset="2"/>
            </a:endParaRP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026211" y="2743200"/>
            <a:ext cx="7834776" cy="690721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030087" y="4921250"/>
            <a:ext cx="7215495" cy="64106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MDPs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Markov decision processes: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States 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Actions A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Transitions P(</a:t>
            </a:r>
            <a:r>
              <a:rPr lang="en-US" sz="2400" dirty="0" err="1"/>
              <a:t>s’|s,a</a:t>
            </a:r>
            <a:r>
              <a:rPr lang="en-US" sz="2400" dirty="0"/>
              <a:t>) (or T(</a:t>
            </a:r>
            <a:r>
              <a:rPr lang="en-US" sz="2400" dirty="0" err="1"/>
              <a:t>s,a,s</a:t>
            </a:r>
            <a:r>
              <a:rPr lang="en-US" sz="2400" dirty="0"/>
              <a:t>’))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Rewards R(</a:t>
            </a:r>
            <a:r>
              <a:rPr lang="en-US" sz="2400" dirty="0" err="1"/>
              <a:t>s,a,s</a:t>
            </a:r>
            <a:r>
              <a:rPr lang="en-US" sz="2400" dirty="0"/>
              <a:t>’) (and discount </a:t>
            </a:r>
            <a:r>
              <a:rPr lang="en-US" sz="2400" dirty="0">
                <a:sym typeface="Symbol" pitchFamily="18" charset="2"/>
              </a:rPr>
              <a:t></a:t>
            </a:r>
            <a:r>
              <a:rPr lang="en-US" sz="2400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Start state s</a:t>
            </a:r>
            <a:r>
              <a:rPr lang="en-US" sz="2400" baseline="-25000" dirty="0"/>
              <a:t>0</a:t>
            </a:r>
          </a:p>
          <a:p>
            <a:pPr lvl="1">
              <a:lnSpc>
                <a:spcPct val="80000"/>
              </a:lnSpc>
            </a:pPr>
            <a:endParaRPr lang="en-US" sz="2400" baseline="-25000" dirty="0"/>
          </a:p>
          <a:p>
            <a:pPr lvl="1">
              <a:lnSpc>
                <a:spcPct val="80000"/>
              </a:lnSpc>
            </a:pPr>
            <a:endParaRPr lang="en-US" sz="2400" baseline="-25000" dirty="0"/>
          </a:p>
          <a:p>
            <a:pPr>
              <a:lnSpc>
                <a:spcPct val="80000"/>
              </a:lnSpc>
            </a:pPr>
            <a:r>
              <a:rPr lang="en-US" sz="2800" dirty="0"/>
              <a:t>Quantities: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Policy = map of states to actions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Utility = sum of discounted rewards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Values = expected future utility from a state (max node)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Q-Values = expected future utility from a q-state (chance node)</a:t>
            </a:r>
          </a:p>
          <a:p>
            <a:pPr lvl="1">
              <a:lnSpc>
                <a:spcPct val="80000"/>
              </a:lnSpc>
            </a:pPr>
            <a:endParaRPr lang="en-US" sz="2400" baseline="-25000" dirty="0"/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grpSp>
        <p:nvGrpSpPr>
          <p:cNvPr id="25" name="Group 4"/>
          <p:cNvGrpSpPr>
            <a:grpSpLocks/>
          </p:cNvGrpSpPr>
          <p:nvPr/>
        </p:nvGrpSpPr>
        <p:grpSpPr bwMode="auto">
          <a:xfrm>
            <a:off x="8001000" y="1600200"/>
            <a:ext cx="3048000" cy="2754586"/>
            <a:chOff x="2400" y="1401"/>
            <a:chExt cx="1392" cy="1258"/>
          </a:xfrm>
        </p:grpSpPr>
        <p:sp>
          <p:nvSpPr>
            <p:cNvPr id="26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27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40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1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2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3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28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29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36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7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8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9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30" name="Text Box 17"/>
            <p:cNvSpPr txBox="1">
              <a:spLocks noChangeArrowheads="1"/>
            </p:cNvSpPr>
            <p:nvPr/>
          </p:nvSpPr>
          <p:spPr bwMode="auto">
            <a:xfrm>
              <a:off x="307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31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32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33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Calibri"/>
                  <a:cs typeface="Calibri"/>
                </a:rPr>
                <a:t>s,a,s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34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35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11201400" cy="5257800"/>
          </a:xfrm>
        </p:spPr>
        <p:txBody>
          <a:bodyPr/>
          <a:lstStyle/>
          <a:p>
            <a:r>
              <a:rPr lang="en-US" sz="2400" dirty="0"/>
              <a:t>Both value iteration and policy iteration compute the same thing (all optimal values)</a:t>
            </a:r>
          </a:p>
          <a:p>
            <a:pPr lvl="3"/>
            <a:endParaRPr lang="en-US" sz="1200" dirty="0"/>
          </a:p>
          <a:p>
            <a:r>
              <a:rPr lang="en-US" sz="2400" dirty="0"/>
              <a:t>In value iteration:</a:t>
            </a:r>
          </a:p>
          <a:p>
            <a:pPr lvl="1"/>
            <a:r>
              <a:rPr lang="en-US" sz="2200" dirty="0"/>
              <a:t>Every iteration updates both the values and (implicitly) the policy</a:t>
            </a:r>
          </a:p>
          <a:p>
            <a:pPr lvl="1"/>
            <a:r>
              <a:rPr lang="en-US" sz="2200" dirty="0"/>
              <a:t>We don’t track the policy, but taking the max over actions implicitly </a:t>
            </a:r>
            <a:r>
              <a:rPr lang="en-US" sz="2200" dirty="0" err="1"/>
              <a:t>recomputes</a:t>
            </a:r>
            <a:r>
              <a:rPr lang="en-US" sz="2200" dirty="0"/>
              <a:t> it</a:t>
            </a:r>
          </a:p>
          <a:p>
            <a:pPr lvl="3"/>
            <a:endParaRPr lang="en-US" sz="1200" dirty="0"/>
          </a:p>
          <a:p>
            <a:r>
              <a:rPr lang="en-US" sz="2400" dirty="0"/>
              <a:t>In policy iteration:</a:t>
            </a:r>
          </a:p>
          <a:p>
            <a:pPr lvl="1"/>
            <a:r>
              <a:rPr lang="en-US" sz="2200" dirty="0"/>
              <a:t>We do several passes that update utilities with fixed policy (each pass is fast because we consider only one action, not all of them)</a:t>
            </a:r>
          </a:p>
          <a:p>
            <a:pPr lvl="1"/>
            <a:r>
              <a:rPr lang="en-US" sz="2200" dirty="0"/>
              <a:t>After the policy is evaluated, a new policy is chosen (slow like a value iteration pass)</a:t>
            </a:r>
          </a:p>
          <a:p>
            <a:pPr lvl="1"/>
            <a:r>
              <a:rPr lang="en-US" sz="2200" dirty="0"/>
              <a:t>The new policy will be better (or we’re done)</a:t>
            </a:r>
          </a:p>
          <a:p>
            <a:pPr lvl="4"/>
            <a:endParaRPr lang="en-US" sz="1200" dirty="0"/>
          </a:p>
          <a:p>
            <a:pPr>
              <a:spcBef>
                <a:spcPts val="1200"/>
              </a:spcBef>
            </a:pPr>
            <a:r>
              <a:rPr lang="en-US" sz="2400" dirty="0"/>
              <a:t>Both are dynamic programs for solving MDPs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MDP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So you want to….</a:t>
            </a:r>
          </a:p>
          <a:p>
            <a:pPr lvl="1"/>
            <a:r>
              <a:rPr lang="en-US" sz="2400" dirty="0"/>
              <a:t>Compute optimal values: use value iteration or policy iteration</a:t>
            </a:r>
          </a:p>
          <a:p>
            <a:pPr lvl="1"/>
            <a:r>
              <a:rPr lang="en-US" sz="2400" dirty="0"/>
              <a:t>Compute values for a particular policy: use policy evaluation</a:t>
            </a:r>
          </a:p>
          <a:p>
            <a:pPr lvl="1"/>
            <a:r>
              <a:rPr lang="en-US" sz="2400" dirty="0"/>
              <a:t>Turn your values into a policy: use policy extraction (one-step </a:t>
            </a:r>
            <a:r>
              <a:rPr lang="en-US" sz="2400" dirty="0" err="1"/>
              <a:t>lookahead</a:t>
            </a:r>
            <a:r>
              <a:rPr lang="en-US" sz="2400" dirty="0"/>
              <a:t>)</a:t>
            </a:r>
          </a:p>
          <a:p>
            <a:pPr lvl="1"/>
            <a:endParaRPr lang="en-US" sz="2400" dirty="0"/>
          </a:p>
          <a:p>
            <a:r>
              <a:rPr lang="en-US" sz="2800" dirty="0"/>
              <a:t>These all look the same!</a:t>
            </a:r>
          </a:p>
          <a:p>
            <a:pPr lvl="1"/>
            <a:r>
              <a:rPr lang="en-US" sz="2400" dirty="0"/>
              <a:t>They basically are – they are all variations of Bellman updates</a:t>
            </a:r>
          </a:p>
          <a:p>
            <a:pPr lvl="1"/>
            <a:r>
              <a:rPr lang="en-US" sz="2400" dirty="0"/>
              <a:t>They all use one-step </a:t>
            </a:r>
            <a:r>
              <a:rPr lang="en-US" sz="2400" dirty="0" err="1"/>
              <a:t>lookahead</a:t>
            </a:r>
            <a:r>
              <a:rPr lang="en-US" sz="2400" dirty="0"/>
              <a:t> </a:t>
            </a:r>
            <a:r>
              <a:rPr lang="en-US" sz="2400" dirty="0" err="1"/>
              <a:t>expectimax</a:t>
            </a:r>
            <a:r>
              <a:rPr lang="en-US" sz="2400" dirty="0"/>
              <a:t> fragments</a:t>
            </a:r>
          </a:p>
          <a:p>
            <a:pPr lvl="1"/>
            <a:r>
              <a:rPr lang="en-US" sz="2400" dirty="0"/>
              <a:t>They differ only in whether we plug in a fixed policy or max over 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Bandits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1447800"/>
            <a:ext cx="3048000" cy="3048000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7200" y="1371600"/>
            <a:ext cx="2743200" cy="3048000"/>
          </a:xfrm>
          <a:prstGeom prst="rect">
            <a:avLst/>
          </a:prstGeom>
          <a:noFill/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0600" y="3049893"/>
            <a:ext cx="2819400" cy="35014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Double-Bandit MDP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71600"/>
            <a:ext cx="11379200" cy="4729164"/>
          </a:xfrm>
        </p:spPr>
        <p:txBody>
          <a:bodyPr/>
          <a:lstStyle/>
          <a:p>
            <a:r>
              <a:rPr lang="en-US" sz="2400" dirty="0"/>
              <a:t>Actions: </a:t>
            </a:r>
            <a:r>
              <a:rPr lang="en-US" sz="2400" i="1" dirty="0">
                <a:solidFill>
                  <a:srgbClr val="3333FF"/>
                </a:solidFill>
              </a:rPr>
              <a:t>Blue</a:t>
            </a:r>
            <a:r>
              <a:rPr lang="en-US" sz="2400" i="1" dirty="0"/>
              <a:t>, </a:t>
            </a:r>
            <a:r>
              <a:rPr lang="en-US" sz="2400" i="1" dirty="0">
                <a:solidFill>
                  <a:srgbClr val="C00000"/>
                </a:solidFill>
              </a:rPr>
              <a:t>Red</a:t>
            </a:r>
          </a:p>
          <a:p>
            <a:r>
              <a:rPr lang="en-US" sz="2400" dirty="0"/>
              <a:t>States: </a:t>
            </a:r>
            <a:r>
              <a:rPr lang="en-US" sz="2400" dirty="0">
                <a:solidFill>
                  <a:srgbClr val="008000"/>
                </a:solidFill>
              </a:rPr>
              <a:t>Win</a:t>
            </a:r>
            <a:r>
              <a:rPr lang="en-US" sz="2400" dirty="0">
                <a:solidFill>
                  <a:schemeClr val="tx1"/>
                </a:solidFill>
              </a:rPr>
              <a:t>, Lose</a:t>
            </a:r>
          </a:p>
        </p:txBody>
      </p:sp>
      <p:sp>
        <p:nvSpPr>
          <p:cNvPr id="5" name="Oval 4"/>
          <p:cNvSpPr/>
          <p:nvPr/>
        </p:nvSpPr>
        <p:spPr>
          <a:xfrm>
            <a:off x="3276600" y="3276601"/>
            <a:ext cx="685800" cy="685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8000"/>
                </a:solidFill>
                <a:latin typeface="Calibri" pitchFamily="34" charset="0"/>
              </a:rPr>
              <a:t>W</a:t>
            </a:r>
          </a:p>
        </p:txBody>
      </p:sp>
      <p:sp>
        <p:nvSpPr>
          <p:cNvPr id="6" name="Oval 5"/>
          <p:cNvSpPr/>
          <p:nvPr/>
        </p:nvSpPr>
        <p:spPr>
          <a:xfrm>
            <a:off x="8229600" y="3276601"/>
            <a:ext cx="685800" cy="685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L</a:t>
            </a:r>
          </a:p>
        </p:txBody>
      </p:sp>
      <p:cxnSp>
        <p:nvCxnSpPr>
          <p:cNvPr id="8" name="Curved Connector 7"/>
          <p:cNvCxnSpPr>
            <a:stCxn id="5" idx="0"/>
            <a:endCxn id="6" idx="1"/>
          </p:cNvCxnSpPr>
          <p:nvPr/>
        </p:nvCxnSpPr>
        <p:spPr>
          <a:xfrm rot="16200000" flipH="1">
            <a:off x="5924549" y="971551"/>
            <a:ext cx="100433" cy="4710533"/>
          </a:xfrm>
          <a:prstGeom prst="curvedConnector3">
            <a:avLst>
              <a:gd name="adj1" fmla="val -822914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0"/>
            <a:endCxn id="5" idx="6"/>
          </p:cNvCxnSpPr>
          <p:nvPr/>
        </p:nvCxnSpPr>
        <p:spPr>
          <a:xfrm rot="16200000" flipH="1">
            <a:off x="3619500" y="3276601"/>
            <a:ext cx="342900" cy="342900"/>
          </a:xfrm>
          <a:prstGeom prst="curvedConnector4">
            <a:avLst>
              <a:gd name="adj1" fmla="val -87180"/>
              <a:gd name="adj2" fmla="val 338462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6" idx="4"/>
            <a:endCxn id="5" idx="5"/>
          </p:cNvCxnSpPr>
          <p:nvPr/>
        </p:nvCxnSpPr>
        <p:spPr>
          <a:xfrm rot="5400000" flipH="1">
            <a:off x="6167017" y="1556919"/>
            <a:ext cx="100433" cy="4710533"/>
          </a:xfrm>
          <a:prstGeom prst="curvedConnector3">
            <a:avLst>
              <a:gd name="adj1" fmla="val -927967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3"/>
          <p:cNvCxnSpPr>
            <a:stCxn id="6" idx="4"/>
            <a:endCxn id="6" idx="2"/>
          </p:cNvCxnSpPr>
          <p:nvPr/>
        </p:nvCxnSpPr>
        <p:spPr>
          <a:xfrm rot="5400000" flipH="1">
            <a:off x="8229600" y="3619501"/>
            <a:ext cx="342900" cy="342900"/>
          </a:xfrm>
          <a:prstGeom prst="curvedConnector4">
            <a:avLst>
              <a:gd name="adj1" fmla="val -84616"/>
              <a:gd name="adj2" fmla="val 325641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6" idx="6"/>
            <a:endCxn id="5" idx="4"/>
          </p:cNvCxnSpPr>
          <p:nvPr/>
        </p:nvCxnSpPr>
        <p:spPr>
          <a:xfrm flipH="1">
            <a:off x="3619500" y="3619501"/>
            <a:ext cx="5295900" cy="342900"/>
          </a:xfrm>
          <a:prstGeom prst="curvedConnector4">
            <a:avLst>
              <a:gd name="adj1" fmla="val -7681"/>
              <a:gd name="adj2" fmla="val 589178"/>
            </a:avLst>
          </a:prstGeom>
          <a:ln w="57150">
            <a:solidFill>
              <a:srgbClr val="0070C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13"/>
          <p:cNvCxnSpPr>
            <a:stCxn id="5" idx="4"/>
            <a:endCxn id="5" idx="2"/>
          </p:cNvCxnSpPr>
          <p:nvPr/>
        </p:nvCxnSpPr>
        <p:spPr>
          <a:xfrm rot="5400000" flipH="1">
            <a:off x="3276600" y="3619501"/>
            <a:ext cx="342900" cy="342900"/>
          </a:xfrm>
          <a:prstGeom prst="curvedConnector4">
            <a:avLst>
              <a:gd name="adj1" fmla="val -376924"/>
              <a:gd name="adj2" fmla="val 415385"/>
            </a:avLst>
          </a:prstGeom>
          <a:ln w="57150">
            <a:solidFill>
              <a:srgbClr val="0070C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00200" y="3962400"/>
            <a:ext cx="60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alibri" pitchFamily="34" charset="0"/>
              </a:rPr>
              <a:t>$1</a:t>
            </a:r>
          </a:p>
          <a:p>
            <a:endParaRPr lang="en-US" sz="2400" dirty="0">
              <a:latin typeface="Calibri" pitchFamily="34" charset="0"/>
            </a:endParaRPr>
          </a:p>
          <a:p>
            <a:r>
              <a:rPr lang="en-US" sz="2400" dirty="0">
                <a:latin typeface="Calibri" pitchFamily="34" charset="0"/>
              </a:rPr>
              <a:t>1.0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448800" y="3886200"/>
            <a:ext cx="60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alibri" pitchFamily="34" charset="0"/>
              </a:rPr>
              <a:t>$1</a:t>
            </a:r>
          </a:p>
          <a:p>
            <a:endParaRPr lang="en-US" sz="2400" dirty="0">
              <a:latin typeface="Calibri" pitchFamily="34" charset="0"/>
            </a:endParaRPr>
          </a:p>
          <a:p>
            <a:r>
              <a:rPr lang="en-US" sz="2400" dirty="0">
                <a:latin typeface="Calibri" pitchFamily="34" charset="0"/>
              </a:rPr>
              <a:t>1.0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34000" y="19767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0.25 	</a:t>
            </a:r>
            <a:r>
              <a:rPr lang="en-US" sz="2400" dirty="0">
                <a:solidFill>
                  <a:srgbClr val="008000"/>
                </a:solidFill>
                <a:latin typeface="Calibri" pitchFamily="34" charset="0"/>
              </a:rPr>
              <a:t>$0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800600" y="2826603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0.75 </a:t>
            </a:r>
          </a:p>
          <a:p>
            <a:r>
              <a:rPr lang="en-US" sz="2400" dirty="0">
                <a:solidFill>
                  <a:srgbClr val="008000"/>
                </a:solidFill>
                <a:latin typeface="Calibri" pitchFamily="34" charset="0"/>
              </a:rPr>
              <a:t>$2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486400" y="43434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0.75 	</a:t>
            </a:r>
            <a:r>
              <a:rPr lang="en-US" sz="2400" dirty="0">
                <a:solidFill>
                  <a:srgbClr val="008000"/>
                </a:solidFill>
                <a:latin typeface="Calibri" pitchFamily="34" charset="0"/>
              </a:rPr>
              <a:t>$2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858000" y="3352800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0.25 </a:t>
            </a:r>
          </a:p>
          <a:p>
            <a:r>
              <a:rPr lang="en-US" sz="2400" dirty="0">
                <a:solidFill>
                  <a:srgbClr val="008000"/>
                </a:solidFill>
                <a:latin typeface="Calibri" pitchFamily="34" charset="0"/>
              </a:rPr>
              <a:t>$0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9525000" y="1371600"/>
            <a:ext cx="2209800" cy="1752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  <a:latin typeface="Calibri" pitchFamily="34" charset="0"/>
              </a:rPr>
              <a:t>No discount</a:t>
            </a:r>
          </a:p>
          <a:p>
            <a:pPr algn="ctr"/>
            <a:endParaRPr lang="en-US" sz="400" i="1" dirty="0">
              <a:solidFill>
                <a:schemeClr val="tx1"/>
              </a:solidFill>
              <a:latin typeface="Calibri" pitchFamily="34" charset="0"/>
            </a:endParaRPr>
          </a:p>
          <a:p>
            <a:pPr algn="ctr"/>
            <a:r>
              <a:rPr lang="en-US" sz="2000" i="1" dirty="0">
                <a:solidFill>
                  <a:schemeClr val="tx1"/>
                </a:solidFill>
                <a:latin typeface="Calibri" pitchFamily="34" charset="0"/>
              </a:rPr>
              <a:t>100 time steps</a:t>
            </a:r>
            <a:endParaRPr lang="en-US" sz="800" i="1" dirty="0">
              <a:solidFill>
                <a:schemeClr val="tx1"/>
              </a:solidFill>
              <a:latin typeface="Calibri" pitchFamily="34" charset="0"/>
            </a:endParaRPr>
          </a:p>
          <a:p>
            <a:pPr algn="ctr"/>
            <a:endParaRPr lang="en-US" sz="400" i="1" dirty="0">
              <a:solidFill>
                <a:schemeClr val="tx1"/>
              </a:solidFill>
              <a:latin typeface="Calibri" pitchFamily="34" charset="0"/>
            </a:endParaRPr>
          </a:p>
          <a:p>
            <a:pPr algn="ctr"/>
            <a:r>
              <a:rPr lang="en-US" sz="2000" i="1" dirty="0">
                <a:solidFill>
                  <a:schemeClr val="tx1"/>
                </a:solidFill>
                <a:latin typeface="Calibri" pitchFamily="34" charset="0"/>
              </a:rPr>
              <a:t>Both states have the same value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Offline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95400"/>
            <a:ext cx="11379200" cy="4729164"/>
          </a:xfrm>
        </p:spPr>
        <p:txBody>
          <a:bodyPr/>
          <a:lstStyle/>
          <a:p>
            <a:r>
              <a:rPr lang="en-US" sz="2800" dirty="0">
                <a:latin typeface="Calibri"/>
                <a:cs typeface="Calibri"/>
              </a:rPr>
              <a:t>Solving MDPs is offline planning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You determine all quantities through computation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You need to know the details of the MDP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You do not actually play the game!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alibri"/>
                <a:cs typeface="Calibri"/>
              </a:rPr>
              <a:t>Play Red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542038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Calibri"/>
                <a:cs typeface="Calibri"/>
              </a:rPr>
              <a:t>Play Blue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9000" y="366778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Value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525000" y="1371600"/>
            <a:ext cx="2209800" cy="1752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  <a:latin typeface="Calibri"/>
                <a:cs typeface="Calibri"/>
              </a:rPr>
              <a:t>No discount</a:t>
            </a:r>
          </a:p>
          <a:p>
            <a:pPr algn="ctr"/>
            <a:endParaRPr lang="en-US" sz="400" i="1" dirty="0">
              <a:solidFill>
                <a:schemeClr val="tx1"/>
              </a:solidFill>
              <a:latin typeface="Calibri"/>
              <a:cs typeface="Calibri"/>
            </a:endParaRPr>
          </a:p>
          <a:p>
            <a:pPr algn="ctr"/>
            <a:r>
              <a:rPr lang="en-US" sz="2000" i="1" dirty="0">
                <a:solidFill>
                  <a:schemeClr val="tx1"/>
                </a:solidFill>
                <a:latin typeface="Calibri"/>
                <a:cs typeface="Calibri"/>
              </a:rPr>
              <a:t>100 time steps</a:t>
            </a:r>
            <a:endParaRPr lang="en-US" sz="800" i="1" dirty="0">
              <a:solidFill>
                <a:schemeClr val="tx1"/>
              </a:solidFill>
              <a:latin typeface="Calibri"/>
              <a:cs typeface="Calibri"/>
            </a:endParaRPr>
          </a:p>
          <a:p>
            <a:pPr algn="ctr"/>
            <a:endParaRPr lang="en-US" sz="400" i="1" dirty="0">
              <a:solidFill>
                <a:schemeClr val="tx1"/>
              </a:solidFill>
              <a:latin typeface="Calibri"/>
              <a:cs typeface="Calibri"/>
            </a:endParaRPr>
          </a:p>
          <a:p>
            <a:pPr algn="ctr"/>
            <a:r>
              <a:rPr lang="en-US" sz="2000" i="1" dirty="0">
                <a:solidFill>
                  <a:schemeClr val="tx1"/>
                </a:solidFill>
                <a:latin typeface="Calibri"/>
                <a:cs typeface="Calibri"/>
              </a:rPr>
              <a:t>Both states have the same value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2800" y="450598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Calibri"/>
                <a:cs typeface="Calibri"/>
              </a:rPr>
              <a:t>150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2800" y="542038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Calibri"/>
                <a:cs typeface="Calibri"/>
              </a:rPr>
              <a:t>100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410200" y="3304073"/>
            <a:ext cx="6705600" cy="2696855"/>
            <a:chOff x="1600200" y="1815326"/>
            <a:chExt cx="8756724" cy="3521777"/>
          </a:xfrm>
        </p:grpSpPr>
        <p:sp>
          <p:nvSpPr>
            <p:cNvPr id="10" name="Oval 9"/>
            <p:cNvSpPr/>
            <p:nvPr/>
          </p:nvSpPr>
          <p:spPr>
            <a:xfrm>
              <a:off x="3276600" y="3276601"/>
              <a:ext cx="685800" cy="6858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8000"/>
                  </a:solidFill>
                  <a:latin typeface="Calibri"/>
                  <a:cs typeface="Calibri"/>
                </a:rPr>
                <a:t>W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8229600" y="3276601"/>
              <a:ext cx="685800" cy="6858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alibri"/>
                  <a:cs typeface="Calibri"/>
                </a:rPr>
                <a:t>L</a:t>
              </a:r>
            </a:p>
          </p:txBody>
        </p:sp>
        <p:cxnSp>
          <p:nvCxnSpPr>
            <p:cNvPr id="12" name="Curved Connector 11"/>
            <p:cNvCxnSpPr>
              <a:stCxn id="10" idx="0"/>
              <a:endCxn id="11" idx="1"/>
            </p:cNvCxnSpPr>
            <p:nvPr/>
          </p:nvCxnSpPr>
          <p:spPr>
            <a:xfrm rot="16200000" flipH="1">
              <a:off x="5924549" y="971551"/>
              <a:ext cx="100433" cy="4710533"/>
            </a:xfrm>
            <a:prstGeom prst="curvedConnector3">
              <a:avLst>
                <a:gd name="adj1" fmla="val -822914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3"/>
            <p:cNvCxnSpPr>
              <a:stCxn id="10" idx="0"/>
              <a:endCxn id="10" idx="6"/>
            </p:cNvCxnSpPr>
            <p:nvPr/>
          </p:nvCxnSpPr>
          <p:spPr>
            <a:xfrm rot="16200000" flipH="1">
              <a:off x="3619500" y="3276601"/>
              <a:ext cx="342900" cy="342900"/>
            </a:xfrm>
            <a:prstGeom prst="curvedConnector4">
              <a:avLst>
                <a:gd name="adj1" fmla="val -87180"/>
                <a:gd name="adj2" fmla="val 338462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11" idx="4"/>
              <a:endCxn id="10" idx="5"/>
            </p:cNvCxnSpPr>
            <p:nvPr/>
          </p:nvCxnSpPr>
          <p:spPr>
            <a:xfrm rot="5400000" flipH="1">
              <a:off x="6167017" y="1556919"/>
              <a:ext cx="100433" cy="4710533"/>
            </a:xfrm>
            <a:prstGeom prst="curvedConnector3">
              <a:avLst>
                <a:gd name="adj1" fmla="val -927967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3"/>
            <p:cNvCxnSpPr>
              <a:stCxn id="11" idx="4"/>
              <a:endCxn id="11" idx="2"/>
            </p:cNvCxnSpPr>
            <p:nvPr/>
          </p:nvCxnSpPr>
          <p:spPr>
            <a:xfrm rot="5400000" flipH="1">
              <a:off x="8229600" y="3619501"/>
              <a:ext cx="342900" cy="342900"/>
            </a:xfrm>
            <a:prstGeom prst="curvedConnector4">
              <a:avLst>
                <a:gd name="adj1" fmla="val -84616"/>
                <a:gd name="adj2" fmla="val 325641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29"/>
            <p:cNvCxnSpPr>
              <a:stCxn id="11" idx="6"/>
              <a:endCxn id="10" idx="4"/>
            </p:cNvCxnSpPr>
            <p:nvPr/>
          </p:nvCxnSpPr>
          <p:spPr>
            <a:xfrm flipH="1">
              <a:off x="3619500" y="3619501"/>
              <a:ext cx="5295900" cy="342900"/>
            </a:xfrm>
            <a:prstGeom prst="curvedConnector4">
              <a:avLst>
                <a:gd name="adj1" fmla="val -7681"/>
                <a:gd name="adj2" fmla="val 589178"/>
              </a:avLst>
            </a:prstGeom>
            <a:ln w="57150">
              <a:solidFill>
                <a:srgbClr val="0070C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3"/>
            <p:cNvCxnSpPr>
              <a:stCxn id="10" idx="4"/>
              <a:endCxn id="10" idx="2"/>
            </p:cNvCxnSpPr>
            <p:nvPr/>
          </p:nvCxnSpPr>
          <p:spPr>
            <a:xfrm rot="5400000" flipH="1">
              <a:off x="3276600" y="3619501"/>
              <a:ext cx="342900" cy="342900"/>
            </a:xfrm>
            <a:prstGeom prst="curvedConnector4">
              <a:avLst>
                <a:gd name="adj1" fmla="val -376924"/>
                <a:gd name="adj2" fmla="val 415385"/>
              </a:avLst>
            </a:prstGeom>
            <a:ln w="57150">
              <a:solidFill>
                <a:srgbClr val="0070C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600200" y="3769613"/>
              <a:ext cx="995082" cy="1567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$1</a:t>
              </a:r>
            </a:p>
            <a:p>
              <a:endParaRPr lang="en-US" sz="2400" dirty="0">
                <a:latin typeface="Calibri"/>
                <a:cs typeface="Calibri"/>
              </a:endParaRPr>
            </a:p>
            <a:p>
              <a:r>
                <a:rPr lang="en-US" sz="2400" dirty="0"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349291" y="3769614"/>
              <a:ext cx="1007633" cy="156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$1</a:t>
              </a:r>
            </a:p>
            <a:p>
              <a:endParaRPr lang="en-US" sz="2400" dirty="0">
                <a:latin typeface="Calibri"/>
                <a:cs typeface="Calibri"/>
              </a:endParaRPr>
            </a:p>
            <a:p>
              <a:r>
                <a:rPr lang="en-US" sz="2400" dirty="0"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33999" y="1815326"/>
              <a:ext cx="2133600" cy="602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/>
                  <a:cs typeface="Calibri"/>
                </a:rPr>
                <a:t>0.25 	</a:t>
              </a: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$0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00600" y="2826603"/>
              <a:ext cx="2133600" cy="1085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/>
                  <a:cs typeface="Calibri"/>
                </a:rPr>
                <a:t>0.75 </a:t>
              </a:r>
            </a:p>
            <a:p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$2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82004" y="4267157"/>
              <a:ext cx="2133600" cy="602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/>
                  <a:cs typeface="Calibri"/>
                </a:rPr>
                <a:t>0.75 	</a:t>
              </a: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$2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30701" y="3137634"/>
              <a:ext cx="2133600" cy="1085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/>
                  <a:cs typeface="Calibri"/>
                </a:rPr>
                <a:t>0.25 </a:t>
              </a:r>
            </a:p>
            <a:p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$0</a:t>
              </a:r>
              <a:endParaRPr lang="en-US" sz="2400" dirty="0">
                <a:latin typeface="Calibri"/>
                <a:cs typeface="Calibri"/>
              </a:endParaRPr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762000" y="3429000"/>
            <a:ext cx="4191000" cy="2895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Play!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1447800"/>
            <a:ext cx="3048000" cy="3048000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7200" y="1371600"/>
            <a:ext cx="2743200" cy="304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8153400" y="465838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868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202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536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2870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53400" y="519178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868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202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536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870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Rules changed!  Red’s win chance is different.</a:t>
            </a:r>
          </a:p>
        </p:txBody>
      </p:sp>
      <p:sp>
        <p:nvSpPr>
          <p:cNvPr id="4" name="Oval 3"/>
          <p:cNvSpPr/>
          <p:nvPr/>
        </p:nvSpPr>
        <p:spPr>
          <a:xfrm>
            <a:off x="3276600" y="3524072"/>
            <a:ext cx="685800" cy="685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8000"/>
                </a:solidFill>
                <a:latin typeface="Calibri" pitchFamily="34" charset="0"/>
              </a:rPr>
              <a:t>W</a:t>
            </a:r>
          </a:p>
        </p:txBody>
      </p:sp>
      <p:sp>
        <p:nvSpPr>
          <p:cNvPr id="5" name="Oval 4"/>
          <p:cNvSpPr/>
          <p:nvPr/>
        </p:nvSpPr>
        <p:spPr>
          <a:xfrm>
            <a:off x="8229600" y="3524072"/>
            <a:ext cx="685800" cy="685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L</a:t>
            </a:r>
          </a:p>
        </p:txBody>
      </p:sp>
      <p:cxnSp>
        <p:nvCxnSpPr>
          <p:cNvPr id="6" name="Curved Connector 5"/>
          <p:cNvCxnSpPr>
            <a:stCxn id="4" idx="0"/>
            <a:endCxn id="5" idx="1"/>
          </p:cNvCxnSpPr>
          <p:nvPr/>
        </p:nvCxnSpPr>
        <p:spPr>
          <a:xfrm rot="16200000" flipH="1">
            <a:off x="5924549" y="1219022"/>
            <a:ext cx="100433" cy="4710533"/>
          </a:xfrm>
          <a:prstGeom prst="curvedConnector3">
            <a:avLst>
              <a:gd name="adj1" fmla="val -822914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13"/>
          <p:cNvCxnSpPr>
            <a:stCxn id="4" idx="0"/>
            <a:endCxn id="4" idx="6"/>
          </p:cNvCxnSpPr>
          <p:nvPr/>
        </p:nvCxnSpPr>
        <p:spPr>
          <a:xfrm rot="16200000" flipH="1">
            <a:off x="3619500" y="3524072"/>
            <a:ext cx="342900" cy="342900"/>
          </a:xfrm>
          <a:prstGeom prst="curvedConnector4">
            <a:avLst>
              <a:gd name="adj1" fmla="val -87180"/>
              <a:gd name="adj2" fmla="val 338462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5" idx="4"/>
            <a:endCxn id="4" idx="5"/>
          </p:cNvCxnSpPr>
          <p:nvPr/>
        </p:nvCxnSpPr>
        <p:spPr>
          <a:xfrm rot="5400000" flipH="1">
            <a:off x="6167017" y="1804390"/>
            <a:ext cx="100433" cy="4710533"/>
          </a:xfrm>
          <a:prstGeom prst="curvedConnector3">
            <a:avLst>
              <a:gd name="adj1" fmla="val -927967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13"/>
          <p:cNvCxnSpPr>
            <a:stCxn id="5" idx="4"/>
            <a:endCxn id="5" idx="2"/>
          </p:cNvCxnSpPr>
          <p:nvPr/>
        </p:nvCxnSpPr>
        <p:spPr>
          <a:xfrm rot="5400000" flipH="1">
            <a:off x="8229600" y="3866972"/>
            <a:ext cx="342900" cy="342900"/>
          </a:xfrm>
          <a:prstGeom prst="curvedConnector4">
            <a:avLst>
              <a:gd name="adj1" fmla="val -84616"/>
              <a:gd name="adj2" fmla="val 325641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29"/>
          <p:cNvCxnSpPr>
            <a:stCxn id="5" idx="6"/>
            <a:endCxn id="4" idx="4"/>
          </p:cNvCxnSpPr>
          <p:nvPr/>
        </p:nvCxnSpPr>
        <p:spPr>
          <a:xfrm flipH="1">
            <a:off x="3619500" y="3866972"/>
            <a:ext cx="5295900" cy="342900"/>
          </a:xfrm>
          <a:prstGeom prst="curvedConnector4">
            <a:avLst>
              <a:gd name="adj1" fmla="val -7681"/>
              <a:gd name="adj2" fmla="val 589178"/>
            </a:avLst>
          </a:prstGeom>
          <a:ln w="57150">
            <a:solidFill>
              <a:srgbClr val="0070C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3"/>
          <p:cNvCxnSpPr>
            <a:stCxn id="4" idx="4"/>
            <a:endCxn id="4" idx="2"/>
          </p:cNvCxnSpPr>
          <p:nvPr/>
        </p:nvCxnSpPr>
        <p:spPr>
          <a:xfrm rot="5400000" flipH="1">
            <a:off x="3276600" y="3866972"/>
            <a:ext cx="342900" cy="342900"/>
          </a:xfrm>
          <a:prstGeom prst="curvedConnector4">
            <a:avLst>
              <a:gd name="adj1" fmla="val -376924"/>
              <a:gd name="adj2" fmla="val 415385"/>
            </a:avLst>
          </a:prstGeom>
          <a:ln w="57150">
            <a:solidFill>
              <a:srgbClr val="0070C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0200" y="4209871"/>
            <a:ext cx="60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alibri" pitchFamily="34" charset="0"/>
              </a:rPr>
              <a:t>$1</a:t>
            </a:r>
          </a:p>
          <a:p>
            <a:endParaRPr lang="en-US" sz="2400" dirty="0">
              <a:latin typeface="Calibri" pitchFamily="34" charset="0"/>
            </a:endParaRPr>
          </a:p>
          <a:p>
            <a:r>
              <a:rPr lang="en-US" sz="2400" dirty="0">
                <a:latin typeface="Calibri" pitchFamily="34" charset="0"/>
              </a:rPr>
              <a:t>1.0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448800" y="4133671"/>
            <a:ext cx="60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alibri" pitchFamily="34" charset="0"/>
              </a:rPr>
              <a:t>$1</a:t>
            </a:r>
          </a:p>
          <a:p>
            <a:endParaRPr lang="en-US" sz="2400" dirty="0">
              <a:latin typeface="Calibri" pitchFamily="34" charset="0"/>
            </a:endParaRPr>
          </a:p>
          <a:p>
            <a:r>
              <a:rPr lang="en-US" sz="2400" dirty="0">
                <a:latin typeface="Calibri" pitchFamily="34" charset="0"/>
              </a:rPr>
              <a:t>1.0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4000" y="2224206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?? 	</a:t>
            </a:r>
            <a:r>
              <a:rPr lang="en-US" sz="2400" dirty="0">
                <a:solidFill>
                  <a:srgbClr val="008000"/>
                </a:solidFill>
                <a:latin typeface="Calibri" pitchFamily="34" charset="0"/>
              </a:rPr>
              <a:t>$0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00600" y="3074074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?? </a:t>
            </a:r>
          </a:p>
          <a:p>
            <a:r>
              <a:rPr lang="en-US" sz="2400" dirty="0">
                <a:solidFill>
                  <a:srgbClr val="008000"/>
                </a:solidFill>
                <a:latin typeface="Calibri" pitchFamily="34" charset="0"/>
              </a:rPr>
              <a:t>$2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86400" y="4590871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?? 	</a:t>
            </a:r>
            <a:r>
              <a:rPr lang="en-US" sz="2400" dirty="0">
                <a:solidFill>
                  <a:srgbClr val="008000"/>
                </a:solidFill>
                <a:latin typeface="Calibri" pitchFamily="34" charset="0"/>
              </a:rPr>
              <a:t>$2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00" y="3600271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?? </a:t>
            </a:r>
          </a:p>
          <a:p>
            <a:r>
              <a:rPr lang="en-US" sz="2400" dirty="0">
                <a:solidFill>
                  <a:srgbClr val="008000"/>
                </a:solidFill>
                <a:latin typeface="Calibri" pitchFamily="34" charset="0"/>
              </a:rPr>
              <a:t>$0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Play!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1447800"/>
            <a:ext cx="3048000" cy="3048000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7200" y="1371600"/>
            <a:ext cx="2743200" cy="304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8153400" y="465838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868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202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536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2870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53400" y="519178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868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202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536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870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Just Happened?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66836"/>
            <a:ext cx="11379200" cy="4729164"/>
          </a:xfrm>
        </p:spPr>
        <p:txBody>
          <a:bodyPr/>
          <a:lstStyle/>
          <a:p>
            <a:r>
              <a:rPr lang="en-US" sz="2800" dirty="0"/>
              <a:t>That wasn’t planning, it was learning!</a:t>
            </a:r>
          </a:p>
          <a:p>
            <a:pPr lvl="1"/>
            <a:r>
              <a:rPr lang="en-US" sz="2400" dirty="0"/>
              <a:t>Specifically, reinforcement learning</a:t>
            </a:r>
          </a:p>
          <a:p>
            <a:pPr lvl="1"/>
            <a:r>
              <a:rPr lang="en-US" sz="2400" dirty="0"/>
              <a:t>There was an MDP, but you couldn’t solve it with just computation</a:t>
            </a:r>
          </a:p>
          <a:p>
            <a:pPr lvl="1"/>
            <a:r>
              <a:rPr lang="en-US" sz="2400" dirty="0"/>
              <a:t>You needed to actually act to figure it out</a:t>
            </a:r>
          </a:p>
          <a:p>
            <a:pPr lvl="1"/>
            <a:endParaRPr lang="en-US" sz="2400" dirty="0"/>
          </a:p>
          <a:p>
            <a:r>
              <a:rPr lang="en-US" sz="2800" dirty="0"/>
              <a:t>Important ideas in reinforcement learning that came up</a:t>
            </a:r>
          </a:p>
          <a:p>
            <a:pPr lvl="1"/>
            <a:r>
              <a:rPr lang="en-US" sz="2400" dirty="0"/>
              <a:t>Exploration: you have to try unknown actions to get information</a:t>
            </a:r>
          </a:p>
          <a:p>
            <a:pPr lvl="1"/>
            <a:r>
              <a:rPr lang="en-US" sz="2400" dirty="0"/>
              <a:t>Exploitation: eventually, you have to use what you know</a:t>
            </a:r>
          </a:p>
          <a:p>
            <a:pPr lvl="1"/>
            <a:r>
              <a:rPr lang="en-US" sz="2400" dirty="0"/>
              <a:t>Regret: even if you learn intelligently, you make mistakes</a:t>
            </a:r>
          </a:p>
          <a:p>
            <a:pPr lvl="1"/>
            <a:r>
              <a:rPr lang="en-US" sz="2400" dirty="0"/>
              <a:t>Sampling: because of chance, you have to try things repeatedly</a:t>
            </a:r>
          </a:p>
          <a:p>
            <a:pPr lvl="1"/>
            <a:r>
              <a:rPr lang="en-US" sz="2400" dirty="0"/>
              <a:t>Difficulty: learning can be much harder than solving a known MDP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01200" y="1371600"/>
            <a:ext cx="2362200" cy="236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Time: Reinforcement Learning!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Quantities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6705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value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(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utility) of a state s: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V</a:t>
            </a:r>
            <a:r>
              <a:rPr kumimoji="0" lang="en-US" sz="2800" b="0" i="0" u="none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sym typeface="Symbol" pitchFamily="18" charset="2"/>
              </a:rPr>
              <a:t>*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(s) = expected utility starting in s and acting optimally</a:t>
            </a: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value (utility) of a q-state (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s,a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Q</a:t>
            </a:r>
            <a:r>
              <a:rPr kumimoji="0" lang="en-US" sz="2800" b="0" i="0" u="none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sym typeface="Symbol" pitchFamily="18" charset="2"/>
              </a:rPr>
              <a:t>*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(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s,a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) = expected utility starting out having taken action a from state s and (thereafter) acting optimally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itchFamily="34" charset="0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optimal policy: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sym typeface="Symbol" pitchFamily="18" charset="2"/>
              </a:rPr>
              <a:t></a:t>
            </a:r>
            <a:r>
              <a:rPr kumimoji="0" lang="en-US" sz="2800" b="0" i="0" u="none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sym typeface="Symbol" pitchFamily="18" charset="2"/>
              </a:rPr>
              <a:t>*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(s) = optimal action from state s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732838" y="2209800"/>
            <a:ext cx="350837" cy="276225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615363" y="4468813"/>
            <a:ext cx="350837" cy="276225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rtl="1"/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7504113" y="2498725"/>
            <a:ext cx="1403350" cy="8064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>
            <a:off x="8382000" y="2498725"/>
            <a:ext cx="525463" cy="806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8907463" y="2498725"/>
            <a:ext cx="525462" cy="6905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8264525" y="3305175"/>
            <a:ext cx="292100" cy="28733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7696200" y="3592513"/>
            <a:ext cx="690563" cy="465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8386763" y="3592513"/>
            <a:ext cx="757237" cy="3889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H="1">
            <a:off x="7945438" y="3592513"/>
            <a:ext cx="441325" cy="8636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8386763" y="3592513"/>
            <a:ext cx="423862" cy="8636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8674100" y="2740025"/>
            <a:ext cx="2921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9083675" y="2209800"/>
            <a:ext cx="2921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8991600" y="4456113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s’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8556625" y="3305175"/>
            <a:ext cx="584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</a:rPr>
              <a:t>s, a</a:t>
            </a: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7388225" y="4745038"/>
            <a:ext cx="1401763" cy="403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 flipH="1">
            <a:off x="8264525" y="4745038"/>
            <a:ext cx="525463" cy="403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>
            <a:off x="8789988" y="4745038"/>
            <a:ext cx="527050" cy="3444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9723438" y="4016375"/>
            <a:ext cx="21637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C00000"/>
                </a:solidFill>
              </a:rPr>
              <a:t>(s,a,s’) is a </a:t>
            </a:r>
            <a:br>
              <a:rPr lang="en-US" sz="2000">
                <a:solidFill>
                  <a:srgbClr val="C00000"/>
                </a:solidFill>
              </a:rPr>
            </a:br>
            <a:r>
              <a:rPr lang="en-US" sz="2000" i="1">
                <a:solidFill>
                  <a:srgbClr val="C00000"/>
                </a:solidFill>
              </a:rPr>
              <a:t>transition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7924800" y="4008438"/>
            <a:ext cx="81915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s,a,s’</a:t>
            </a:r>
          </a:p>
        </p:txBody>
      </p:sp>
      <p:sp>
        <p:nvSpPr>
          <p:cNvPr id="24" name="Text Box 30"/>
          <p:cNvSpPr txBox="1">
            <a:spLocks noChangeArrowheads="1"/>
          </p:cNvSpPr>
          <p:nvPr/>
        </p:nvSpPr>
        <p:spPr bwMode="auto">
          <a:xfrm>
            <a:off x="9723438" y="2076450"/>
            <a:ext cx="10525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s is a </a:t>
            </a:r>
            <a:r>
              <a:rPr lang="en-US" sz="2000" i="1">
                <a:solidFill>
                  <a:srgbClr val="0000FF"/>
                </a:solidFill>
              </a:rPr>
              <a:t>state</a:t>
            </a: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9723438" y="3048000"/>
            <a:ext cx="1295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8000"/>
                </a:solidFill>
              </a:rPr>
              <a:t>(s, a) is a </a:t>
            </a:r>
            <a:r>
              <a:rPr lang="en-US" sz="2000" i="1" dirty="0">
                <a:solidFill>
                  <a:srgbClr val="008000"/>
                </a:solidFill>
              </a:rPr>
              <a:t>q-state</a:t>
            </a:r>
          </a:p>
        </p:txBody>
      </p: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7696200" y="6488112"/>
            <a:ext cx="449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Calibri" pitchFamily="34" charset="0"/>
              </a:rPr>
              <a:t>[Demo:  </a:t>
            </a:r>
            <a:r>
              <a:rPr lang="en-US" dirty="0" err="1">
                <a:solidFill>
                  <a:srgbClr val="CC0000"/>
                </a:solidFill>
                <a:latin typeface="Calibri" pitchFamily="34" charset="0"/>
              </a:rPr>
              <a:t>gridworld</a:t>
            </a:r>
            <a:r>
              <a:rPr lang="en-US" dirty="0">
                <a:solidFill>
                  <a:srgbClr val="CC0000"/>
                </a:solidFill>
                <a:latin typeface="Calibri" pitchFamily="34" charset="0"/>
              </a:rPr>
              <a:t> values (L9D1)]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Gridworld</a:t>
            </a:r>
            <a:r>
              <a:rPr lang="en-US" dirty="0"/>
              <a:t> Values V*</a:t>
            </a:r>
          </a:p>
        </p:txBody>
      </p:sp>
      <p:pic>
        <p:nvPicPr>
          <p:cNvPr id="3" name="Picture 2" descr="Screen Shot 2014-08-11 at 12.15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35" y="1083733"/>
            <a:ext cx="6286531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60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Gridworld</a:t>
            </a:r>
            <a:r>
              <a:rPr lang="en-US" dirty="0"/>
              <a:t>: Q*</a:t>
            </a:r>
          </a:p>
        </p:txBody>
      </p:sp>
      <p:pic>
        <p:nvPicPr>
          <p:cNvPr id="3" name="Picture 2" descr="Screen Shot 2014-08-11 at 12.16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424" y="1143000"/>
            <a:ext cx="6245153" cy="574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7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Bellman Equations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3875" y="1219677"/>
            <a:ext cx="8551863" cy="514254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871850" y="2057400"/>
            <a:ext cx="556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How to be optimal: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sz="2800" dirty="0">
                <a:latin typeface="Calibri" pitchFamily="34" charset="0"/>
              </a:rPr>
              <a:t>    Step 1: Take correct first action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sz="2800" dirty="0">
                <a:latin typeface="Calibri" pitchFamily="34" charset="0"/>
              </a:rPr>
              <a:t>    Step 2: Keep being optimal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The Bellman Equations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610600" cy="4525963"/>
          </a:xfrm>
        </p:spPr>
        <p:txBody>
          <a:bodyPr/>
          <a:lstStyle/>
          <a:p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Definition of </a:t>
            </a:r>
            <a:r>
              <a:rPr lang="en-US" altLang="ja-JP" sz="2800" dirty="0">
                <a:latin typeface="Calibri"/>
                <a:ea typeface="ＭＳ Ｐゴシック" pitchFamily="34" charset="-128"/>
                <a:cs typeface="Calibri"/>
              </a:rPr>
              <a:t>“optimal utility” via </a:t>
            </a:r>
            <a:r>
              <a:rPr lang="en-US" altLang="ja-JP" sz="2800" dirty="0" err="1">
                <a:latin typeface="Calibri"/>
                <a:ea typeface="ＭＳ Ｐゴシック" pitchFamily="34" charset="-128"/>
                <a:cs typeface="Calibri"/>
              </a:rPr>
              <a:t>expectimax</a:t>
            </a:r>
            <a:r>
              <a:rPr lang="en-US" altLang="ja-JP" sz="2800" dirty="0">
                <a:latin typeface="Calibri"/>
                <a:ea typeface="ＭＳ Ｐゴシック" pitchFamily="34" charset="-128"/>
                <a:cs typeface="Calibri"/>
              </a:rPr>
              <a:t> recurrence gives a simple one-step </a:t>
            </a:r>
            <a:r>
              <a:rPr lang="en-US" altLang="ja-JP" sz="2800" dirty="0" err="1">
                <a:latin typeface="Calibri"/>
                <a:ea typeface="ＭＳ Ｐゴシック" pitchFamily="34" charset="-128"/>
                <a:cs typeface="Calibri"/>
              </a:rPr>
              <a:t>lookahead</a:t>
            </a:r>
            <a:r>
              <a:rPr lang="en-US" altLang="ja-JP" sz="2800" dirty="0">
                <a:latin typeface="Calibri"/>
                <a:ea typeface="ＭＳ Ｐゴシック" pitchFamily="34" charset="-128"/>
                <a:cs typeface="Calibri"/>
              </a:rPr>
              <a:t> relationship amongst optimal utility values</a:t>
            </a:r>
          </a:p>
          <a:p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altLang="ja-JP" sz="2800" dirty="0">
                <a:latin typeface="Calibri"/>
                <a:ea typeface="ＭＳ Ｐゴシック" pitchFamily="34" charset="-128"/>
                <a:cs typeface="Calibri"/>
              </a:rPr>
              <a:t>These are the Bellman equations, and they characterize optimal values in a way we’ll use over and over</a:t>
            </a:r>
            <a:endParaRPr lang="en-US" sz="1400" dirty="0">
              <a:solidFill>
                <a:srgbClr val="CC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buFont typeface="Wingdings" pitchFamily="2" charset="2"/>
              <a:buNone/>
            </a:pPr>
            <a:r>
              <a:rPr lang="en-US" sz="2400" dirty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	</a:t>
            </a:r>
            <a:endParaRPr lang="en-US" sz="2800" dirty="0">
              <a:latin typeface="Calibri"/>
              <a:ea typeface="ＭＳ Ｐゴシック" pitchFamily="34" charset="-128"/>
              <a:cs typeface="Calibri"/>
              <a:sym typeface="Symbol" pitchFamily="18" charset="2"/>
            </a:endParaRPr>
          </a:p>
          <a:p>
            <a:endParaRPr lang="en-US" sz="2800" dirty="0">
              <a:latin typeface="Calibri"/>
              <a:ea typeface="ＭＳ Ｐゴシック" pitchFamily="34" charset="-128"/>
              <a:cs typeface="Calibri"/>
              <a:sym typeface="Symbol" pitchFamily="18" charset="2"/>
            </a:endParaRPr>
          </a:p>
        </p:txBody>
      </p:sp>
      <p:pic>
        <p:nvPicPr>
          <p:cNvPr id="47" name="Picture 4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295247" y="2971800"/>
            <a:ext cx="3076881" cy="405209"/>
          </a:xfrm>
          <a:prstGeom prst="rect">
            <a:avLst/>
          </a:prstGeom>
          <a:noFill/>
          <a:ln/>
          <a:effectLst/>
        </p:spPr>
      </p:pic>
      <p:pic>
        <p:nvPicPr>
          <p:cNvPr id="46" name="Picture 4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295243" y="4356100"/>
            <a:ext cx="6950388" cy="690805"/>
          </a:xfrm>
          <a:prstGeom prst="rect">
            <a:avLst/>
          </a:prstGeom>
          <a:noFill/>
          <a:ln/>
          <a:effectLst/>
        </p:spPr>
      </p:pic>
      <p:pic>
        <p:nvPicPr>
          <p:cNvPr id="48" name="Picture 4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301873" y="3614737"/>
            <a:ext cx="5556003" cy="593269"/>
          </a:xfrm>
          <a:prstGeom prst="rect">
            <a:avLst/>
          </a:prstGeom>
          <a:noFill/>
          <a:ln/>
          <a:effectLst/>
        </p:spPr>
      </p:pic>
      <p:grpSp>
        <p:nvGrpSpPr>
          <p:cNvPr id="27" name="Group 4"/>
          <p:cNvGrpSpPr>
            <a:grpSpLocks/>
          </p:cNvGrpSpPr>
          <p:nvPr/>
        </p:nvGrpSpPr>
        <p:grpSpPr bwMode="auto">
          <a:xfrm>
            <a:off x="8610600" y="1371600"/>
            <a:ext cx="3048000" cy="2754586"/>
            <a:chOff x="2400" y="1401"/>
            <a:chExt cx="1392" cy="1258"/>
          </a:xfrm>
        </p:grpSpPr>
        <p:sp>
          <p:nvSpPr>
            <p:cNvPr id="28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29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42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3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4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5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31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38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9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0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1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32" name="Text Box 17"/>
            <p:cNvSpPr txBox="1">
              <a:spLocks noChangeArrowheads="1"/>
            </p:cNvSpPr>
            <p:nvPr/>
          </p:nvSpPr>
          <p:spPr bwMode="auto">
            <a:xfrm>
              <a:off x="307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34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35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Calibri"/>
                  <a:cs typeface="Calibri"/>
                </a:rPr>
                <a:t>s,a,s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36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37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^\pi(s) \leftarrow \sum_{s'} T(s, \pi(s), s') [R(s,\pi(s), s') + \gamma V_k^\pi(s')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94"/>
  <p:tag name="PICTUREFILESIZE" val="4729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0}^\pi(s) = 0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00"/>
  <p:tag name="PICTUREFILESIZE" val="882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argmax_a \sum_{s'} T(s, a ,s') [ R(s,a,s') + \gamma V^*(s')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01"/>
  <p:tag name="PICTUREFILESIZE" val="4195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pi^*(s) =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5"/>
  <p:tag name="PICTUREFILESIZE" val="625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argmax_a Q^*(s, a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53"/>
  <p:tag name="PICTUREFILESIZE" val="1708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pi^*(s) =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5"/>
  <p:tag name="PICTUREFILESIZE" val="625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(s) \leftarrow \max_a \sum_{s'} T(s,a,s') \,\left[ R(s, a, s') + \gamma\, V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84"/>
  <p:tag name="PICTUREFILESIZE" val="4833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^{\pi_i}_{k+1}(s) \leftarrow \sum_{s'} T(s,\pi_i(s),s') \,\left[ R(s, \pi_i(s), s') + \gamma\, V^{\pi_i}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22"/>
  <p:tag name="PICTUREFILESIZE" val="5148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pi_{i+1}(s) = \argmax_a \sum_{s'} T(s, a ,s') \left[ R(s,a,s') + \gamma V^{\pi_i}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18"/>
  <p:tag name="PICTUREFILESIZE" val="513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V^*(s) = \max_a Q^*(s,a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05"/>
  <p:tag name="PICTUREFILESIZE" val="1926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^*(s) = \max_a \sum_{s'} T(s,a,s') \,\left[ R(s, a, s') + \gamma\, V^*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63"/>
  <p:tag name="PICTUREFILESIZE" val="4639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OliveGreen}{Q^*(s,a) = \sum_{s'} T(s,a,s') \left[ R(s,a,s') + \gamma V^*(s') 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31"/>
  <p:tag name="PICTUREFILESIZE" val="432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(s) \leftarrow \max_a \sum_{s'} T(s,a,s') \,\left[ R(s, a, s') + \gamma\, V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84"/>
  <p:tag name="PICTUREFILESIZE" val="4833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^*(s) = \max_a \sum_{s'} T(s,a,s') \,\left[ R(s, a, s') + \gamma\, V^*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63"/>
  <p:tag name="PICTUREFILESIZE" val="4639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_k(s)  template TPT1  env TPENV1  fore 0  back 16777215  eqnno 2"/>
  <p:tag name="FILENAME" val="TP_tmp"/>
  <p:tag name="ORIGWIDTH" val="22"/>
  <p:tag name="PICTUREFILESIZE" val="26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_{k+1}(s)  template TPT1  env TPENV1  fore 0  back 16777215  eqnno 2"/>
  <p:tag name="FILENAME" val="TP_tmp"/>
  <p:tag name="ORIGWIDTH" val="32"/>
  <p:tag name="PICTUREFILESIZE" val="29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^\pi(s) = \sum_{s'} T(s, \pi(s), s') [R(s,\pi(s), s') + \gamma V^\pi(s')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71"/>
  <p:tag name="PICTUREFILESIZE" val="44003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58679</TotalTime>
  <Words>2163</Words>
  <Application>Microsoft Office PowerPoint</Application>
  <PresentationFormat>Widescreen</PresentationFormat>
  <Paragraphs>463</Paragraphs>
  <Slides>49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Wingdings</vt:lpstr>
      <vt:lpstr>dan-berkeley-nlp-v1</vt:lpstr>
      <vt:lpstr>Announcements</vt:lpstr>
      <vt:lpstr>CS 188: Artificial Intelligence </vt:lpstr>
      <vt:lpstr>Example: Grid World</vt:lpstr>
      <vt:lpstr>Recap: MDPs</vt:lpstr>
      <vt:lpstr>Optimal Quantities</vt:lpstr>
      <vt:lpstr>Gridworld Values V*</vt:lpstr>
      <vt:lpstr>Gridworld: Q*</vt:lpstr>
      <vt:lpstr>The Bellman Equations</vt:lpstr>
      <vt:lpstr>The Bellman Equations</vt:lpstr>
      <vt:lpstr>Value Iteration</vt:lpstr>
      <vt:lpstr>Convergence*</vt:lpstr>
      <vt:lpstr>Policy Methods</vt:lpstr>
      <vt:lpstr>Policy Evaluation</vt:lpstr>
      <vt:lpstr>Fixed Policies</vt:lpstr>
      <vt:lpstr>Utilities for a Fixed Policy</vt:lpstr>
      <vt:lpstr>Example: Policy Evaluation</vt:lpstr>
      <vt:lpstr>Example: Policy Evaluation</vt:lpstr>
      <vt:lpstr>Policy Evaluation</vt:lpstr>
      <vt:lpstr>Policy Extraction</vt:lpstr>
      <vt:lpstr>Computing Actions from Values</vt:lpstr>
      <vt:lpstr>Computing Actions from Q-Values</vt:lpstr>
      <vt:lpstr>Policy Iteration</vt:lpstr>
      <vt:lpstr>Problems with Value Iteration</vt:lpstr>
      <vt:lpstr>k=0</vt:lpstr>
      <vt:lpstr>k=1</vt:lpstr>
      <vt:lpstr>k=2</vt:lpstr>
      <vt:lpstr>k=3</vt:lpstr>
      <vt:lpstr>k=4</vt:lpstr>
      <vt:lpstr>k=5</vt:lpstr>
      <vt:lpstr>k=6</vt:lpstr>
      <vt:lpstr>k=7</vt:lpstr>
      <vt:lpstr>k=8</vt:lpstr>
      <vt:lpstr>k=9</vt:lpstr>
      <vt:lpstr>k=10</vt:lpstr>
      <vt:lpstr>k=11</vt:lpstr>
      <vt:lpstr>k=12</vt:lpstr>
      <vt:lpstr>k=100</vt:lpstr>
      <vt:lpstr>Policy Iteration</vt:lpstr>
      <vt:lpstr>Policy Iteration</vt:lpstr>
      <vt:lpstr>Comparison</vt:lpstr>
      <vt:lpstr>Summary: MDP Algorithms</vt:lpstr>
      <vt:lpstr>Double Bandits</vt:lpstr>
      <vt:lpstr>Double-Bandit MDP</vt:lpstr>
      <vt:lpstr>Offline Planning</vt:lpstr>
      <vt:lpstr>Let’s Play!</vt:lpstr>
      <vt:lpstr>Online Planning</vt:lpstr>
      <vt:lpstr>Let’s Play!</vt:lpstr>
      <vt:lpstr>What Just Happened?</vt:lpstr>
      <vt:lpstr>Next Time: Reinforcement Learning!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Announcements</dc:title>
  <cp:lastModifiedBy>Peyrin Kao</cp:lastModifiedBy>
  <cp:revision>2657</cp:revision>
  <cp:lastPrinted>2014-02-18T19:00:09Z</cp:lastPrinted>
  <dcterms:created xsi:type="dcterms:W3CDTF">2004-08-27T04:16:05Z</dcterms:created>
  <dcterms:modified xsi:type="dcterms:W3CDTF">2023-01-24T20:44:05Z</dcterms:modified>
</cp:coreProperties>
</file>