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4"/>
  </p:notesMasterIdLst>
  <p:handoutMasterIdLst>
    <p:handoutMasterId r:id="rId25"/>
  </p:handoutMasterIdLst>
  <p:sldIdLst>
    <p:sldId id="455" r:id="rId2"/>
    <p:sldId id="305" r:id="rId3"/>
    <p:sldId id="450" r:id="rId4"/>
    <p:sldId id="449" r:id="rId5"/>
    <p:sldId id="430" r:id="rId6"/>
    <p:sldId id="311" r:id="rId7"/>
    <p:sldId id="312" r:id="rId8"/>
    <p:sldId id="333" r:id="rId9"/>
    <p:sldId id="355" r:id="rId10"/>
    <p:sldId id="451" r:id="rId11"/>
    <p:sldId id="335" r:id="rId12"/>
    <p:sldId id="452" r:id="rId13"/>
    <p:sldId id="436" r:id="rId14"/>
    <p:sldId id="336" r:id="rId15"/>
    <p:sldId id="337" r:id="rId16"/>
    <p:sldId id="338" r:id="rId17"/>
    <p:sldId id="398" r:id="rId18"/>
    <p:sldId id="287" r:id="rId19"/>
    <p:sldId id="395" r:id="rId20"/>
    <p:sldId id="396" r:id="rId21"/>
    <p:sldId id="397" r:id="rId22"/>
    <p:sldId id="665" r:id="rId23"/>
  </p:sldIdLst>
  <p:sldSz cx="12192000" cy="6858000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CC00CC"/>
    <a:srgbClr val="80EFFF"/>
    <a:srgbClr val="FFFF00"/>
    <a:srgbClr val="FF3300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6" autoAdjust="0"/>
    <p:restoredTop sz="95714" autoAdjust="0"/>
  </p:normalViewPr>
  <p:slideViewPr>
    <p:cSldViewPr>
      <p:cViewPr varScale="1">
        <p:scale>
          <a:sx n="104" d="100"/>
          <a:sy n="104" d="100"/>
        </p:scale>
        <p:origin x="20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0F13DAB-E8A7-49D8-9B00-67FF064195A2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model simpler (no reason for fan-in constraint)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 Nets: Exact Inference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6886665" cy="352516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</a:t>
            </a:r>
            <a:r>
              <a:rPr lang="en-US" sz="2400" dirty="0" err="1">
                <a:latin typeface="Calibri"/>
                <a:cs typeface="Calibri"/>
              </a:rPr>
              <a:t>Peyrin</a:t>
            </a:r>
            <a:r>
              <a:rPr lang="en-US" sz="2400" dirty="0">
                <a:latin typeface="Calibri"/>
                <a:cs typeface="Calibri"/>
              </a:rPr>
              <a:t> Kao</a:t>
            </a:r>
          </a:p>
        </p:txBody>
      </p:sp>
    </p:spTree>
    <p:extLst>
      <p:ext uri="{BB962C8B-B14F-4D97-AF65-F5344CB8AC3E}">
        <p14:creationId xmlns:p14="http://schemas.microsoft.com/office/powerpoint/2010/main" val="266507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2057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V,W</a:t>
            </a:r>
            <a:r>
              <a:rPr lang="en-US" sz="2400" dirty="0">
                <a:solidFill>
                  <a:srgbClr val="CC00CC"/>
                </a:solidFill>
              </a:rPr>
              <a:t>)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W,X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U,V,W,X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Sizes: </a:t>
            </a:r>
            <a:r>
              <a:rPr lang="en-US" sz="2400" dirty="0">
                <a:solidFill>
                  <a:srgbClr val="CC00CC"/>
                </a:solidFill>
              </a:rPr>
              <a:t>[10,10]  x  [10,10] x  [10,10] =  [10,10,10,10]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I.e., 300 numbers blows up to 10,000 numbers!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Factor blowup can make VE very expensive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CC00CC"/>
              </a:solidFill>
            </a:endParaRP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14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5065966" cy="3583354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2: Summing out a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58674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Second basic operation: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summing out</a:t>
            </a:r>
            <a:r>
              <a:rPr lang="en-US" sz="2400" b="1" i="1" dirty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(or eliminating) a variable from a factor</a:t>
            </a:r>
            <a:endParaRPr lang="en-US" sz="5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Shrinks a factor to a smaller one</a:t>
            </a:r>
            <a:endParaRPr lang="en-US" sz="1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+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 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8513"/>
              </p:ext>
            </p:extLst>
          </p:nvPr>
        </p:nvGraphicFramePr>
        <p:xfrm>
          <a:off x="457200" y="44196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34910"/>
              </p:ext>
            </p:extLst>
          </p:nvPr>
        </p:nvGraphicFramePr>
        <p:xfrm>
          <a:off x="5029200" y="46482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4114800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62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048000" y="5029200"/>
            <a:ext cx="16764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4583668"/>
            <a:ext cx="1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out </a:t>
            </a:r>
            <a:r>
              <a:rPr lang="en-US" i="1" dirty="0">
                <a:solidFill>
                  <a:srgbClr val="CC00CC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800600"/>
            <a:ext cx="2551366" cy="180468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Summing out from a product of factors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96012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Project the factors each way first, then sum the products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solidFill>
                  <a:srgbClr val="CC00CC"/>
                </a:solidFill>
              </a:rPr>
              <a:t>                  =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+ 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i="1" dirty="0">
                <a:solidFill>
                  <a:srgbClr val="CC00CC"/>
                </a:solidFill>
              </a:rPr>
              <a:t>                 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j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m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endParaRPr lang="en-US" sz="2400" dirty="0">
              <a:solidFill>
                <a:srgbClr val="CC00CC"/>
              </a:solidFill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9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638800" cy="4373565"/>
          </a:xfrm>
        </p:spPr>
        <p:txBody>
          <a:bodyPr/>
          <a:lstStyle/>
          <a:p>
            <a:pPr marL="342882" lvl="2" indent="-342882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Query: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While there are still hidden variables (not Q or evidence):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Pick a hidden variable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i="1" baseline="-250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Eliminate (sum out)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r>
              <a:rPr lang="en-US" sz="2000" dirty="0">
                <a:ea typeface="ＭＳ Ｐゴシック" pitchFamily="34" charset="-128"/>
              </a:rPr>
              <a:t> from the product of all factors mentioning </a:t>
            </a:r>
            <a:r>
              <a:rPr lang="en-US" sz="2000" dirty="0" err="1">
                <a:solidFill>
                  <a:srgbClr val="CC00CC"/>
                </a:solidFill>
                <a:ea typeface="ＭＳ Ｐゴシック" pitchFamily="34" charset="-128"/>
              </a:rPr>
              <a:t>H</a:t>
            </a:r>
            <a:r>
              <a:rPr lang="en-US" sz="2000" i="1" baseline="-25000" dirty="0" err="1">
                <a:solidFill>
                  <a:srgbClr val="CC00CC"/>
                </a:solidFill>
                <a:ea typeface="ＭＳ Ｐゴシック" pitchFamily="34" charset="-128"/>
              </a:rPr>
              <a:t>j</a:t>
            </a: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3800"/>
            <a:ext cx="3053791" cy="154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81200"/>
            <a:ext cx="2252280" cy="1295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9" y="6019800"/>
            <a:ext cx="1307806" cy="41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6BDAA-F409-1746-B4A6-A22452808208}"/>
              </a:ext>
            </a:extLst>
          </p:cNvPr>
          <p:cNvSpPr txBox="1"/>
          <p:nvPr/>
        </p:nvSpPr>
        <p:spPr>
          <a:xfrm>
            <a:off x="9358860" y="5963722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α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4179888"/>
            <a:ext cx="762000" cy="685800"/>
            <a:chOff x="3200400" y="4179888"/>
            <a:chExt cx="762000" cy="685800"/>
          </a:xfrm>
        </p:grpSpPr>
        <p:sp>
          <p:nvSpPr>
            <p:cNvPr id="26635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39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43400" y="4179888"/>
            <a:ext cx="762000" cy="685800"/>
            <a:chOff x="4343400" y="4179888"/>
            <a:chExt cx="762000" cy="685800"/>
          </a:xfrm>
        </p:grpSpPr>
        <p:sp>
          <p:nvSpPr>
            <p:cNvPr id="26636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0" name="Picture 3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alar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2362200"/>
            <a:ext cx="76962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     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27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14400" y="3733800"/>
            <a:ext cx="2057400" cy="1384995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endParaRPr lang="en-US" sz="2800" i="1" dirty="0">
              <a:solidFill>
                <a:srgbClr val="CC00CC"/>
              </a:solidFill>
            </a:endParaRP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42672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48640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3" grpId="0" animBg="1"/>
      <p:bldP spid="26" grpId="0"/>
      <p:bldP spid="27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7086600" y="5105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28" name="Picture 27" descr="alar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295400" y="190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86200" y="2438400"/>
            <a:ext cx="762000" cy="685800"/>
            <a:chOff x="3200400" y="4179888"/>
            <a:chExt cx="762000" cy="6858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5029200" y="2438400"/>
            <a:ext cx="762000" cy="685800"/>
            <a:chOff x="4343400" y="4179888"/>
            <a:chExt cx="762000" cy="685800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3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1447800" y="2362200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B,E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122938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295400" y="44560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Finish with 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86200" y="5065693"/>
            <a:ext cx="762000" cy="685800"/>
            <a:chOff x="3200400" y="4179888"/>
            <a:chExt cx="762000" cy="6858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3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1447800" y="4913293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5153005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617893"/>
            <a:ext cx="36576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9600" y="51816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  <p:bldP spid="27" grpId="0"/>
      <p:bldP spid="35" grpId="0"/>
      <p:bldP spid="36" grpId="0"/>
      <p:bldP spid="38" grpId="0"/>
      <p:bldP spid="42" grpId="0"/>
      <p:bldP spid="43" grpId="0"/>
      <p:bldP spid="44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matters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0287000" cy="457200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90"/>
                </a:solidFill>
              </a:rPr>
              <a:t>Order the terms Z, A, B C, D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z,a,b,c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2 variables (D,Z)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Order the terms A, B C, D, Z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a,b,c,z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4 variables (A,B,C,D)</a:t>
            </a:r>
            <a:endParaRPr lang="en-US" sz="2000" dirty="0">
              <a:solidFill>
                <a:srgbClr val="000000"/>
              </a:solidFill>
              <a:ea typeface="ＭＳ Ｐゴシック" pitchFamily="34" charset="-128"/>
              <a:cs typeface="Calibri" pitchFamily="34" charset="0"/>
            </a:endParaRPr>
          </a:p>
          <a:p>
            <a:pPr lvl="2"/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In general, with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 leaves, factor of size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3200" i="1" baseline="30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endParaRPr lang="en-US" sz="3200" i="1" baseline="30000" dirty="0">
              <a:solidFill>
                <a:srgbClr val="CC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48600" y="1219200"/>
            <a:ext cx="4163291" cy="1716157"/>
            <a:chOff x="4142509" y="1295400"/>
            <a:chExt cx="4163291" cy="1716157"/>
          </a:xfrm>
        </p:grpSpPr>
        <p:sp>
          <p:nvSpPr>
            <p:cNvPr id="86" name="Oval 85"/>
            <p:cNvSpPr/>
            <p:nvPr/>
          </p:nvSpPr>
          <p:spPr bwMode="auto">
            <a:xfrm>
              <a:off x="76477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11" idx="4"/>
              <a:endCxn id="34" idx="0"/>
            </p:cNvCxnSpPr>
            <p:nvPr/>
          </p:nvCxnSpPr>
          <p:spPr bwMode="auto">
            <a:xfrm>
              <a:off x="6168737" y="1849576"/>
              <a:ext cx="637309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704225" y="1849576"/>
              <a:ext cx="1464512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5614555" y="1849576"/>
              <a:ext cx="554182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839691" y="1295400"/>
              <a:ext cx="658091" cy="5541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42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85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11" idx="4"/>
              <a:endCxn id="86" idx="1"/>
            </p:cNvCxnSpPr>
            <p:nvPr/>
          </p:nvCxnSpPr>
          <p:spPr bwMode="auto">
            <a:xfrm>
              <a:off x="6168737" y="1849576"/>
              <a:ext cx="1575347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6477000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 Insurance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30448-97D1-0B44-A81C-5B3B62A2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7679567" cy="4735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78505-D438-E15D-4E34-E8B476F31562}"/>
              </a:ext>
            </a:extLst>
          </p:cNvPr>
          <p:cNvSpPr txBox="1"/>
          <p:nvPr/>
        </p:nvSpPr>
        <p:spPr>
          <a:xfrm>
            <a:off x="7848600" y="15240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Enumeration: </a:t>
            </a:r>
            <a:r>
              <a:rPr lang="en-US" sz="2000" b="1" dirty="0">
                <a:solidFill>
                  <a:srgbClr val="FF0000"/>
                </a:solidFill>
              </a:rPr>
              <a:t>227M</a:t>
            </a:r>
            <a:r>
              <a:rPr lang="en-US" sz="2000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Elimination: </a:t>
            </a:r>
            <a:r>
              <a:rPr lang="en-US" sz="2000" b="1" dirty="0">
                <a:solidFill>
                  <a:srgbClr val="00B050"/>
                </a:solidFill>
              </a:rPr>
              <a:t>221K</a:t>
            </a:r>
            <a:r>
              <a:rPr lang="en-US" sz="20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7331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04800" y="1397001"/>
            <a:ext cx="11506200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The computational and space complexity of variable elimination is determined by the largest factor (and it’s space that kills you)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400" dirty="0">
                <a:ea typeface="ＭＳ Ｐゴシック" pitchFamily="34" charset="-128"/>
              </a:rPr>
              <a:t>E.g., ZABCD example 2</a:t>
            </a:r>
            <a:r>
              <a:rPr lang="en-US" sz="2400" baseline="30000" dirty="0">
                <a:ea typeface="ＭＳ Ｐゴシック" pitchFamily="34" charset="-128"/>
              </a:rPr>
              <a:t>n</a:t>
            </a:r>
            <a:r>
              <a:rPr lang="en-US" sz="2400" dirty="0">
                <a:ea typeface="ＭＳ Ｐゴシック" pitchFamily="34" charset="-128"/>
              </a:rPr>
              <a:t> vs. 2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sz="3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173191"/>
          </a:xfrm>
        </p:spPr>
        <p:txBody>
          <a:bodyPr/>
          <a:lstStyle/>
          <a:p>
            <a:pPr marL="3200240" lvl="7" indent="0">
              <a:buNone/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Reminder of inference by enumeration: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Any probability of interest can be computed by summing entries from the joint distribution: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P(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Q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|</a:t>
            </a:r>
            <a:r>
              <a:rPr lang="en-US" sz="2000" b="1" dirty="0">
                <a:solidFill>
                  <a:srgbClr val="BD00B0"/>
                </a:solidFill>
                <a:latin typeface="Calibri"/>
                <a:cs typeface="Calibri"/>
              </a:rPr>
              <a:t>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e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)</a:t>
            </a:r>
            <a:r>
              <a:rPr lang="en-US" sz="2000" b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=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sz="2000" dirty="0">
                <a:solidFill>
                  <a:srgbClr val="CC00CC"/>
                </a:solidFill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1800" b="1" i="1" baseline="-25000" dirty="0">
                <a:solidFill>
                  <a:srgbClr val="BD00B0"/>
                </a:solidFill>
                <a:sym typeface="Symbol"/>
              </a:rPr>
              <a:t>h</a:t>
            </a:r>
            <a:r>
              <a:rPr lang="en-US" sz="1800" dirty="0">
                <a:solidFill>
                  <a:srgbClr val="BD00B0"/>
                </a:solidFill>
                <a:sym typeface="Symbol"/>
              </a:rPr>
              <a:t>  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P(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Q</a:t>
            </a:r>
            <a:r>
              <a:rPr lang="en-US" sz="2000" i="1" dirty="0">
                <a:solidFill>
                  <a:srgbClr val="BD00B0"/>
                </a:solidFill>
                <a:latin typeface="Calibri"/>
                <a:cs typeface="Calibri"/>
              </a:rPr>
              <a:t> ,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h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,</a:t>
            </a:r>
            <a:r>
              <a:rPr lang="en-US" sz="2000" baseline="-25000" dirty="0">
                <a:solidFill>
                  <a:srgbClr val="BD00B0"/>
                </a:solidFill>
                <a:latin typeface="Calibri"/>
                <a:cs typeface="Calibri"/>
              </a:rPr>
              <a:t> </a:t>
            </a:r>
            <a:r>
              <a:rPr lang="en-US" sz="2000" b="1" i="1" dirty="0">
                <a:solidFill>
                  <a:srgbClr val="BD00B0"/>
                </a:solidFill>
                <a:latin typeface="Calibri"/>
                <a:cs typeface="Calibri"/>
              </a:rPr>
              <a:t>e</a:t>
            </a:r>
            <a:r>
              <a:rPr lang="en-US" sz="2000" dirty="0">
                <a:solidFill>
                  <a:srgbClr val="BD00B0"/>
                </a:solidFill>
                <a:latin typeface="Calibri"/>
                <a:cs typeface="Calibri"/>
              </a:rPr>
              <a:t>)</a:t>
            </a: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from the joint distribution can be obtained from a BN by multiplying the corresponding conditional probabilities</a:t>
            </a:r>
          </a:p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e,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a|</a:t>
            </a:r>
            <a:r>
              <a:rPr lang="en-US" sz="2400" i="1" dirty="0" err="1">
                <a:solidFill>
                  <a:srgbClr val="CC00CC"/>
                </a:solidFill>
              </a:rPr>
              <a:t>B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m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So inference in Bayes nets means computing sums of products of numbers: sounds easy!!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Problem: sums of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exponentially many</a:t>
            </a:r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 products!</a:t>
            </a:r>
          </a:p>
          <a:p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13DF9-977C-234D-8492-C1E85DAC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72173"/>
            <a:ext cx="6639443" cy="159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Worst Case Complexity? Reduction from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352" y="1397001"/>
            <a:ext cx="4982648" cy="4729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Y, Z</a:t>
            </a:r>
            <a:endParaRPr lang="en-US" dirty="0"/>
          </a:p>
          <a:p>
            <a:r>
              <a:rPr lang="en-US" dirty="0"/>
              <a:t>CNF clauses: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endParaRPr lang="en-US" dirty="0">
              <a:solidFill>
                <a:srgbClr val="CC00CC"/>
              </a:solidFill>
            </a:endParaRPr>
          </a:p>
          <a:p>
            <a:pPr marL="914381" lvl="1" indent="-514350">
              <a:buFont typeface="+mj-lt"/>
              <a:buAutoNum type="arabicPeriod"/>
            </a:pP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r>
              <a:rPr lang="en-US" dirty="0">
                <a:solidFill>
                  <a:srgbClr val="CC00CC"/>
                </a:solidFill>
              </a:rPr>
              <a:t> = </a:t>
            </a:r>
            <a:r>
              <a:rPr lang="en-US" i="1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i="1" dirty="0">
                <a:solidFill>
                  <a:srgbClr val="CC00CC"/>
                </a:solidFill>
              </a:rPr>
              <a:t>Y</a:t>
            </a:r>
            <a:r>
              <a:rPr lang="en-US" dirty="0">
                <a:solidFill>
                  <a:srgbClr val="CC00CC"/>
                </a:solidFill>
              </a:rPr>
              <a:t>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Z</a:t>
            </a:r>
          </a:p>
          <a:p>
            <a:r>
              <a:rPr lang="en-US" dirty="0"/>
              <a:t>Sentence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=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2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2" charset="2"/>
              </a:rPr>
              <a:t></a:t>
            </a:r>
            <a:r>
              <a:rPr lang="en-US" baseline="-25000" dirty="0">
                <a:solidFill>
                  <a:srgbClr val="CC00CC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baseline="-25000" dirty="0">
                <a:solidFill>
                  <a:srgbClr val="CC00CC"/>
                </a:solidFill>
              </a:rPr>
              <a:t>3</a:t>
            </a:r>
            <a:endParaRPr lang="en-US" dirty="0">
              <a:solidFill>
                <a:srgbClr val="CC00CC"/>
              </a:solidFill>
            </a:endParaRP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&gt; 0 </a:t>
            </a:r>
            <a:r>
              <a:rPr lang="en-US" dirty="0" err="1">
                <a:solidFill>
                  <a:srgbClr val="000090"/>
                </a:solidFill>
              </a:rPr>
              <a:t>iff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S </a:t>
            </a:r>
            <a:r>
              <a:rPr lang="en-US" dirty="0">
                <a:solidFill>
                  <a:srgbClr val="000090"/>
                </a:solidFill>
              </a:rPr>
              <a:t>is satisfiable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NP-hard</a:t>
            </a: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) =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CC00CC"/>
                </a:solidFill>
              </a:rPr>
              <a:t> x 0.5</a:t>
            </a:r>
            <a:r>
              <a:rPr lang="en-US" sz="3600" baseline="30000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where </a:t>
            </a:r>
            <a:r>
              <a:rPr lang="en-US" i="1" dirty="0">
                <a:solidFill>
                  <a:srgbClr val="CC00CC"/>
                </a:solidFill>
              </a:rPr>
              <a:t>K</a:t>
            </a:r>
            <a:r>
              <a:rPr lang="en-US" dirty="0">
                <a:solidFill>
                  <a:srgbClr val="000090"/>
                </a:solidFill>
              </a:rPr>
              <a:t> is the number of satisfying assignments for clauses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</a:t>
            </a:r>
            <a:r>
              <a:rPr lang="en-US" b="1" i="1" dirty="0">
                <a:solidFill>
                  <a:srgbClr val="3333FF"/>
                </a:solidFill>
              </a:rPr>
              <a:t>#P-hard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285EEA-6335-A147-813C-79D63A0ADA2F}"/>
              </a:ext>
            </a:extLst>
          </p:cNvPr>
          <p:cNvGrpSpPr/>
          <p:nvPr/>
        </p:nvGrpSpPr>
        <p:grpSpPr>
          <a:xfrm>
            <a:off x="2053571" y="4246048"/>
            <a:ext cx="3055658" cy="1621352"/>
            <a:chOff x="2053571" y="4246048"/>
            <a:chExt cx="3055658" cy="16213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D27CF7-E0F2-6848-B377-C0AF06DDE14E}"/>
                </a:ext>
              </a:extLst>
            </p:cNvPr>
            <p:cNvSpPr/>
            <p:nvPr/>
          </p:nvSpPr>
          <p:spPr>
            <a:xfrm>
              <a:off x="3162300" y="50292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333A4F-4263-B646-B800-4B7819F8261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3581400" y="434340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49EE11-8E6A-3C4D-9205-96FED3BC1550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3581400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03E030-71DA-0245-BE2D-C2BED4E68E98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2053571" y="4246048"/>
              <a:ext cx="1527829" cy="783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2A51D0-0255-2641-9B80-CC3F54D6E68D}"/>
              </a:ext>
            </a:extLst>
          </p:cNvPr>
          <p:cNvGrpSpPr/>
          <p:nvPr/>
        </p:nvGrpSpPr>
        <p:grpSpPr>
          <a:xfrm>
            <a:off x="1020248" y="2328060"/>
            <a:ext cx="5354762" cy="2040740"/>
            <a:chOff x="1020248" y="2328060"/>
            <a:chExt cx="5354762" cy="20407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3912C4-68FA-4349-9383-7BF2AF124623}"/>
                </a:ext>
              </a:extLst>
            </p:cNvPr>
            <p:cNvSpPr/>
            <p:nvPr/>
          </p:nvSpPr>
          <p:spPr>
            <a:xfrm>
              <a:off x="114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baseline="-25000" dirty="0">
                  <a:solidFill>
                    <a:srgbClr val="CC00CC"/>
                  </a:solidFill>
                </a:rPr>
                <a:t>1</a:t>
              </a:r>
              <a:endParaRPr lang="en-US" sz="3600" i="1" baseline="-25000" dirty="0">
                <a:solidFill>
                  <a:srgbClr val="CC00CC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8D60CE-C401-0841-A5CC-C9E84B074D09}"/>
                </a:ext>
              </a:extLst>
            </p:cNvPr>
            <p:cNvSpPr/>
            <p:nvPr/>
          </p:nvSpPr>
          <p:spPr>
            <a:xfrm>
              <a:off x="3048000" y="35052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F6D314-F7D9-E543-B719-69C9AFED3D1B}"/>
                </a:ext>
              </a:extLst>
            </p:cNvPr>
            <p:cNvSpPr/>
            <p:nvPr/>
          </p:nvSpPr>
          <p:spPr>
            <a:xfrm>
              <a:off x="4953000" y="3530600"/>
              <a:ext cx="10668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C</a:t>
              </a:r>
              <a:r>
                <a:rPr lang="en-US" sz="3600" i="1" baseline="-25000" dirty="0">
                  <a:solidFill>
                    <a:srgbClr val="CC00CC"/>
                  </a:solidFill>
                </a:rPr>
                <a:t>3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1A70A2-D0C3-A245-B9AC-8B05A8BF3C96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102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C96D8F-6A9D-544E-8735-857F0ED7CCC3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167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9B26D2-235F-0047-A3BB-02D4FA96B0FB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1676400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A4B263-464E-954F-92F8-35152B62DEE6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3581400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C4FC54-8185-BF4E-8C3B-D3460F3C2402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3581400" y="2620448"/>
              <a:ext cx="656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F6E95F-DB92-CE45-A20E-FC4F5FC05635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1020248" y="2620448"/>
              <a:ext cx="2561152" cy="8847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C40ED-A68C-3B43-AD7E-4533B130F51D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2925248" y="2620448"/>
              <a:ext cx="2561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7B5D32-67E5-694E-AAA5-3925EC0B8D1F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4830248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0CB762-F3DD-B548-9436-B443B938BDD2}"/>
                </a:ext>
              </a:extLst>
            </p:cNvPr>
            <p:cNvCxnSpPr>
              <a:cxnSpLocks/>
              <a:stCxn id="9" idx="3"/>
              <a:endCxn id="12" idx="0"/>
            </p:cNvCxnSpPr>
            <p:nvPr/>
          </p:nvCxnSpPr>
          <p:spPr>
            <a:xfrm flipH="1">
              <a:off x="5486400" y="2620448"/>
              <a:ext cx="656152" cy="9101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B2F79-D65D-3D4B-AF35-C0A7E675E92D}"/>
                </a:ext>
              </a:extLst>
            </p:cNvPr>
            <p:cNvSpPr txBox="1"/>
            <p:nvPr/>
          </p:nvSpPr>
          <p:spPr>
            <a:xfrm>
              <a:off x="5783181" y="2781012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23B1EF-FC03-7C42-8F96-1822AD648138}"/>
                </a:ext>
              </a:extLst>
            </p:cNvPr>
            <p:cNvSpPr txBox="1"/>
            <p:nvPr/>
          </p:nvSpPr>
          <p:spPr>
            <a:xfrm>
              <a:off x="1266619" y="2328060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C00CC"/>
                  </a:solidFill>
                  <a:sym typeface="Symbol" pitchFamily="2" charset="2"/>
                </a:rPr>
                <a:t></a:t>
              </a:r>
              <a:r>
                <a:rPr lang="en-US" sz="3200" b="1" dirty="0">
                  <a:solidFill>
                    <a:srgbClr val="CC00CC"/>
                  </a:solidFill>
                </a:rPr>
                <a:t>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D80F52-C2E2-A344-9F11-F19C8E93A002}"/>
              </a:ext>
            </a:extLst>
          </p:cNvPr>
          <p:cNvGrpSpPr/>
          <p:nvPr/>
        </p:nvGrpSpPr>
        <p:grpSpPr>
          <a:xfrm>
            <a:off x="304800" y="1382069"/>
            <a:ext cx="6553200" cy="1361131"/>
            <a:chOff x="304800" y="1382069"/>
            <a:chExt cx="6553200" cy="13611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8EB5EE-41EF-A444-98BC-9F47449D6CC4}"/>
                </a:ext>
              </a:extLst>
            </p:cNvPr>
            <p:cNvSpPr/>
            <p:nvPr/>
          </p:nvSpPr>
          <p:spPr>
            <a:xfrm>
              <a:off x="30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W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CCCD77-D8D5-514C-9C51-CCA7479347DC}"/>
                </a:ext>
              </a:extLst>
            </p:cNvPr>
            <p:cNvSpPr/>
            <p:nvPr/>
          </p:nvSpPr>
          <p:spPr>
            <a:xfrm>
              <a:off x="220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6F1390-8E2D-B94B-9C5B-7A0F7DEB0284}"/>
                </a:ext>
              </a:extLst>
            </p:cNvPr>
            <p:cNvSpPr/>
            <p:nvPr/>
          </p:nvSpPr>
          <p:spPr>
            <a:xfrm>
              <a:off x="4114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8BE44D-C4FD-B04D-9325-0225466E475C}"/>
                </a:ext>
              </a:extLst>
            </p:cNvPr>
            <p:cNvSpPr/>
            <p:nvPr/>
          </p:nvSpPr>
          <p:spPr>
            <a:xfrm>
              <a:off x="6019800" y="1905000"/>
              <a:ext cx="8382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i="1" dirty="0">
                  <a:solidFill>
                    <a:srgbClr val="CC00CC"/>
                  </a:solidFill>
                </a:rPr>
                <a:t>Z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5D536E-ABF8-5247-A55C-5D436FCE3DCD}"/>
                </a:ext>
              </a:extLst>
            </p:cNvPr>
            <p:cNvSpPr txBox="1"/>
            <p:nvPr/>
          </p:nvSpPr>
          <p:spPr>
            <a:xfrm>
              <a:off x="41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B5C6F-667C-3448-B218-AF3572F96D2C}"/>
                </a:ext>
              </a:extLst>
            </p:cNvPr>
            <p:cNvSpPr txBox="1"/>
            <p:nvPr/>
          </p:nvSpPr>
          <p:spPr>
            <a:xfrm>
              <a:off x="613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B3C6E2-E2ED-AD42-8B8B-1C8835055BE8}"/>
                </a:ext>
              </a:extLst>
            </p:cNvPr>
            <p:cNvSpPr txBox="1"/>
            <p:nvPr/>
          </p:nvSpPr>
          <p:spPr>
            <a:xfrm>
              <a:off x="4227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03A098-8F1B-BE43-B657-E9A850C08947}"/>
                </a:ext>
              </a:extLst>
            </p:cNvPr>
            <p:cNvSpPr txBox="1"/>
            <p:nvPr/>
          </p:nvSpPr>
          <p:spPr>
            <a:xfrm>
              <a:off x="2322566" y="1382069"/>
              <a:ext cx="612668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3333FF"/>
                  </a:solidFill>
                </a:rPr>
                <a:t>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Polytrees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676399"/>
            <a:ext cx="5105400" cy="44497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err="1">
                <a:ea typeface="ＭＳ Ｐゴシック" pitchFamily="34" charset="-128"/>
              </a:rPr>
              <a:t>polytree</a:t>
            </a:r>
            <a:r>
              <a:rPr lang="en-US" sz="2400" dirty="0">
                <a:ea typeface="ＭＳ Ｐゴシック" pitchFamily="34" charset="-128"/>
              </a:rPr>
              <a:t> is a directed graph with no undirected cycles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poly-trees the complexity of variable elimination is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linear in the network size </a:t>
            </a:r>
            <a:r>
              <a:rPr lang="en-US" sz="2400" dirty="0">
                <a:ea typeface="ＭＳ Ｐゴシック" pitchFamily="34" charset="-128"/>
              </a:rPr>
              <a:t>if you eliminate from the leaves towards the roots</a:t>
            </a:r>
          </a:p>
        </p:txBody>
      </p:sp>
      <p:sp>
        <p:nvSpPr>
          <p:cNvPr id="2" name="Oval 1"/>
          <p:cNvSpPr/>
          <p:nvPr/>
        </p:nvSpPr>
        <p:spPr>
          <a:xfrm>
            <a:off x="67818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3" idx="5"/>
            <a:endCxn id="2" idx="1"/>
          </p:cNvCxnSpPr>
          <p:nvPr/>
        </p:nvCxnSpPr>
        <p:spPr>
          <a:xfrm>
            <a:off x="65736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2" idx="0"/>
          </p:cNvCxnSpPr>
          <p:nvPr/>
        </p:nvCxnSpPr>
        <p:spPr>
          <a:xfrm>
            <a:off x="69723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2" idx="7"/>
          </p:cNvCxnSpPr>
          <p:nvPr/>
        </p:nvCxnSpPr>
        <p:spPr>
          <a:xfrm flipH="1">
            <a:off x="71070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7"/>
          </p:cNvCxnSpPr>
          <p:nvPr/>
        </p:nvCxnSpPr>
        <p:spPr>
          <a:xfrm flipH="1">
            <a:off x="60402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7"/>
          </p:cNvCxnSpPr>
          <p:nvPr/>
        </p:nvCxnSpPr>
        <p:spPr>
          <a:xfrm flipH="1">
            <a:off x="65736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8" idx="0"/>
          </p:cNvCxnSpPr>
          <p:nvPr/>
        </p:nvCxnSpPr>
        <p:spPr>
          <a:xfrm>
            <a:off x="69723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5"/>
            <a:endCxn id="7" idx="1"/>
          </p:cNvCxnSpPr>
          <p:nvPr/>
        </p:nvCxnSpPr>
        <p:spPr>
          <a:xfrm>
            <a:off x="71070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5"/>
            <a:endCxn id="6" idx="1"/>
          </p:cNvCxnSpPr>
          <p:nvPr/>
        </p:nvCxnSpPr>
        <p:spPr>
          <a:xfrm>
            <a:off x="71070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1346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201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34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01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67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6680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1346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01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5"/>
            <a:endCxn id="37" idx="1"/>
          </p:cNvCxnSpPr>
          <p:nvPr/>
        </p:nvCxnSpPr>
        <p:spPr>
          <a:xfrm>
            <a:off x="99264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37" idx="0"/>
          </p:cNvCxnSpPr>
          <p:nvPr/>
        </p:nvCxnSpPr>
        <p:spPr>
          <a:xfrm>
            <a:off x="103251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37" idx="7"/>
          </p:cNvCxnSpPr>
          <p:nvPr/>
        </p:nvCxnSpPr>
        <p:spPr>
          <a:xfrm flipH="1">
            <a:off x="104598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2" idx="0"/>
          </p:cNvCxnSpPr>
          <p:nvPr/>
        </p:nvCxnSpPr>
        <p:spPr>
          <a:xfrm flipH="1">
            <a:off x="9258300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4"/>
            <a:endCxn id="41" idx="7"/>
          </p:cNvCxnSpPr>
          <p:nvPr/>
        </p:nvCxnSpPr>
        <p:spPr>
          <a:xfrm>
            <a:off x="9791700" y="1752600"/>
            <a:ext cx="134704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4"/>
            <a:endCxn id="40" idx="0"/>
          </p:cNvCxnSpPr>
          <p:nvPr/>
        </p:nvCxnSpPr>
        <p:spPr>
          <a:xfrm>
            <a:off x="103251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39" idx="1"/>
          </p:cNvCxnSpPr>
          <p:nvPr/>
        </p:nvCxnSpPr>
        <p:spPr>
          <a:xfrm>
            <a:off x="104598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38" idx="0"/>
          </p:cNvCxnSpPr>
          <p:nvPr/>
        </p:nvCxnSpPr>
        <p:spPr>
          <a:xfrm>
            <a:off x="10993204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246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96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62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9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62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628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294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4"/>
            <a:endCxn id="59" idx="1"/>
          </p:cNvCxnSpPr>
          <p:nvPr/>
        </p:nvCxnSpPr>
        <p:spPr>
          <a:xfrm>
            <a:off x="62865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4"/>
            <a:endCxn id="59" idx="0"/>
          </p:cNvCxnSpPr>
          <p:nvPr/>
        </p:nvCxnSpPr>
        <p:spPr>
          <a:xfrm flipH="1">
            <a:off x="65151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6" idx="0"/>
          </p:cNvCxnSpPr>
          <p:nvPr/>
        </p:nvCxnSpPr>
        <p:spPr>
          <a:xfrm flipH="1">
            <a:off x="71247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64" idx="7"/>
          </p:cNvCxnSpPr>
          <p:nvPr/>
        </p:nvCxnSpPr>
        <p:spPr>
          <a:xfrm flipH="1">
            <a:off x="58878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3" idx="7"/>
          </p:cNvCxnSpPr>
          <p:nvPr/>
        </p:nvCxnSpPr>
        <p:spPr>
          <a:xfrm>
            <a:off x="63803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2" idx="0"/>
          </p:cNvCxnSpPr>
          <p:nvPr/>
        </p:nvCxnSpPr>
        <p:spPr>
          <a:xfrm>
            <a:off x="65151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4"/>
            <a:endCxn id="61" idx="1"/>
          </p:cNvCxnSpPr>
          <p:nvPr/>
        </p:nvCxnSpPr>
        <p:spPr>
          <a:xfrm>
            <a:off x="71247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6" idx="5"/>
          </p:cNvCxnSpPr>
          <p:nvPr/>
        </p:nvCxnSpPr>
        <p:spPr>
          <a:xfrm>
            <a:off x="72594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342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4"/>
            <a:endCxn id="62" idx="7"/>
          </p:cNvCxnSpPr>
          <p:nvPr/>
        </p:nvCxnSpPr>
        <p:spPr>
          <a:xfrm flipH="1">
            <a:off x="69546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8298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201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668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34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601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67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68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012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  <a:endCxn id="84" idx="1"/>
          </p:cNvCxnSpPr>
          <p:nvPr/>
        </p:nvCxnSpPr>
        <p:spPr>
          <a:xfrm>
            <a:off x="97917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3"/>
            <a:endCxn id="101" idx="0"/>
          </p:cNvCxnSpPr>
          <p:nvPr/>
        </p:nvCxnSpPr>
        <p:spPr>
          <a:xfrm flipH="1">
            <a:off x="106299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  <a:endCxn id="89" idx="7"/>
          </p:cNvCxnSpPr>
          <p:nvPr/>
        </p:nvCxnSpPr>
        <p:spPr>
          <a:xfrm flipH="1">
            <a:off x="93930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3"/>
            <a:endCxn id="88" idx="7"/>
          </p:cNvCxnSpPr>
          <p:nvPr/>
        </p:nvCxnSpPr>
        <p:spPr>
          <a:xfrm>
            <a:off x="98855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1" idx="4"/>
            <a:endCxn id="86" idx="1"/>
          </p:cNvCxnSpPr>
          <p:nvPr/>
        </p:nvCxnSpPr>
        <p:spPr>
          <a:xfrm>
            <a:off x="106299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5"/>
          </p:cNvCxnSpPr>
          <p:nvPr/>
        </p:nvCxnSpPr>
        <p:spPr>
          <a:xfrm>
            <a:off x="107646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4394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1E6BE0-5191-DF48-9756-D9B1EDD802C4}"/>
              </a:ext>
            </a:extLst>
          </p:cNvPr>
          <p:cNvGrpSpPr/>
          <p:nvPr/>
        </p:nvGrpSpPr>
        <p:grpSpPr>
          <a:xfrm>
            <a:off x="10020300" y="4343400"/>
            <a:ext cx="609600" cy="893996"/>
            <a:chOff x="10020300" y="4343400"/>
            <a:chExt cx="609600" cy="893996"/>
          </a:xfrm>
        </p:grpSpPr>
        <p:cxnSp>
          <p:nvCxnSpPr>
            <p:cNvPr id="106" name="Straight Arrow Connector 105"/>
            <p:cNvCxnSpPr>
              <a:stCxn id="91" idx="4"/>
              <a:endCxn id="101" idx="1"/>
            </p:cNvCxnSpPr>
            <p:nvPr/>
          </p:nvCxnSpPr>
          <p:spPr>
            <a:xfrm>
              <a:off x="10325100" y="43434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1" idx="4"/>
              <a:endCxn id="87" idx="7"/>
            </p:cNvCxnSpPr>
            <p:nvPr/>
          </p:nvCxnSpPr>
          <p:spPr>
            <a:xfrm flipH="1">
              <a:off x="10459804" y="4953000"/>
              <a:ext cx="170096" cy="28439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84" idx="4"/>
              <a:endCxn id="87" idx="0"/>
            </p:cNvCxnSpPr>
            <p:nvPr/>
          </p:nvCxnSpPr>
          <p:spPr>
            <a:xfrm>
              <a:off x="10020300" y="49530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1" idx="4"/>
              <a:endCxn id="84" idx="0"/>
            </p:cNvCxnSpPr>
            <p:nvPr/>
          </p:nvCxnSpPr>
          <p:spPr>
            <a:xfrm flipH="1">
              <a:off x="10020300" y="4343400"/>
              <a:ext cx="304800" cy="22860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97001"/>
            <a:ext cx="73152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Exact inference = sums of products of conditional probabilities from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Enumeration is always exponential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Variable elimination reduces this by avoiding the </a:t>
            </a:r>
            <a:r>
              <a:rPr lang="en-US" sz="2800" dirty="0" err="1">
                <a:latin typeface="Calibri"/>
                <a:cs typeface="Calibri"/>
              </a:rPr>
              <a:t>recomputation</a:t>
            </a:r>
            <a:r>
              <a:rPr lang="en-US" sz="2800" dirty="0">
                <a:latin typeface="Calibri"/>
                <a:cs typeface="Calibri"/>
              </a:rPr>
              <a:t> of repeated subexpressions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Massive speedups in practice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Linear time for polytrees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Exact inference is #P-hard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Next: approximate inference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752600"/>
            <a:ext cx="5104033" cy="37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3000" y="48768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54102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012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48768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7000" y="54102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851399"/>
          </a:xfrm>
        </p:spPr>
        <p:txBody>
          <a:bodyPr/>
          <a:lstStyle/>
          <a:p>
            <a:r>
              <a:rPr lang="en-US" dirty="0"/>
              <a:t>Consider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16 multiplies, 7 adds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r>
              <a:rPr lang="en-US" dirty="0"/>
              <a:t>Rewrite as 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u+v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w+x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y+z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2 multiplies, 3 adds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P(e) P(</a:t>
            </a:r>
            <a:r>
              <a:rPr lang="en-US" dirty="0" err="1">
                <a:solidFill>
                  <a:srgbClr val="CC00CC"/>
                </a:solidFill>
              </a:rPr>
              <a:t>a|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>
                <a:solidFill>
                  <a:srgbClr val="CC00CC"/>
                </a:solidFill>
                <a:cs typeface="Calibri" pitchFamily="34" charset="0"/>
              </a:rPr>
              <a:t>= 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C00CC"/>
                </a:solidFill>
              </a:rPr>
              <a:t>    + </a:t>
            </a:r>
            <a:r>
              <a:rPr lang="en-US" sz="28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>
                <a:solidFill>
                  <a:srgbClr val="CC00CC"/>
                </a:solidFill>
                <a:cs typeface="Calibri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0210800" cy="4729164"/>
          </a:xfrm>
        </p:spPr>
        <p:txBody>
          <a:bodyPr/>
          <a:lstStyle/>
          <a:p>
            <a:r>
              <a:rPr lang="en-US" dirty="0"/>
              <a:t>Move summations inwards as far as possible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sym typeface="Symbol"/>
              </a:rPr>
              <a:t>  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chemeClr val="tx2"/>
                </a:solidFill>
                <a:sym typeface="Symbol"/>
              </a:rPr>
              <a:t>e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rgbClr val="000000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Do the calculation from the inside 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I.e., sum over 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first, then sum over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Problem: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isn’t a single number, it’s a bunch of different numbers depending on the values of 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Solution: use arrays of numbers (of various dimensions) with appropriate operations on them; these are called </a:t>
            </a:r>
            <a:r>
              <a:rPr lang="en-US" b="1" i="1" dirty="0">
                <a:solidFill>
                  <a:srgbClr val="FF0000"/>
                </a:solidFill>
              </a:rPr>
              <a:t>factors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52600"/>
            <a:ext cx="3352800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Zoo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3000"/>
            <a:ext cx="8305800" cy="56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34" y="1905000"/>
            <a:ext cx="5379013" cy="4495800"/>
          </a:xfrm>
          <a:prstGeom prst="rect">
            <a:avLst/>
          </a:prstGeo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Factor Zoo 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4906963"/>
          </a:xfrm>
        </p:spPr>
        <p:txBody>
          <a:bodyPr/>
          <a:lstStyle/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Joint distribution: P(X,Y)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all x,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X|x|Y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 matrix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1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Projected joint: P(</a:t>
            </a:r>
            <a:r>
              <a:rPr lang="en-US" sz="24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A slice of the joint distribution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one x, all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|Y|-element vector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P(x)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94541"/>
              </p:ext>
            </p:extLst>
          </p:nvPr>
        </p:nvGraphicFramePr>
        <p:xfrm>
          <a:off x="4800600" y="1800224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12954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962400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US" sz="2400" i="1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J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9022"/>
            <a:ext cx="7362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  <a:cs typeface="Calibri" pitchFamily="34" charset="0"/>
              </a:rPr>
              <a:t>Number of variables (capitals) = dimensionality of the table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30400"/>
              </p:ext>
            </p:extLst>
          </p:nvPr>
        </p:nvGraphicFramePr>
        <p:xfrm>
          <a:off x="4724400" y="4495800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81435"/>
            <a:ext cx="4216657" cy="2576564"/>
          </a:xfrm>
          <a:prstGeom prst="rect">
            <a:avLst/>
          </a:prstGeom>
        </p:spPr>
      </p:pic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Factor Zoo II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632744"/>
            <a:ext cx="4191000" cy="4615656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Single conditional: P(Y | x)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P(y | x) for fixed x, all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1</a:t>
            </a: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Family of conditionals: </a:t>
            </a:r>
          </a:p>
          <a:p>
            <a:pPr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	P(X |Y)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Multiple conditionals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P(x | y) for all x,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|Y|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39334"/>
            <a:ext cx="3505200" cy="2570231"/>
          </a:xfrm>
          <a:prstGeom prst="rect">
            <a:avLst/>
          </a:prstGeom>
        </p:spPr>
      </p:pic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9035"/>
              </p:ext>
            </p:extLst>
          </p:nvPr>
        </p:nvGraphicFramePr>
        <p:xfrm>
          <a:off x="8382000" y="1800224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15400" y="1295400"/>
            <a:ext cx="101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7111"/>
              </p:ext>
            </p:extLst>
          </p:nvPr>
        </p:nvGraphicFramePr>
        <p:xfrm>
          <a:off x="8001000" y="50292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67800" y="4338935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10800" y="5373469"/>
            <a:ext cx="14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10800" y="5830669"/>
            <a:ext cx="164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1600"/>
            <a:ext cx="4093443" cy="1286637"/>
          </a:xfrm>
          <a:prstGeom prst="rect">
            <a:avLst/>
          </a:prstGeom>
        </p:spPr>
      </p:pic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1: </a:t>
            </a:r>
            <a:r>
              <a:rPr lang="en-US" dirty="0" err="1">
                <a:ea typeface="ＭＳ Ｐゴシック" pitchFamily="34" charset="-128"/>
              </a:rPr>
              <a:t>Pointwise</a:t>
            </a:r>
            <a:r>
              <a:rPr lang="en-US" dirty="0">
                <a:ea typeface="ＭＳ Ｐゴシック" pitchFamily="34" charset="-128"/>
              </a:rPr>
              <a:t> product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7162800" cy="2590800"/>
          </a:xfrm>
        </p:spPr>
        <p:txBody>
          <a:bodyPr/>
          <a:lstStyle/>
          <a:p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First basic operation: </a:t>
            </a:r>
            <a:r>
              <a:rPr lang="en-US" sz="2400" b="1" i="1" dirty="0" err="1">
                <a:solidFill>
                  <a:srgbClr val="CC0000"/>
                </a:solidFill>
                <a:ea typeface="ＭＳ Ｐゴシック" pitchFamily="34" charset="-128"/>
              </a:rPr>
              <a:t>pointwise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 product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of factors </a:t>
            </a:r>
            <a:r>
              <a:rPr lang="en-US" sz="2400" dirty="0">
                <a:ea typeface="ＭＳ Ｐゴシック" pitchFamily="34" charset="-128"/>
              </a:rPr>
              <a:t>(similar to a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database join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,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not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 matrix multiply!)</a:t>
            </a:r>
            <a:endParaRPr lang="en-US" sz="2400" b="1" i="1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New factor has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</a:rPr>
              <a:t> union </a:t>
            </a:r>
            <a:r>
              <a:rPr lang="en-US" sz="2000" dirty="0">
                <a:ea typeface="ＭＳ Ｐゴシック" pitchFamily="34" charset="-128"/>
              </a:rPr>
              <a:t>of variables of the two original factors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entry is the product of the corresponding entries from the original factors</a:t>
            </a: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191000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4415135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14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2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23110"/>
              </p:ext>
            </p:extLst>
          </p:nvPr>
        </p:nvGraphicFramePr>
        <p:xfrm>
          <a:off x="80010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84500"/>
              </p:ext>
            </p:extLst>
          </p:nvPr>
        </p:nvGraphicFramePr>
        <p:xfrm>
          <a:off x="4953000" y="47244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37426"/>
              </p:ext>
            </p:extLst>
          </p:nvPr>
        </p:nvGraphicFramePr>
        <p:xfrm>
          <a:off x="2971800" y="49530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958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1295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A,M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J,M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06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99707"/>
              </p:ext>
            </p:extLst>
          </p:nvPr>
        </p:nvGraphicFramePr>
        <p:xfrm>
          <a:off x="16002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4861" y="4191000"/>
            <a:ext cx="115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11783"/>
              </p:ext>
            </p:extLst>
          </p:nvPr>
        </p:nvGraphicFramePr>
        <p:xfrm>
          <a:off x="4648200" y="4728865"/>
          <a:ext cx="2286000" cy="1476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factor-a-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10" y="4215548"/>
            <a:ext cx="2108415" cy="1401811"/>
          </a:xfrm>
          <a:prstGeom prst="rect">
            <a:avLst/>
          </a:prstGeom>
        </p:spPr>
      </p:pic>
      <p:pic>
        <p:nvPicPr>
          <p:cNvPr id="13" name="Picture 12" descr="factor-a-tr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72000"/>
            <a:ext cx="2375065" cy="15368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44200" y="5791200"/>
            <a:ext cx="88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A=true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586" y="5257800"/>
            <a:ext cx="87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0"/>
                </a:solidFill>
              </a:rPr>
              <a:t>A=false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169" y="3657600"/>
            <a:ext cx="13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69223</TotalTime>
  <Words>1981</Words>
  <Application>Microsoft Macintosh PowerPoint</Application>
  <PresentationFormat>Widescreen</PresentationFormat>
  <Paragraphs>308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dan-berkeley-nlp-v1</vt:lpstr>
      <vt:lpstr>CS 188: Artificial Intelligence </vt:lpstr>
      <vt:lpstr>Inference by Enumeration in Bayes Net</vt:lpstr>
      <vt:lpstr>Can we do better?</vt:lpstr>
      <vt:lpstr>Variable elimination: The basic ideas</vt:lpstr>
      <vt:lpstr>Factor Zoo</vt:lpstr>
      <vt:lpstr>Factor Zoo I</vt:lpstr>
      <vt:lpstr>Factor Zoo II</vt:lpstr>
      <vt:lpstr>Operation 1: Pointwise product</vt:lpstr>
      <vt:lpstr>Example: Making larger factors</vt:lpstr>
      <vt:lpstr>Example: Making larger factors</vt:lpstr>
      <vt:lpstr>Operation 2: Summing out a variable</vt:lpstr>
      <vt:lpstr>Summing out from a product of factors</vt:lpstr>
      <vt:lpstr>Variable Elimination</vt:lpstr>
      <vt:lpstr>Variable Elimination</vt:lpstr>
      <vt:lpstr>Example</vt:lpstr>
      <vt:lpstr>Example</vt:lpstr>
      <vt:lpstr>Order matters</vt:lpstr>
      <vt:lpstr>Example Bayes’ Net: Car Insurance</vt:lpstr>
      <vt:lpstr>Computational and Space Complexity</vt:lpstr>
      <vt:lpstr>Worst Case Complexity? Reduction from SAT</vt:lpstr>
      <vt:lpstr>Polytrees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3761</cp:revision>
  <cp:lastPrinted>2014-04-01T00:57:28Z</cp:lastPrinted>
  <dcterms:created xsi:type="dcterms:W3CDTF">2004-08-27T04:16:05Z</dcterms:created>
  <dcterms:modified xsi:type="dcterms:W3CDTF">2023-03-13T05:14:40Z</dcterms:modified>
</cp:coreProperties>
</file>