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21"/>
  </p:notesMasterIdLst>
  <p:handoutMasterIdLst>
    <p:handoutMasterId r:id="rId22"/>
  </p:handoutMasterIdLst>
  <p:sldIdLst>
    <p:sldId id="445" r:id="rId2"/>
    <p:sldId id="446" r:id="rId3"/>
    <p:sldId id="447" r:id="rId4"/>
    <p:sldId id="474" r:id="rId5"/>
    <p:sldId id="475" r:id="rId6"/>
    <p:sldId id="448" r:id="rId7"/>
    <p:sldId id="416" r:id="rId8"/>
    <p:sldId id="467" r:id="rId9"/>
    <p:sldId id="463" r:id="rId10"/>
    <p:sldId id="443" r:id="rId11"/>
    <p:sldId id="437" r:id="rId12"/>
    <p:sldId id="460" r:id="rId13"/>
    <p:sldId id="375" r:id="rId14"/>
    <p:sldId id="377" r:id="rId15"/>
    <p:sldId id="516" r:id="rId16"/>
    <p:sldId id="478" r:id="rId17"/>
    <p:sldId id="479" r:id="rId18"/>
    <p:sldId id="484" r:id="rId19"/>
    <p:sldId id="398" r:id="rId20"/>
  </p:sldIdLst>
  <p:sldSz cx="12192000" cy="6858000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D"/>
    <a:srgbClr val="3333FF"/>
    <a:srgbClr val="FFF16B"/>
    <a:srgbClr val="33CC33"/>
    <a:srgbClr val="FFFF00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3"/>
    <p:restoredTop sz="94720"/>
  </p:normalViewPr>
  <p:slideViewPr>
    <p:cSldViewPr snapToGrid="0">
      <p:cViewPr varScale="1">
        <p:scale>
          <a:sx n="101" d="100"/>
          <a:sy n="101" d="100"/>
        </p:scale>
        <p:origin x="2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0C18FC-EE2D-42E8-B71B-E316FD607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200DAEC-8020-4CF7-A90A-331E0EE17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Calibri"/>
                <a:cs typeface="Calibri"/>
              </a:rPr>
              <a:t>Note: pretty short lecture, good one to present mini-contest results or anything else not </a:t>
            </a:r>
            <a:r>
              <a:rPr lang="en-US" sz="1200" baseline="0">
                <a:latin typeface="Calibri"/>
                <a:cs typeface="Calibri"/>
              </a:rPr>
              <a:t>exactly lecture.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14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837CE-2868-4A24-AB49-9D6ECFAE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6A190-8AB7-4691-9B1A-A7A256B1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2BF44-F5DC-417D-9079-2D308383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20002-19F1-4774-AF43-286B6C1B4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36B34-1B90-46F4-A9FD-203AD0F3F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37EC-F46C-4BDE-97B4-414C27CD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94C94-7C12-4DBB-8C4A-35B5A4CE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BA95B-2345-4C5A-9B56-F1F9E0D05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3B8CD-5DCF-4A13-886D-84358CFE1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A8097-C3C0-403A-AC97-EA80930ED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4B70B-A198-4F20-B03F-8CDDBD25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517FA1F-2885-4781-AF47-C9AEB50C4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MCMC (Markov chain Monte Carlo) is a family of randomized algorithms for approximating some quantity of interest over a very large state space</a:t>
            </a:r>
          </a:p>
          <a:p>
            <a:pPr lvl="1"/>
            <a:r>
              <a:rPr lang="en-US" dirty="0"/>
              <a:t>Markov chain = a sequence of randomly chosen states (“random walk”), where each state is chosen conditioned on the previous state</a:t>
            </a:r>
          </a:p>
          <a:p>
            <a:pPr lvl="1"/>
            <a:r>
              <a:rPr lang="en-US"/>
              <a:t>Monte </a:t>
            </a:r>
            <a:r>
              <a:rPr lang="en-US" dirty="0"/>
              <a:t>Carlo = an algorithm (usually based on sampling) that has some probability of producing an incorrect answer</a:t>
            </a:r>
          </a:p>
          <a:p>
            <a:r>
              <a:rPr lang="en-US" dirty="0"/>
              <a:t>MCMC = wander around for a bit, average what you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Consistency of Gibbs (see AIMA 13.4.2 for details)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335665" y="1186004"/>
            <a:ext cx="11574683" cy="499096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Suppose we run it for a long time and predict the probability of reaching any given state at time </a:t>
            </a:r>
            <a:r>
              <a:rPr lang="en-US" sz="2800" i="1" dirty="0">
                <a:solidFill>
                  <a:srgbClr val="CC00CD"/>
                </a:solidFill>
                <a:ea typeface="ＭＳ Ｐゴシック" pitchFamily="34" charset="-128"/>
              </a:rPr>
              <a:t>t</a:t>
            </a:r>
            <a:r>
              <a:rPr lang="en-US" sz="2800" dirty="0">
                <a:ea typeface="ＭＳ Ｐゴシック" pitchFamily="34" charset="-128"/>
              </a:rPr>
              <a:t>: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,...,x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>
                <a:ea typeface="ＭＳ Ｐゴシック" pitchFamily="34" charset="-128"/>
                <a:sym typeface="Symbol"/>
              </a:rPr>
              <a:t>or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endParaRPr lang="en-US" sz="1600" dirty="0">
              <a:ea typeface="ＭＳ Ｐゴシック" pitchFamily="34" charset="-128"/>
            </a:endParaRPr>
          </a:p>
          <a:p>
            <a:pPr marL="342882" lvl="2" indent="-342882"/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Each Gibbs sampling step (pick a variable, resample its value) applied to a state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has a probability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’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of reaching a next state 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’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</a:p>
          <a:p>
            <a:pPr marL="342882" lvl="2" indent="-342882"/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So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+1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</a:t>
            </a:r>
            <a:r>
              <a:rPr lang="en-US" sz="3600" b="1" u="sng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’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or, in matrix/vector form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+1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endParaRPr lang="en-US" sz="16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When the process is in equilibrium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+1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000090"/>
                </a:solidFill>
                <a:sym typeface="Symbol"/>
              </a:rPr>
              <a:t>so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endParaRPr lang="en-US" sz="14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This has a unique* solution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P(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,...,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,...,e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2"/>
            <a:r>
              <a:rPr lang="en-US" sz="2000" dirty="0">
                <a:ea typeface="ＭＳ Ｐゴシック" pitchFamily="34" charset="-128"/>
              </a:rPr>
              <a:t>* Markov chain must be </a:t>
            </a:r>
            <a:r>
              <a:rPr lang="en-US" sz="2000" b="1" i="1" dirty="0">
                <a:solidFill>
                  <a:srgbClr val="3333FF"/>
                </a:solidFill>
                <a:ea typeface="ＭＳ Ｐゴシック" pitchFamily="34" charset="-128"/>
              </a:rPr>
              <a:t>ergodic</a:t>
            </a:r>
            <a:r>
              <a:rPr lang="en-US" sz="2000" dirty="0">
                <a:ea typeface="ＭＳ Ｐゴシック" pitchFamily="34" charset="-128"/>
              </a:rPr>
              <a:t>, i.e., completely connected and aperiodic</a:t>
            </a:r>
          </a:p>
          <a:p>
            <a:pPr lvl="2"/>
            <a:r>
              <a:rPr lang="en-US" sz="2000" dirty="0">
                <a:ea typeface="ＭＳ Ｐゴシック" pitchFamily="34" charset="-128"/>
                <a:sym typeface="Symbol"/>
              </a:rPr>
              <a:t>Satisfied if all probabilities are bounded away from 0 and 1</a:t>
            </a:r>
            <a:endParaRPr lang="en-US" sz="2000" dirty="0">
              <a:sym typeface="Symbol"/>
            </a:endParaRPr>
          </a:p>
          <a:p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So for large enough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t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 the next sample will be drawn from the true posterior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“Large enough” depends on CPTs in the Bayes net; takes </a:t>
            </a:r>
            <a:r>
              <a:rPr lang="en-US" sz="2400" i="1" u="sng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longer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 if nearly deterministic</a:t>
            </a:r>
            <a:endParaRPr lang="en-US" sz="2400" dirty="0">
              <a:solidFill>
                <a:srgbClr val="00009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1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76" y="4148178"/>
            <a:ext cx="3581398" cy="283714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2F0D09-2624-1806-FCCF-DFBE84FF1AD3}"/>
              </a:ext>
            </a:extLst>
          </p:cNvPr>
          <p:cNvSpPr txBox="1">
            <a:spLocks/>
          </p:cNvSpPr>
          <p:nvPr/>
        </p:nvSpPr>
        <p:spPr bwMode="auto">
          <a:xfrm>
            <a:off x="5816600" y="1219200"/>
            <a:ext cx="5918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Rejection Sampling </a:t>
            </a:r>
            <a:r>
              <a:rPr lang="en-US" sz="2400" i="1" kern="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2400" kern="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kern="0" dirty="0">
                <a:solidFill>
                  <a:srgbClr val="CC00CC"/>
                </a:solidFill>
                <a:ea typeface="ＭＳ Ｐゴシック" pitchFamily="34" charset="-128"/>
              </a:rPr>
              <a:t>Q</a:t>
            </a:r>
            <a:r>
              <a:rPr lang="en-US" sz="2400" kern="0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sz="2400" b="1" i="1" kern="0" dirty="0">
                <a:solidFill>
                  <a:srgbClr val="CC00CC"/>
                </a:solidFill>
                <a:ea typeface="ＭＳ Ｐゴシック" pitchFamily="34" charset="-128"/>
              </a:rPr>
              <a:t>e</a:t>
            </a:r>
            <a:r>
              <a:rPr lang="en-US" sz="2400" kern="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</a:t>
            </a:r>
            <a:r>
              <a:rPr lang="en-US" sz="2400" kern="0" dirty="0"/>
              <a:t>:</a:t>
            </a:r>
          </a:p>
          <a:p>
            <a:pPr lvl="1"/>
            <a:r>
              <a:rPr lang="en-US" sz="2000" kern="0" dirty="0"/>
              <a:t>Reject samples that don’t match </a:t>
            </a:r>
            <a:r>
              <a:rPr lang="en-US" sz="2000" b="1" i="1" kern="0" dirty="0">
                <a:solidFill>
                  <a:srgbClr val="CC00CC"/>
                </a:solidFill>
              </a:rPr>
              <a:t>e</a:t>
            </a:r>
            <a:endParaRPr lang="en-US" sz="2000" kern="0" dirty="0"/>
          </a:p>
          <a:p>
            <a:endParaRPr lang="en-US" sz="2400" kern="0" dirty="0"/>
          </a:p>
          <a:p>
            <a:endParaRPr lang="en-US" sz="800" kern="0" dirty="0"/>
          </a:p>
          <a:p>
            <a:endParaRPr lang="en-US" sz="2400" kern="0" dirty="0"/>
          </a:p>
          <a:p>
            <a:endParaRPr lang="en-US" sz="2400" kern="0" dirty="0"/>
          </a:p>
          <a:p>
            <a:pPr marL="3657417" lvl="8" indent="0">
              <a:buFont typeface="Wingdings" pitchFamily="2" charset="2"/>
              <a:buNone/>
            </a:pPr>
            <a:endParaRPr lang="en-US" sz="1200" kern="0" dirty="0"/>
          </a:p>
          <a:p>
            <a:r>
              <a:rPr lang="en-US" sz="2400" kern="0" dirty="0"/>
              <a:t>Gibbs sampling </a:t>
            </a:r>
            <a:r>
              <a:rPr lang="en-US" sz="2400" i="1" kern="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2400" kern="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kern="0" dirty="0">
                <a:solidFill>
                  <a:srgbClr val="CC00CC"/>
                </a:solidFill>
                <a:ea typeface="ＭＳ Ｐゴシック" pitchFamily="34" charset="-128"/>
              </a:rPr>
              <a:t>Q</a:t>
            </a:r>
            <a:r>
              <a:rPr lang="en-US" sz="2400" kern="0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sz="2400" b="1" i="1" kern="0" dirty="0">
                <a:solidFill>
                  <a:srgbClr val="CC00CC"/>
                </a:solidFill>
                <a:ea typeface="ＭＳ Ｐゴシック" pitchFamily="34" charset="-128"/>
              </a:rPr>
              <a:t>e</a:t>
            </a:r>
            <a:r>
              <a:rPr lang="en-US" sz="2400" kern="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</a:t>
            </a:r>
            <a:r>
              <a:rPr lang="en-US" sz="2400" kern="0" dirty="0"/>
              <a:t>:</a:t>
            </a:r>
          </a:p>
          <a:p>
            <a:pPr lvl="1"/>
            <a:r>
              <a:rPr lang="en-US" sz="2000" kern="0" dirty="0"/>
              <a:t>Wander around in </a:t>
            </a:r>
            <a:r>
              <a:rPr lang="en-US" sz="2000" b="1" i="1" kern="0" dirty="0">
                <a:solidFill>
                  <a:srgbClr val="CC00CC"/>
                </a:solidFill>
              </a:rPr>
              <a:t>e</a:t>
            </a:r>
            <a:r>
              <a:rPr lang="en-US" sz="2000" kern="0" dirty="0"/>
              <a:t> space</a:t>
            </a:r>
          </a:p>
          <a:p>
            <a:pPr lvl="1"/>
            <a:r>
              <a:rPr lang="en-US" sz="2000" kern="0" dirty="0"/>
              <a:t>Average what you see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 Sampling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5918200" cy="4729164"/>
          </a:xfrm>
        </p:spPr>
        <p:txBody>
          <a:bodyPr/>
          <a:lstStyle/>
          <a:p>
            <a:r>
              <a:rPr lang="en-US" sz="2400" dirty="0"/>
              <a:t>Prior Sampling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Generate complete samples from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0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  <a:p>
            <a:endParaRPr lang="en-US" sz="2400" dirty="0"/>
          </a:p>
          <a:p>
            <a:pPr marL="3657417" lvl="8" indent="0">
              <a:buNone/>
            </a:pPr>
            <a:endParaRPr lang="en-US" sz="1200" dirty="0"/>
          </a:p>
          <a:p>
            <a:r>
              <a:rPr lang="en-US" sz="2400" dirty="0"/>
              <a:t>Likelihood Weighting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Q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sz="2400" b="1" i="1" dirty="0">
                <a:solidFill>
                  <a:srgbClr val="CC00CC"/>
                </a:solidFill>
                <a:ea typeface="ＭＳ Ｐゴシック" pitchFamily="34" charset="-128"/>
              </a:rPr>
              <a:t>e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Weight samples by how well they predict </a:t>
            </a:r>
            <a:r>
              <a:rPr lang="en-US" sz="2000" b="1" i="1" dirty="0">
                <a:solidFill>
                  <a:srgbClr val="CC00CC"/>
                </a:solidFill>
                <a:ea typeface="ＭＳ Ｐゴシック" pitchFamily="34" charset="-128"/>
              </a:rPr>
              <a:t>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3000"/>
            <a:ext cx="5105400" cy="121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96455"/>
            <a:ext cx="5029200" cy="130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133600"/>
            <a:ext cx="5181598" cy="13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Markov Models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2" y="2971800"/>
            <a:ext cx="6790812" cy="1495832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152792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</a:t>
            </a:r>
            <a:r>
              <a:rPr lang="en-US" sz="2400" dirty="0" err="1">
                <a:latin typeface="Calibri"/>
                <a:cs typeface="Calibri"/>
              </a:rPr>
              <a:t>Peyrin</a:t>
            </a:r>
            <a:r>
              <a:rPr lang="en-US" sz="2400" dirty="0">
                <a:latin typeface="Calibri"/>
                <a:cs typeface="Calibri"/>
              </a:rPr>
              <a:t> Kao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1126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Uncertainty and Time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Often, we want to </a:t>
            </a:r>
            <a:r>
              <a:rPr lang="en-US" sz="28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reason about a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sequence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of observations where the state of the underlying system is </a:t>
            </a:r>
            <a:r>
              <a:rPr lang="en-US" sz="2800" b="1" i="1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</a:rPr>
              <a:t>changing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Speech recognition</a:t>
            </a:r>
          </a:p>
          <a:p>
            <a:pPr lvl="4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Robot localization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User attention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Medical monitoring</a:t>
            </a:r>
          </a:p>
          <a:p>
            <a:pPr lvl="1">
              <a:lnSpc>
                <a:spcPct val="90000"/>
              </a:lnSpc>
              <a:spcBef>
                <a:spcPts val="1176"/>
              </a:spcBef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Global climate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Need to introduce time into our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Models (aka Markov chain/process)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Value of X at a given time is called 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(usually discrete, finite)</a:t>
            </a:r>
            <a:endParaRPr lang="en-US" sz="2400" b="1" i="1" dirty="0">
              <a:solidFill>
                <a:srgbClr val="FF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transition model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specifies how the state evolves over time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Stationarity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transition probabilities are the same at all times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Markov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“future is independent of the past given the present”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+1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is independent of 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</a:t>
            </a:r>
            <a:r>
              <a:rPr lang="en-US" sz="20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endParaRPr lang="en-US" sz="2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This is a</a:t>
            </a:r>
            <a:r>
              <a:rPr lang="en-US" sz="2000" b="1" i="1" kern="12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first-order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Markov model (a 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th-order model allows dependencies on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k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earlier steps)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Calibri"/>
                <a:ea typeface="ＭＳ Ｐゴシック" pitchFamily="34" charset="-128"/>
                <a:cs typeface="Calibri"/>
              </a:rPr>
              <a:t>Joint distribution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32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5200" y="2133600"/>
            <a:ext cx="4657642" cy="533400"/>
            <a:chOff x="3895276" y="2590800"/>
            <a:chExt cx="4657642" cy="533400"/>
          </a:xfrm>
        </p:grpSpPr>
        <p:sp>
          <p:nvSpPr>
            <p:cNvPr id="22531" name="Oval 4"/>
            <p:cNvSpPr>
              <a:spLocks noChangeArrowheads="1"/>
            </p:cNvSpPr>
            <p:nvPr/>
          </p:nvSpPr>
          <p:spPr bwMode="auto">
            <a:xfrm>
              <a:off x="8010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32" name="Oval 5"/>
            <p:cNvSpPr>
              <a:spLocks noChangeArrowheads="1"/>
            </p:cNvSpPr>
            <p:nvPr/>
          </p:nvSpPr>
          <p:spPr bwMode="auto">
            <a:xfrm>
              <a:off x="48096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2533" name="AutoShape 6"/>
            <p:cNvCxnSpPr>
              <a:cxnSpLocks noChangeShapeType="1"/>
              <a:stCxn id="22534" idx="6"/>
              <a:endCxn id="22532" idx="2"/>
            </p:cNvCxnSpPr>
            <p:nvPr/>
          </p:nvCxnSpPr>
          <p:spPr bwMode="auto">
            <a:xfrm>
              <a:off x="44381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8952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5724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22536" name="AutoShape 9"/>
            <p:cNvCxnSpPr>
              <a:cxnSpLocks noChangeShapeType="1"/>
              <a:stCxn id="22535" idx="6"/>
              <a:endCxn id="22538" idx="2"/>
            </p:cNvCxnSpPr>
            <p:nvPr/>
          </p:nvCxnSpPr>
          <p:spPr bwMode="auto">
            <a:xfrm>
              <a:off x="62669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37" name="AutoShape 10"/>
            <p:cNvCxnSpPr>
              <a:cxnSpLocks noChangeShapeType="1"/>
              <a:stCxn id="22532" idx="6"/>
              <a:endCxn id="22535" idx="2"/>
            </p:cNvCxnSpPr>
            <p:nvPr/>
          </p:nvCxnSpPr>
          <p:spPr bwMode="auto">
            <a:xfrm>
              <a:off x="53525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66384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22539" name="AutoShape 12"/>
            <p:cNvCxnSpPr>
              <a:cxnSpLocks noChangeShapeType="1"/>
              <a:stCxn id="22538" idx="6"/>
              <a:endCxn id="22531" idx="2"/>
            </p:cNvCxnSpPr>
            <p:nvPr/>
          </p:nvCxnSpPr>
          <p:spPr bwMode="auto">
            <a:xfrm>
              <a:off x="7181318" y="2857500"/>
              <a:ext cx="8287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3352800" y="2971800"/>
            <a:ext cx="86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2971800"/>
            <a:ext cx="15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Quiz: are Markov models a special case of Bayes nets?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and no!</a:t>
            </a:r>
          </a:p>
          <a:p>
            <a:r>
              <a:rPr lang="en-US" dirty="0"/>
              <a:t>Yes:</a:t>
            </a:r>
          </a:p>
          <a:p>
            <a:pPr lvl="1"/>
            <a:r>
              <a:rPr lang="en-US" dirty="0"/>
              <a:t>Directed acyclic graph, joint = product of conditionals</a:t>
            </a:r>
          </a:p>
          <a:p>
            <a:r>
              <a:rPr lang="en-US" dirty="0"/>
              <a:t>No:</a:t>
            </a:r>
          </a:p>
          <a:p>
            <a:pPr lvl="1"/>
            <a:r>
              <a:rPr lang="en-US" dirty="0"/>
              <a:t>Infinitely many variables (unless we truncate)</a:t>
            </a:r>
          </a:p>
          <a:p>
            <a:pPr lvl="1"/>
            <a:r>
              <a:rPr lang="en-US" dirty="0"/>
              <a:t>Repetition of transition model not part of standard Bayes net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Random walk in one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2801"/>
            <a:ext cx="12192000" cy="3814764"/>
          </a:xfrm>
        </p:spPr>
        <p:txBody>
          <a:bodyPr/>
          <a:lstStyle/>
          <a:p>
            <a:r>
              <a:rPr lang="en-US" sz="2800" dirty="0"/>
              <a:t>State: location on the unbounded integer line</a:t>
            </a:r>
          </a:p>
          <a:p>
            <a:r>
              <a:rPr lang="en-US" sz="2800" dirty="0"/>
              <a:t>Initial probability: starts at 0</a:t>
            </a:r>
          </a:p>
          <a:p>
            <a:r>
              <a:rPr lang="en-US" sz="2800" dirty="0"/>
              <a:t>Transition model: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 =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k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k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±1) = 0.5 </a:t>
            </a:r>
          </a:p>
          <a:p>
            <a:r>
              <a:rPr lang="en-US" sz="2800" dirty="0"/>
              <a:t>Applications: particle motion in crystals, stock prices, gambling, genetics, etc.</a:t>
            </a:r>
          </a:p>
          <a:p>
            <a:r>
              <a:rPr lang="en-US" sz="2800" dirty="0"/>
              <a:t>Questions: </a:t>
            </a:r>
          </a:p>
          <a:p>
            <a:pPr lvl="1"/>
            <a:r>
              <a:rPr lang="en-US" sz="2400" dirty="0"/>
              <a:t>How far does it get as a function of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/>
              <a:t>?</a:t>
            </a:r>
          </a:p>
          <a:p>
            <a:pPr lvl="2"/>
            <a:r>
              <a:rPr lang="en-US" sz="2000" dirty="0"/>
              <a:t>Expected distance is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(√</a:t>
            </a:r>
            <a:r>
              <a:rPr lang="en-US" sz="2000" i="1" dirty="0">
                <a:solidFill>
                  <a:srgbClr val="CC00CC"/>
                </a:solidFill>
              </a:rPr>
              <a:t>t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 sz="2400" dirty="0"/>
              <a:t>Does it get back to 0 or can it go off for ever and not come back?</a:t>
            </a:r>
          </a:p>
          <a:p>
            <a:pPr lvl="2"/>
            <a:r>
              <a:rPr lang="en-US" sz="2000" dirty="0"/>
              <a:t>In 1D and 2D, returns </a:t>
            </a:r>
            <a:r>
              <a:rPr lang="en-US" sz="2000" dirty="0" err="1">
                <a:solidFill>
                  <a:srgbClr val="CC00CD"/>
                </a:solidFill>
              </a:rPr>
              <a:t>w.p</a:t>
            </a:r>
            <a:r>
              <a:rPr lang="en-US" sz="2000" dirty="0">
                <a:solidFill>
                  <a:srgbClr val="CC00CD"/>
                </a:solidFill>
              </a:rPr>
              <a:t>. 1</a:t>
            </a:r>
            <a:r>
              <a:rPr lang="en-US" sz="2000" dirty="0"/>
              <a:t>; in 3D, returns </a:t>
            </a:r>
            <a:r>
              <a:rPr lang="en-US" sz="2000" dirty="0" err="1">
                <a:solidFill>
                  <a:srgbClr val="CC00CD"/>
                </a:solidFill>
              </a:rPr>
              <a:t>w.p</a:t>
            </a:r>
            <a:r>
              <a:rPr lang="en-US" sz="2000" dirty="0">
                <a:solidFill>
                  <a:srgbClr val="CC00CD"/>
                </a:solidFill>
              </a:rPr>
              <a:t>. 0.34053733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28800" y="1308100"/>
            <a:ext cx="9448800" cy="636032"/>
            <a:chOff x="1828800" y="1409700"/>
            <a:chExt cx="9448800" cy="6360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828800" y="1524000"/>
              <a:ext cx="9448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958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818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390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674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962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534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152400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67200" y="1676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5487" y="1676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2687" y="1676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9887" y="1676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63287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21156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78356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35556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92756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210300" y="14097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0" idx="6"/>
            </p:cNvCxnSpPr>
            <p:nvPr/>
          </p:nvCxnSpPr>
          <p:spPr>
            <a:xfrm flipV="1">
              <a:off x="6438900" y="1511300"/>
              <a:ext cx="406400" cy="127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0" idx="2"/>
            </p:cNvCxnSpPr>
            <p:nvPr/>
          </p:nvCxnSpPr>
          <p:spPr>
            <a:xfrm flipH="1">
              <a:off x="5778500" y="1524000"/>
              <a:ext cx="431800" cy="127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n-gram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222499"/>
            <a:ext cx="11379200" cy="4241801"/>
          </a:xfrm>
        </p:spPr>
        <p:txBody>
          <a:bodyPr/>
          <a:lstStyle/>
          <a:p>
            <a:r>
              <a:rPr lang="en-US" sz="2800" dirty="0"/>
              <a:t>State: word at position </a:t>
            </a:r>
            <a:r>
              <a:rPr lang="en-US" sz="2800" i="1" dirty="0">
                <a:solidFill>
                  <a:srgbClr val="CC00CC"/>
                </a:solidFill>
              </a:rPr>
              <a:t>t</a:t>
            </a:r>
            <a:r>
              <a:rPr lang="en-US" sz="2800" dirty="0"/>
              <a:t> in text (can also build letter n-grams)</a:t>
            </a:r>
          </a:p>
          <a:p>
            <a:r>
              <a:rPr lang="en-US" sz="2800" dirty="0"/>
              <a:t>Transition model (probabilities come from empirical frequencies):</a:t>
            </a:r>
          </a:p>
          <a:p>
            <a:pPr lvl="1"/>
            <a:r>
              <a:rPr lang="en-US" sz="2400" dirty="0"/>
              <a:t>Unigram (zero-order):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Word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= 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i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2"/>
            <a:r>
              <a:rPr lang="en-US" sz="2000" dirty="0"/>
              <a:t>“logical are as are confusion a may right tries agent goal the was . . .”</a:t>
            </a:r>
            <a:endParaRPr lang="en-US" sz="20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r>
              <a:rPr lang="en-US" sz="2400" dirty="0"/>
              <a:t>Bigram (first-order):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Word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= 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i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Word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j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  <a:p>
            <a:pPr lvl="2"/>
            <a:r>
              <a:rPr lang="en-US" sz="2000" dirty="0">
                <a:latin typeface="Calibri"/>
                <a:cs typeface="Calibri"/>
              </a:rPr>
              <a:t> “</a:t>
            </a:r>
            <a:r>
              <a:rPr lang="en-US" sz="2000" dirty="0"/>
              <a:t>systems are very similar computational approach would be represented . . .”</a:t>
            </a:r>
            <a:endParaRPr lang="en-US" sz="20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r>
              <a:rPr lang="en-US" sz="2400" dirty="0"/>
              <a:t>Trigram (second-order):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Word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= 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i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Word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j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,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Word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</a:rPr>
              <a:t>-2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k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2"/>
            <a:r>
              <a:rPr lang="en-US" sz="2000" dirty="0"/>
              <a:t>“planning and scheduling are integrated the success of naive </a:t>
            </a:r>
            <a:r>
              <a:rPr lang="en-US" sz="2000" dirty="0" err="1"/>
              <a:t>bayes</a:t>
            </a:r>
            <a:r>
              <a:rPr lang="en-US" sz="2000" dirty="0"/>
              <a:t> model is . . .”</a:t>
            </a:r>
          </a:p>
          <a:p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Applications: text classification, spam detection, author identification, language classification, speech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900" y="1219200"/>
            <a:ext cx="1123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call ourselves </a:t>
            </a:r>
            <a:r>
              <a:rPr lang="en-US" i="1" dirty="0"/>
              <a:t>Homo sapiens</a:t>
            </a:r>
            <a:r>
              <a:rPr lang="en-US" dirty="0"/>
              <a:t>—man the wise—because our </a:t>
            </a:r>
            <a:r>
              <a:rPr lang="en-US" b="1" dirty="0"/>
              <a:t>intelligence </a:t>
            </a:r>
            <a:r>
              <a:rPr lang="en-US" dirty="0"/>
              <a:t>is so important to us. </a:t>
            </a:r>
          </a:p>
          <a:p>
            <a:r>
              <a:rPr lang="en-US" dirty="0"/>
              <a:t>For thousands of years, we have tried to understand </a:t>
            </a:r>
            <a:r>
              <a:rPr lang="en-US" i="1" dirty="0"/>
              <a:t>how we think</a:t>
            </a:r>
            <a:r>
              <a:rPr lang="en-US" dirty="0"/>
              <a:t>; that is, how a mere handful of matter can </a:t>
            </a:r>
          </a:p>
          <a:p>
            <a:r>
              <a:rPr lang="en-US" dirty="0"/>
              <a:t>perceive, understand, predict, and manipulate a world far larger and more complicated than itself.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3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Web browsing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URL visited at step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</a:p>
          <a:p>
            <a:r>
              <a:rPr lang="en-US" dirty="0"/>
              <a:t>Transition model:</a:t>
            </a:r>
          </a:p>
          <a:p>
            <a:pPr lvl="1"/>
            <a:r>
              <a:rPr lang="en-US" dirty="0"/>
              <a:t>With probability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/>
              <a:t>, choose an outgoing link at random</a:t>
            </a:r>
          </a:p>
          <a:p>
            <a:pPr lvl="1"/>
            <a:r>
              <a:rPr lang="en-US" dirty="0"/>
              <a:t>With probability </a:t>
            </a:r>
            <a:r>
              <a:rPr lang="en-US" dirty="0">
                <a:solidFill>
                  <a:srgbClr val="CC00CC"/>
                </a:solidFill>
              </a:rPr>
              <a:t>(1-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, choose an arbitrary new page</a:t>
            </a:r>
          </a:p>
          <a:p>
            <a:r>
              <a:rPr lang="en-US" dirty="0"/>
              <a:t>Question: What is the </a:t>
            </a:r>
            <a:r>
              <a:rPr lang="en-US" b="1" i="1" dirty="0">
                <a:solidFill>
                  <a:srgbClr val="FF0000"/>
                </a:solidFill>
              </a:rPr>
              <a:t>stationary distribution</a:t>
            </a:r>
            <a:r>
              <a:rPr lang="en-US" dirty="0"/>
              <a:t> over pages?</a:t>
            </a:r>
          </a:p>
          <a:p>
            <a:pPr lvl="1"/>
            <a:r>
              <a:rPr lang="en-US" dirty="0"/>
              <a:t>I.e., if the process runs forever, what fraction of time does it spend in any given page?</a:t>
            </a:r>
          </a:p>
          <a:p>
            <a:r>
              <a:rPr lang="en-US" dirty="0"/>
              <a:t>Application: Google page rank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4759320"/>
            <a:ext cx="4254499" cy="20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Weather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4267200" cy="83820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States {</a:t>
            </a:r>
            <a:r>
              <a:rPr lang="en-US" sz="2800" dirty="0">
                <a:solidFill>
                  <a:srgbClr val="CC00CC"/>
                </a:solidFill>
                <a:ea typeface="ＭＳ Ｐゴシック" pitchFamily="34" charset="-128"/>
              </a:rPr>
              <a:t>rain, sun</a:t>
            </a:r>
            <a:r>
              <a:rPr lang="en-US" sz="2800" dirty="0">
                <a:ea typeface="ＭＳ Ｐゴシック" pitchFamily="34" charset="-128"/>
              </a:rPr>
              <a:t>}</a:t>
            </a:r>
          </a:p>
          <a:p>
            <a:pPr marL="457176" lvl="1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5853113" y="5057775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300913" y="5057775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28677" name="AutoShape 6"/>
          <p:cNvCxnSpPr>
            <a:cxnSpLocks noChangeShapeType="1"/>
            <a:stCxn id="28675" idx="0"/>
            <a:endCxn id="28676" idx="0"/>
          </p:cNvCxnSpPr>
          <p:nvPr/>
        </p:nvCxnSpPr>
        <p:spPr bwMode="auto">
          <a:xfrm rot="5400000" flipV="1">
            <a:off x="6881019" y="4320381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76" idx="4"/>
            <a:endCxn id="28675" idx="4"/>
          </p:cNvCxnSpPr>
          <p:nvPr/>
        </p:nvCxnSpPr>
        <p:spPr bwMode="auto">
          <a:xfrm rot="5400000">
            <a:off x="6881019" y="4958556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76" idx="7"/>
            <a:endCxn id="28676" idx="6"/>
          </p:cNvCxnSpPr>
          <p:nvPr/>
        </p:nvCxnSpPr>
        <p:spPr bwMode="auto">
          <a:xfrm rot="5400000" flipV="1">
            <a:off x="7758113" y="5195887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75" idx="3"/>
            <a:endCxn id="28675" idx="2"/>
          </p:cNvCxnSpPr>
          <p:nvPr/>
        </p:nvCxnSpPr>
        <p:spPr bwMode="auto">
          <a:xfrm rot="16200000" flipV="1">
            <a:off x="5775325" y="5426075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8153400" y="45100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638800" y="60483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629400" y="4676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629400" y="6200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5562600" y="3810000"/>
            <a:ext cx="6019800" cy="457200"/>
          </a:xfrm>
          <a:prstGeom prst="wedgeRectCallout">
            <a:avLst>
              <a:gd name="adj1" fmla="val -49866"/>
              <a:gd name="adj2" fmla="val -260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Two new ways of representing the same CPT</a:t>
            </a:r>
          </a:p>
        </p:txBody>
      </p:sp>
      <p:grpSp>
        <p:nvGrpSpPr>
          <p:cNvPr id="28687" name="Group 1"/>
          <p:cNvGrpSpPr>
            <a:grpSpLocks/>
          </p:cNvGrpSpPr>
          <p:nvPr/>
        </p:nvGrpSpPr>
        <p:grpSpPr bwMode="auto">
          <a:xfrm>
            <a:off x="8839200" y="5029200"/>
            <a:ext cx="2133600" cy="1066800"/>
            <a:chOff x="2057400" y="3260725"/>
            <a:chExt cx="2133600" cy="1066800"/>
          </a:xfrm>
        </p:grpSpPr>
        <p:sp>
          <p:nvSpPr>
            <p:cNvPr id="28718" name="Rectangle 7"/>
            <p:cNvSpPr>
              <a:spLocks noChangeArrowheads="1"/>
            </p:cNvSpPr>
            <p:nvPr/>
          </p:nvSpPr>
          <p:spPr bwMode="auto">
            <a:xfrm>
              <a:off x="20574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19" name="Rectangle 8"/>
            <p:cNvSpPr>
              <a:spLocks noChangeArrowheads="1"/>
            </p:cNvSpPr>
            <p:nvPr/>
          </p:nvSpPr>
          <p:spPr bwMode="auto">
            <a:xfrm>
              <a:off x="20574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sp>
          <p:nvSpPr>
            <p:cNvPr id="28720" name="Rectangle 9"/>
            <p:cNvSpPr>
              <a:spLocks noChangeArrowheads="1"/>
            </p:cNvSpPr>
            <p:nvPr/>
          </p:nvSpPr>
          <p:spPr bwMode="auto">
            <a:xfrm>
              <a:off x="35052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21" name="Rectangle 10"/>
            <p:cNvSpPr>
              <a:spLocks noChangeArrowheads="1"/>
            </p:cNvSpPr>
            <p:nvPr/>
          </p:nvSpPr>
          <p:spPr bwMode="auto">
            <a:xfrm>
              <a:off x="35052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cxnSp>
          <p:nvCxnSpPr>
            <p:cNvPr id="28722" name="AutoShape 15"/>
            <p:cNvCxnSpPr>
              <a:cxnSpLocks noChangeShapeType="1"/>
              <a:stCxn id="28718" idx="3"/>
              <a:endCxn id="28720" idx="1"/>
            </p:cNvCxnSpPr>
            <p:nvPr/>
          </p:nvCxnSpPr>
          <p:spPr bwMode="auto">
            <a:xfrm>
              <a:off x="2743200" y="34512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3" name="AutoShape 16"/>
            <p:cNvCxnSpPr>
              <a:cxnSpLocks noChangeShapeType="1"/>
              <a:stCxn id="28718" idx="3"/>
              <a:endCxn id="28721" idx="1"/>
            </p:cNvCxnSpPr>
            <p:nvPr/>
          </p:nvCxnSpPr>
          <p:spPr bwMode="auto">
            <a:xfrm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4" name="AutoShape 17"/>
            <p:cNvCxnSpPr>
              <a:cxnSpLocks noChangeShapeType="1"/>
              <a:stCxn id="28719" idx="3"/>
              <a:endCxn id="28720" idx="1"/>
            </p:cNvCxnSpPr>
            <p:nvPr/>
          </p:nvCxnSpPr>
          <p:spPr bwMode="auto">
            <a:xfrm flipV="1"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5" name="AutoShape 18"/>
            <p:cNvCxnSpPr>
              <a:cxnSpLocks noChangeShapeType="1"/>
              <a:stCxn id="28719" idx="3"/>
              <a:endCxn id="28721" idx="1"/>
            </p:cNvCxnSpPr>
            <p:nvPr/>
          </p:nvCxnSpPr>
          <p:spPr bwMode="auto">
            <a:xfrm>
              <a:off x="2743200" y="41370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8688" name="Text Box 12"/>
          <p:cNvSpPr txBox="1">
            <a:spLocks noChangeArrowheads="1"/>
          </p:cNvSpPr>
          <p:nvPr/>
        </p:nvSpPr>
        <p:spPr bwMode="auto">
          <a:xfrm>
            <a:off x="9829800" y="5181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9" name="Text Box 10"/>
          <p:cNvSpPr txBox="1">
            <a:spLocks noChangeArrowheads="1"/>
          </p:cNvSpPr>
          <p:nvPr/>
        </p:nvSpPr>
        <p:spPr bwMode="auto">
          <a:xfrm>
            <a:off x="9829800" y="48148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90" name="Text Box 10"/>
          <p:cNvSpPr txBox="1">
            <a:spLocks noChangeArrowheads="1"/>
          </p:cNvSpPr>
          <p:nvPr/>
        </p:nvSpPr>
        <p:spPr bwMode="auto">
          <a:xfrm>
            <a:off x="9829800" y="5943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91" name="Text Box 10"/>
          <p:cNvSpPr txBox="1">
            <a:spLocks noChangeArrowheads="1"/>
          </p:cNvSpPr>
          <p:nvPr/>
        </p:nvSpPr>
        <p:spPr bwMode="auto">
          <a:xfrm>
            <a:off x="9829800" y="5500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08578"/>
              </p:ext>
            </p:extLst>
          </p:nvPr>
        </p:nvGraphicFramePr>
        <p:xfrm>
          <a:off x="1143001" y="5105400"/>
          <a:ext cx="2362199" cy="147878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0" y="22860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ea typeface="ＭＳ Ｐゴシック" pitchFamily="34" charset="-128"/>
              </a:rPr>
              <a:t>Initial distribution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sz="2800" dirty="0">
              <a:ea typeface="ＭＳ Ｐゴシック" pitchFamily="34" charset="-128"/>
            </a:endParaRPr>
          </a:p>
          <a:p>
            <a:pPr lvl="2"/>
            <a:endParaRPr lang="en-US" dirty="0">
              <a:ea typeface="ＭＳ Ｐゴシック" pitchFamily="34" charset="-128"/>
            </a:endParaRPr>
          </a:p>
          <a:p>
            <a:pPr marL="342882" lvl="1" indent="-342882">
              <a:buClr>
                <a:schemeClr val="accent2"/>
              </a:buClr>
            </a:pPr>
            <a:endParaRPr lang="en-US" sz="2800" dirty="0">
              <a:ea typeface="ＭＳ Ｐゴシック" pitchFamily="34" charset="-128"/>
            </a:endParaRPr>
          </a:p>
          <a:p>
            <a:pPr marL="342882" lvl="1" indent="-342882">
              <a:buClr>
                <a:schemeClr val="accent2"/>
              </a:buClr>
            </a:pPr>
            <a:endParaRPr lang="en-US" dirty="0"/>
          </a:p>
          <a:p>
            <a:pPr marL="342882" lvl="1" indent="-342882">
              <a:buClr>
                <a:schemeClr val="accent2"/>
              </a:buClr>
            </a:pP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Transition model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dirty="0"/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43000"/>
            <a:ext cx="5298851" cy="2266947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55971"/>
              </p:ext>
            </p:extLst>
          </p:nvPr>
        </p:nvGraphicFramePr>
        <p:xfrm>
          <a:off x="1295400" y="2971800"/>
          <a:ext cx="1752599" cy="111290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1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81" grpId="0"/>
      <p:bldP spid="28682" grpId="0"/>
      <p:bldP spid="28683" grpId="0"/>
      <p:bldP spid="28684" grpId="0"/>
      <p:bldP spid="28685" grpId="0" animBg="1"/>
      <p:bldP spid="28688" grpId="0"/>
      <p:bldP spid="28689" grpId="0"/>
      <p:bldP spid="28690" grpId="0"/>
      <p:bldP spid="286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particular kind of MCMC</a:t>
            </a:r>
          </a:p>
          <a:p>
            <a:pPr lvl="1"/>
            <a:r>
              <a:rPr lang="en-US" dirty="0"/>
              <a:t>States are complete assignments to all variables</a:t>
            </a:r>
          </a:p>
          <a:p>
            <a:pPr lvl="2"/>
            <a:r>
              <a:rPr lang="en-US" dirty="0"/>
              <a:t>(Cf local search: closely related to simulated annealing!)</a:t>
            </a:r>
          </a:p>
          <a:p>
            <a:pPr lvl="1"/>
            <a:r>
              <a:rPr lang="en-US" dirty="0"/>
              <a:t>Evidence variables remain fixed, other variables change</a:t>
            </a:r>
          </a:p>
          <a:p>
            <a:pPr lvl="1"/>
            <a:r>
              <a:rPr lang="en-US" dirty="0"/>
              <a:t>To generate the next state, pick a variable and sample a value for it conditioned on all the other variables: 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’ ~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i+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..,x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Symbol"/>
              </a:rPr>
              <a:t>Will tend to move towards states of higher probability, but can go down too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Symbol"/>
              </a:rPr>
              <a:t>In a Bayes net,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i+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..,x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markov_blanket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))</a:t>
            </a:r>
            <a:endParaRPr lang="en-US" dirty="0">
              <a:solidFill>
                <a:srgbClr val="000000"/>
              </a:solidFill>
              <a:sym typeface="Symbol"/>
            </a:endParaRP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Theorem: Gibbs sampling is consistent*</a:t>
            </a:r>
          </a:p>
          <a:p>
            <a:r>
              <a:rPr lang="en-US" sz="800" dirty="0">
                <a:solidFill>
                  <a:srgbClr val="000090"/>
                </a:solidFill>
                <a:sym typeface="Symbol"/>
              </a:rPr>
              <a:t>Provided all Gibbs distributions are bounded away from 0 and 1 and variable selection is fair</a:t>
            </a:r>
            <a:endParaRPr lang="en-US" sz="800" dirty="0">
              <a:solidFill>
                <a:srgbClr val="00009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1397001"/>
            <a:ext cx="4241800" cy="4729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Samples soon begin to reflect all the evidence in the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Eventually they are being drawn from the true posterior!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1600" y="2667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276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276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3276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3000" y="3276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" y="32766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057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2057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3000" y="20574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  <a:endCxn id="5" idx="1"/>
          </p:cNvCxnSpPr>
          <p:nvPr/>
        </p:nvCxnSpPr>
        <p:spPr>
          <a:xfrm>
            <a:off x="1333500" y="2438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5" idx="0"/>
          </p:cNvCxnSpPr>
          <p:nvPr/>
        </p:nvCxnSpPr>
        <p:spPr>
          <a:xfrm flipH="1">
            <a:off x="1562100" y="2438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22" idx="0"/>
          </p:cNvCxnSpPr>
          <p:nvPr/>
        </p:nvCxnSpPr>
        <p:spPr>
          <a:xfrm flipH="1">
            <a:off x="2171700" y="2382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0" idx="7"/>
          </p:cNvCxnSpPr>
          <p:nvPr/>
        </p:nvCxnSpPr>
        <p:spPr>
          <a:xfrm flipH="1">
            <a:off x="934804" y="2992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9" idx="7"/>
          </p:cNvCxnSpPr>
          <p:nvPr/>
        </p:nvCxnSpPr>
        <p:spPr>
          <a:xfrm>
            <a:off x="1427396" y="2992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8" idx="0"/>
          </p:cNvCxnSpPr>
          <p:nvPr/>
        </p:nvCxnSpPr>
        <p:spPr>
          <a:xfrm>
            <a:off x="1562100" y="3048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4"/>
            <a:endCxn id="7" idx="1"/>
          </p:cNvCxnSpPr>
          <p:nvPr/>
        </p:nvCxnSpPr>
        <p:spPr>
          <a:xfrm>
            <a:off x="2171700" y="3048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5"/>
          </p:cNvCxnSpPr>
          <p:nvPr/>
        </p:nvCxnSpPr>
        <p:spPr>
          <a:xfrm>
            <a:off x="2306404" y="2992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81200" y="2667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4"/>
            <a:endCxn id="8" idx="7"/>
          </p:cNvCxnSpPr>
          <p:nvPr/>
        </p:nvCxnSpPr>
        <p:spPr>
          <a:xfrm flipH="1">
            <a:off x="2001604" y="3048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352800" y="2057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24400" y="2667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91000" y="2667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57600" y="2667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24200" y="26670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2667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91000" y="1447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7600" y="14478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24200" y="14478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4"/>
            <a:endCxn id="24" idx="1"/>
          </p:cNvCxnSpPr>
          <p:nvPr/>
        </p:nvCxnSpPr>
        <p:spPr>
          <a:xfrm>
            <a:off x="3314700" y="18288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4"/>
            <a:endCxn id="24" idx="0"/>
          </p:cNvCxnSpPr>
          <p:nvPr/>
        </p:nvCxnSpPr>
        <p:spPr>
          <a:xfrm flipH="1">
            <a:off x="3543300" y="18288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41" idx="0"/>
          </p:cNvCxnSpPr>
          <p:nvPr/>
        </p:nvCxnSpPr>
        <p:spPr>
          <a:xfrm flipH="1">
            <a:off x="4152900" y="17730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9" idx="7"/>
          </p:cNvCxnSpPr>
          <p:nvPr/>
        </p:nvCxnSpPr>
        <p:spPr>
          <a:xfrm flipH="1">
            <a:off x="2916004" y="23826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8" idx="7"/>
          </p:cNvCxnSpPr>
          <p:nvPr/>
        </p:nvCxnSpPr>
        <p:spPr>
          <a:xfrm>
            <a:off x="3408596" y="23826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4"/>
            <a:endCxn id="27" idx="0"/>
          </p:cNvCxnSpPr>
          <p:nvPr/>
        </p:nvCxnSpPr>
        <p:spPr>
          <a:xfrm>
            <a:off x="3543300" y="2438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4"/>
            <a:endCxn id="26" idx="1"/>
          </p:cNvCxnSpPr>
          <p:nvPr/>
        </p:nvCxnSpPr>
        <p:spPr>
          <a:xfrm>
            <a:off x="4152900" y="2438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5"/>
          </p:cNvCxnSpPr>
          <p:nvPr/>
        </p:nvCxnSpPr>
        <p:spPr>
          <a:xfrm>
            <a:off x="4287604" y="23826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62400" y="2057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4"/>
            <a:endCxn id="27" idx="7"/>
          </p:cNvCxnSpPr>
          <p:nvPr/>
        </p:nvCxnSpPr>
        <p:spPr>
          <a:xfrm flipH="1">
            <a:off x="3982804" y="24384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505200" y="3886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495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43400" y="44958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10000" y="44958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76600" y="44958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43200" y="4495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43400" y="3276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10000" y="3276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76600" y="3276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1" idx="4"/>
            <a:endCxn id="43" idx="1"/>
          </p:cNvCxnSpPr>
          <p:nvPr/>
        </p:nvCxnSpPr>
        <p:spPr>
          <a:xfrm>
            <a:off x="3467100" y="36576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4"/>
            <a:endCxn id="43" idx="0"/>
          </p:cNvCxnSpPr>
          <p:nvPr/>
        </p:nvCxnSpPr>
        <p:spPr>
          <a:xfrm flipH="1">
            <a:off x="3695700" y="36576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60" idx="0"/>
          </p:cNvCxnSpPr>
          <p:nvPr/>
        </p:nvCxnSpPr>
        <p:spPr>
          <a:xfrm flipH="1">
            <a:off x="4305300" y="36018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8" idx="7"/>
          </p:cNvCxnSpPr>
          <p:nvPr/>
        </p:nvCxnSpPr>
        <p:spPr>
          <a:xfrm flipH="1">
            <a:off x="3068404" y="42114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47" idx="7"/>
          </p:cNvCxnSpPr>
          <p:nvPr/>
        </p:nvCxnSpPr>
        <p:spPr>
          <a:xfrm>
            <a:off x="3560996" y="42114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6" idx="0"/>
          </p:cNvCxnSpPr>
          <p:nvPr/>
        </p:nvCxnSpPr>
        <p:spPr>
          <a:xfrm>
            <a:off x="3695700" y="42672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0" idx="4"/>
            <a:endCxn id="45" idx="1"/>
          </p:cNvCxnSpPr>
          <p:nvPr/>
        </p:nvCxnSpPr>
        <p:spPr>
          <a:xfrm>
            <a:off x="4305300" y="42672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0" idx="5"/>
          </p:cNvCxnSpPr>
          <p:nvPr/>
        </p:nvCxnSpPr>
        <p:spPr>
          <a:xfrm>
            <a:off x="4440004" y="42114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114800" y="3886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0" idx="4"/>
            <a:endCxn id="46" idx="7"/>
          </p:cNvCxnSpPr>
          <p:nvPr/>
        </p:nvCxnSpPr>
        <p:spPr>
          <a:xfrm flipH="1">
            <a:off x="4135204" y="42672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24000" y="4495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95600" y="5105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62200" y="5105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828800" y="51054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295400" y="5105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62000" y="5105400"/>
            <a:ext cx="381000" cy="3810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828800" y="3886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295400" y="3886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70" idx="4"/>
            <a:endCxn id="62" idx="1"/>
          </p:cNvCxnSpPr>
          <p:nvPr/>
        </p:nvCxnSpPr>
        <p:spPr>
          <a:xfrm>
            <a:off x="1485900" y="42672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4"/>
            <a:endCxn id="62" idx="0"/>
          </p:cNvCxnSpPr>
          <p:nvPr/>
        </p:nvCxnSpPr>
        <p:spPr>
          <a:xfrm flipH="1">
            <a:off x="1714500" y="42672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9" idx="0"/>
          </p:cNvCxnSpPr>
          <p:nvPr/>
        </p:nvCxnSpPr>
        <p:spPr>
          <a:xfrm flipH="1">
            <a:off x="2324100" y="42114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3"/>
            <a:endCxn id="67" idx="7"/>
          </p:cNvCxnSpPr>
          <p:nvPr/>
        </p:nvCxnSpPr>
        <p:spPr>
          <a:xfrm flipH="1">
            <a:off x="1087204" y="48210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3"/>
            <a:endCxn id="66" idx="7"/>
          </p:cNvCxnSpPr>
          <p:nvPr/>
        </p:nvCxnSpPr>
        <p:spPr>
          <a:xfrm>
            <a:off x="1579796" y="48210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4"/>
            <a:endCxn id="65" idx="0"/>
          </p:cNvCxnSpPr>
          <p:nvPr/>
        </p:nvCxnSpPr>
        <p:spPr>
          <a:xfrm>
            <a:off x="1714500" y="48768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9" idx="4"/>
            <a:endCxn id="64" idx="1"/>
          </p:cNvCxnSpPr>
          <p:nvPr/>
        </p:nvCxnSpPr>
        <p:spPr>
          <a:xfrm>
            <a:off x="2324100" y="48768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9" idx="5"/>
          </p:cNvCxnSpPr>
          <p:nvPr/>
        </p:nvCxnSpPr>
        <p:spPr>
          <a:xfrm>
            <a:off x="2458804" y="48210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133600" y="4495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9" idx="4"/>
            <a:endCxn id="65" idx="7"/>
          </p:cNvCxnSpPr>
          <p:nvPr/>
        </p:nvCxnSpPr>
        <p:spPr>
          <a:xfrm flipH="1">
            <a:off x="2154004" y="48768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971800" y="3886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743200" y="2057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32" idx="3"/>
            <a:endCxn id="82" idx="7"/>
          </p:cNvCxnSpPr>
          <p:nvPr/>
        </p:nvCxnSpPr>
        <p:spPr>
          <a:xfrm flipH="1">
            <a:off x="3068404" y="1773004"/>
            <a:ext cx="111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9" idx="4"/>
            <a:endCxn id="6" idx="0"/>
          </p:cNvCxnSpPr>
          <p:nvPr/>
        </p:nvCxnSpPr>
        <p:spPr>
          <a:xfrm>
            <a:off x="2781300" y="3048000"/>
            <a:ext cx="1524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4"/>
            <a:endCxn id="51" idx="7"/>
          </p:cNvCxnSpPr>
          <p:nvPr/>
        </p:nvCxnSpPr>
        <p:spPr>
          <a:xfrm flipH="1">
            <a:off x="3601804" y="3048000"/>
            <a:ext cx="2462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6" idx="4"/>
            <a:endCxn id="49" idx="0"/>
          </p:cNvCxnSpPr>
          <p:nvPr/>
        </p:nvCxnSpPr>
        <p:spPr>
          <a:xfrm>
            <a:off x="4381500" y="3048000"/>
            <a:ext cx="1524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" idx="3"/>
            <a:endCxn id="68" idx="7"/>
          </p:cNvCxnSpPr>
          <p:nvPr/>
        </p:nvCxnSpPr>
        <p:spPr>
          <a:xfrm flipH="1">
            <a:off x="2687404" y="3601804"/>
            <a:ext cx="111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" idx="5"/>
            <a:endCxn id="68" idx="1"/>
          </p:cNvCxnSpPr>
          <p:nvPr/>
        </p:nvCxnSpPr>
        <p:spPr>
          <a:xfrm>
            <a:off x="2001604" y="3601804"/>
            <a:ext cx="416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48" idx="0"/>
          </p:cNvCxnSpPr>
          <p:nvPr/>
        </p:nvCxnSpPr>
        <p:spPr>
          <a:xfrm flipH="1">
            <a:off x="2933700" y="42114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1" idx="3"/>
            <a:endCxn id="81" idx="0"/>
          </p:cNvCxnSpPr>
          <p:nvPr/>
        </p:nvCxnSpPr>
        <p:spPr>
          <a:xfrm flipH="1">
            <a:off x="3162300" y="3601804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4"/>
            <a:endCxn id="81" idx="0"/>
          </p:cNvCxnSpPr>
          <p:nvPr/>
        </p:nvCxnSpPr>
        <p:spPr>
          <a:xfrm flipH="1">
            <a:off x="3162300" y="3048000"/>
            <a:ext cx="152400" cy="8382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1" idx="2"/>
            <a:endCxn id="68" idx="6"/>
          </p:cNvCxnSpPr>
          <p:nvPr/>
        </p:nvCxnSpPr>
        <p:spPr>
          <a:xfrm flipH="1">
            <a:off x="2743200" y="4076700"/>
            <a:ext cx="2286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371600" y="26670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676400" y="2057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352800" y="2057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505200" y="38862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276600" y="32766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114800" y="38862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524000" y="44958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133600" y="44958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971800" y="38862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743200" y="2057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743200" y="32766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676400" y="32766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143000" y="32766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981200" y="26670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657600" y="26670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590800" y="26670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962400" y="2057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876800" y="44958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743200" y="44958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43400" y="32766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810000" y="32766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895600" y="5105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362200" y="5105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295400" y="5105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828800" y="38862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295400" y="38862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209800" y="32766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209800" y="20574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724400" y="26670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191000" y="26670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191000" y="1447800"/>
            <a:ext cx="381000" cy="381000"/>
          </a:xfrm>
          <a:prstGeom prst="ellipse">
            <a:avLst/>
          </a:prstGeom>
          <a:solidFill>
            <a:srgbClr val="97D7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8B60-CDB9-E4DA-1B0E-1A3060D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Car Insurance: </a:t>
            </a:r>
            <a:r>
              <a:rPr lang="en-US" i="1" dirty="0">
                <a:solidFill>
                  <a:srgbClr val="CC00CD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D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D"/>
                </a:solidFill>
                <a:latin typeface="Calibri"/>
                <a:cs typeface="Calibri"/>
              </a:rPr>
              <a:t>PropertyCost</a:t>
            </a:r>
            <a:r>
              <a:rPr lang="en-US" dirty="0">
                <a:solidFill>
                  <a:srgbClr val="CC00CD"/>
                </a:solidFill>
                <a:latin typeface="Calibri"/>
                <a:cs typeface="Calibri"/>
              </a:rPr>
              <a:t> | </a:t>
            </a:r>
            <a:r>
              <a:rPr lang="en-US" b="1" i="1" dirty="0">
                <a:solidFill>
                  <a:srgbClr val="CC00CD"/>
                </a:solidFill>
                <a:latin typeface="Calibri"/>
                <a:cs typeface="Calibri"/>
              </a:rPr>
              <a:t>e</a:t>
            </a:r>
            <a:r>
              <a:rPr lang="en-US" dirty="0">
                <a:solidFill>
                  <a:srgbClr val="CC00CD"/>
                </a:solidFill>
                <a:latin typeface="Calibri"/>
                <a:cs typeface="Calibri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F162-D5B1-78F3-1DFB-FAEAE96A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4A9DA-44FF-8237-E9C2-508B8911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524000"/>
            <a:ext cx="4444102" cy="27401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D5C68-B219-7389-EE7F-B0C79D94FEBB}"/>
              </a:ext>
            </a:extLst>
          </p:cNvPr>
          <p:cNvSpPr/>
          <p:nvPr/>
        </p:nvSpPr>
        <p:spPr>
          <a:xfrm>
            <a:off x="2682145" y="3993956"/>
            <a:ext cx="767225" cy="351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2CB96-6F0C-01FE-8433-1FBE01F8E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51" y="1117600"/>
            <a:ext cx="7462283" cy="52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DD846F-E275-8BD0-B655-63DD6F9C2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51" y="1117600"/>
            <a:ext cx="7462282" cy="5215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78B60-CDB9-E4DA-1B0E-1A3060D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Car Insurance: </a:t>
            </a:r>
            <a:r>
              <a:rPr lang="en-US" i="1" dirty="0">
                <a:solidFill>
                  <a:srgbClr val="CC00CD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D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D"/>
                </a:solidFill>
                <a:latin typeface="Calibri"/>
                <a:cs typeface="Calibri"/>
              </a:rPr>
              <a:t>PropertyCost</a:t>
            </a:r>
            <a:r>
              <a:rPr lang="en-US" dirty="0">
                <a:solidFill>
                  <a:srgbClr val="CC00CD"/>
                </a:solidFill>
                <a:latin typeface="Calibri"/>
                <a:cs typeface="Calibri"/>
              </a:rPr>
              <a:t> | </a:t>
            </a:r>
            <a:r>
              <a:rPr lang="en-US" b="1" i="1" dirty="0">
                <a:solidFill>
                  <a:srgbClr val="CC00CD"/>
                </a:solidFill>
                <a:latin typeface="Calibri"/>
                <a:cs typeface="Calibri"/>
              </a:rPr>
              <a:t>e</a:t>
            </a:r>
            <a:r>
              <a:rPr lang="en-US" dirty="0">
                <a:solidFill>
                  <a:srgbClr val="CC00CD"/>
                </a:solidFill>
                <a:latin typeface="Calibri"/>
                <a:cs typeface="Calibri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F162-D5B1-78F3-1DFB-FAEAE96A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4A9DA-44FF-8237-E9C2-508B89114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524000"/>
            <a:ext cx="4444102" cy="27401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D5C68-B219-7389-EE7F-B0C79D94FEBB}"/>
              </a:ext>
            </a:extLst>
          </p:cNvPr>
          <p:cNvSpPr/>
          <p:nvPr/>
        </p:nvSpPr>
        <p:spPr>
          <a:xfrm>
            <a:off x="76201" y="1458986"/>
            <a:ext cx="767225" cy="351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594600" cy="4729164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90"/>
                </a:solidFill>
                <a:sym typeface="Symbol"/>
              </a:rPr>
              <a:t>Repeat many times</a:t>
            </a:r>
          </a:p>
          <a:p>
            <a:pPr lvl="2"/>
            <a:r>
              <a:rPr lang="en-US" dirty="0">
                <a:solidFill>
                  <a:srgbClr val="000090"/>
                </a:solidFill>
                <a:sym typeface="Symbol"/>
              </a:rPr>
              <a:t>Sample a non-evidence variable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from</a:t>
            </a:r>
          </a:p>
          <a:p>
            <a:pPr marL="914353" lvl="2" indent="0">
              <a:buNone/>
            </a:pP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i+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..,x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markov_blanket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))</a:t>
            </a:r>
          </a:p>
          <a:p>
            <a:pPr marL="914353" lvl="2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= 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))  </a:t>
            </a:r>
            <a:r>
              <a:rPr lang="en-US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))</a:t>
            </a:r>
          </a:p>
          <a:p>
            <a:pPr lvl="2"/>
            <a:endParaRPr lang="en-US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markov-blanke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51" y="1600200"/>
            <a:ext cx="4335149" cy="4051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05211" y="2514600"/>
          <a:ext cx="521208" cy="548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3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763001" y="4099560"/>
          <a:ext cx="521208" cy="548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3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528969" y="4038600"/>
          <a:ext cx="521208" cy="548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3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763000" y="4099560"/>
            <a:ext cx="278063" cy="272716"/>
          </a:xfrm>
          <a:prstGeom prst="rect">
            <a:avLst/>
          </a:prstGeom>
          <a:solidFill>
            <a:srgbClr val="00FF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515600" y="4303830"/>
            <a:ext cx="278063" cy="272716"/>
          </a:xfrm>
          <a:prstGeom prst="rect">
            <a:avLst/>
          </a:prstGeom>
          <a:solidFill>
            <a:srgbClr val="00FF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01200" y="2776621"/>
            <a:ext cx="278063" cy="272716"/>
          </a:xfrm>
          <a:prstGeom prst="rect">
            <a:avLst/>
          </a:prstGeom>
          <a:solidFill>
            <a:srgbClr val="00FF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5486400" y="1371600"/>
            <a:ext cx="652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Step 2: Initialize other variables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Randomly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Gibbs Sampling Example: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</a:rPr>
              <a:t>P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(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527800" cy="30225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Step 1: Fix evidence</a:t>
            </a:r>
          </a:p>
          <a:p>
            <a:pPr lvl="1"/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= true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Step 3: Repeat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Choose a non-evidence variable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Resample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from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markov_blanket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))</a:t>
            </a:r>
            <a:endParaRPr lang="en-US" sz="2000" dirty="0">
              <a:solidFill>
                <a:srgbClr val="000000"/>
              </a:solidFill>
              <a:sym typeface="Symbol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5200" y="1524000"/>
            <a:ext cx="1652499" cy="1447799"/>
            <a:chOff x="7416868" y="3352800"/>
            <a:chExt cx="2870132" cy="251460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0" name="AutoShape 6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6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3" name="AutoShape 6"/>
            <p:cNvCxnSpPr>
              <a:cxnSpLocks noChangeShapeType="1"/>
              <a:stCxn id="22" idx="5"/>
              <a:endCxn id="18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2" idx="3"/>
              <a:endCxn id="17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10134600" y="1524000"/>
            <a:ext cx="1652499" cy="1447799"/>
            <a:chOff x="7416868" y="3352800"/>
            <a:chExt cx="2870132" cy="2514600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4" name="AutoShape 6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6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7" name="AutoShape 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6"/>
            <p:cNvCxnSpPr>
              <a:cxnSpLocks noChangeShapeType="1"/>
              <a:stCxn id="46" idx="3"/>
              <a:endCxn id="4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304800" y="4343400"/>
            <a:ext cx="1142999" cy="1001412"/>
            <a:chOff x="7416868" y="3352800"/>
            <a:chExt cx="2870132" cy="2514600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4" name="AutoShape 6"/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AutoShape 6"/>
            <p:cNvCxnSpPr>
              <a:cxnSpLocks noChangeShapeType="1"/>
              <a:stCxn id="51" idx="5"/>
              <a:endCxn id="5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7" name="AutoShape 6"/>
            <p:cNvCxnSpPr>
              <a:cxnSpLocks noChangeShapeType="1"/>
              <a:stCxn id="56" idx="5"/>
              <a:endCxn id="5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AutoShape 6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1676400" y="4343400"/>
            <a:ext cx="1752600" cy="1001412"/>
            <a:chOff x="1676400" y="4343400"/>
            <a:chExt cx="1752600" cy="1001412"/>
          </a:xfrm>
        </p:grpSpPr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228600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125542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2710843" y="5041354"/>
              <a:ext cx="303458" cy="30345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3" name="AutoShape 6"/>
            <p:cNvCxnSpPr>
              <a:cxnSpLocks noChangeShapeType="1"/>
              <a:stCxn id="61" idx="3"/>
              <a:endCxn id="62" idx="7"/>
            </p:cNvCxnSpPr>
            <p:nvPr/>
          </p:nvCxnSpPr>
          <p:spPr bwMode="auto">
            <a:xfrm flipH="1">
              <a:off x="2969860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" name="AutoShape 6"/>
            <p:cNvCxnSpPr>
              <a:cxnSpLocks noChangeShapeType="1"/>
              <a:stCxn id="60" idx="5"/>
              <a:endCxn id="62" idx="1"/>
            </p:cNvCxnSpPr>
            <p:nvPr/>
          </p:nvCxnSpPr>
          <p:spPr bwMode="auto">
            <a:xfrm>
              <a:off x="2545019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2710843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6" name="AutoShape 6"/>
            <p:cNvCxnSpPr>
              <a:cxnSpLocks noChangeShapeType="1"/>
              <a:stCxn id="65" idx="5"/>
              <a:endCxn id="61" idx="1"/>
            </p:cNvCxnSpPr>
            <p:nvPr/>
          </p:nvCxnSpPr>
          <p:spPr bwMode="auto">
            <a:xfrm>
              <a:off x="2969860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" name="AutoShape 6"/>
            <p:cNvCxnSpPr>
              <a:cxnSpLocks noChangeShapeType="1"/>
              <a:stCxn id="65" idx="3"/>
              <a:endCxn id="60" idx="7"/>
            </p:cNvCxnSpPr>
            <p:nvPr/>
          </p:nvCxnSpPr>
          <p:spPr bwMode="auto">
            <a:xfrm flipH="1">
              <a:off x="2545019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595" name="Straight Arrow Connector 67594"/>
            <p:cNvCxnSpPr/>
            <p:nvPr/>
          </p:nvCxnSpPr>
          <p:spPr>
            <a:xfrm>
              <a:off x="16764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657600" y="4343400"/>
            <a:ext cx="1676399" cy="1001412"/>
            <a:chOff x="3657600" y="4343400"/>
            <a:chExt cx="1676399" cy="1001412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36576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4191000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503054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4615842" y="5041354"/>
              <a:ext cx="303458" cy="30345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78" name="AutoShape 6"/>
            <p:cNvCxnSpPr>
              <a:cxnSpLocks noChangeShapeType="1"/>
              <a:stCxn id="76" idx="3"/>
              <a:endCxn id="77" idx="7"/>
            </p:cNvCxnSpPr>
            <p:nvPr/>
          </p:nvCxnSpPr>
          <p:spPr bwMode="auto">
            <a:xfrm flipH="1">
              <a:off x="4874859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6"/>
            <p:cNvCxnSpPr>
              <a:cxnSpLocks noChangeShapeType="1"/>
              <a:stCxn id="75" idx="5"/>
              <a:endCxn id="77" idx="1"/>
            </p:cNvCxnSpPr>
            <p:nvPr/>
          </p:nvCxnSpPr>
          <p:spPr bwMode="auto">
            <a:xfrm>
              <a:off x="4450018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" name="Oval 4"/>
            <p:cNvSpPr>
              <a:spLocks noChangeArrowheads="1"/>
            </p:cNvSpPr>
            <p:nvPr/>
          </p:nvSpPr>
          <p:spPr bwMode="auto">
            <a:xfrm>
              <a:off x="4615842" y="4343400"/>
              <a:ext cx="303458" cy="303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1" name="AutoShape 6"/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4874859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"/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4450018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62600" y="4343400"/>
            <a:ext cx="1752600" cy="1001412"/>
            <a:chOff x="5562600" y="4343400"/>
            <a:chExt cx="1752600" cy="1001412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617220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7011742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auto">
            <a:xfrm>
              <a:off x="6597043" y="5041354"/>
              <a:ext cx="303458" cy="30345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7" name="AutoShape 6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6856060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" name="AutoShape 6"/>
            <p:cNvCxnSpPr>
              <a:cxnSpLocks noChangeShapeType="1"/>
              <a:stCxn id="84" idx="5"/>
              <a:endCxn id="86" idx="1"/>
            </p:cNvCxnSpPr>
            <p:nvPr/>
          </p:nvCxnSpPr>
          <p:spPr bwMode="auto">
            <a:xfrm>
              <a:off x="6431219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6597043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AutoShape 6"/>
            <p:cNvCxnSpPr>
              <a:cxnSpLocks noChangeShapeType="1"/>
              <a:stCxn id="89" idx="5"/>
              <a:endCxn id="85" idx="1"/>
            </p:cNvCxnSpPr>
            <p:nvPr/>
          </p:nvCxnSpPr>
          <p:spPr bwMode="auto">
            <a:xfrm>
              <a:off x="6856060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AutoShape 6"/>
            <p:cNvCxnSpPr>
              <a:cxnSpLocks noChangeShapeType="1"/>
              <a:stCxn id="89" idx="3"/>
              <a:endCxn id="84" idx="7"/>
            </p:cNvCxnSpPr>
            <p:nvPr/>
          </p:nvCxnSpPr>
          <p:spPr bwMode="auto">
            <a:xfrm flipH="1">
              <a:off x="6431219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" name="Straight Arrow Connector 91"/>
            <p:cNvCxnSpPr/>
            <p:nvPr/>
          </p:nvCxnSpPr>
          <p:spPr>
            <a:xfrm>
              <a:off x="55626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543800" y="4343400"/>
            <a:ext cx="1600199" cy="1001412"/>
            <a:chOff x="7543800" y="4343400"/>
            <a:chExt cx="1600199" cy="100141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75438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8001000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6" name="Oval 4"/>
            <p:cNvSpPr>
              <a:spLocks noChangeArrowheads="1"/>
            </p:cNvSpPr>
            <p:nvPr/>
          </p:nvSpPr>
          <p:spPr bwMode="auto">
            <a:xfrm>
              <a:off x="884054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8425842" y="5041354"/>
              <a:ext cx="303458" cy="303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8" name="AutoShape 6"/>
            <p:cNvCxnSpPr>
              <a:cxnSpLocks noChangeShapeType="1"/>
              <a:stCxn id="96" idx="3"/>
              <a:endCxn id="97" idx="7"/>
            </p:cNvCxnSpPr>
            <p:nvPr/>
          </p:nvCxnSpPr>
          <p:spPr bwMode="auto">
            <a:xfrm flipH="1">
              <a:off x="8684859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" name="AutoShape 6"/>
            <p:cNvCxnSpPr>
              <a:cxnSpLocks noChangeShapeType="1"/>
              <a:stCxn id="95" idx="5"/>
              <a:endCxn id="97" idx="1"/>
            </p:cNvCxnSpPr>
            <p:nvPr/>
          </p:nvCxnSpPr>
          <p:spPr bwMode="auto">
            <a:xfrm>
              <a:off x="8260018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425842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1" name="AutoShape 6"/>
            <p:cNvCxnSpPr>
              <a:cxnSpLocks noChangeShapeType="1"/>
              <a:stCxn id="100" idx="5"/>
              <a:endCxn id="96" idx="1"/>
            </p:cNvCxnSpPr>
            <p:nvPr/>
          </p:nvCxnSpPr>
          <p:spPr bwMode="auto">
            <a:xfrm>
              <a:off x="8684859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" name="AutoShape 6"/>
            <p:cNvCxnSpPr>
              <a:cxnSpLocks noChangeShapeType="1"/>
              <a:stCxn id="100" idx="3"/>
              <a:endCxn id="95" idx="7"/>
            </p:cNvCxnSpPr>
            <p:nvPr/>
          </p:nvCxnSpPr>
          <p:spPr bwMode="auto">
            <a:xfrm flipH="1">
              <a:off x="8260018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9372600" y="4343400"/>
            <a:ext cx="1752600" cy="1001412"/>
            <a:chOff x="9372600" y="4343400"/>
            <a:chExt cx="1752600" cy="1001412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998220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5" name="Oval 4"/>
            <p:cNvSpPr>
              <a:spLocks noChangeArrowheads="1"/>
            </p:cNvSpPr>
            <p:nvPr/>
          </p:nvSpPr>
          <p:spPr bwMode="auto">
            <a:xfrm>
              <a:off x="10821742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10407043" y="5041354"/>
              <a:ext cx="303458" cy="30345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7" name="AutoShape 6"/>
            <p:cNvCxnSpPr>
              <a:cxnSpLocks noChangeShapeType="1"/>
              <a:stCxn id="105" idx="3"/>
              <a:endCxn id="106" idx="7"/>
            </p:cNvCxnSpPr>
            <p:nvPr/>
          </p:nvCxnSpPr>
          <p:spPr bwMode="auto">
            <a:xfrm flipH="1">
              <a:off x="10666060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8" name="AutoShape 6"/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10241219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10407043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0" name="AutoShape 6"/>
            <p:cNvCxnSpPr>
              <a:cxnSpLocks noChangeShapeType="1"/>
              <a:stCxn id="109" idx="5"/>
              <a:endCxn id="105" idx="1"/>
            </p:cNvCxnSpPr>
            <p:nvPr/>
          </p:nvCxnSpPr>
          <p:spPr bwMode="auto">
            <a:xfrm>
              <a:off x="10666060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AutoShape 6"/>
            <p:cNvCxnSpPr>
              <a:cxnSpLocks noChangeShapeType="1"/>
              <a:stCxn id="109" idx="3"/>
              <a:endCxn id="104" idx="7"/>
            </p:cNvCxnSpPr>
            <p:nvPr/>
          </p:nvCxnSpPr>
          <p:spPr bwMode="auto">
            <a:xfrm flipH="1">
              <a:off x="10241219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" name="Straight Arrow Connector 111"/>
            <p:cNvCxnSpPr/>
            <p:nvPr/>
          </p:nvCxnSpPr>
          <p:spPr>
            <a:xfrm>
              <a:off x="93726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>
            <a:off x="11430000" y="4871892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6172200"/>
            <a:ext cx="286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~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48200" y="6172200"/>
            <a:ext cx="244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dirty="0">
                <a:solidFill>
                  <a:srgbClr val="CC00CC"/>
                </a:solidFill>
              </a:rPr>
              <a:t> ~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604588" y="6172200"/>
            <a:ext cx="2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~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7E82-ABCD-A549-B918-867C20B3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given </a:t>
            </a:r>
            <a:r>
              <a:rPr lang="en-US" i="1" dirty="0">
                <a:solidFill>
                  <a:srgbClr val="CC00CD"/>
                </a:solidFill>
              </a:rPr>
              <a:t>s</a:t>
            </a:r>
            <a:r>
              <a:rPr lang="en-US" dirty="0"/>
              <a:t>, </a:t>
            </a:r>
            <a:r>
              <a:rPr lang="en-US" i="1" dirty="0">
                <a:solidFill>
                  <a:srgbClr val="CC00CD"/>
                </a:solidFill>
              </a:rPr>
              <a:t>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7D1C5-D413-6D4C-ADFA-BBA018B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1F559-E6E5-304B-98F6-D25F4FD2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1" y="1176096"/>
            <a:ext cx="6418578" cy="50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7057-ADFF-544F-886F-FF7B916A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and MCMC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04F2-1DA6-BC4B-99A4-367D5954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used method for large Bayes nets</a:t>
            </a:r>
          </a:p>
          <a:p>
            <a:pPr lvl="1"/>
            <a:r>
              <a:rPr lang="en-US" dirty="0"/>
              <a:t>See, e.g., BUGS, JAGS, STAN, </a:t>
            </a:r>
            <a:r>
              <a:rPr lang="en-US" dirty="0" err="1"/>
              <a:t>infer.net</a:t>
            </a:r>
            <a:r>
              <a:rPr lang="en-US" dirty="0"/>
              <a:t>, BLOG, etc.</a:t>
            </a:r>
          </a:p>
          <a:p>
            <a:r>
              <a:rPr lang="en-US" dirty="0"/>
              <a:t>Can be </a:t>
            </a:r>
            <a:r>
              <a:rPr lang="en-US" i="1" u="sng" dirty="0"/>
              <a:t>compiled</a:t>
            </a:r>
            <a:r>
              <a:rPr lang="en-US" dirty="0"/>
              <a:t> to run very fast</a:t>
            </a:r>
          </a:p>
          <a:p>
            <a:pPr lvl="1"/>
            <a:r>
              <a:rPr lang="en-US" dirty="0"/>
              <a:t>Eliminate all data structure references, just multiply and sample</a:t>
            </a:r>
          </a:p>
          <a:p>
            <a:pPr lvl="1"/>
            <a:r>
              <a:rPr lang="en-US" dirty="0"/>
              <a:t>~100 million samples per second on a laptop</a:t>
            </a:r>
          </a:p>
          <a:p>
            <a:r>
              <a:rPr lang="en-US" dirty="0"/>
              <a:t>Can run asynchronously in parallel (one processor per variable)</a:t>
            </a:r>
          </a:p>
          <a:p>
            <a:r>
              <a:rPr lang="en-US" dirty="0"/>
              <a:t>Many cognitive scientists suggest the brain runs on 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5B67E-89B4-714B-BCE8-D3F011F9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5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90942</TotalTime>
  <Words>1549</Words>
  <Application>Microsoft Macintosh PowerPoint</Application>
  <PresentationFormat>Widescreen</PresentationFormat>
  <Paragraphs>251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dan-berkeley-nlp-v1</vt:lpstr>
      <vt:lpstr>Markov Chain Monte Carlo</vt:lpstr>
      <vt:lpstr>Gibbs sampling</vt:lpstr>
      <vt:lpstr>Advantages of MCMC</vt:lpstr>
      <vt:lpstr>Car Insurance: P(PropertyCost | e)</vt:lpstr>
      <vt:lpstr>Car Insurance: P(PropertyCost | e)</vt:lpstr>
      <vt:lpstr>Gibbs sampling algorithm</vt:lpstr>
      <vt:lpstr>Gibbs Sampling Example: P( S | r)</vt:lpstr>
      <vt:lpstr>Markov chain given s, w</vt:lpstr>
      <vt:lpstr>Gibbs sampling and MCMC in practice</vt:lpstr>
      <vt:lpstr>Consistency of Gibbs (see AIMA 13.4.2 for details)</vt:lpstr>
      <vt:lpstr>Bayes Net Sampling Summary</vt:lpstr>
      <vt:lpstr>CS 188: Artificial Intelligence </vt:lpstr>
      <vt:lpstr>Uncertainty and Time</vt:lpstr>
      <vt:lpstr>Markov Models (aka Markov chain/process)</vt:lpstr>
      <vt:lpstr>Quiz: are Markov models a special case of Bayes nets?</vt:lpstr>
      <vt:lpstr>Example: Random walk in one dimension</vt:lpstr>
      <vt:lpstr>Example: n-gram models</vt:lpstr>
      <vt:lpstr>Example: Web browsing</vt:lpstr>
      <vt:lpstr>Example: 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Peyrin Kao</cp:lastModifiedBy>
  <cp:revision>4213</cp:revision>
  <cp:lastPrinted>2014-03-04T18:42:06Z</cp:lastPrinted>
  <dcterms:created xsi:type="dcterms:W3CDTF">2004-08-27T04:16:05Z</dcterms:created>
  <dcterms:modified xsi:type="dcterms:W3CDTF">2023-04-25T21:24:33Z</dcterms:modified>
</cp:coreProperties>
</file>