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57"/>
  </p:notesMasterIdLst>
  <p:handoutMasterIdLst>
    <p:handoutMasterId r:id="rId58"/>
  </p:handoutMasterIdLst>
  <p:sldIdLst>
    <p:sldId id="455" r:id="rId2"/>
    <p:sldId id="457" r:id="rId3"/>
    <p:sldId id="464" r:id="rId4"/>
    <p:sldId id="474" r:id="rId5"/>
    <p:sldId id="476" r:id="rId6"/>
    <p:sldId id="448" r:id="rId7"/>
    <p:sldId id="449" r:id="rId8"/>
    <p:sldId id="435" r:id="rId9"/>
    <p:sldId id="469" r:id="rId10"/>
    <p:sldId id="471" r:id="rId11"/>
    <p:sldId id="477" r:id="rId12"/>
    <p:sldId id="479" r:id="rId13"/>
    <p:sldId id="480" r:id="rId14"/>
    <p:sldId id="481" r:id="rId15"/>
    <p:sldId id="482" r:id="rId16"/>
    <p:sldId id="483" r:id="rId17"/>
    <p:sldId id="484" r:id="rId18"/>
    <p:sldId id="440" r:id="rId19"/>
    <p:sldId id="407" r:id="rId20"/>
    <p:sldId id="408" r:id="rId21"/>
    <p:sldId id="441" r:id="rId22"/>
    <p:sldId id="411" r:id="rId23"/>
    <p:sldId id="439" r:id="rId24"/>
    <p:sldId id="415" r:id="rId25"/>
    <p:sldId id="451" r:id="rId26"/>
    <p:sldId id="409" r:id="rId27"/>
    <p:sldId id="456" r:id="rId28"/>
    <p:sldId id="487" r:id="rId29"/>
    <p:sldId id="488" r:id="rId30"/>
    <p:sldId id="489" r:id="rId31"/>
    <p:sldId id="490" r:id="rId32"/>
    <p:sldId id="460" r:id="rId33"/>
    <p:sldId id="478" r:id="rId34"/>
    <p:sldId id="470" r:id="rId35"/>
    <p:sldId id="473" r:id="rId36"/>
    <p:sldId id="454" r:id="rId37"/>
    <p:sldId id="450" r:id="rId38"/>
    <p:sldId id="472" r:id="rId39"/>
    <p:sldId id="446" r:id="rId40"/>
    <p:sldId id="416" r:id="rId41"/>
    <p:sldId id="417" r:id="rId42"/>
    <p:sldId id="466" r:id="rId43"/>
    <p:sldId id="461" r:id="rId44"/>
    <p:sldId id="462" r:id="rId45"/>
    <p:sldId id="463" r:id="rId46"/>
    <p:sldId id="423" r:id="rId47"/>
    <p:sldId id="467" r:id="rId48"/>
    <p:sldId id="424" r:id="rId49"/>
    <p:sldId id="468" r:id="rId50"/>
    <p:sldId id="431" r:id="rId51"/>
    <p:sldId id="432" r:id="rId52"/>
    <p:sldId id="413" r:id="rId53"/>
    <p:sldId id="428" r:id="rId54"/>
    <p:sldId id="433" r:id="rId55"/>
    <p:sldId id="442" r:id="rId56"/>
  </p:sldIdLst>
  <p:sldSz cx="12192000" cy="6858000"/>
  <p:notesSz cx="7099300" cy="10234613"/>
  <p:custDataLst>
    <p:tags r:id="rId59"/>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6B2"/>
    <a:srgbClr val="FFCCCC"/>
    <a:srgbClr val="FFCCFF"/>
    <a:srgbClr val="FFFF00"/>
    <a:srgbClr val="3333FF"/>
    <a:srgbClr val="FF3300"/>
    <a:srgbClr val="CC00CC"/>
    <a:srgbClr val="6699FF"/>
    <a:srgbClr val="CC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6" autoAdjust="0"/>
    <p:restoredTop sz="84720" autoAdjust="0"/>
  </p:normalViewPr>
  <p:slideViewPr>
    <p:cSldViewPr>
      <p:cViewPr varScale="1">
        <p:scale>
          <a:sx n="90" d="100"/>
          <a:sy n="90" d="100"/>
        </p:scale>
        <p:origin x="8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30</a:t>
            </a:fld>
            <a:endParaRPr lang="en-US"/>
          </a:p>
        </p:txBody>
      </p:sp>
    </p:spTree>
    <p:extLst>
      <p:ext uri="{BB962C8B-B14F-4D97-AF65-F5344CB8AC3E}">
        <p14:creationId xmlns:p14="http://schemas.microsoft.com/office/powerpoint/2010/main" val="211083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\begin{align*}&amp; \ \ \argmax_\theta \theta^2 (1-\theta) \\=&amp; \ \ \argmax_\theta \ln\left(\theta^2 (1-\theta)\right)\end{align*}\begin{align*}\frac{d}{d\theta} \ln\left(\theta^2 (1-\theta)\right) &amp;= 0 \\\frac{d}{d\theta} \left[ \ln(\theta^2) + \ln(1-\theta) \right] &amp;= 0 \\\frac{d}{d\theta} \left[ 2\ln(\theta) + \ln(1-\theta) \right] &amp;= 0 \\\frac{d}{d\theta} 2\ln(\theta) + \frac{d}{d\theta} \ln(1-\theta) &amp;= 0 \\\frac{2}{\theta} - \frac{1}{1-\theta} &amp;= 0 \\\theta &amp;= \frac{2}{3}\end{align*}</a:t>
            </a:r>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31</a:t>
            </a:fld>
            <a:endParaRPr lang="en-US"/>
          </a:p>
        </p:txBody>
      </p:sp>
    </p:spTree>
    <p:extLst>
      <p:ext uri="{BB962C8B-B14F-4D97-AF65-F5344CB8AC3E}">
        <p14:creationId xmlns:p14="http://schemas.microsoft.com/office/powerpoint/2010/main" val="333005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Notes (Apr 2023, PK):</a:t>
            </a:r>
          </a:p>
          <a:p>
            <a:pPr marL="171450" indent="-171450">
              <a:buFontTx/>
              <a:buChar char="-"/>
            </a:pPr>
            <a:r>
              <a:rPr lang="en-US" dirty="0"/>
              <a:t>On this slide, we haven’t told you how to devise any algorithms yet. We’re just telling you what you want to design as an end goal.</a:t>
            </a:r>
          </a:p>
          <a:p>
            <a:pPr marL="171450" indent="-171450">
              <a:buFontTx/>
              <a:buChar char="-"/>
            </a:pPr>
            <a:r>
              <a:rPr lang="en-US" dirty="0"/>
              <a:t>Today, we’re just going to focus on the machine learning part of this workflow. We’ll talk about feature extraction (and how neural nets actually automate that process) next week.</a:t>
            </a:r>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4</a:t>
            </a:fld>
            <a:endParaRPr lang="en-US"/>
          </a:p>
        </p:txBody>
      </p:sp>
    </p:spTree>
    <p:extLst>
      <p:ext uri="{BB962C8B-B14F-4D97-AF65-F5344CB8AC3E}">
        <p14:creationId xmlns:p14="http://schemas.microsoft.com/office/powerpoint/2010/main" val="419882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Notes (Apr 2023, PK):</a:t>
            </a:r>
          </a:p>
          <a:p>
            <a:pPr marL="171450" indent="-171450">
              <a:buFontTx/>
              <a:buChar char="-"/>
            </a:pPr>
            <a:r>
              <a:rPr lang="en-US" dirty="0"/>
              <a:t>If you really wanted, you could write an algorithm that predicts labels from features using your own expert knowledge of the problem (e.g. you might think really hard about which features indicate spam and which features indicate ham, and for each input, hand-craft some equation that combines the features into a prediction). But this won’t generalize to other problems, and it doesn’t take advantage of the fact that we often have data that we can automatically extract patterns from.</a:t>
            </a:r>
          </a:p>
          <a:p>
            <a:pPr marL="171450" indent="-171450">
              <a:buFontTx/>
              <a:buChar char="-"/>
            </a:pPr>
            <a:r>
              <a:rPr lang="en-US" dirty="0"/>
              <a:t>Usually, the data comes in the form of training data, which might be hand-labeled. We won’t talk today about where this data comes from, but know that collecting and cleaning big datasets is a huge part of ML as well.</a:t>
            </a:r>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5</a:t>
            </a:fld>
            <a:endParaRPr lang="en-US"/>
          </a:p>
        </p:txBody>
      </p:sp>
    </p:spTree>
    <p:extLst>
      <p:ext uri="{BB962C8B-B14F-4D97-AF65-F5344CB8AC3E}">
        <p14:creationId xmlns:p14="http://schemas.microsoft.com/office/powerpoint/2010/main" val="227073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Notes (Apr 2023, PK):</a:t>
            </a:r>
          </a:p>
          <a:p>
            <a:pPr marL="171450" indent="-171450">
              <a:buFontTx/>
              <a:buChar char="-"/>
            </a:pPr>
            <a:r>
              <a:rPr lang="en-US" dirty="0"/>
              <a:t>How did I draw this Bayes’ net structure? It’s the model I’ve chosen (and it turns out to be pretty effective). I haven’t done any learning, training or classification yet; I just chose a ML algorithm to use.</a:t>
            </a:r>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13</a:t>
            </a:fld>
            <a:endParaRPr lang="en-US"/>
          </a:p>
        </p:txBody>
      </p:sp>
    </p:spTree>
    <p:extLst>
      <p:ext uri="{BB962C8B-B14F-4D97-AF65-F5344CB8AC3E}">
        <p14:creationId xmlns:p14="http://schemas.microsoft.com/office/powerpoint/2010/main" val="101894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14</a:t>
            </a:fld>
            <a:endParaRPr lang="en-US"/>
          </a:p>
        </p:txBody>
      </p:sp>
    </p:spTree>
    <p:extLst>
      <p:ext uri="{BB962C8B-B14F-4D97-AF65-F5344CB8AC3E}">
        <p14:creationId xmlns:p14="http://schemas.microsoft.com/office/powerpoint/2010/main" val="390849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Notes (Apr 2023, PK):</a:t>
            </a:r>
          </a:p>
          <a:p>
            <a:pPr marL="171450" indent="-171450">
              <a:buFontTx/>
              <a:buChar char="-"/>
            </a:pPr>
            <a:r>
              <a:rPr lang="en-US" dirty="0"/>
              <a:t>What makes this ML is the fact that we didn’t have to reason for ourselves how the label affects these features. We didn’t have to manually deduce that most spam emails come from unknown senders; instead, the training process automatically learned this deduction by computing statistics on the data (rows 3-4 of F1).</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15</a:t>
            </a:fld>
            <a:endParaRPr lang="en-US"/>
          </a:p>
        </p:txBody>
      </p:sp>
    </p:spTree>
    <p:extLst>
      <p:ext uri="{BB962C8B-B14F-4D97-AF65-F5344CB8AC3E}">
        <p14:creationId xmlns:p14="http://schemas.microsoft.com/office/powerpoint/2010/main" val="351026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16</a:t>
            </a:fld>
            <a:endParaRPr lang="en-US"/>
          </a:p>
        </p:txBody>
      </p:sp>
    </p:spTree>
    <p:extLst>
      <p:ext uri="{BB962C8B-B14F-4D97-AF65-F5344CB8AC3E}">
        <p14:creationId xmlns:p14="http://schemas.microsoft.com/office/powerpoint/2010/main" val="82944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17</a:t>
            </a:fld>
            <a:endParaRPr lang="en-US"/>
          </a:p>
        </p:txBody>
      </p:sp>
    </p:spTree>
    <p:extLst>
      <p:ext uri="{BB962C8B-B14F-4D97-AF65-F5344CB8AC3E}">
        <p14:creationId xmlns:p14="http://schemas.microsoft.com/office/powerpoint/2010/main" val="222694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29</a:t>
            </a:fld>
            <a:endParaRPr lang="en-US"/>
          </a:p>
        </p:txBody>
      </p:sp>
    </p:spTree>
    <p:extLst>
      <p:ext uri="{BB962C8B-B14F-4D97-AF65-F5344CB8AC3E}">
        <p14:creationId xmlns:p14="http://schemas.microsoft.com/office/powerpoint/2010/main" val="134719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0272DA2-3CE2-4D8F-8D36-0B42681375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216CB4-232B-44FE-B9B7-35A4219F0FD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CE9712-67AD-4F8B-8E43-C0603CB0E68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3B8590-D25A-427F-820A-B82C7A423285}"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8C5193-1026-4794-8663-01E65A01DB7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CC84FA-3003-4F13-B610-A564542E367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C2268BA-431C-4D9E-849E-30926F99764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F89A438-0B24-4EB8-B981-2260CC8E554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699CB0-FC20-4D9A-A29C-89F5F9414B9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93E6A-B6F6-4BDF-AD15-C93DDC55820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DBD443E1-4B43-4BA2-A59F-0DCD9251A842}"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xml"/><Relationship Id="rId7" Type="http://schemas.openxmlformats.org/officeDocument/2006/relationships/image" Target="../media/image1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2.xml"/><Relationship Id="rId7" Type="http://schemas.openxmlformats.org/officeDocument/2006/relationships/slideLayout" Target="../slideLayouts/slideLayout2.xml"/><Relationship Id="rId12" Type="http://schemas.openxmlformats.org/officeDocument/2006/relationships/image" Target="../media/image2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23.png"/><Relationship Id="rId5" Type="http://schemas.openxmlformats.org/officeDocument/2006/relationships/tags" Target="../tags/tag14.xml"/><Relationship Id="rId10" Type="http://schemas.openxmlformats.org/officeDocument/2006/relationships/image" Target="../media/image22.png"/><Relationship Id="rId4" Type="http://schemas.openxmlformats.org/officeDocument/2006/relationships/tags" Target="../tags/tag13.xml"/><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2.xml"/><Relationship Id="rId7" Type="http://schemas.openxmlformats.org/officeDocument/2006/relationships/image" Target="../media/image29.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8.png"/><Relationship Id="rId5"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tags" Target="../tags/tag26.xml"/><Relationship Id="rId7" Type="http://schemas.openxmlformats.org/officeDocument/2006/relationships/slideLayout" Target="../slideLayouts/slideLayout2.xml"/><Relationship Id="rId12" Type="http://schemas.openxmlformats.org/officeDocument/2006/relationships/image" Target="../media/image39.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38.png"/><Relationship Id="rId5" Type="http://schemas.openxmlformats.org/officeDocument/2006/relationships/tags" Target="../tags/tag28.xml"/><Relationship Id="rId10" Type="http://schemas.openxmlformats.org/officeDocument/2006/relationships/image" Target="../media/image37.png"/><Relationship Id="rId4" Type="http://schemas.openxmlformats.org/officeDocument/2006/relationships/tags" Target="../tags/tag27.xml"/><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slideLayout" Target="../slideLayouts/slideLayout2.xml"/><Relationship Id="rId18" Type="http://schemas.openxmlformats.org/officeDocument/2006/relationships/image" Target="../media/image51.png"/><Relationship Id="rId26" Type="http://schemas.openxmlformats.org/officeDocument/2006/relationships/image" Target="../media/image44.png"/><Relationship Id="rId3" Type="http://schemas.openxmlformats.org/officeDocument/2006/relationships/tags" Target="../tags/tag32.xml"/><Relationship Id="rId21" Type="http://schemas.openxmlformats.org/officeDocument/2006/relationships/image" Target="../media/image54.png"/><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50.png"/><Relationship Id="rId25" Type="http://schemas.openxmlformats.org/officeDocument/2006/relationships/image" Target="../media/image58.png"/><Relationship Id="rId2" Type="http://schemas.openxmlformats.org/officeDocument/2006/relationships/tags" Target="../tags/tag31.xml"/><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image" Target="../media/image57.png"/><Relationship Id="rId5" Type="http://schemas.openxmlformats.org/officeDocument/2006/relationships/tags" Target="../tags/tag34.xml"/><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tags" Target="../tags/tag39.xml"/><Relationship Id="rId19" Type="http://schemas.openxmlformats.org/officeDocument/2006/relationships/image" Target="../media/image52.png"/><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47.png"/><Relationship Id="rId22"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4.png"/><Relationship Id="rId5" Type="http://schemas.openxmlformats.org/officeDocument/2006/relationships/image" Target="../media/image60.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46.xml"/><Relationship Id="rId7" Type="http://schemas.openxmlformats.org/officeDocument/2006/relationships/image" Target="../media/image6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64.png"/><Relationship Id="rId5" Type="http://schemas.openxmlformats.org/officeDocument/2006/relationships/slideLayout" Target="../slideLayouts/slideLayout2.xml"/><Relationship Id="rId4" Type="http://schemas.openxmlformats.org/officeDocument/2006/relationships/tags" Target="../tags/tag47.xml"/><Relationship Id="rId9" Type="http://schemas.openxmlformats.org/officeDocument/2006/relationships/image" Target="../media/image67.png"/></Relationships>
</file>

<file path=ppt/slides/_rels/slide4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tags" Target="../tags/tag50.xml"/><Relationship Id="rId7" Type="http://schemas.openxmlformats.org/officeDocument/2006/relationships/image" Target="../media/image68.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2.xml"/><Relationship Id="rId11" Type="http://schemas.openxmlformats.org/officeDocument/2006/relationships/image" Target="../media/image72.png"/><Relationship Id="rId5" Type="http://schemas.openxmlformats.org/officeDocument/2006/relationships/tags" Target="../tags/tag52.xml"/><Relationship Id="rId10" Type="http://schemas.openxmlformats.org/officeDocument/2006/relationships/image" Target="../media/image71.png"/><Relationship Id="rId4" Type="http://schemas.openxmlformats.org/officeDocument/2006/relationships/tags" Target="../tags/tag51.xml"/><Relationship Id="rId9"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45.png"/><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tags" Target="../tags/tag57.xml"/><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2.xml"/><Relationship Id="rId11" Type="http://schemas.openxmlformats.org/officeDocument/2006/relationships/image" Target="../media/image78.png"/><Relationship Id="rId5" Type="http://schemas.openxmlformats.org/officeDocument/2006/relationships/tags" Target="../tags/tag59.xml"/><Relationship Id="rId10" Type="http://schemas.openxmlformats.org/officeDocument/2006/relationships/image" Target="../media/image77.png"/><Relationship Id="rId4" Type="http://schemas.openxmlformats.org/officeDocument/2006/relationships/tags" Target="../tags/tag58.xml"/><Relationship Id="rId9" Type="http://schemas.openxmlformats.org/officeDocument/2006/relationships/image" Target="../media/image76.png"/><Relationship Id="rId14" Type="http://schemas.openxmlformats.org/officeDocument/2006/relationships/image" Target="../media/image81.png"/></Relationships>
</file>

<file path=ppt/slides/_rels/slide4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75.png"/><Relationship Id="rId5" Type="http://schemas.openxmlformats.org/officeDocument/2006/relationships/tags" Target="../tags/tag64.xml"/><Relationship Id="rId10" Type="http://schemas.openxmlformats.org/officeDocument/2006/relationships/image" Target="../media/image85.png"/><Relationship Id="rId4" Type="http://schemas.openxmlformats.org/officeDocument/2006/relationships/tags" Target="../tags/tag63.xml"/><Relationship Id="rId9" Type="http://schemas.openxmlformats.org/officeDocument/2006/relationships/image" Target="../media/image8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52400"/>
            <a:ext cx="12192000" cy="1470025"/>
          </a:xfrm>
        </p:spPr>
        <p:txBody>
          <a:bodyPr/>
          <a:lstStyle/>
          <a:p>
            <a:pPr eaLnBrk="1" hangingPunct="1"/>
            <a:r>
              <a:rPr lang="en-US" dirty="0"/>
              <a:t>CS 188: Artificial Intelligence</a:t>
            </a:r>
            <a:br>
              <a:rPr lang="en-US" dirty="0"/>
            </a:br>
            <a:endParaRPr lang="en-US" sz="3600" dirty="0"/>
          </a:p>
        </p:txBody>
      </p:sp>
      <p:sp>
        <p:nvSpPr>
          <p:cNvPr id="5123" name="Rectangle 6"/>
          <p:cNvSpPr>
            <a:spLocks noGrp="1" noChangeArrowheads="1"/>
          </p:cNvSpPr>
          <p:nvPr>
            <p:ph type="subTitle" idx="1"/>
          </p:nvPr>
        </p:nvSpPr>
        <p:spPr>
          <a:xfrm>
            <a:off x="0" y="914400"/>
            <a:ext cx="12192000" cy="1524000"/>
          </a:xfrm>
        </p:spPr>
        <p:txBody>
          <a:bodyPr/>
          <a:lstStyle/>
          <a:p>
            <a:pPr eaLnBrk="1" hangingPunct="1"/>
            <a:r>
              <a:rPr lang="en-US" sz="3600" dirty="0"/>
              <a:t>Naïve </a:t>
            </a:r>
            <a:r>
              <a:rPr lang="en-US" sz="3600" dirty="0" err="1"/>
              <a:t>Bayes</a:t>
            </a:r>
            <a:endParaRPr lang="en-US" sz="3600" dirty="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4600" y="1625677"/>
            <a:ext cx="7315200" cy="4124379"/>
          </a:xfrm>
          <a:prstGeom prst="rect">
            <a:avLst/>
          </a:prstGeom>
          <a:noFill/>
        </p:spPr>
      </p:pic>
      <p:pic>
        <p:nvPicPr>
          <p:cNvPr id="8" name="Picture 2" descr="C:\Users\Dan\Dropbox\Office\CS 188\Ketrina Art\Learning I\Lecture20-MachineLearning.png"/>
          <p:cNvPicPr>
            <a:picLocks noChangeAspect="1" noChangeArrowheads="1"/>
          </p:cNvPicPr>
          <p:nvPr/>
        </p:nvPicPr>
        <p:blipFill>
          <a:blip r:embed="rId4" cstate="print"/>
          <a:srcRect l="27083" t="8626" r="41667" b="71054"/>
          <a:stretch>
            <a:fillRect/>
          </a:stretch>
        </p:blipFill>
        <p:spPr bwMode="auto">
          <a:xfrm>
            <a:off x="4329545" y="1981200"/>
            <a:ext cx="2909455" cy="1066800"/>
          </a:xfrm>
          <a:prstGeom prst="rect">
            <a:avLst/>
          </a:prstGeom>
          <a:noFill/>
        </p:spPr>
      </p:pic>
      <p:sp>
        <p:nvSpPr>
          <p:cNvPr id="9"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Spring 2023</a:t>
            </a:r>
          </a:p>
          <a:p>
            <a:pPr algn="ctr">
              <a:spcBef>
                <a:spcPct val="50000"/>
              </a:spcBef>
            </a:pPr>
            <a:r>
              <a:rPr lang="en-US" sz="1400" dirty="0">
                <a:latin typeface="Calibri"/>
                <a:cs typeface="Calibri"/>
              </a:rPr>
              <a:t>[These slides were created by Dan Klein and Pieter Abbeel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Classification</a:t>
            </a:r>
          </a:p>
        </p:txBody>
      </p:sp>
      <p:sp>
        <p:nvSpPr>
          <p:cNvPr id="3" name="Content Placeholder 2"/>
          <p:cNvSpPr>
            <a:spLocks noGrp="1"/>
          </p:cNvSpPr>
          <p:nvPr>
            <p:ph idx="1"/>
          </p:nvPr>
        </p:nvSpPr>
        <p:spPr>
          <a:xfrm>
            <a:off x="406400" y="1397001"/>
            <a:ext cx="5689600" cy="4729164"/>
          </a:xfrm>
        </p:spPr>
        <p:txBody>
          <a:bodyPr/>
          <a:lstStyle/>
          <a:p>
            <a:r>
              <a:rPr lang="en-US" sz="2800" dirty="0"/>
              <a:t>Model-based approach</a:t>
            </a:r>
          </a:p>
          <a:p>
            <a:pPr lvl="1"/>
            <a:r>
              <a:rPr lang="en-US" sz="2400" dirty="0"/>
              <a:t>Build a model (e.g. Bayes’ net) where both the output label and input features are random variables</a:t>
            </a:r>
          </a:p>
          <a:p>
            <a:pPr lvl="1"/>
            <a:r>
              <a:rPr lang="en-US" sz="2400" dirty="0"/>
              <a:t>Instantiate any observed features</a:t>
            </a:r>
          </a:p>
          <a:p>
            <a:pPr lvl="1"/>
            <a:r>
              <a:rPr lang="en-US" sz="2400" dirty="0"/>
              <a:t>Query for the distribution of the label conditioned on the features</a:t>
            </a:r>
          </a:p>
          <a:p>
            <a:pPr lvl="4"/>
            <a:endParaRPr lang="en-US" dirty="0"/>
          </a:p>
          <a:p>
            <a:r>
              <a:rPr lang="en-US" sz="2800" dirty="0"/>
              <a:t>Challenges</a:t>
            </a:r>
          </a:p>
          <a:p>
            <a:pPr lvl="1"/>
            <a:r>
              <a:rPr lang="en-US" sz="2400" dirty="0"/>
              <a:t>What structure should the BN have?</a:t>
            </a:r>
          </a:p>
          <a:p>
            <a:pPr lvl="1"/>
            <a:r>
              <a:rPr lang="en-US" sz="2400" dirty="0"/>
              <a:t>How should we learn its parameters?</a:t>
            </a:r>
            <a:endParaRPr lang="en-US" dirty="0"/>
          </a:p>
          <a:p>
            <a:pPr lvl="1"/>
            <a:endParaRPr lang="en-US" sz="2400" dirty="0"/>
          </a:p>
          <a:p>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55588" y="1355226"/>
            <a:ext cx="5655412" cy="481642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Naïve Bayes Model</a:t>
            </a:r>
          </a:p>
        </p:txBody>
      </p:sp>
      <p:sp>
        <p:nvSpPr>
          <p:cNvPr id="3" name="Content Placeholder 2">
            <a:extLst>
              <a:ext uri="{FF2B5EF4-FFF2-40B4-BE49-F238E27FC236}">
                <a16:creationId xmlns:a16="http://schemas.microsoft.com/office/drawing/2014/main" id="{5778E60B-35F5-4E83-A4EF-DB5D111D5FF7}"/>
              </a:ext>
            </a:extLst>
          </p:cNvPr>
          <p:cNvSpPr>
            <a:spLocks noGrp="1"/>
          </p:cNvSpPr>
          <p:nvPr>
            <p:ph idx="1"/>
          </p:nvPr>
        </p:nvSpPr>
        <p:spPr>
          <a:xfrm>
            <a:off x="406400" y="1397001"/>
            <a:ext cx="8356600" cy="4729164"/>
          </a:xfrm>
        </p:spPr>
        <p:txBody>
          <a:bodyPr/>
          <a:lstStyle/>
          <a:p>
            <a:r>
              <a:rPr lang="en-US" sz="2400" dirty="0"/>
              <a:t>Random variables in this Bayes’ net:</a:t>
            </a:r>
          </a:p>
          <a:p>
            <a:pPr lvl="1"/>
            <a:r>
              <a:rPr lang="en-US" sz="2000" dirty="0"/>
              <a:t>Y = The label</a:t>
            </a:r>
          </a:p>
          <a:p>
            <a:pPr lvl="1"/>
            <a:r>
              <a:rPr lang="en-US" sz="2000" dirty="0">
                <a:latin typeface="Calibri"/>
                <a:cs typeface="Calibri"/>
              </a:rPr>
              <a:t>F</a:t>
            </a:r>
            <a:r>
              <a:rPr lang="en-US" sz="2000" baseline="-25000" dirty="0">
                <a:latin typeface="Calibri"/>
                <a:cs typeface="Calibri"/>
              </a:rPr>
              <a:t>1</a:t>
            </a:r>
            <a:r>
              <a:rPr lang="en-US" sz="2000" dirty="0"/>
              <a:t>, </a:t>
            </a:r>
            <a:r>
              <a:rPr lang="en-US" sz="2000" dirty="0">
                <a:latin typeface="Calibri"/>
                <a:cs typeface="Calibri"/>
              </a:rPr>
              <a:t>F</a:t>
            </a:r>
            <a:r>
              <a:rPr lang="en-US" sz="2000" baseline="-25000" dirty="0">
                <a:latin typeface="Calibri"/>
                <a:cs typeface="Calibri"/>
              </a:rPr>
              <a:t>2</a:t>
            </a:r>
            <a:r>
              <a:rPr lang="en-US" sz="2000" dirty="0"/>
              <a:t>, …, </a:t>
            </a:r>
            <a:r>
              <a:rPr lang="en-US" sz="2000" dirty="0" err="1">
                <a:latin typeface="Calibri"/>
                <a:cs typeface="Calibri"/>
              </a:rPr>
              <a:t>F</a:t>
            </a:r>
            <a:r>
              <a:rPr lang="en-US" sz="2000" baseline="-25000" dirty="0" err="1">
                <a:latin typeface="Calibri"/>
                <a:cs typeface="Calibri"/>
              </a:rPr>
              <a:t>n</a:t>
            </a:r>
            <a:r>
              <a:rPr lang="en-US" sz="2000" dirty="0"/>
              <a:t> = The n features</a:t>
            </a:r>
          </a:p>
          <a:p>
            <a:r>
              <a:rPr lang="en-US" sz="2400" dirty="0"/>
              <a:t>Probability tables in this Bayes’ net:</a:t>
            </a:r>
          </a:p>
          <a:p>
            <a:pPr lvl="1"/>
            <a:r>
              <a:rPr lang="en-US" sz="2000" dirty="0"/>
              <a:t>P(Y) = Probability of each label occurring, given no information about the features. Sometimes called the </a:t>
            </a:r>
            <a:r>
              <a:rPr lang="en-US" sz="2000" i="1" dirty="0"/>
              <a:t>prior</a:t>
            </a:r>
            <a:r>
              <a:rPr lang="en-US" sz="2000" dirty="0"/>
              <a:t>.</a:t>
            </a:r>
          </a:p>
          <a:p>
            <a:pPr lvl="1"/>
            <a:r>
              <a:rPr lang="en-US" sz="2000" dirty="0"/>
              <a:t>P(</a:t>
            </a:r>
            <a:r>
              <a:rPr lang="en-US" sz="2000" dirty="0" err="1">
                <a:latin typeface="Calibri"/>
                <a:cs typeface="Calibri"/>
              </a:rPr>
              <a:t>F</a:t>
            </a:r>
            <a:r>
              <a:rPr lang="en-US" sz="2000" baseline="-25000" dirty="0" err="1">
                <a:latin typeface="Calibri"/>
                <a:cs typeface="Calibri"/>
              </a:rPr>
              <a:t>i</a:t>
            </a:r>
            <a:r>
              <a:rPr lang="en-US" sz="2000" dirty="0" err="1"/>
              <a:t>|Y</a:t>
            </a:r>
            <a:r>
              <a:rPr lang="en-US" sz="2000" dirty="0"/>
              <a:t>) = One table per feature. Probability distribution over a feature, given the label.</a:t>
            </a:r>
          </a:p>
        </p:txBody>
      </p:sp>
      <p:sp>
        <p:nvSpPr>
          <p:cNvPr id="4" name="Oval 4">
            <a:extLst>
              <a:ext uri="{FF2B5EF4-FFF2-40B4-BE49-F238E27FC236}">
                <a16:creationId xmlns:a16="http://schemas.microsoft.com/office/drawing/2014/main" id="{7C892FA9-829F-4CCA-BD9E-BF5745726688}"/>
              </a:ext>
            </a:extLst>
          </p:cNvPr>
          <p:cNvSpPr>
            <a:spLocks noChangeArrowheads="1"/>
          </p:cNvSpPr>
          <p:nvPr/>
        </p:nvSpPr>
        <p:spPr bwMode="auto">
          <a:xfrm>
            <a:off x="10134600" y="17526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5" name="Oval 5">
            <a:extLst>
              <a:ext uri="{FF2B5EF4-FFF2-40B4-BE49-F238E27FC236}">
                <a16:creationId xmlns:a16="http://schemas.microsoft.com/office/drawing/2014/main" id="{D5FE2A78-86A9-4D34-BF57-47055746AEB9}"/>
              </a:ext>
            </a:extLst>
          </p:cNvPr>
          <p:cNvSpPr>
            <a:spLocks noChangeArrowheads="1"/>
          </p:cNvSpPr>
          <p:nvPr/>
        </p:nvSpPr>
        <p:spPr bwMode="auto">
          <a:xfrm>
            <a:off x="9220200" y="3200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1</a:t>
            </a:r>
            <a:endParaRPr lang="en-US" dirty="0">
              <a:latin typeface="Calibri"/>
              <a:cs typeface="Calibri"/>
            </a:endParaRPr>
          </a:p>
        </p:txBody>
      </p:sp>
      <p:sp>
        <p:nvSpPr>
          <p:cNvPr id="6" name="Oval 6">
            <a:extLst>
              <a:ext uri="{FF2B5EF4-FFF2-40B4-BE49-F238E27FC236}">
                <a16:creationId xmlns:a16="http://schemas.microsoft.com/office/drawing/2014/main" id="{6E42F07E-E27E-4B5A-BEC4-1936788C5A6F}"/>
              </a:ext>
            </a:extLst>
          </p:cNvPr>
          <p:cNvSpPr>
            <a:spLocks noChangeArrowheads="1"/>
          </p:cNvSpPr>
          <p:nvPr/>
        </p:nvSpPr>
        <p:spPr bwMode="auto">
          <a:xfrm>
            <a:off x="110490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7" name="AutoShape 7">
            <a:extLst>
              <a:ext uri="{FF2B5EF4-FFF2-40B4-BE49-F238E27FC236}">
                <a16:creationId xmlns:a16="http://schemas.microsoft.com/office/drawing/2014/main" id="{53A013CF-5389-4294-A2B3-DAE68EF834F6}"/>
              </a:ext>
            </a:extLst>
          </p:cNvPr>
          <p:cNvCxnSpPr>
            <a:cxnSpLocks noChangeShapeType="1"/>
            <a:stCxn id="4" idx="4"/>
            <a:endCxn id="6" idx="0"/>
          </p:cNvCxnSpPr>
          <p:nvPr/>
        </p:nvCxnSpPr>
        <p:spPr bwMode="auto">
          <a:xfrm>
            <a:off x="10401300" y="2286000"/>
            <a:ext cx="914400" cy="914400"/>
          </a:xfrm>
          <a:prstGeom prst="straightConnector1">
            <a:avLst/>
          </a:prstGeom>
          <a:noFill/>
          <a:ln w="9525">
            <a:solidFill>
              <a:schemeClr val="tx1"/>
            </a:solidFill>
            <a:round/>
            <a:headEnd/>
            <a:tailEnd type="triangle" w="med" len="med"/>
          </a:ln>
        </p:spPr>
      </p:cxnSp>
      <p:cxnSp>
        <p:nvCxnSpPr>
          <p:cNvPr id="8" name="AutoShape 8">
            <a:extLst>
              <a:ext uri="{FF2B5EF4-FFF2-40B4-BE49-F238E27FC236}">
                <a16:creationId xmlns:a16="http://schemas.microsoft.com/office/drawing/2014/main" id="{AC1EB849-5CDB-40AA-BE3C-83EA5E73E987}"/>
              </a:ext>
            </a:extLst>
          </p:cNvPr>
          <p:cNvCxnSpPr>
            <a:cxnSpLocks noChangeShapeType="1"/>
            <a:stCxn id="4" idx="4"/>
            <a:endCxn id="5" idx="0"/>
          </p:cNvCxnSpPr>
          <p:nvPr/>
        </p:nvCxnSpPr>
        <p:spPr bwMode="auto">
          <a:xfrm flipH="1">
            <a:off x="9486900" y="2286000"/>
            <a:ext cx="914400" cy="914400"/>
          </a:xfrm>
          <a:prstGeom prst="straightConnector1">
            <a:avLst/>
          </a:prstGeom>
          <a:noFill/>
          <a:ln w="9525">
            <a:solidFill>
              <a:schemeClr val="tx1"/>
            </a:solidFill>
            <a:round/>
            <a:headEnd/>
            <a:tailEnd type="triangle" w="med" len="med"/>
          </a:ln>
        </p:spPr>
      </p:cxnSp>
      <p:sp>
        <p:nvSpPr>
          <p:cNvPr id="9" name="Oval 9">
            <a:extLst>
              <a:ext uri="{FF2B5EF4-FFF2-40B4-BE49-F238E27FC236}">
                <a16:creationId xmlns:a16="http://schemas.microsoft.com/office/drawing/2014/main" id="{BE846F3A-6266-4C96-8DB5-E9DC5AFFD317}"/>
              </a:ext>
            </a:extLst>
          </p:cNvPr>
          <p:cNvSpPr>
            <a:spLocks noChangeArrowheads="1"/>
          </p:cNvSpPr>
          <p:nvPr/>
        </p:nvSpPr>
        <p:spPr bwMode="auto">
          <a:xfrm>
            <a:off x="99060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0" name="AutoShape 10">
            <a:extLst>
              <a:ext uri="{FF2B5EF4-FFF2-40B4-BE49-F238E27FC236}">
                <a16:creationId xmlns:a16="http://schemas.microsoft.com/office/drawing/2014/main" id="{7106DC7D-7622-448D-9F02-42CF57F5ED2D}"/>
              </a:ext>
            </a:extLst>
          </p:cNvPr>
          <p:cNvCxnSpPr>
            <a:cxnSpLocks noChangeShapeType="1"/>
            <a:stCxn id="4" idx="4"/>
            <a:endCxn id="9" idx="0"/>
          </p:cNvCxnSpPr>
          <p:nvPr/>
        </p:nvCxnSpPr>
        <p:spPr bwMode="auto">
          <a:xfrm flipH="1">
            <a:off x="10172700" y="2286000"/>
            <a:ext cx="228600" cy="914400"/>
          </a:xfrm>
          <a:prstGeom prst="straightConnector1">
            <a:avLst/>
          </a:prstGeom>
          <a:noFill/>
          <a:ln w="9525">
            <a:solidFill>
              <a:schemeClr val="tx1"/>
            </a:solidFill>
            <a:round/>
            <a:headEnd/>
            <a:tailEnd type="triangle" w="med" len="med"/>
          </a:ln>
        </p:spPr>
      </p:cxnSp>
      <p:pic>
        <p:nvPicPr>
          <p:cNvPr id="11" name="Picture 11" descr="txp_fig">
            <a:extLst>
              <a:ext uri="{FF2B5EF4-FFF2-40B4-BE49-F238E27FC236}">
                <a16:creationId xmlns:a16="http://schemas.microsoft.com/office/drawing/2014/main" id="{5277A083-3745-4E5F-86B9-B45279209831}"/>
              </a:ext>
            </a:extLst>
          </p:cNvPr>
          <p:cNvPicPr>
            <a:picLocks noChangeAspect="1" noChangeArrowheads="1"/>
          </p:cNvPicPr>
          <p:nvPr>
            <p:custDataLst>
              <p:tags r:id="rId1"/>
            </p:custDataLst>
          </p:nvPr>
        </p:nvPicPr>
        <p:blipFill>
          <a:blip r:embed="rId3" cstate="print"/>
          <a:srcRect/>
          <a:stretch>
            <a:fillRect/>
          </a:stretch>
        </p:blipFill>
        <p:spPr bwMode="auto">
          <a:xfrm>
            <a:off x="10591800" y="3429000"/>
            <a:ext cx="307975" cy="55563"/>
          </a:xfrm>
          <a:prstGeom prst="rect">
            <a:avLst/>
          </a:prstGeom>
          <a:noFill/>
          <a:ln w="9525">
            <a:noFill/>
            <a:miter lim="800000"/>
            <a:headEnd/>
            <a:tailEnd/>
          </a:ln>
        </p:spPr>
      </p:pic>
    </p:spTree>
    <p:extLst>
      <p:ext uri="{BB962C8B-B14F-4D97-AF65-F5344CB8AC3E}">
        <p14:creationId xmlns:p14="http://schemas.microsoft.com/office/powerpoint/2010/main" val="173836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Naïve Bayes Model</a:t>
            </a:r>
          </a:p>
        </p:txBody>
      </p:sp>
      <p:sp>
        <p:nvSpPr>
          <p:cNvPr id="3" name="Content Placeholder 2">
            <a:extLst>
              <a:ext uri="{FF2B5EF4-FFF2-40B4-BE49-F238E27FC236}">
                <a16:creationId xmlns:a16="http://schemas.microsoft.com/office/drawing/2014/main" id="{5778E60B-35F5-4E83-A4EF-DB5D111D5FF7}"/>
              </a:ext>
            </a:extLst>
          </p:cNvPr>
          <p:cNvSpPr>
            <a:spLocks noGrp="1"/>
          </p:cNvSpPr>
          <p:nvPr>
            <p:ph idx="1"/>
          </p:nvPr>
        </p:nvSpPr>
        <p:spPr>
          <a:xfrm>
            <a:off x="406400" y="1397001"/>
            <a:ext cx="7899400" cy="4729164"/>
          </a:xfrm>
        </p:spPr>
        <p:txBody>
          <a:bodyPr/>
          <a:lstStyle/>
          <a:p>
            <a:r>
              <a:rPr lang="en-US" sz="2400" dirty="0"/>
              <a:t>To perform training:</a:t>
            </a:r>
          </a:p>
          <a:p>
            <a:pPr lvl="1"/>
            <a:r>
              <a:rPr lang="en-US" sz="1800" dirty="0"/>
              <a:t>Use the training dataset to estimate the probability tables.</a:t>
            </a:r>
          </a:p>
          <a:p>
            <a:pPr lvl="1"/>
            <a:r>
              <a:rPr lang="en-US" sz="1800" dirty="0"/>
              <a:t>Estimate P(Y) = how often does each label occur?</a:t>
            </a:r>
          </a:p>
          <a:p>
            <a:pPr lvl="1"/>
            <a:r>
              <a:rPr lang="en-US" sz="1800" dirty="0"/>
              <a:t>Estimate P(</a:t>
            </a:r>
            <a:r>
              <a:rPr lang="en-US" sz="1800" dirty="0" err="1">
                <a:latin typeface="Calibri"/>
                <a:cs typeface="Calibri"/>
              </a:rPr>
              <a:t>F</a:t>
            </a:r>
            <a:r>
              <a:rPr lang="en-US" sz="1800" baseline="-25000" dirty="0" err="1">
                <a:latin typeface="Calibri"/>
                <a:cs typeface="Calibri"/>
              </a:rPr>
              <a:t>i</a:t>
            </a:r>
            <a:r>
              <a:rPr lang="en-US" sz="1800" dirty="0" err="1"/>
              <a:t>|Y</a:t>
            </a:r>
            <a:r>
              <a:rPr lang="en-US" sz="1800" dirty="0"/>
              <a:t>) = how does the label affect the feature?</a:t>
            </a:r>
            <a:endParaRPr lang="en-US" sz="2400" dirty="0"/>
          </a:p>
          <a:p>
            <a:r>
              <a:rPr lang="en-US" sz="2400" dirty="0"/>
              <a:t>To perform classification:</a:t>
            </a:r>
          </a:p>
          <a:p>
            <a:pPr lvl="1"/>
            <a:r>
              <a:rPr lang="en-US" sz="1800" dirty="0"/>
              <a:t>Instantiate all features. You know the input features, so they’re your evidence.</a:t>
            </a:r>
          </a:p>
          <a:p>
            <a:pPr lvl="1"/>
            <a:r>
              <a:rPr lang="en-US" sz="1800" dirty="0"/>
              <a:t>Query for P(Y|</a:t>
            </a:r>
            <a:r>
              <a:rPr lang="en-US" sz="1800" dirty="0">
                <a:latin typeface="Calibri"/>
                <a:cs typeface="Calibri"/>
              </a:rPr>
              <a:t>f</a:t>
            </a:r>
            <a:r>
              <a:rPr lang="en-US" sz="1800" baseline="-25000" dirty="0">
                <a:latin typeface="Calibri"/>
                <a:cs typeface="Calibri"/>
              </a:rPr>
              <a:t>1</a:t>
            </a:r>
            <a:r>
              <a:rPr lang="en-US" sz="1800" dirty="0"/>
              <a:t>, </a:t>
            </a:r>
            <a:r>
              <a:rPr lang="en-US" sz="1800" dirty="0">
                <a:latin typeface="Calibri"/>
                <a:cs typeface="Calibri"/>
              </a:rPr>
              <a:t>f</a:t>
            </a:r>
            <a:r>
              <a:rPr lang="en-US" sz="1800" baseline="-25000" dirty="0">
                <a:latin typeface="Calibri"/>
                <a:cs typeface="Calibri"/>
              </a:rPr>
              <a:t>2</a:t>
            </a:r>
            <a:r>
              <a:rPr lang="en-US" sz="1800" dirty="0"/>
              <a:t>, …, </a:t>
            </a:r>
            <a:r>
              <a:rPr lang="en-US" sz="1800" dirty="0" err="1">
                <a:latin typeface="Calibri"/>
                <a:cs typeface="Calibri"/>
              </a:rPr>
              <a:t>f</a:t>
            </a:r>
            <a:r>
              <a:rPr lang="en-US" sz="1800" baseline="-25000" dirty="0" err="1">
                <a:latin typeface="Calibri"/>
                <a:cs typeface="Calibri"/>
              </a:rPr>
              <a:t>n</a:t>
            </a:r>
            <a:r>
              <a:rPr lang="en-US" sz="1800" dirty="0"/>
              <a:t>). Probability of label, given all the input features. Use an inference algorithm (e.g. variable elimination) to compute this.</a:t>
            </a:r>
          </a:p>
        </p:txBody>
      </p:sp>
      <p:sp>
        <p:nvSpPr>
          <p:cNvPr id="4" name="Oval 4">
            <a:extLst>
              <a:ext uri="{FF2B5EF4-FFF2-40B4-BE49-F238E27FC236}">
                <a16:creationId xmlns:a16="http://schemas.microsoft.com/office/drawing/2014/main" id="{7C892FA9-829F-4CCA-BD9E-BF5745726688}"/>
              </a:ext>
            </a:extLst>
          </p:cNvPr>
          <p:cNvSpPr>
            <a:spLocks noChangeArrowheads="1"/>
          </p:cNvSpPr>
          <p:nvPr/>
        </p:nvSpPr>
        <p:spPr bwMode="auto">
          <a:xfrm>
            <a:off x="10134600" y="17526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5" name="Oval 5">
            <a:extLst>
              <a:ext uri="{FF2B5EF4-FFF2-40B4-BE49-F238E27FC236}">
                <a16:creationId xmlns:a16="http://schemas.microsoft.com/office/drawing/2014/main" id="{D5FE2A78-86A9-4D34-BF57-47055746AEB9}"/>
              </a:ext>
            </a:extLst>
          </p:cNvPr>
          <p:cNvSpPr>
            <a:spLocks noChangeArrowheads="1"/>
          </p:cNvSpPr>
          <p:nvPr/>
        </p:nvSpPr>
        <p:spPr bwMode="auto">
          <a:xfrm>
            <a:off x="9220200" y="3200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1</a:t>
            </a:r>
            <a:endParaRPr lang="en-US" dirty="0">
              <a:latin typeface="Calibri"/>
              <a:cs typeface="Calibri"/>
            </a:endParaRPr>
          </a:p>
        </p:txBody>
      </p:sp>
      <p:sp>
        <p:nvSpPr>
          <p:cNvPr id="6" name="Oval 6">
            <a:extLst>
              <a:ext uri="{FF2B5EF4-FFF2-40B4-BE49-F238E27FC236}">
                <a16:creationId xmlns:a16="http://schemas.microsoft.com/office/drawing/2014/main" id="{6E42F07E-E27E-4B5A-BEC4-1936788C5A6F}"/>
              </a:ext>
            </a:extLst>
          </p:cNvPr>
          <p:cNvSpPr>
            <a:spLocks noChangeArrowheads="1"/>
          </p:cNvSpPr>
          <p:nvPr/>
        </p:nvSpPr>
        <p:spPr bwMode="auto">
          <a:xfrm>
            <a:off x="110490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7" name="AutoShape 7">
            <a:extLst>
              <a:ext uri="{FF2B5EF4-FFF2-40B4-BE49-F238E27FC236}">
                <a16:creationId xmlns:a16="http://schemas.microsoft.com/office/drawing/2014/main" id="{53A013CF-5389-4294-A2B3-DAE68EF834F6}"/>
              </a:ext>
            </a:extLst>
          </p:cNvPr>
          <p:cNvCxnSpPr>
            <a:cxnSpLocks noChangeShapeType="1"/>
            <a:stCxn id="4" idx="4"/>
            <a:endCxn id="6" idx="0"/>
          </p:cNvCxnSpPr>
          <p:nvPr/>
        </p:nvCxnSpPr>
        <p:spPr bwMode="auto">
          <a:xfrm>
            <a:off x="10401300" y="2286000"/>
            <a:ext cx="914400" cy="914400"/>
          </a:xfrm>
          <a:prstGeom prst="straightConnector1">
            <a:avLst/>
          </a:prstGeom>
          <a:noFill/>
          <a:ln w="9525">
            <a:solidFill>
              <a:schemeClr val="tx1"/>
            </a:solidFill>
            <a:round/>
            <a:headEnd/>
            <a:tailEnd type="triangle" w="med" len="med"/>
          </a:ln>
        </p:spPr>
      </p:cxnSp>
      <p:cxnSp>
        <p:nvCxnSpPr>
          <p:cNvPr id="8" name="AutoShape 8">
            <a:extLst>
              <a:ext uri="{FF2B5EF4-FFF2-40B4-BE49-F238E27FC236}">
                <a16:creationId xmlns:a16="http://schemas.microsoft.com/office/drawing/2014/main" id="{AC1EB849-5CDB-40AA-BE3C-83EA5E73E987}"/>
              </a:ext>
            </a:extLst>
          </p:cNvPr>
          <p:cNvCxnSpPr>
            <a:cxnSpLocks noChangeShapeType="1"/>
            <a:stCxn id="4" idx="4"/>
            <a:endCxn id="5" idx="0"/>
          </p:cNvCxnSpPr>
          <p:nvPr/>
        </p:nvCxnSpPr>
        <p:spPr bwMode="auto">
          <a:xfrm flipH="1">
            <a:off x="9486900" y="2286000"/>
            <a:ext cx="914400" cy="914400"/>
          </a:xfrm>
          <a:prstGeom prst="straightConnector1">
            <a:avLst/>
          </a:prstGeom>
          <a:noFill/>
          <a:ln w="9525">
            <a:solidFill>
              <a:schemeClr val="tx1"/>
            </a:solidFill>
            <a:round/>
            <a:headEnd/>
            <a:tailEnd type="triangle" w="med" len="med"/>
          </a:ln>
        </p:spPr>
      </p:cxnSp>
      <p:sp>
        <p:nvSpPr>
          <p:cNvPr id="9" name="Oval 9">
            <a:extLst>
              <a:ext uri="{FF2B5EF4-FFF2-40B4-BE49-F238E27FC236}">
                <a16:creationId xmlns:a16="http://schemas.microsoft.com/office/drawing/2014/main" id="{BE846F3A-6266-4C96-8DB5-E9DC5AFFD317}"/>
              </a:ext>
            </a:extLst>
          </p:cNvPr>
          <p:cNvSpPr>
            <a:spLocks noChangeArrowheads="1"/>
          </p:cNvSpPr>
          <p:nvPr/>
        </p:nvSpPr>
        <p:spPr bwMode="auto">
          <a:xfrm>
            <a:off x="99060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0" name="AutoShape 10">
            <a:extLst>
              <a:ext uri="{FF2B5EF4-FFF2-40B4-BE49-F238E27FC236}">
                <a16:creationId xmlns:a16="http://schemas.microsoft.com/office/drawing/2014/main" id="{7106DC7D-7622-448D-9F02-42CF57F5ED2D}"/>
              </a:ext>
            </a:extLst>
          </p:cNvPr>
          <p:cNvCxnSpPr>
            <a:cxnSpLocks noChangeShapeType="1"/>
            <a:stCxn id="4" idx="4"/>
            <a:endCxn id="9" idx="0"/>
          </p:cNvCxnSpPr>
          <p:nvPr/>
        </p:nvCxnSpPr>
        <p:spPr bwMode="auto">
          <a:xfrm flipH="1">
            <a:off x="10172700" y="2286000"/>
            <a:ext cx="228600" cy="914400"/>
          </a:xfrm>
          <a:prstGeom prst="straightConnector1">
            <a:avLst/>
          </a:prstGeom>
          <a:noFill/>
          <a:ln w="9525">
            <a:solidFill>
              <a:schemeClr val="tx1"/>
            </a:solidFill>
            <a:round/>
            <a:headEnd/>
            <a:tailEnd type="triangle" w="med" len="med"/>
          </a:ln>
        </p:spPr>
      </p:cxnSp>
      <p:pic>
        <p:nvPicPr>
          <p:cNvPr id="11" name="Picture 11" descr="txp_fig">
            <a:extLst>
              <a:ext uri="{FF2B5EF4-FFF2-40B4-BE49-F238E27FC236}">
                <a16:creationId xmlns:a16="http://schemas.microsoft.com/office/drawing/2014/main" id="{5277A083-3745-4E5F-86B9-B45279209831}"/>
              </a:ext>
            </a:extLst>
          </p:cNvPr>
          <p:cNvPicPr>
            <a:picLocks noChangeAspect="1" noChangeArrowheads="1"/>
          </p:cNvPicPr>
          <p:nvPr>
            <p:custDataLst>
              <p:tags r:id="rId1"/>
            </p:custDataLst>
          </p:nvPr>
        </p:nvPicPr>
        <p:blipFill>
          <a:blip r:embed="rId3" cstate="print"/>
          <a:srcRect/>
          <a:stretch>
            <a:fillRect/>
          </a:stretch>
        </p:blipFill>
        <p:spPr bwMode="auto">
          <a:xfrm>
            <a:off x="10591800" y="3429000"/>
            <a:ext cx="307975" cy="55563"/>
          </a:xfrm>
          <a:prstGeom prst="rect">
            <a:avLst/>
          </a:prstGeom>
          <a:noFill/>
          <a:ln w="9525">
            <a:noFill/>
            <a:miter lim="800000"/>
            <a:headEnd/>
            <a:tailEnd/>
          </a:ln>
        </p:spPr>
      </p:pic>
    </p:spTree>
    <p:extLst>
      <p:ext uri="{BB962C8B-B14F-4D97-AF65-F5344CB8AC3E}">
        <p14:creationId xmlns:p14="http://schemas.microsoft.com/office/powerpoint/2010/main" val="250721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Example: Naïve Bayes for Spam Filter</a:t>
            </a:r>
          </a:p>
        </p:txBody>
      </p:sp>
      <p:sp>
        <p:nvSpPr>
          <p:cNvPr id="4" name="Oval 4">
            <a:extLst>
              <a:ext uri="{FF2B5EF4-FFF2-40B4-BE49-F238E27FC236}">
                <a16:creationId xmlns:a16="http://schemas.microsoft.com/office/drawing/2014/main" id="{7C892FA9-829F-4CCA-BD9E-BF5745726688}"/>
              </a:ext>
            </a:extLst>
          </p:cNvPr>
          <p:cNvSpPr>
            <a:spLocks noChangeArrowheads="1"/>
          </p:cNvSpPr>
          <p:nvPr/>
        </p:nvSpPr>
        <p:spPr bwMode="auto">
          <a:xfrm>
            <a:off x="1752600" y="25146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Y</a:t>
            </a:r>
          </a:p>
        </p:txBody>
      </p:sp>
      <p:sp>
        <p:nvSpPr>
          <p:cNvPr id="5" name="Oval 5">
            <a:extLst>
              <a:ext uri="{FF2B5EF4-FFF2-40B4-BE49-F238E27FC236}">
                <a16:creationId xmlns:a16="http://schemas.microsoft.com/office/drawing/2014/main" id="{D5FE2A78-86A9-4D34-BF57-47055746AEB9}"/>
              </a:ext>
            </a:extLst>
          </p:cNvPr>
          <p:cNvSpPr>
            <a:spLocks noChangeArrowheads="1"/>
          </p:cNvSpPr>
          <p:nvPr/>
        </p:nvSpPr>
        <p:spPr bwMode="auto">
          <a:xfrm>
            <a:off x="838200" y="3962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1</a:t>
            </a:r>
            <a:endParaRPr lang="en-US" dirty="0">
              <a:latin typeface="Calibri"/>
              <a:cs typeface="Calibri"/>
            </a:endParaRPr>
          </a:p>
        </p:txBody>
      </p:sp>
      <p:sp>
        <p:nvSpPr>
          <p:cNvPr id="6" name="Oval 6">
            <a:extLst>
              <a:ext uri="{FF2B5EF4-FFF2-40B4-BE49-F238E27FC236}">
                <a16:creationId xmlns:a16="http://schemas.microsoft.com/office/drawing/2014/main" id="{6E42F07E-E27E-4B5A-BEC4-1936788C5A6F}"/>
              </a:ext>
            </a:extLst>
          </p:cNvPr>
          <p:cNvSpPr>
            <a:spLocks noChangeArrowheads="1"/>
          </p:cNvSpPr>
          <p:nvPr/>
        </p:nvSpPr>
        <p:spPr bwMode="auto">
          <a:xfrm>
            <a:off x="2667000" y="3962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2</a:t>
            </a:r>
            <a:endParaRPr lang="en-US" dirty="0">
              <a:latin typeface="Calibri"/>
              <a:cs typeface="Calibri"/>
            </a:endParaRPr>
          </a:p>
        </p:txBody>
      </p:sp>
      <p:cxnSp>
        <p:nvCxnSpPr>
          <p:cNvPr id="7" name="AutoShape 7">
            <a:extLst>
              <a:ext uri="{FF2B5EF4-FFF2-40B4-BE49-F238E27FC236}">
                <a16:creationId xmlns:a16="http://schemas.microsoft.com/office/drawing/2014/main" id="{53A013CF-5389-4294-A2B3-DAE68EF834F6}"/>
              </a:ext>
            </a:extLst>
          </p:cNvPr>
          <p:cNvCxnSpPr>
            <a:cxnSpLocks noChangeShapeType="1"/>
            <a:stCxn id="4" idx="4"/>
            <a:endCxn id="6" idx="0"/>
          </p:cNvCxnSpPr>
          <p:nvPr/>
        </p:nvCxnSpPr>
        <p:spPr bwMode="auto">
          <a:xfrm>
            <a:off x="2019300" y="3048000"/>
            <a:ext cx="914400" cy="914400"/>
          </a:xfrm>
          <a:prstGeom prst="straightConnector1">
            <a:avLst/>
          </a:prstGeom>
          <a:noFill/>
          <a:ln w="9525">
            <a:solidFill>
              <a:schemeClr val="tx1"/>
            </a:solidFill>
            <a:round/>
            <a:headEnd/>
            <a:tailEnd type="triangle" w="med" len="med"/>
          </a:ln>
        </p:spPr>
      </p:cxnSp>
      <p:cxnSp>
        <p:nvCxnSpPr>
          <p:cNvPr id="8" name="AutoShape 8">
            <a:extLst>
              <a:ext uri="{FF2B5EF4-FFF2-40B4-BE49-F238E27FC236}">
                <a16:creationId xmlns:a16="http://schemas.microsoft.com/office/drawing/2014/main" id="{AC1EB849-5CDB-40AA-BE3C-83EA5E73E987}"/>
              </a:ext>
            </a:extLst>
          </p:cNvPr>
          <p:cNvCxnSpPr>
            <a:cxnSpLocks noChangeShapeType="1"/>
            <a:stCxn id="4" idx="4"/>
            <a:endCxn id="5" idx="0"/>
          </p:cNvCxnSpPr>
          <p:nvPr/>
        </p:nvCxnSpPr>
        <p:spPr bwMode="auto">
          <a:xfrm flipH="1">
            <a:off x="1104900" y="3048000"/>
            <a:ext cx="914400" cy="914400"/>
          </a:xfrm>
          <a:prstGeom prst="straightConnector1">
            <a:avLst/>
          </a:prstGeom>
          <a:noFill/>
          <a:ln w="9525">
            <a:solidFill>
              <a:schemeClr val="tx1"/>
            </a:solidFill>
            <a:round/>
            <a:headEnd/>
            <a:tailEnd type="triangle" w="med" len="med"/>
          </a:ln>
        </p:spPr>
      </p:cxnSp>
      <p:graphicFrame>
        <p:nvGraphicFramePr>
          <p:cNvPr id="18" name="Group 70">
            <a:extLst>
              <a:ext uri="{FF2B5EF4-FFF2-40B4-BE49-F238E27FC236}">
                <a16:creationId xmlns:a16="http://schemas.microsoft.com/office/drawing/2014/main" id="{A560F6D1-FAF5-44AD-9F4A-9210286CDFAE}"/>
              </a:ext>
            </a:extLst>
          </p:cNvPr>
          <p:cNvGraphicFramePr>
            <a:graphicFrameLocks noGrp="1"/>
          </p:cNvGraphicFramePr>
          <p:nvPr>
            <p:extLst>
              <p:ext uri="{D42A27DB-BD31-4B8C-83A1-F6EECF244321}">
                <p14:modId xmlns:p14="http://schemas.microsoft.com/office/powerpoint/2010/main" val="1888360046"/>
              </p:ext>
            </p:extLst>
          </p:nvPr>
        </p:nvGraphicFramePr>
        <p:xfrm>
          <a:off x="6273466" y="1981200"/>
          <a:ext cx="2769269" cy="1341120"/>
        </p:xfrm>
        <a:graphic>
          <a:graphicData uri="http://schemas.openxmlformats.org/drawingml/2006/table">
            <a:tbl>
              <a:tblPr/>
              <a:tblGrid>
                <a:gridCol w="1661561">
                  <a:extLst>
                    <a:ext uri="{9D8B030D-6E8A-4147-A177-3AD203B41FA5}">
                      <a16:colId xmlns:a16="http://schemas.microsoft.com/office/drawing/2014/main" val="20000"/>
                    </a:ext>
                  </a:extLst>
                </a:gridCol>
                <a:gridCol w="1107708">
                  <a:extLst>
                    <a:ext uri="{9D8B030D-6E8A-4147-A177-3AD203B41FA5}">
                      <a16:colId xmlns:a16="http://schemas.microsoft.com/office/drawing/2014/main" val="20001"/>
                    </a:ext>
                  </a:extLst>
                </a:gridCol>
              </a:tblGrid>
              <a:tr h="31406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 The label (spam or ham)</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 name="Group 70">
            <a:extLst>
              <a:ext uri="{FF2B5EF4-FFF2-40B4-BE49-F238E27FC236}">
                <a16:creationId xmlns:a16="http://schemas.microsoft.com/office/drawing/2014/main" id="{CBD5F007-69F7-4E8E-BBFE-F627F98B374D}"/>
              </a:ext>
            </a:extLst>
          </p:cNvPr>
          <p:cNvGraphicFramePr>
            <a:graphicFrameLocks noGrp="1"/>
          </p:cNvGraphicFramePr>
          <p:nvPr>
            <p:extLst>
              <p:ext uri="{D42A27DB-BD31-4B8C-83A1-F6EECF244321}">
                <p14:modId xmlns:p14="http://schemas.microsoft.com/office/powerpoint/2010/main" val="1225570142"/>
              </p:ext>
            </p:extLst>
          </p:nvPr>
        </p:nvGraphicFramePr>
        <p:xfrm>
          <a:off x="4229100" y="3669473"/>
          <a:ext cx="3429001" cy="2255520"/>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3732739243"/>
                    </a:ext>
                  </a:extLst>
                </a:gridCol>
                <a:gridCol w="857251">
                  <a:extLst>
                    <a:ext uri="{9D8B030D-6E8A-4147-A177-3AD203B41FA5}">
                      <a16:colId xmlns:a16="http://schemas.microsoft.com/office/drawing/2014/main" val="20001"/>
                    </a:ext>
                  </a:extLst>
                </a:gridCol>
              </a:tblGrid>
              <a:tr h="537619">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F</a:t>
                      </a:r>
                      <a:r>
                        <a:rPr lang="en-US" sz="1600" baseline="-25000" dirty="0">
                          <a:solidFill>
                            <a:schemeClr val="accent2"/>
                          </a:solidFill>
                          <a:latin typeface="Calibri"/>
                          <a:cs typeface="Calibri"/>
                        </a:rPr>
                        <a:t>1</a:t>
                      </a:r>
                      <a:r>
                        <a:rPr kumimoji="0" lang="en-US" sz="1600" b="0" i="0" u="none" strike="noStrike" cap="none" normalizeH="0" baseline="0" dirty="0">
                          <a:ln>
                            <a:noFill/>
                          </a:ln>
                          <a:solidFill>
                            <a:schemeClr val="accent2"/>
                          </a:solidFill>
                          <a:effectLst/>
                          <a:latin typeface="Calibri" pitchFamily="34" charset="0"/>
                          <a:cs typeface="Calibri" pitchFamily="34" charset="0"/>
                        </a:rPr>
                        <a:t>: A feature</a:t>
                      </a:r>
                      <a:br>
                        <a:rPr kumimoji="0" lang="en-US" sz="1600" b="0" i="0" u="none" strike="noStrike" cap="none" normalizeH="0" baseline="0" dirty="0">
                          <a:ln>
                            <a:noFill/>
                          </a:ln>
                          <a:solidFill>
                            <a:schemeClr val="accent2"/>
                          </a:solidFill>
                          <a:effectLst/>
                          <a:latin typeface="Calibri" pitchFamily="34" charset="0"/>
                          <a:cs typeface="Calibri" pitchFamily="34" charset="0"/>
                        </a:rPr>
                      </a:br>
                      <a:r>
                        <a:rPr kumimoji="0" lang="en-US" sz="1600" b="0" i="0" u="none" strike="noStrike" cap="none" normalizeH="0" baseline="0" dirty="0">
                          <a:ln>
                            <a:noFill/>
                          </a:ln>
                          <a:solidFill>
                            <a:schemeClr val="accent2"/>
                          </a:solidFill>
                          <a:effectLst/>
                          <a:latin typeface="Calibri" pitchFamily="34" charset="0"/>
                          <a:cs typeface="Calibri" pitchFamily="34" charset="0"/>
                        </a:rPr>
                        <a:t>(do I know the sender?)</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F</a:t>
                      </a:r>
                      <a:r>
                        <a:rPr lang="en-US" sz="1600" baseline="-25000" dirty="0">
                          <a:solidFill>
                            <a:schemeClr val="accent2"/>
                          </a:solidFill>
                          <a:latin typeface="Calibri"/>
                          <a:cs typeface="Calibri"/>
                        </a:rPr>
                        <a:t>1</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a:t>
                      </a:r>
                      <a:r>
                        <a:rPr lang="en-US" sz="1600" dirty="0">
                          <a:solidFill>
                            <a:schemeClr val="accent2"/>
                          </a:solidFill>
                          <a:latin typeface="Calibri"/>
                          <a:cs typeface="Calibri"/>
                        </a:rPr>
                        <a:t>F</a:t>
                      </a:r>
                      <a:r>
                        <a:rPr lang="en-US" sz="1600" baseline="-25000" dirty="0">
                          <a:solidFill>
                            <a:schemeClr val="accent2"/>
                          </a:solidFill>
                          <a:latin typeface="Calibri"/>
                          <a:cs typeface="Calibri"/>
                        </a:rPr>
                        <a:t>1</a:t>
                      </a: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yes</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no</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yes</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no</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bl>
          </a:graphicData>
        </a:graphic>
      </p:graphicFrame>
      <p:graphicFrame>
        <p:nvGraphicFramePr>
          <p:cNvPr id="20" name="Group 70">
            <a:extLst>
              <a:ext uri="{FF2B5EF4-FFF2-40B4-BE49-F238E27FC236}">
                <a16:creationId xmlns:a16="http://schemas.microsoft.com/office/drawing/2014/main" id="{B67534DA-6644-43C1-BE94-882619D1DD15}"/>
              </a:ext>
            </a:extLst>
          </p:cNvPr>
          <p:cNvGraphicFramePr>
            <a:graphicFrameLocks noGrp="1"/>
          </p:cNvGraphicFramePr>
          <p:nvPr>
            <p:extLst>
              <p:ext uri="{D42A27DB-BD31-4B8C-83A1-F6EECF244321}">
                <p14:modId xmlns:p14="http://schemas.microsoft.com/office/powerpoint/2010/main" val="4126951031"/>
              </p:ext>
            </p:extLst>
          </p:nvPr>
        </p:nvGraphicFramePr>
        <p:xfrm>
          <a:off x="8090234" y="3669473"/>
          <a:ext cx="3429001" cy="2926080"/>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3732739243"/>
                    </a:ext>
                  </a:extLst>
                </a:gridCol>
                <a:gridCol w="857251">
                  <a:extLst>
                    <a:ext uri="{9D8B030D-6E8A-4147-A177-3AD203B41FA5}">
                      <a16:colId xmlns:a16="http://schemas.microsoft.com/office/drawing/2014/main" val="20001"/>
                    </a:ext>
                  </a:extLst>
                </a:gridCol>
              </a:tblGrid>
              <a:tr h="537619">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 Another feature</a:t>
                      </a:r>
                      <a:br>
                        <a:rPr kumimoji="0" lang="en-US" sz="1600" b="0" i="0" u="none" strike="noStrike" cap="none" normalizeH="0" baseline="0" dirty="0">
                          <a:ln>
                            <a:noFill/>
                          </a:ln>
                          <a:solidFill>
                            <a:schemeClr val="accent2"/>
                          </a:solidFill>
                          <a:effectLst/>
                          <a:latin typeface="Calibri" pitchFamily="34" charset="0"/>
                          <a:cs typeface="Calibri" pitchFamily="34" charset="0"/>
                        </a:rPr>
                      </a:br>
                      <a:r>
                        <a:rPr kumimoji="0" lang="en-US" sz="1600" b="0" i="0" u="none" strike="noStrike" cap="none" normalizeH="0" baseline="0" dirty="0">
                          <a:ln>
                            <a:noFill/>
                          </a:ln>
                          <a:solidFill>
                            <a:schemeClr val="accent2"/>
                          </a:solidFill>
                          <a:effectLst/>
                          <a:latin typeface="Calibri" pitchFamily="34" charset="0"/>
                          <a:cs typeface="Calibri" pitchFamily="34" charset="0"/>
                        </a:rPr>
                        <a:t>(# of occurrences of FREE)</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a:t>
                      </a: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305689"/>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734826"/>
                  </a:ext>
                </a:extLst>
              </a:tr>
            </a:tbl>
          </a:graphicData>
        </a:graphic>
      </p:graphicFrame>
      <p:sp>
        <p:nvSpPr>
          <p:cNvPr id="11" name="Content Placeholder 2">
            <a:extLst>
              <a:ext uri="{FF2B5EF4-FFF2-40B4-BE49-F238E27FC236}">
                <a16:creationId xmlns:a16="http://schemas.microsoft.com/office/drawing/2014/main" id="{B3813DAA-08AD-4F13-8DB7-76483487E296}"/>
              </a:ext>
            </a:extLst>
          </p:cNvPr>
          <p:cNvSpPr>
            <a:spLocks noGrp="1"/>
          </p:cNvSpPr>
          <p:nvPr>
            <p:ph idx="1"/>
          </p:nvPr>
        </p:nvSpPr>
        <p:spPr>
          <a:xfrm>
            <a:off x="406400" y="1397001"/>
            <a:ext cx="11252200" cy="4729164"/>
          </a:xfrm>
        </p:spPr>
        <p:txBody>
          <a:bodyPr/>
          <a:lstStyle/>
          <a:p>
            <a:r>
              <a:rPr lang="en-US" sz="2400" dirty="0"/>
              <a:t>Step 1: Select a ML algorithm. We choose to model the problem with Naïve Bayes. </a:t>
            </a:r>
          </a:p>
          <a:p>
            <a:r>
              <a:rPr lang="en-US" sz="2400" dirty="0"/>
              <a:t>Step 2: Choose features to use.</a:t>
            </a:r>
            <a:endParaRPr lang="en-US" sz="1800" dirty="0"/>
          </a:p>
        </p:txBody>
      </p:sp>
    </p:spTree>
    <p:extLst>
      <p:ext uri="{BB962C8B-B14F-4D97-AF65-F5344CB8AC3E}">
        <p14:creationId xmlns:p14="http://schemas.microsoft.com/office/powerpoint/2010/main" val="84753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Example: Naïve Bayes for Spam Filter</a:t>
            </a:r>
          </a:p>
        </p:txBody>
      </p:sp>
      <p:graphicFrame>
        <p:nvGraphicFramePr>
          <p:cNvPr id="20" name="Group 70">
            <a:extLst>
              <a:ext uri="{FF2B5EF4-FFF2-40B4-BE49-F238E27FC236}">
                <a16:creationId xmlns:a16="http://schemas.microsoft.com/office/drawing/2014/main" id="{B67534DA-6644-43C1-BE94-882619D1DD15}"/>
              </a:ext>
            </a:extLst>
          </p:cNvPr>
          <p:cNvGraphicFramePr>
            <a:graphicFrameLocks noGrp="1"/>
          </p:cNvGraphicFramePr>
          <p:nvPr>
            <p:extLst>
              <p:ext uri="{D42A27DB-BD31-4B8C-83A1-F6EECF244321}">
                <p14:modId xmlns:p14="http://schemas.microsoft.com/office/powerpoint/2010/main" val="2413985739"/>
              </p:ext>
            </p:extLst>
          </p:nvPr>
        </p:nvGraphicFramePr>
        <p:xfrm>
          <a:off x="1256471" y="2118360"/>
          <a:ext cx="3429001" cy="2682240"/>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3732739243"/>
                    </a:ext>
                  </a:extLst>
                </a:gridCol>
                <a:gridCol w="857251">
                  <a:extLst>
                    <a:ext uri="{9D8B030D-6E8A-4147-A177-3AD203B41FA5}">
                      <a16:colId xmlns:a16="http://schemas.microsoft.com/office/drawing/2014/main" val="20001"/>
                    </a:ext>
                  </a:extLst>
                </a:gridCol>
              </a:tblGrid>
              <a:tr h="325224">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 # of occurrences of FREE</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a:t>
                      </a: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305689"/>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0.25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0.50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0.25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734826"/>
                  </a:ext>
                </a:extLst>
              </a:tr>
            </a:tbl>
          </a:graphicData>
        </a:graphic>
      </p:graphicFrame>
      <p:sp>
        <p:nvSpPr>
          <p:cNvPr id="11" name="Content Placeholder 2">
            <a:extLst>
              <a:ext uri="{FF2B5EF4-FFF2-40B4-BE49-F238E27FC236}">
                <a16:creationId xmlns:a16="http://schemas.microsoft.com/office/drawing/2014/main" id="{B3813DAA-08AD-4F13-8DB7-76483487E296}"/>
              </a:ext>
            </a:extLst>
          </p:cNvPr>
          <p:cNvSpPr>
            <a:spLocks noGrp="1"/>
          </p:cNvSpPr>
          <p:nvPr>
            <p:ph idx="1"/>
          </p:nvPr>
        </p:nvSpPr>
        <p:spPr>
          <a:xfrm>
            <a:off x="406400" y="1397001"/>
            <a:ext cx="11252200" cy="4729164"/>
          </a:xfrm>
        </p:spPr>
        <p:txBody>
          <a:bodyPr/>
          <a:lstStyle/>
          <a:p>
            <a:r>
              <a:rPr lang="en-US" sz="2400" dirty="0"/>
              <a:t>Step 3: Training: Use training data to fill in the probability tables.</a:t>
            </a:r>
            <a:endParaRPr lang="en-US" sz="1800" dirty="0"/>
          </a:p>
        </p:txBody>
      </p:sp>
      <p:graphicFrame>
        <p:nvGraphicFramePr>
          <p:cNvPr id="12" name="Group 70">
            <a:extLst>
              <a:ext uri="{FF2B5EF4-FFF2-40B4-BE49-F238E27FC236}">
                <a16:creationId xmlns:a16="http://schemas.microsoft.com/office/drawing/2014/main" id="{F61E1A5A-DF83-4B6B-A62D-31F2573FE094}"/>
              </a:ext>
            </a:extLst>
          </p:cNvPr>
          <p:cNvGraphicFramePr>
            <a:graphicFrameLocks noGrp="1"/>
          </p:cNvGraphicFramePr>
          <p:nvPr>
            <p:extLst>
              <p:ext uri="{D42A27DB-BD31-4B8C-83A1-F6EECF244321}">
                <p14:modId xmlns:p14="http://schemas.microsoft.com/office/powerpoint/2010/main" val="1649456406"/>
              </p:ext>
            </p:extLst>
          </p:nvPr>
        </p:nvGraphicFramePr>
        <p:xfrm>
          <a:off x="5915439" y="2087880"/>
          <a:ext cx="5133561" cy="2682240"/>
        </p:xfrm>
        <a:graphic>
          <a:graphicData uri="http://schemas.openxmlformats.org/drawingml/2006/table">
            <a:tbl>
              <a:tblPr/>
              <a:tblGrid>
                <a:gridCol w="409161">
                  <a:extLst>
                    <a:ext uri="{9D8B030D-6E8A-4147-A177-3AD203B41FA5}">
                      <a16:colId xmlns:a16="http://schemas.microsoft.com/office/drawing/2014/main" val="20000"/>
                    </a:ext>
                  </a:extLst>
                </a:gridCol>
                <a:gridCol w="3581400">
                  <a:extLst>
                    <a:ext uri="{9D8B030D-6E8A-4147-A177-3AD203B41FA5}">
                      <a16:colId xmlns:a16="http://schemas.microsoft.com/office/drawing/2014/main" val="3732739243"/>
                    </a:ext>
                  </a:extLst>
                </a:gridCol>
                <a:gridCol w="1143000">
                  <a:extLst>
                    <a:ext uri="{9D8B030D-6E8A-4147-A177-3AD203B41FA5}">
                      <a16:colId xmlns:a16="http://schemas.microsoft.com/office/drawing/2014/main" val="20001"/>
                    </a:ext>
                  </a:extLst>
                </a:gridCol>
              </a:tblGrid>
              <a:tr h="152400">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Training Data</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Email Text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Label</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Attached is my portfolio.</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Are you </a:t>
                      </a:r>
                      <a:r>
                        <a:rPr kumimoji="0" lang="en-US" sz="1600" b="1" i="0" u="none" strike="noStrike" cap="none" normalizeH="0" baseline="0" dirty="0">
                          <a:ln>
                            <a:noFill/>
                          </a:ln>
                          <a:solidFill>
                            <a:schemeClr val="accent2"/>
                          </a:solidFill>
                          <a:effectLst/>
                          <a:latin typeface="Calibri" pitchFamily="34" charset="0"/>
                          <a:cs typeface="Calibri" pitchFamily="34" charset="0"/>
                        </a:rPr>
                        <a:t>free</a:t>
                      </a:r>
                      <a:r>
                        <a:rPr kumimoji="0" lang="en-US" sz="1600" b="0" i="0" u="none" strike="noStrike" cap="none" normalizeH="0" baseline="0" dirty="0">
                          <a:ln>
                            <a:noFill/>
                          </a:ln>
                          <a:solidFill>
                            <a:schemeClr val="accent2"/>
                          </a:solidFill>
                          <a:effectLst/>
                          <a:latin typeface="Calibri" pitchFamily="34" charset="0"/>
                          <a:cs typeface="Calibri" pitchFamily="34" charset="0"/>
                        </a:rPr>
                        <a:t> for a meeting tomorrow?</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3</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n-US" sz="1600" b="1" i="0" u="none" strike="noStrike" cap="none" normalizeH="0" baseline="0" dirty="0">
                          <a:ln>
                            <a:noFill/>
                          </a:ln>
                          <a:solidFill>
                            <a:schemeClr val="accent2"/>
                          </a:solidFill>
                          <a:effectLst/>
                          <a:latin typeface="Calibri" pitchFamily="34" charset="0"/>
                          <a:cs typeface="Calibri" pitchFamily="34" charset="0"/>
                        </a:rPr>
                        <a:t>Free</a:t>
                      </a:r>
                      <a:r>
                        <a:rPr kumimoji="0" lang="en-US" sz="1600" b="0" i="0" u="none" strike="noStrike" cap="none" normalizeH="0" baseline="0" dirty="0">
                          <a:ln>
                            <a:noFill/>
                          </a:ln>
                          <a:solidFill>
                            <a:schemeClr val="accent2"/>
                          </a:solidFill>
                          <a:effectLst/>
                          <a:latin typeface="Calibri" pitchFamily="34" charset="0"/>
                          <a:cs typeface="Calibri" pitchFamily="34" charset="0"/>
                        </a:rPr>
                        <a:t> unlimited credit cards!!!!</a:t>
                      </a:r>
                      <a:endParaRPr kumimoji="0" lang="en-US" sz="1600" b="1"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305689"/>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4</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n-US" sz="1600" b="0" i="0" u="none" strike="noStrike" cap="none" normalizeH="0" baseline="0" dirty="0">
                          <a:ln>
                            <a:noFill/>
                          </a:ln>
                          <a:solidFill>
                            <a:schemeClr val="accent2"/>
                          </a:solidFill>
                          <a:effectLst/>
                          <a:latin typeface="Calibri" pitchFamily="34" charset="0"/>
                          <a:cs typeface="Calibri" pitchFamily="34" charset="0"/>
                        </a:rPr>
                        <a:t>Mail $10,000 check to this address</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5</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Sign up now for 1 </a:t>
                      </a:r>
                      <a:r>
                        <a:rPr kumimoji="0" lang="en-US" sz="1600" b="1" i="0" u="none" strike="noStrike" cap="none" normalizeH="0" baseline="0" dirty="0">
                          <a:ln>
                            <a:noFill/>
                          </a:ln>
                          <a:solidFill>
                            <a:schemeClr val="accent2"/>
                          </a:solidFill>
                          <a:effectLst/>
                          <a:latin typeface="Calibri" pitchFamily="34" charset="0"/>
                          <a:cs typeface="Calibri" pitchFamily="34" charset="0"/>
                        </a:rPr>
                        <a:t>free</a:t>
                      </a:r>
                      <a:r>
                        <a:rPr kumimoji="0" lang="en-US" sz="1600" b="0" i="0" u="none" strike="noStrike" cap="none" normalizeH="0" baseline="0" dirty="0">
                          <a:ln>
                            <a:noFill/>
                          </a:ln>
                          <a:solidFill>
                            <a:schemeClr val="accent2"/>
                          </a:solidFill>
                          <a:effectLst/>
                          <a:latin typeface="Calibri" pitchFamily="34" charset="0"/>
                          <a:cs typeface="Calibri" pitchFamily="34" charset="0"/>
                        </a:rPr>
                        <a:t> Bitcoin</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6</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a:ln>
                            <a:noFill/>
                          </a:ln>
                          <a:solidFill>
                            <a:schemeClr val="accent2"/>
                          </a:solidFill>
                          <a:effectLst/>
                          <a:latin typeface="Calibri" pitchFamily="34" charset="0"/>
                          <a:cs typeface="Calibri" pitchFamily="34" charset="0"/>
                        </a:rPr>
                        <a:t>Free</a:t>
                      </a:r>
                      <a:r>
                        <a:rPr kumimoji="0" lang="en-US" sz="1600" b="0" i="0" u="none" strike="noStrike" cap="none" normalizeH="0" baseline="0" dirty="0">
                          <a:ln>
                            <a:noFill/>
                          </a:ln>
                          <a:solidFill>
                            <a:schemeClr val="accent2"/>
                          </a:solidFill>
                          <a:effectLst/>
                          <a:latin typeface="Calibri" pitchFamily="34" charset="0"/>
                          <a:cs typeface="Calibri" pitchFamily="34" charset="0"/>
                        </a:rPr>
                        <a:t> money </a:t>
                      </a:r>
                      <a:r>
                        <a:rPr kumimoji="0" lang="en-US" sz="1600" b="1" i="0" u="none" strike="noStrike" cap="none" normalizeH="0" baseline="0" dirty="0">
                          <a:ln>
                            <a:noFill/>
                          </a:ln>
                          <a:solidFill>
                            <a:schemeClr val="accent2"/>
                          </a:solidFill>
                          <a:effectLst/>
                          <a:latin typeface="Calibri" pitchFamily="34" charset="0"/>
                          <a:cs typeface="Calibri" pitchFamily="34" charset="0"/>
                        </a:rPr>
                        <a:t>free</a:t>
                      </a:r>
                      <a:r>
                        <a:rPr kumimoji="0" lang="en-US" sz="1600" b="0" i="0" u="none" strike="noStrike" cap="none" normalizeH="0" baseline="0" dirty="0">
                          <a:ln>
                            <a:noFill/>
                          </a:ln>
                          <a:solidFill>
                            <a:schemeClr val="accent2"/>
                          </a:solidFill>
                          <a:effectLst/>
                          <a:latin typeface="Calibri" pitchFamily="34" charset="0"/>
                          <a:cs typeface="Calibri" pitchFamily="34" charset="0"/>
                        </a:rPr>
                        <a:t> money</a:t>
                      </a:r>
                      <a:endParaRPr kumimoji="0" lang="en-US" sz="1600" b="1"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3592387"/>
                  </a:ext>
                </a:extLst>
              </a:tr>
            </a:tbl>
          </a:graphicData>
        </a:graphic>
      </p:graphicFrame>
      <p:graphicFrame>
        <p:nvGraphicFramePr>
          <p:cNvPr id="13" name="Group 70">
            <a:extLst>
              <a:ext uri="{FF2B5EF4-FFF2-40B4-BE49-F238E27FC236}">
                <a16:creationId xmlns:a16="http://schemas.microsoft.com/office/drawing/2014/main" id="{A63A699A-6D41-485E-84C2-A918557A0FAD}"/>
              </a:ext>
            </a:extLst>
          </p:cNvPr>
          <p:cNvGraphicFramePr>
            <a:graphicFrameLocks noGrp="1"/>
          </p:cNvGraphicFramePr>
          <p:nvPr>
            <p:extLst>
              <p:ext uri="{D42A27DB-BD31-4B8C-83A1-F6EECF244321}">
                <p14:modId xmlns:p14="http://schemas.microsoft.com/office/powerpoint/2010/main" val="103109556"/>
              </p:ext>
            </p:extLst>
          </p:nvPr>
        </p:nvGraphicFramePr>
        <p:xfrm>
          <a:off x="1252180" y="2119984"/>
          <a:ext cx="3429001" cy="2682240"/>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3732739243"/>
                    </a:ext>
                  </a:extLst>
                </a:gridCol>
                <a:gridCol w="857251">
                  <a:extLst>
                    <a:ext uri="{9D8B030D-6E8A-4147-A177-3AD203B41FA5}">
                      <a16:colId xmlns:a16="http://schemas.microsoft.com/office/drawing/2014/main" val="20001"/>
                    </a:ext>
                  </a:extLst>
                </a:gridCol>
              </a:tblGrid>
              <a:tr h="325224">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 # of occurrences of FREE</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a:t>
                      </a: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305689"/>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r h="2365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734826"/>
                  </a:ext>
                </a:extLst>
              </a:tr>
            </a:tbl>
          </a:graphicData>
        </a:graphic>
      </p:graphicFrame>
      <p:sp>
        <p:nvSpPr>
          <p:cNvPr id="14" name="TextBox 13">
            <a:extLst>
              <a:ext uri="{FF2B5EF4-FFF2-40B4-BE49-F238E27FC236}">
                <a16:creationId xmlns:a16="http://schemas.microsoft.com/office/drawing/2014/main" id="{95BD4FCE-1544-4324-9C96-4DEDCAFAA8DB}"/>
              </a:ext>
            </a:extLst>
          </p:cNvPr>
          <p:cNvSpPr txBox="1"/>
          <p:nvPr/>
        </p:nvSpPr>
        <p:spPr>
          <a:xfrm>
            <a:off x="1426190" y="5203647"/>
            <a:ext cx="9339620" cy="923330"/>
          </a:xfrm>
          <a:prstGeom prst="rect">
            <a:avLst/>
          </a:prstGeom>
          <a:noFill/>
        </p:spPr>
        <p:txBody>
          <a:bodyPr wrap="square" rtlCol="0">
            <a:spAutoFit/>
          </a:bodyPr>
          <a:lstStyle/>
          <a:p>
            <a:r>
              <a:rPr lang="en-US" dirty="0"/>
              <a:t>Row 4: P(F</a:t>
            </a:r>
            <a:r>
              <a:rPr lang="en-US" baseline="-25000" dirty="0"/>
              <a:t>2</a:t>
            </a:r>
            <a:r>
              <a:rPr lang="en-US" dirty="0"/>
              <a:t>=0 | Y=spam) = 0.25 because 1 out of 4 spam emails contains “free” 0 times.</a:t>
            </a:r>
          </a:p>
          <a:p>
            <a:r>
              <a:rPr lang="en-US" dirty="0"/>
              <a:t>Row 5: P(F</a:t>
            </a:r>
            <a:r>
              <a:rPr lang="en-US" baseline="-25000" dirty="0"/>
              <a:t>2</a:t>
            </a:r>
            <a:r>
              <a:rPr lang="en-US" dirty="0"/>
              <a:t>=1 | Y=spam) = 0.50 because 2 out of 4 spam emails contains “free” 1 time.</a:t>
            </a:r>
          </a:p>
          <a:p>
            <a:r>
              <a:rPr lang="en-US" dirty="0"/>
              <a:t>Row 6: P(F</a:t>
            </a:r>
            <a:r>
              <a:rPr lang="en-US" baseline="-25000" dirty="0"/>
              <a:t>2</a:t>
            </a:r>
            <a:r>
              <a:rPr lang="en-US" dirty="0"/>
              <a:t>=2 | Y=spam) = 0.25 because 1 out of 4 spam emails contains “free” 2 times.</a:t>
            </a:r>
          </a:p>
        </p:txBody>
      </p:sp>
    </p:spTree>
    <p:extLst>
      <p:ext uri="{BB962C8B-B14F-4D97-AF65-F5344CB8AC3E}">
        <p14:creationId xmlns:p14="http://schemas.microsoft.com/office/powerpoint/2010/main" val="24802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Example: Naïve Bayes for Spam Filter</a:t>
            </a:r>
          </a:p>
        </p:txBody>
      </p:sp>
      <p:sp>
        <p:nvSpPr>
          <p:cNvPr id="4" name="Oval 4">
            <a:extLst>
              <a:ext uri="{FF2B5EF4-FFF2-40B4-BE49-F238E27FC236}">
                <a16:creationId xmlns:a16="http://schemas.microsoft.com/office/drawing/2014/main" id="{7C892FA9-829F-4CCA-BD9E-BF5745726688}"/>
              </a:ext>
            </a:extLst>
          </p:cNvPr>
          <p:cNvSpPr>
            <a:spLocks noChangeArrowheads="1"/>
          </p:cNvSpPr>
          <p:nvPr/>
        </p:nvSpPr>
        <p:spPr bwMode="auto">
          <a:xfrm>
            <a:off x="1752600" y="25146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Y</a:t>
            </a:r>
          </a:p>
        </p:txBody>
      </p:sp>
      <p:sp>
        <p:nvSpPr>
          <p:cNvPr id="5" name="Oval 5">
            <a:extLst>
              <a:ext uri="{FF2B5EF4-FFF2-40B4-BE49-F238E27FC236}">
                <a16:creationId xmlns:a16="http://schemas.microsoft.com/office/drawing/2014/main" id="{D5FE2A78-86A9-4D34-BF57-47055746AEB9}"/>
              </a:ext>
            </a:extLst>
          </p:cNvPr>
          <p:cNvSpPr>
            <a:spLocks noChangeArrowheads="1"/>
          </p:cNvSpPr>
          <p:nvPr/>
        </p:nvSpPr>
        <p:spPr bwMode="auto">
          <a:xfrm>
            <a:off x="838200" y="3962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1</a:t>
            </a:r>
            <a:endParaRPr lang="en-US" dirty="0">
              <a:latin typeface="Calibri"/>
              <a:cs typeface="Calibri"/>
            </a:endParaRPr>
          </a:p>
        </p:txBody>
      </p:sp>
      <p:sp>
        <p:nvSpPr>
          <p:cNvPr id="6" name="Oval 6">
            <a:extLst>
              <a:ext uri="{FF2B5EF4-FFF2-40B4-BE49-F238E27FC236}">
                <a16:creationId xmlns:a16="http://schemas.microsoft.com/office/drawing/2014/main" id="{6E42F07E-E27E-4B5A-BEC4-1936788C5A6F}"/>
              </a:ext>
            </a:extLst>
          </p:cNvPr>
          <p:cNvSpPr>
            <a:spLocks noChangeArrowheads="1"/>
          </p:cNvSpPr>
          <p:nvPr/>
        </p:nvSpPr>
        <p:spPr bwMode="auto">
          <a:xfrm>
            <a:off x="2667000" y="3962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2</a:t>
            </a:r>
            <a:endParaRPr lang="en-US" dirty="0">
              <a:latin typeface="Calibri"/>
              <a:cs typeface="Calibri"/>
            </a:endParaRPr>
          </a:p>
        </p:txBody>
      </p:sp>
      <p:cxnSp>
        <p:nvCxnSpPr>
          <p:cNvPr id="7" name="AutoShape 7">
            <a:extLst>
              <a:ext uri="{FF2B5EF4-FFF2-40B4-BE49-F238E27FC236}">
                <a16:creationId xmlns:a16="http://schemas.microsoft.com/office/drawing/2014/main" id="{53A013CF-5389-4294-A2B3-DAE68EF834F6}"/>
              </a:ext>
            </a:extLst>
          </p:cNvPr>
          <p:cNvCxnSpPr>
            <a:cxnSpLocks noChangeShapeType="1"/>
            <a:stCxn id="4" idx="4"/>
            <a:endCxn id="6" idx="0"/>
          </p:cNvCxnSpPr>
          <p:nvPr/>
        </p:nvCxnSpPr>
        <p:spPr bwMode="auto">
          <a:xfrm>
            <a:off x="2019300" y="3048000"/>
            <a:ext cx="914400" cy="914400"/>
          </a:xfrm>
          <a:prstGeom prst="straightConnector1">
            <a:avLst/>
          </a:prstGeom>
          <a:noFill/>
          <a:ln w="9525">
            <a:solidFill>
              <a:schemeClr val="tx1"/>
            </a:solidFill>
            <a:round/>
            <a:headEnd/>
            <a:tailEnd type="triangle" w="med" len="med"/>
          </a:ln>
        </p:spPr>
      </p:cxnSp>
      <p:cxnSp>
        <p:nvCxnSpPr>
          <p:cNvPr id="8" name="AutoShape 8">
            <a:extLst>
              <a:ext uri="{FF2B5EF4-FFF2-40B4-BE49-F238E27FC236}">
                <a16:creationId xmlns:a16="http://schemas.microsoft.com/office/drawing/2014/main" id="{AC1EB849-5CDB-40AA-BE3C-83EA5E73E987}"/>
              </a:ext>
            </a:extLst>
          </p:cNvPr>
          <p:cNvCxnSpPr>
            <a:cxnSpLocks noChangeShapeType="1"/>
            <a:stCxn id="4" idx="4"/>
            <a:endCxn id="5" idx="0"/>
          </p:cNvCxnSpPr>
          <p:nvPr/>
        </p:nvCxnSpPr>
        <p:spPr bwMode="auto">
          <a:xfrm flipH="1">
            <a:off x="1104900" y="3048000"/>
            <a:ext cx="914400" cy="914400"/>
          </a:xfrm>
          <a:prstGeom prst="straightConnector1">
            <a:avLst/>
          </a:prstGeom>
          <a:noFill/>
          <a:ln w="9525">
            <a:solidFill>
              <a:schemeClr val="tx1"/>
            </a:solidFill>
            <a:round/>
            <a:headEnd/>
            <a:tailEnd type="triangle" w="med" len="med"/>
          </a:ln>
        </p:spPr>
      </p:cxnSp>
      <p:graphicFrame>
        <p:nvGraphicFramePr>
          <p:cNvPr id="18" name="Group 70">
            <a:extLst>
              <a:ext uri="{FF2B5EF4-FFF2-40B4-BE49-F238E27FC236}">
                <a16:creationId xmlns:a16="http://schemas.microsoft.com/office/drawing/2014/main" id="{A560F6D1-FAF5-44AD-9F4A-9210286CDFAE}"/>
              </a:ext>
            </a:extLst>
          </p:cNvPr>
          <p:cNvGraphicFramePr>
            <a:graphicFrameLocks noGrp="1"/>
          </p:cNvGraphicFramePr>
          <p:nvPr>
            <p:extLst>
              <p:ext uri="{D42A27DB-BD31-4B8C-83A1-F6EECF244321}">
                <p14:modId xmlns:p14="http://schemas.microsoft.com/office/powerpoint/2010/main" val="54982082"/>
              </p:ext>
            </p:extLst>
          </p:nvPr>
        </p:nvGraphicFramePr>
        <p:xfrm>
          <a:off x="6273466" y="1981200"/>
          <a:ext cx="2769269" cy="1341120"/>
        </p:xfrm>
        <a:graphic>
          <a:graphicData uri="http://schemas.openxmlformats.org/drawingml/2006/table">
            <a:tbl>
              <a:tblPr/>
              <a:tblGrid>
                <a:gridCol w="1661561">
                  <a:extLst>
                    <a:ext uri="{9D8B030D-6E8A-4147-A177-3AD203B41FA5}">
                      <a16:colId xmlns:a16="http://schemas.microsoft.com/office/drawing/2014/main" val="20000"/>
                    </a:ext>
                  </a:extLst>
                </a:gridCol>
                <a:gridCol w="1107708">
                  <a:extLst>
                    <a:ext uri="{9D8B030D-6E8A-4147-A177-3AD203B41FA5}">
                      <a16:colId xmlns:a16="http://schemas.microsoft.com/office/drawing/2014/main" val="20001"/>
                    </a:ext>
                  </a:extLst>
                </a:gridCol>
              </a:tblGrid>
              <a:tr h="31406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 The label (spam or ham)</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0.4</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 name="Group 70">
            <a:extLst>
              <a:ext uri="{FF2B5EF4-FFF2-40B4-BE49-F238E27FC236}">
                <a16:creationId xmlns:a16="http://schemas.microsoft.com/office/drawing/2014/main" id="{CBD5F007-69F7-4E8E-BBFE-F627F98B374D}"/>
              </a:ext>
            </a:extLst>
          </p:cNvPr>
          <p:cNvGraphicFramePr>
            <a:graphicFrameLocks noGrp="1"/>
          </p:cNvGraphicFramePr>
          <p:nvPr>
            <p:extLst>
              <p:ext uri="{D42A27DB-BD31-4B8C-83A1-F6EECF244321}">
                <p14:modId xmlns:p14="http://schemas.microsoft.com/office/powerpoint/2010/main" val="18474350"/>
              </p:ext>
            </p:extLst>
          </p:nvPr>
        </p:nvGraphicFramePr>
        <p:xfrm>
          <a:off x="4229100" y="3669473"/>
          <a:ext cx="3429001" cy="2255520"/>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3732739243"/>
                    </a:ext>
                  </a:extLst>
                </a:gridCol>
                <a:gridCol w="857251">
                  <a:extLst>
                    <a:ext uri="{9D8B030D-6E8A-4147-A177-3AD203B41FA5}">
                      <a16:colId xmlns:a16="http://schemas.microsoft.com/office/drawing/2014/main" val="20001"/>
                    </a:ext>
                  </a:extLst>
                </a:gridCol>
              </a:tblGrid>
              <a:tr h="537619">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F</a:t>
                      </a:r>
                      <a:r>
                        <a:rPr lang="en-US" sz="1600" baseline="-25000" dirty="0">
                          <a:solidFill>
                            <a:schemeClr val="accent2"/>
                          </a:solidFill>
                          <a:latin typeface="Calibri"/>
                          <a:cs typeface="Calibri"/>
                        </a:rPr>
                        <a:t>1</a:t>
                      </a:r>
                      <a:r>
                        <a:rPr kumimoji="0" lang="en-US" sz="1600" b="0" i="0" u="none" strike="noStrike" cap="none" normalizeH="0" baseline="0" dirty="0">
                          <a:ln>
                            <a:noFill/>
                          </a:ln>
                          <a:solidFill>
                            <a:schemeClr val="accent2"/>
                          </a:solidFill>
                          <a:effectLst/>
                          <a:latin typeface="Calibri" pitchFamily="34" charset="0"/>
                          <a:cs typeface="Calibri" pitchFamily="34" charset="0"/>
                        </a:rPr>
                        <a:t>: A feature</a:t>
                      </a:r>
                      <a:br>
                        <a:rPr kumimoji="0" lang="en-US" sz="1600" b="0" i="0" u="none" strike="noStrike" cap="none" normalizeH="0" baseline="0" dirty="0">
                          <a:ln>
                            <a:noFill/>
                          </a:ln>
                          <a:solidFill>
                            <a:schemeClr val="accent2"/>
                          </a:solidFill>
                          <a:effectLst/>
                          <a:latin typeface="Calibri" pitchFamily="34" charset="0"/>
                          <a:cs typeface="Calibri" pitchFamily="34" charset="0"/>
                        </a:rPr>
                      </a:br>
                      <a:r>
                        <a:rPr kumimoji="0" lang="en-US" sz="1600" b="0" i="0" u="none" strike="noStrike" cap="none" normalizeH="0" baseline="0" dirty="0">
                          <a:ln>
                            <a:noFill/>
                          </a:ln>
                          <a:solidFill>
                            <a:schemeClr val="accent2"/>
                          </a:solidFill>
                          <a:effectLst/>
                          <a:latin typeface="Calibri" pitchFamily="34" charset="0"/>
                          <a:cs typeface="Calibri" pitchFamily="34" charset="0"/>
                        </a:rPr>
                        <a:t>(do I know the sender?)</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F</a:t>
                      </a:r>
                      <a:r>
                        <a:rPr lang="en-US" sz="1600" baseline="-25000" dirty="0">
                          <a:solidFill>
                            <a:schemeClr val="accent2"/>
                          </a:solidFill>
                          <a:latin typeface="Calibri"/>
                          <a:cs typeface="Calibri"/>
                        </a:rPr>
                        <a:t>1</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a:t>
                      </a:r>
                      <a:r>
                        <a:rPr lang="en-US" sz="1600" dirty="0">
                          <a:solidFill>
                            <a:schemeClr val="accent2"/>
                          </a:solidFill>
                          <a:latin typeface="Calibri"/>
                          <a:cs typeface="Calibri"/>
                        </a:rPr>
                        <a:t>F</a:t>
                      </a:r>
                      <a:r>
                        <a:rPr lang="en-US" sz="1600" baseline="-25000" dirty="0">
                          <a:solidFill>
                            <a:schemeClr val="accent2"/>
                          </a:solidFill>
                          <a:latin typeface="Calibri"/>
                          <a:cs typeface="Calibri"/>
                        </a:rPr>
                        <a:t>1</a:t>
                      </a: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yes</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0.7</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no</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yes</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no</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0.9</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bl>
          </a:graphicData>
        </a:graphic>
      </p:graphicFrame>
      <p:graphicFrame>
        <p:nvGraphicFramePr>
          <p:cNvPr id="20" name="Group 70">
            <a:extLst>
              <a:ext uri="{FF2B5EF4-FFF2-40B4-BE49-F238E27FC236}">
                <a16:creationId xmlns:a16="http://schemas.microsoft.com/office/drawing/2014/main" id="{B67534DA-6644-43C1-BE94-882619D1DD15}"/>
              </a:ext>
            </a:extLst>
          </p:cNvPr>
          <p:cNvGraphicFramePr>
            <a:graphicFrameLocks noGrp="1"/>
          </p:cNvGraphicFramePr>
          <p:nvPr>
            <p:extLst>
              <p:ext uri="{D42A27DB-BD31-4B8C-83A1-F6EECF244321}">
                <p14:modId xmlns:p14="http://schemas.microsoft.com/office/powerpoint/2010/main" val="3174437146"/>
              </p:ext>
            </p:extLst>
          </p:nvPr>
        </p:nvGraphicFramePr>
        <p:xfrm>
          <a:off x="8090234" y="3669473"/>
          <a:ext cx="3429001" cy="2926080"/>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3732739243"/>
                    </a:ext>
                  </a:extLst>
                </a:gridCol>
                <a:gridCol w="857251">
                  <a:extLst>
                    <a:ext uri="{9D8B030D-6E8A-4147-A177-3AD203B41FA5}">
                      <a16:colId xmlns:a16="http://schemas.microsoft.com/office/drawing/2014/main" val="20001"/>
                    </a:ext>
                  </a:extLst>
                </a:gridCol>
              </a:tblGrid>
              <a:tr h="537619">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 Another feature</a:t>
                      </a:r>
                      <a:br>
                        <a:rPr kumimoji="0" lang="en-US" sz="1600" b="0" i="0" u="none" strike="noStrike" cap="none" normalizeH="0" baseline="0" dirty="0">
                          <a:ln>
                            <a:noFill/>
                          </a:ln>
                          <a:solidFill>
                            <a:schemeClr val="accent2"/>
                          </a:solidFill>
                          <a:effectLst/>
                          <a:latin typeface="Calibri" pitchFamily="34" charset="0"/>
                          <a:cs typeface="Calibri" pitchFamily="34" charset="0"/>
                        </a:rPr>
                      </a:br>
                      <a:r>
                        <a:rPr kumimoji="0" lang="en-US" sz="1600" b="0" i="0" u="none" strike="noStrike" cap="none" normalizeH="0" baseline="0" dirty="0">
                          <a:ln>
                            <a:noFill/>
                          </a:ln>
                          <a:solidFill>
                            <a:schemeClr val="accent2"/>
                          </a:solidFill>
                          <a:effectLst/>
                          <a:latin typeface="Calibri" pitchFamily="34" charset="0"/>
                          <a:cs typeface="Calibri" pitchFamily="34" charset="0"/>
                        </a:rPr>
                        <a:t>(# of occurrences of FREE)</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endParaRPr kumimoji="0" lang="en-US" sz="16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P(</a:t>
                      </a:r>
                      <a:r>
                        <a:rPr lang="en-US" sz="1600" dirty="0">
                          <a:solidFill>
                            <a:schemeClr val="accent2"/>
                          </a:solidFill>
                          <a:latin typeface="Calibri"/>
                          <a:cs typeface="Calibri"/>
                        </a:rPr>
                        <a:t>F</a:t>
                      </a:r>
                      <a:r>
                        <a:rPr lang="en-US" sz="1600" baseline="-25000" dirty="0">
                          <a:solidFill>
                            <a:schemeClr val="accent2"/>
                          </a:solidFill>
                          <a:latin typeface="Calibri"/>
                          <a:cs typeface="Calibri"/>
                        </a:rPr>
                        <a:t>2</a:t>
                      </a:r>
                      <a:r>
                        <a:rPr kumimoji="0" lang="en-US" sz="16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0.85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0.07</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0.08</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305689"/>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0.75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0.12</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r h="31406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accent2"/>
                          </a:solidFill>
                          <a:effectLst/>
                          <a:latin typeface="Calibri" pitchFamily="34" charset="0"/>
                          <a:cs typeface="Calibri" pitchFamily="34" charset="0"/>
                        </a:rPr>
                        <a:t>0.13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734826"/>
                  </a:ext>
                </a:extLst>
              </a:tr>
            </a:tbl>
          </a:graphicData>
        </a:graphic>
      </p:graphicFrame>
      <p:sp>
        <p:nvSpPr>
          <p:cNvPr id="11" name="Content Placeholder 2">
            <a:extLst>
              <a:ext uri="{FF2B5EF4-FFF2-40B4-BE49-F238E27FC236}">
                <a16:creationId xmlns:a16="http://schemas.microsoft.com/office/drawing/2014/main" id="{B3813DAA-08AD-4F13-8DB7-76483487E296}"/>
              </a:ext>
            </a:extLst>
          </p:cNvPr>
          <p:cNvSpPr>
            <a:spLocks noGrp="1"/>
          </p:cNvSpPr>
          <p:nvPr>
            <p:ph idx="1"/>
          </p:nvPr>
        </p:nvSpPr>
        <p:spPr>
          <a:xfrm>
            <a:off x="406400" y="1397001"/>
            <a:ext cx="11252200" cy="4729164"/>
          </a:xfrm>
        </p:spPr>
        <p:txBody>
          <a:bodyPr/>
          <a:lstStyle/>
          <a:p>
            <a:r>
              <a:rPr lang="en-US" sz="2400" dirty="0"/>
              <a:t>Model trained on a larger dataset:</a:t>
            </a:r>
            <a:endParaRPr lang="en-US" sz="1800" dirty="0"/>
          </a:p>
        </p:txBody>
      </p:sp>
    </p:spTree>
    <p:extLst>
      <p:ext uri="{BB962C8B-B14F-4D97-AF65-F5344CB8AC3E}">
        <p14:creationId xmlns:p14="http://schemas.microsoft.com/office/powerpoint/2010/main" val="144005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Example: Naïve Bayes for Spam Filter</a:t>
            </a:r>
          </a:p>
        </p:txBody>
      </p:sp>
      <p:sp>
        <p:nvSpPr>
          <p:cNvPr id="4" name="Oval 4">
            <a:extLst>
              <a:ext uri="{FF2B5EF4-FFF2-40B4-BE49-F238E27FC236}">
                <a16:creationId xmlns:a16="http://schemas.microsoft.com/office/drawing/2014/main" id="{7C892FA9-829F-4CCA-BD9E-BF5745726688}"/>
              </a:ext>
            </a:extLst>
          </p:cNvPr>
          <p:cNvSpPr>
            <a:spLocks noChangeArrowheads="1"/>
          </p:cNvSpPr>
          <p:nvPr/>
        </p:nvSpPr>
        <p:spPr bwMode="auto">
          <a:xfrm>
            <a:off x="10200861" y="16764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Y</a:t>
            </a:r>
          </a:p>
        </p:txBody>
      </p:sp>
      <p:sp>
        <p:nvSpPr>
          <p:cNvPr id="5" name="Oval 5">
            <a:extLst>
              <a:ext uri="{FF2B5EF4-FFF2-40B4-BE49-F238E27FC236}">
                <a16:creationId xmlns:a16="http://schemas.microsoft.com/office/drawing/2014/main" id="{D5FE2A78-86A9-4D34-BF57-47055746AEB9}"/>
              </a:ext>
            </a:extLst>
          </p:cNvPr>
          <p:cNvSpPr>
            <a:spLocks noChangeArrowheads="1"/>
          </p:cNvSpPr>
          <p:nvPr/>
        </p:nvSpPr>
        <p:spPr bwMode="auto">
          <a:xfrm>
            <a:off x="9286461" y="31242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1</a:t>
            </a:r>
            <a:endParaRPr lang="en-US" dirty="0">
              <a:latin typeface="Calibri"/>
              <a:cs typeface="Calibri"/>
            </a:endParaRPr>
          </a:p>
        </p:txBody>
      </p:sp>
      <p:sp>
        <p:nvSpPr>
          <p:cNvPr id="6" name="Oval 6">
            <a:extLst>
              <a:ext uri="{FF2B5EF4-FFF2-40B4-BE49-F238E27FC236}">
                <a16:creationId xmlns:a16="http://schemas.microsoft.com/office/drawing/2014/main" id="{6E42F07E-E27E-4B5A-BEC4-1936788C5A6F}"/>
              </a:ext>
            </a:extLst>
          </p:cNvPr>
          <p:cNvSpPr>
            <a:spLocks noChangeArrowheads="1"/>
          </p:cNvSpPr>
          <p:nvPr/>
        </p:nvSpPr>
        <p:spPr bwMode="auto">
          <a:xfrm>
            <a:off x="11115261" y="3124200"/>
            <a:ext cx="533400" cy="533400"/>
          </a:xfrm>
          <a:prstGeom prst="ellipse">
            <a:avLst/>
          </a:prstGeom>
          <a:noFill/>
          <a:ln w="9525">
            <a:solidFill>
              <a:schemeClr val="tx1"/>
            </a:solidFill>
            <a:round/>
            <a:headEnd/>
            <a:tailEnd/>
          </a:ln>
        </p:spPr>
        <p:txBody>
          <a:bodyPr wrap="none" anchor="ctr"/>
          <a:lstStyle/>
          <a:p>
            <a:pPr algn="ctr"/>
            <a:r>
              <a:rPr lang="en-US" dirty="0">
                <a:latin typeface="Calibri"/>
                <a:cs typeface="Calibri"/>
              </a:rPr>
              <a:t>F</a:t>
            </a:r>
            <a:r>
              <a:rPr lang="en-US" baseline="-25000" dirty="0">
                <a:latin typeface="Calibri"/>
                <a:cs typeface="Calibri"/>
              </a:rPr>
              <a:t>2</a:t>
            </a:r>
            <a:endParaRPr lang="en-US" dirty="0">
              <a:latin typeface="Calibri"/>
              <a:cs typeface="Calibri"/>
            </a:endParaRPr>
          </a:p>
        </p:txBody>
      </p:sp>
      <p:cxnSp>
        <p:nvCxnSpPr>
          <p:cNvPr id="7" name="AutoShape 7">
            <a:extLst>
              <a:ext uri="{FF2B5EF4-FFF2-40B4-BE49-F238E27FC236}">
                <a16:creationId xmlns:a16="http://schemas.microsoft.com/office/drawing/2014/main" id="{53A013CF-5389-4294-A2B3-DAE68EF834F6}"/>
              </a:ext>
            </a:extLst>
          </p:cNvPr>
          <p:cNvCxnSpPr>
            <a:cxnSpLocks noChangeShapeType="1"/>
            <a:stCxn id="4" idx="4"/>
            <a:endCxn id="6" idx="0"/>
          </p:cNvCxnSpPr>
          <p:nvPr/>
        </p:nvCxnSpPr>
        <p:spPr bwMode="auto">
          <a:xfrm>
            <a:off x="10467561" y="2209800"/>
            <a:ext cx="914400" cy="914400"/>
          </a:xfrm>
          <a:prstGeom prst="straightConnector1">
            <a:avLst/>
          </a:prstGeom>
          <a:noFill/>
          <a:ln w="9525">
            <a:solidFill>
              <a:schemeClr val="tx1"/>
            </a:solidFill>
            <a:round/>
            <a:headEnd/>
            <a:tailEnd type="triangle" w="med" len="med"/>
          </a:ln>
        </p:spPr>
      </p:cxnSp>
      <p:cxnSp>
        <p:nvCxnSpPr>
          <p:cNvPr id="8" name="AutoShape 8">
            <a:extLst>
              <a:ext uri="{FF2B5EF4-FFF2-40B4-BE49-F238E27FC236}">
                <a16:creationId xmlns:a16="http://schemas.microsoft.com/office/drawing/2014/main" id="{AC1EB849-5CDB-40AA-BE3C-83EA5E73E987}"/>
              </a:ext>
            </a:extLst>
          </p:cNvPr>
          <p:cNvCxnSpPr>
            <a:cxnSpLocks noChangeShapeType="1"/>
            <a:stCxn id="4" idx="4"/>
            <a:endCxn id="5" idx="0"/>
          </p:cNvCxnSpPr>
          <p:nvPr/>
        </p:nvCxnSpPr>
        <p:spPr bwMode="auto">
          <a:xfrm flipH="1">
            <a:off x="9553161" y="2209800"/>
            <a:ext cx="914400" cy="914400"/>
          </a:xfrm>
          <a:prstGeom prst="straightConnector1">
            <a:avLst/>
          </a:prstGeom>
          <a:noFill/>
          <a:ln w="9525">
            <a:solidFill>
              <a:schemeClr val="tx1"/>
            </a:solidFill>
            <a:round/>
            <a:headEnd/>
            <a:tailEnd type="triangle" w="med" len="med"/>
          </a:ln>
        </p:spPr>
      </p:cxnSp>
      <p:sp>
        <p:nvSpPr>
          <p:cNvPr id="11" name="Content Placeholder 2">
            <a:extLst>
              <a:ext uri="{FF2B5EF4-FFF2-40B4-BE49-F238E27FC236}">
                <a16:creationId xmlns:a16="http://schemas.microsoft.com/office/drawing/2014/main" id="{B3813DAA-08AD-4F13-8DB7-76483487E296}"/>
              </a:ext>
            </a:extLst>
          </p:cNvPr>
          <p:cNvSpPr>
            <a:spLocks noGrp="1"/>
          </p:cNvSpPr>
          <p:nvPr>
            <p:ph idx="1"/>
          </p:nvPr>
        </p:nvSpPr>
        <p:spPr>
          <a:xfrm>
            <a:off x="406400" y="1397000"/>
            <a:ext cx="11252200" cy="5308599"/>
          </a:xfrm>
        </p:spPr>
        <p:txBody>
          <a:bodyPr/>
          <a:lstStyle/>
          <a:p>
            <a:r>
              <a:rPr lang="en-US" sz="2400" dirty="0"/>
              <a:t>Step 4: Classification</a:t>
            </a:r>
          </a:p>
          <a:p>
            <a:r>
              <a:rPr lang="en-US" sz="2400" dirty="0"/>
              <a:t>Suppose you want to label this email from a known sender:</a:t>
            </a:r>
            <a:br>
              <a:rPr lang="en-US" sz="2400" dirty="0"/>
            </a:br>
            <a:r>
              <a:rPr lang="en-US" sz="2400" dirty="0"/>
              <a:t>“</a:t>
            </a:r>
            <a:r>
              <a:rPr lang="en-US" sz="2400" b="1" dirty="0"/>
              <a:t>Free</a:t>
            </a:r>
            <a:r>
              <a:rPr lang="en-US" sz="2400" dirty="0"/>
              <a:t> food in Soda 430 today”</a:t>
            </a:r>
          </a:p>
          <a:p>
            <a:r>
              <a:rPr lang="en-US" sz="2400" dirty="0"/>
              <a:t>Step 4.1: Feature extraction:</a:t>
            </a:r>
          </a:p>
          <a:p>
            <a:pPr lvl="1"/>
            <a:r>
              <a:rPr lang="en-US" sz="1800" dirty="0">
                <a:latin typeface="Calibri"/>
                <a:cs typeface="Calibri"/>
              </a:rPr>
              <a:t>F</a:t>
            </a:r>
            <a:r>
              <a:rPr lang="en-US" sz="1800" baseline="-25000" dirty="0">
                <a:latin typeface="Calibri"/>
                <a:cs typeface="Calibri"/>
              </a:rPr>
              <a:t>1</a:t>
            </a:r>
            <a:r>
              <a:rPr lang="en-US" sz="1800" dirty="0"/>
              <a:t> = yes, known sender</a:t>
            </a:r>
          </a:p>
          <a:p>
            <a:pPr lvl="1"/>
            <a:r>
              <a:rPr lang="en-US" sz="1800" dirty="0">
                <a:latin typeface="Calibri"/>
                <a:cs typeface="Calibri"/>
              </a:rPr>
              <a:t>F</a:t>
            </a:r>
            <a:r>
              <a:rPr lang="en-US" sz="1800" baseline="-25000" dirty="0">
                <a:latin typeface="Calibri"/>
                <a:cs typeface="Calibri"/>
              </a:rPr>
              <a:t>2</a:t>
            </a:r>
            <a:r>
              <a:rPr lang="en-US" sz="1800" dirty="0"/>
              <a:t> = 1 occurrence of “free”</a:t>
            </a:r>
          </a:p>
        </p:txBody>
      </p:sp>
    </p:spTree>
    <p:extLst>
      <p:ext uri="{BB962C8B-B14F-4D97-AF65-F5344CB8AC3E}">
        <p14:creationId xmlns:p14="http://schemas.microsoft.com/office/powerpoint/2010/main" val="28143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E8FB-CCF9-4128-B16B-2DE6AC61DFCB}"/>
              </a:ext>
            </a:extLst>
          </p:cNvPr>
          <p:cNvSpPr>
            <a:spLocks noGrp="1"/>
          </p:cNvSpPr>
          <p:nvPr>
            <p:ph type="title"/>
          </p:nvPr>
        </p:nvSpPr>
        <p:spPr/>
        <p:txBody>
          <a:bodyPr/>
          <a:lstStyle/>
          <a:p>
            <a:r>
              <a:rPr lang="en-US" dirty="0"/>
              <a:t>Example: Naïve Bayes for Spam Filter</a:t>
            </a:r>
          </a:p>
        </p:txBody>
      </p:sp>
      <p:sp>
        <p:nvSpPr>
          <p:cNvPr id="11" name="Content Placeholder 2">
            <a:extLst>
              <a:ext uri="{FF2B5EF4-FFF2-40B4-BE49-F238E27FC236}">
                <a16:creationId xmlns:a16="http://schemas.microsoft.com/office/drawing/2014/main" id="{B3813DAA-08AD-4F13-8DB7-76483487E296}"/>
              </a:ext>
            </a:extLst>
          </p:cNvPr>
          <p:cNvSpPr>
            <a:spLocks noGrp="1"/>
          </p:cNvSpPr>
          <p:nvPr>
            <p:ph idx="1"/>
          </p:nvPr>
        </p:nvSpPr>
        <p:spPr>
          <a:xfrm>
            <a:off x="406400" y="1295400"/>
            <a:ext cx="9194800" cy="5410200"/>
          </a:xfrm>
        </p:spPr>
        <p:txBody>
          <a:bodyPr/>
          <a:lstStyle/>
          <a:p>
            <a:r>
              <a:rPr lang="en-US" sz="2400" dirty="0"/>
              <a:t>Step 4.2: Inference</a:t>
            </a:r>
          </a:p>
          <a:p>
            <a:r>
              <a:rPr lang="en-US" sz="2400" dirty="0"/>
              <a:t>Instantiate features (evidence):</a:t>
            </a:r>
          </a:p>
          <a:p>
            <a:pPr lvl="1"/>
            <a:r>
              <a:rPr lang="en-US" sz="1800" dirty="0">
                <a:latin typeface="Calibri"/>
                <a:cs typeface="Calibri"/>
              </a:rPr>
              <a:t>F</a:t>
            </a:r>
            <a:r>
              <a:rPr lang="en-US" sz="1800" baseline="-25000" dirty="0">
                <a:latin typeface="Calibri"/>
                <a:cs typeface="Calibri"/>
              </a:rPr>
              <a:t>1</a:t>
            </a:r>
            <a:r>
              <a:rPr lang="en-US" sz="1800" dirty="0"/>
              <a:t> = yes</a:t>
            </a:r>
          </a:p>
          <a:p>
            <a:pPr lvl="1"/>
            <a:r>
              <a:rPr lang="en-US" sz="1800" dirty="0">
                <a:latin typeface="Calibri"/>
                <a:cs typeface="Calibri"/>
              </a:rPr>
              <a:t>F</a:t>
            </a:r>
            <a:r>
              <a:rPr lang="en-US" sz="1800" baseline="-25000" dirty="0">
                <a:latin typeface="Calibri"/>
                <a:cs typeface="Calibri"/>
              </a:rPr>
              <a:t>2</a:t>
            </a:r>
            <a:r>
              <a:rPr lang="en-US" sz="1800" dirty="0"/>
              <a:t> = 1</a:t>
            </a:r>
          </a:p>
          <a:p>
            <a:r>
              <a:rPr lang="en-US" sz="2400" dirty="0"/>
              <a:t>Compute joint probabilities:</a:t>
            </a:r>
          </a:p>
          <a:p>
            <a:pPr lvl="1"/>
            <a:r>
              <a:rPr lang="en-US" sz="1800" dirty="0"/>
              <a:t>P(Y = spam, </a:t>
            </a:r>
            <a:r>
              <a:rPr lang="en-US" sz="1800" dirty="0">
                <a:latin typeface="Calibri"/>
                <a:cs typeface="Calibri"/>
              </a:rPr>
              <a:t>F</a:t>
            </a:r>
            <a:r>
              <a:rPr lang="en-US" sz="1800" baseline="-25000" dirty="0">
                <a:latin typeface="Calibri"/>
                <a:cs typeface="Calibri"/>
              </a:rPr>
              <a:t>1</a:t>
            </a:r>
            <a:r>
              <a:rPr lang="en-US" sz="1800" dirty="0"/>
              <a:t> = yes, </a:t>
            </a:r>
            <a:r>
              <a:rPr lang="en-US" sz="1800" dirty="0">
                <a:latin typeface="Calibri"/>
                <a:cs typeface="Calibri"/>
              </a:rPr>
              <a:t>F</a:t>
            </a:r>
            <a:r>
              <a:rPr lang="en-US" sz="1800" baseline="-25000" dirty="0">
                <a:latin typeface="Calibri"/>
                <a:cs typeface="Calibri"/>
              </a:rPr>
              <a:t>2</a:t>
            </a:r>
            <a:r>
              <a:rPr lang="en-US" sz="1800" dirty="0"/>
              <a:t> = 1) = P(Y = spam)  P(</a:t>
            </a:r>
            <a:r>
              <a:rPr lang="en-US" sz="1800" dirty="0">
                <a:latin typeface="Calibri"/>
                <a:cs typeface="Calibri"/>
              </a:rPr>
              <a:t>F</a:t>
            </a:r>
            <a:r>
              <a:rPr lang="en-US" sz="1800" baseline="-25000" dirty="0">
                <a:latin typeface="Calibri"/>
                <a:cs typeface="Calibri"/>
              </a:rPr>
              <a:t>1</a:t>
            </a:r>
            <a:r>
              <a:rPr lang="en-US" sz="1800" dirty="0"/>
              <a:t> = yes | spam) P(</a:t>
            </a:r>
            <a:r>
              <a:rPr lang="en-US" sz="1800" dirty="0">
                <a:latin typeface="Calibri"/>
                <a:cs typeface="Calibri"/>
              </a:rPr>
              <a:t>F</a:t>
            </a:r>
            <a:r>
              <a:rPr lang="en-US" sz="1800" baseline="-25000" dirty="0">
                <a:latin typeface="Calibri"/>
                <a:cs typeface="Calibri"/>
              </a:rPr>
              <a:t>2</a:t>
            </a:r>
            <a:r>
              <a:rPr lang="en-US" sz="1800" dirty="0"/>
              <a:t> = 1 | spam)</a:t>
            </a:r>
            <a:br>
              <a:rPr lang="en-US" sz="1800" dirty="0"/>
            </a:br>
            <a:r>
              <a:rPr lang="en-US" sz="1800" dirty="0"/>
              <a:t>= 0.4 * 0.1 * 0.12 = 0.0048</a:t>
            </a:r>
          </a:p>
          <a:p>
            <a:pPr lvl="1"/>
            <a:r>
              <a:rPr lang="en-US" sz="1800" dirty="0"/>
              <a:t>P(Y = ham, </a:t>
            </a:r>
            <a:r>
              <a:rPr lang="en-US" sz="1800" dirty="0">
                <a:latin typeface="Calibri"/>
                <a:cs typeface="Calibri"/>
              </a:rPr>
              <a:t>F</a:t>
            </a:r>
            <a:r>
              <a:rPr lang="en-US" sz="1800" baseline="-25000" dirty="0">
                <a:latin typeface="Calibri"/>
                <a:cs typeface="Calibri"/>
              </a:rPr>
              <a:t>1</a:t>
            </a:r>
            <a:r>
              <a:rPr lang="en-US" sz="1800" dirty="0"/>
              <a:t> = yes, </a:t>
            </a:r>
            <a:r>
              <a:rPr lang="en-US" sz="1800" dirty="0">
                <a:latin typeface="Calibri"/>
                <a:cs typeface="Calibri"/>
              </a:rPr>
              <a:t>F</a:t>
            </a:r>
            <a:r>
              <a:rPr lang="en-US" sz="1800" baseline="-25000" dirty="0">
                <a:latin typeface="Calibri"/>
                <a:cs typeface="Calibri"/>
              </a:rPr>
              <a:t>2</a:t>
            </a:r>
            <a:r>
              <a:rPr lang="en-US" sz="1800" dirty="0"/>
              <a:t> = 1) = P(Y = ham)  P(</a:t>
            </a:r>
            <a:r>
              <a:rPr lang="en-US" sz="1800" dirty="0">
                <a:latin typeface="Calibri"/>
                <a:cs typeface="Calibri"/>
              </a:rPr>
              <a:t>F</a:t>
            </a:r>
            <a:r>
              <a:rPr lang="en-US" sz="1800" baseline="-25000" dirty="0">
                <a:latin typeface="Calibri"/>
                <a:cs typeface="Calibri"/>
              </a:rPr>
              <a:t>1</a:t>
            </a:r>
            <a:r>
              <a:rPr lang="en-US" sz="1800" dirty="0"/>
              <a:t> = yes | ham) P(</a:t>
            </a:r>
            <a:r>
              <a:rPr lang="en-US" sz="1800" dirty="0">
                <a:latin typeface="Calibri"/>
                <a:cs typeface="Calibri"/>
              </a:rPr>
              <a:t>F</a:t>
            </a:r>
            <a:r>
              <a:rPr lang="en-US" sz="1800" baseline="-25000" dirty="0">
                <a:latin typeface="Calibri"/>
                <a:cs typeface="Calibri"/>
              </a:rPr>
              <a:t>2</a:t>
            </a:r>
            <a:r>
              <a:rPr lang="en-US" sz="1800" dirty="0"/>
              <a:t> = 1 | ham)</a:t>
            </a:r>
            <a:br>
              <a:rPr lang="en-US" sz="1800" dirty="0"/>
            </a:br>
            <a:r>
              <a:rPr lang="en-US" sz="1800" dirty="0"/>
              <a:t>= 0.6 * 0.7 * 0.07 = 0.0294</a:t>
            </a:r>
          </a:p>
          <a:p>
            <a:r>
              <a:rPr lang="en-US" sz="2400" dirty="0"/>
              <a:t>Normalize:</a:t>
            </a:r>
          </a:p>
          <a:p>
            <a:pPr lvl="1"/>
            <a:r>
              <a:rPr lang="en-US" sz="1800" dirty="0"/>
              <a:t>P(Y = spam | </a:t>
            </a:r>
            <a:r>
              <a:rPr lang="en-US" sz="1800" dirty="0">
                <a:latin typeface="Calibri"/>
                <a:cs typeface="Calibri"/>
              </a:rPr>
              <a:t>F</a:t>
            </a:r>
            <a:r>
              <a:rPr lang="en-US" sz="1800" baseline="-25000" dirty="0">
                <a:latin typeface="Calibri"/>
                <a:cs typeface="Calibri"/>
              </a:rPr>
              <a:t>1</a:t>
            </a:r>
            <a:r>
              <a:rPr lang="en-US" sz="1800" dirty="0"/>
              <a:t> = yes, </a:t>
            </a:r>
            <a:r>
              <a:rPr lang="en-US" sz="1800" dirty="0">
                <a:latin typeface="Calibri"/>
                <a:cs typeface="Calibri"/>
              </a:rPr>
              <a:t>F</a:t>
            </a:r>
            <a:r>
              <a:rPr lang="en-US" sz="1800" baseline="-25000" dirty="0">
                <a:latin typeface="Calibri"/>
                <a:cs typeface="Calibri"/>
              </a:rPr>
              <a:t>2</a:t>
            </a:r>
            <a:r>
              <a:rPr lang="en-US" sz="1800" dirty="0"/>
              <a:t> = 1) = 0.0048 / (0.0048+0.0294) = 0.14</a:t>
            </a:r>
          </a:p>
          <a:p>
            <a:pPr lvl="1"/>
            <a:r>
              <a:rPr lang="en-US" sz="1800" dirty="0"/>
              <a:t>P(Y = ham | </a:t>
            </a:r>
            <a:r>
              <a:rPr lang="en-US" sz="1800" dirty="0">
                <a:latin typeface="Calibri"/>
                <a:cs typeface="Calibri"/>
              </a:rPr>
              <a:t>F</a:t>
            </a:r>
            <a:r>
              <a:rPr lang="en-US" sz="1800" baseline="-25000" dirty="0">
                <a:latin typeface="Calibri"/>
                <a:cs typeface="Calibri"/>
              </a:rPr>
              <a:t>1</a:t>
            </a:r>
            <a:r>
              <a:rPr lang="en-US" sz="1800" dirty="0"/>
              <a:t> = yes, </a:t>
            </a:r>
            <a:r>
              <a:rPr lang="en-US" sz="1800" dirty="0">
                <a:latin typeface="Calibri"/>
                <a:cs typeface="Calibri"/>
              </a:rPr>
              <a:t>F</a:t>
            </a:r>
            <a:r>
              <a:rPr lang="en-US" sz="1800" baseline="-25000" dirty="0">
                <a:latin typeface="Calibri"/>
                <a:cs typeface="Calibri"/>
              </a:rPr>
              <a:t>2</a:t>
            </a:r>
            <a:r>
              <a:rPr lang="en-US" sz="1800" dirty="0"/>
              <a:t> = 1) = 0.0294 / (0.0048+0.0294) = 0.86</a:t>
            </a:r>
          </a:p>
          <a:p>
            <a:r>
              <a:rPr lang="en-US" sz="2400" dirty="0"/>
              <a:t>Classification result:</a:t>
            </a:r>
          </a:p>
          <a:p>
            <a:pPr lvl="1"/>
            <a:r>
              <a:rPr lang="en-US" sz="2000" dirty="0"/>
              <a:t>14% chance the email is spam. 86% chance it’s ham.</a:t>
            </a:r>
          </a:p>
          <a:p>
            <a:pPr lvl="1"/>
            <a:r>
              <a:rPr lang="en-US" sz="2000" dirty="0"/>
              <a:t>Or, if you don’t need probabilities, note that 0.0294 &gt; 0.0048 and guess ham.</a:t>
            </a:r>
          </a:p>
        </p:txBody>
      </p:sp>
      <p:graphicFrame>
        <p:nvGraphicFramePr>
          <p:cNvPr id="9" name="Group 70">
            <a:extLst>
              <a:ext uri="{FF2B5EF4-FFF2-40B4-BE49-F238E27FC236}">
                <a16:creationId xmlns:a16="http://schemas.microsoft.com/office/drawing/2014/main" id="{75DC66DC-8F99-4493-A3A3-427868DA92AE}"/>
              </a:ext>
            </a:extLst>
          </p:cNvPr>
          <p:cNvGraphicFramePr>
            <a:graphicFrameLocks noGrp="1"/>
          </p:cNvGraphicFramePr>
          <p:nvPr>
            <p:extLst>
              <p:ext uri="{D42A27DB-BD31-4B8C-83A1-F6EECF244321}">
                <p14:modId xmlns:p14="http://schemas.microsoft.com/office/powerpoint/2010/main" val="1861553524"/>
              </p:ext>
            </p:extLst>
          </p:nvPr>
        </p:nvGraphicFramePr>
        <p:xfrm>
          <a:off x="10134599" y="1194596"/>
          <a:ext cx="1904998" cy="1097280"/>
        </p:xfrm>
        <a:graphic>
          <a:graphicData uri="http://schemas.openxmlformats.org/drawingml/2006/table">
            <a:tbl>
              <a:tblPr/>
              <a:tblGrid>
                <a:gridCol w="1142999">
                  <a:extLst>
                    <a:ext uri="{9D8B030D-6E8A-4147-A177-3AD203B41FA5}">
                      <a16:colId xmlns:a16="http://schemas.microsoft.com/office/drawing/2014/main" val="20000"/>
                    </a:ext>
                  </a:extLst>
                </a:gridCol>
                <a:gridCol w="761999">
                  <a:extLst>
                    <a:ext uri="{9D8B030D-6E8A-4147-A177-3AD203B41FA5}">
                      <a16:colId xmlns:a16="http://schemas.microsoft.com/office/drawing/2014/main" val="20001"/>
                    </a:ext>
                  </a:extLst>
                </a:gridCol>
              </a:tblGrid>
              <a:tr h="119546">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Y: The label (spam or ham)</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1714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P(Y)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14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0.4</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Group 70">
            <a:extLst>
              <a:ext uri="{FF2B5EF4-FFF2-40B4-BE49-F238E27FC236}">
                <a16:creationId xmlns:a16="http://schemas.microsoft.com/office/drawing/2014/main" id="{00318E5D-8571-4D17-83D7-3B003FFE492E}"/>
              </a:ext>
            </a:extLst>
          </p:cNvPr>
          <p:cNvGraphicFramePr>
            <a:graphicFrameLocks noGrp="1"/>
          </p:cNvGraphicFramePr>
          <p:nvPr>
            <p:extLst>
              <p:ext uri="{D42A27DB-BD31-4B8C-83A1-F6EECF244321}">
                <p14:modId xmlns:p14="http://schemas.microsoft.com/office/powerpoint/2010/main" val="2865599648"/>
              </p:ext>
            </p:extLst>
          </p:nvPr>
        </p:nvGraphicFramePr>
        <p:xfrm>
          <a:off x="10144537" y="2480355"/>
          <a:ext cx="1904999" cy="164592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3732739243"/>
                    </a:ext>
                  </a:extLst>
                </a:gridCol>
                <a:gridCol w="685799">
                  <a:extLst>
                    <a:ext uri="{9D8B030D-6E8A-4147-A177-3AD203B41FA5}">
                      <a16:colId xmlns:a16="http://schemas.microsoft.com/office/drawing/2014/main" val="20001"/>
                    </a:ext>
                  </a:extLst>
                </a:gridCol>
              </a:tblGrid>
              <a:tr h="182934">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200" dirty="0">
                          <a:solidFill>
                            <a:schemeClr val="accent2"/>
                          </a:solidFill>
                          <a:latin typeface="Calibri"/>
                          <a:cs typeface="Calibri"/>
                        </a:rPr>
                        <a:t>F</a:t>
                      </a:r>
                      <a:r>
                        <a:rPr lang="en-US" sz="1200" baseline="-25000" dirty="0">
                          <a:solidFill>
                            <a:schemeClr val="accent2"/>
                          </a:solidFill>
                          <a:latin typeface="Calibri"/>
                          <a:cs typeface="Calibri"/>
                        </a:rPr>
                        <a:t>1</a:t>
                      </a:r>
                      <a:r>
                        <a:rPr kumimoji="0" lang="en-US" sz="1200" b="0" i="0" u="none" strike="noStrike" cap="none" normalizeH="0" baseline="0" dirty="0">
                          <a:ln>
                            <a:noFill/>
                          </a:ln>
                          <a:solidFill>
                            <a:schemeClr val="accent2"/>
                          </a:solidFill>
                          <a:effectLst/>
                          <a:latin typeface="Calibri" pitchFamily="34" charset="0"/>
                          <a:cs typeface="Calibri" pitchFamily="34" charset="0"/>
                        </a:rPr>
                        <a:t>: do I know the sender?</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17029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200" dirty="0">
                          <a:solidFill>
                            <a:schemeClr val="accent2"/>
                          </a:solidFill>
                          <a:latin typeface="Calibri"/>
                          <a:cs typeface="Calibri"/>
                        </a:rPr>
                        <a:t>F</a:t>
                      </a:r>
                      <a:r>
                        <a:rPr lang="en-US" sz="1200" baseline="-25000" dirty="0">
                          <a:solidFill>
                            <a:schemeClr val="accent2"/>
                          </a:solidFill>
                          <a:latin typeface="Calibri"/>
                          <a:cs typeface="Calibri"/>
                        </a:rPr>
                        <a:t>1</a:t>
                      </a:r>
                      <a:endParaRPr kumimoji="0" lang="en-US" sz="12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P(</a:t>
                      </a:r>
                      <a:r>
                        <a:rPr lang="en-US" sz="1200" dirty="0">
                          <a:solidFill>
                            <a:schemeClr val="accent2"/>
                          </a:solidFill>
                          <a:latin typeface="Calibri"/>
                          <a:cs typeface="Calibri"/>
                        </a:rPr>
                        <a:t>F</a:t>
                      </a:r>
                      <a:r>
                        <a:rPr lang="en-US" sz="1200" baseline="-25000" dirty="0">
                          <a:solidFill>
                            <a:schemeClr val="accent2"/>
                          </a:solidFill>
                          <a:latin typeface="Calibri"/>
                          <a:cs typeface="Calibri"/>
                        </a:rPr>
                        <a:t>1</a:t>
                      </a:r>
                      <a:r>
                        <a:rPr kumimoji="0" lang="en-US" sz="12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29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yes</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0.7</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029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no</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029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yes</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17029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no</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0.9</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bl>
          </a:graphicData>
        </a:graphic>
      </p:graphicFrame>
      <p:graphicFrame>
        <p:nvGraphicFramePr>
          <p:cNvPr id="12" name="Group 70">
            <a:extLst>
              <a:ext uri="{FF2B5EF4-FFF2-40B4-BE49-F238E27FC236}">
                <a16:creationId xmlns:a16="http://schemas.microsoft.com/office/drawing/2014/main" id="{121D103B-3DA1-453D-89E3-ED9427B6C3E4}"/>
              </a:ext>
            </a:extLst>
          </p:cNvPr>
          <p:cNvGraphicFramePr>
            <a:graphicFrameLocks noGrp="1"/>
          </p:cNvGraphicFramePr>
          <p:nvPr>
            <p:extLst>
              <p:ext uri="{D42A27DB-BD31-4B8C-83A1-F6EECF244321}">
                <p14:modId xmlns:p14="http://schemas.microsoft.com/office/powerpoint/2010/main" val="954167878"/>
              </p:ext>
            </p:extLst>
          </p:nvPr>
        </p:nvGraphicFramePr>
        <p:xfrm>
          <a:off x="10134599" y="4391923"/>
          <a:ext cx="1924877" cy="2209058"/>
        </p:xfrm>
        <a:graphic>
          <a:graphicData uri="http://schemas.openxmlformats.org/drawingml/2006/table">
            <a:tbl>
              <a:tblPr/>
              <a:tblGrid>
                <a:gridCol w="609601">
                  <a:extLst>
                    <a:ext uri="{9D8B030D-6E8A-4147-A177-3AD203B41FA5}">
                      <a16:colId xmlns:a16="http://schemas.microsoft.com/office/drawing/2014/main" val="20000"/>
                    </a:ext>
                  </a:extLst>
                </a:gridCol>
                <a:gridCol w="609600">
                  <a:extLst>
                    <a:ext uri="{9D8B030D-6E8A-4147-A177-3AD203B41FA5}">
                      <a16:colId xmlns:a16="http://schemas.microsoft.com/office/drawing/2014/main" val="3732739243"/>
                    </a:ext>
                  </a:extLst>
                </a:gridCol>
                <a:gridCol w="705676">
                  <a:extLst>
                    <a:ext uri="{9D8B030D-6E8A-4147-A177-3AD203B41FA5}">
                      <a16:colId xmlns:a16="http://schemas.microsoft.com/office/drawing/2014/main" val="20001"/>
                    </a:ext>
                  </a:extLst>
                </a:gridCol>
              </a:tblGrid>
              <a:tr h="288818">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lang="en-US" sz="1200" dirty="0">
                          <a:solidFill>
                            <a:schemeClr val="accent2"/>
                          </a:solidFill>
                          <a:latin typeface="Calibri"/>
                          <a:cs typeface="Calibri"/>
                        </a:rPr>
                        <a:t>F</a:t>
                      </a:r>
                      <a:r>
                        <a:rPr lang="en-US" sz="1200" baseline="-25000" dirty="0">
                          <a:solidFill>
                            <a:schemeClr val="accent2"/>
                          </a:solidFill>
                          <a:latin typeface="Calibri"/>
                          <a:cs typeface="Calibri"/>
                        </a:rPr>
                        <a:t>2</a:t>
                      </a:r>
                      <a:r>
                        <a:rPr kumimoji="0" lang="en-US" sz="1200" b="0" i="0" u="none" strike="noStrike" cap="none" normalizeH="0" baseline="0" dirty="0">
                          <a:ln>
                            <a:noFill/>
                          </a:ln>
                          <a:solidFill>
                            <a:schemeClr val="accent2"/>
                          </a:solidFill>
                          <a:effectLst/>
                          <a:latin typeface="Calibri" pitchFamily="34" charset="0"/>
                          <a:cs typeface="Calibri" pitchFamily="34" charset="0"/>
                        </a:rPr>
                        <a:t>: # of occurrences of FREE</a:t>
                      </a:r>
                    </a:p>
                  </a:txBody>
                  <a:tcPr marL="91437" marR="9143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131203"/>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200" dirty="0">
                          <a:solidFill>
                            <a:schemeClr val="accent2"/>
                          </a:solidFill>
                          <a:latin typeface="Calibri"/>
                          <a:cs typeface="Calibri"/>
                        </a:rPr>
                        <a:t>F</a:t>
                      </a:r>
                      <a:r>
                        <a:rPr lang="en-US" sz="1200" baseline="-25000" dirty="0">
                          <a:solidFill>
                            <a:schemeClr val="accent2"/>
                          </a:solidFill>
                          <a:latin typeface="Calibri"/>
                          <a:cs typeface="Calibri"/>
                        </a:rPr>
                        <a:t>2</a:t>
                      </a:r>
                      <a:endParaRPr kumimoji="0" lang="en-US" sz="12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P(</a:t>
                      </a:r>
                      <a:r>
                        <a:rPr lang="en-US" sz="1200" dirty="0">
                          <a:solidFill>
                            <a:schemeClr val="accent2"/>
                          </a:solidFill>
                          <a:latin typeface="Calibri"/>
                          <a:cs typeface="Calibri"/>
                        </a:rPr>
                        <a:t>F</a:t>
                      </a:r>
                      <a:r>
                        <a:rPr lang="en-US" sz="1200" baseline="-25000" dirty="0">
                          <a:solidFill>
                            <a:schemeClr val="accent2"/>
                          </a:solidFill>
                          <a:latin typeface="Calibri"/>
                          <a:cs typeface="Calibri"/>
                        </a:rPr>
                        <a:t>2</a:t>
                      </a:r>
                      <a:r>
                        <a:rPr kumimoji="0" lang="en-US" sz="1200" b="0" i="0" u="none" strike="noStrike" cap="none" normalizeH="0" baseline="0" dirty="0">
                          <a:ln>
                            <a:noFill/>
                          </a:ln>
                          <a:solidFill>
                            <a:schemeClr val="accent2"/>
                          </a:solidFill>
                          <a:effectLst/>
                          <a:latin typeface="Calibri" pitchFamily="34" charset="0"/>
                          <a:cs typeface="Calibri" pitchFamily="34" charset="0"/>
                        </a:rPr>
                        <a:t>|Y)</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0.85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0.07</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ham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0.08</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305689"/>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0.75</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8522380"/>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0.12</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67646"/>
                  </a:ext>
                </a:extLst>
              </a:tr>
              <a:tr h="199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2</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spam</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200" b="0" i="0" u="none" strike="noStrike" cap="none" normalizeH="0" baseline="0" dirty="0">
                          <a:ln>
                            <a:noFill/>
                          </a:ln>
                          <a:solidFill>
                            <a:schemeClr val="accent2"/>
                          </a:solidFill>
                          <a:effectLst/>
                          <a:latin typeface="Calibri" pitchFamily="34" charset="0"/>
                          <a:cs typeface="Calibri" pitchFamily="34" charset="0"/>
                        </a:rPr>
                        <a:t>0.13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734826"/>
                  </a:ext>
                </a:extLst>
              </a:tr>
            </a:tbl>
          </a:graphicData>
        </a:graphic>
      </p:graphicFrame>
    </p:spTree>
    <p:extLst>
      <p:ext uri="{BB962C8B-B14F-4D97-AF65-F5344CB8AC3E}">
        <p14:creationId xmlns:p14="http://schemas.microsoft.com/office/powerpoint/2010/main" val="111054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Calibri"/>
                <a:cs typeface="Calibri"/>
              </a:rPr>
              <a:t>Naïve Bayes for Digits</a:t>
            </a:r>
          </a:p>
        </p:txBody>
      </p:sp>
      <p:sp>
        <p:nvSpPr>
          <p:cNvPr id="12291" name="Rectangle 3"/>
          <p:cNvSpPr>
            <a:spLocks noGrp="1" noChangeArrowheads="1"/>
          </p:cNvSpPr>
          <p:nvPr>
            <p:ph idx="1"/>
          </p:nvPr>
        </p:nvSpPr>
        <p:spPr>
          <a:xfrm>
            <a:off x="457200" y="1295400"/>
            <a:ext cx="10972800" cy="4800600"/>
          </a:xfrm>
        </p:spPr>
        <p:txBody>
          <a:bodyPr/>
          <a:lstStyle/>
          <a:p>
            <a:pPr eaLnBrk="1" hangingPunct="1"/>
            <a:r>
              <a:rPr lang="en-US" sz="2400" dirty="0">
                <a:latin typeface="Calibri"/>
                <a:cs typeface="Calibri"/>
              </a:rPr>
              <a:t>Simple digit recognition version:</a:t>
            </a:r>
          </a:p>
          <a:p>
            <a:pPr lvl="1" eaLnBrk="1" hangingPunct="1"/>
            <a:r>
              <a:rPr lang="en-US" sz="2000" dirty="0">
                <a:latin typeface="Calibri"/>
                <a:cs typeface="Calibri"/>
              </a:rPr>
              <a:t>One feature (variable) </a:t>
            </a:r>
            <a:r>
              <a:rPr lang="en-US" sz="2000" dirty="0" err="1">
                <a:latin typeface="Calibri"/>
                <a:cs typeface="Calibri"/>
              </a:rPr>
              <a:t>F</a:t>
            </a:r>
            <a:r>
              <a:rPr lang="en-US" sz="2000" baseline="-25000" dirty="0" err="1">
                <a:latin typeface="Calibri"/>
                <a:cs typeface="Calibri"/>
              </a:rPr>
              <a:t>ij</a:t>
            </a:r>
            <a:r>
              <a:rPr lang="en-US" sz="2000" dirty="0">
                <a:latin typeface="Calibri"/>
                <a:cs typeface="Calibri"/>
              </a:rPr>
              <a:t> for each grid position &lt;</a:t>
            </a:r>
            <a:r>
              <a:rPr lang="en-US" sz="2000" dirty="0" err="1">
                <a:latin typeface="Calibri"/>
                <a:cs typeface="Calibri"/>
              </a:rPr>
              <a:t>i,j</a:t>
            </a:r>
            <a:r>
              <a:rPr lang="en-US" sz="2000" dirty="0">
                <a:latin typeface="Calibri"/>
                <a:cs typeface="Calibri"/>
              </a:rPr>
              <a:t>&gt;</a:t>
            </a:r>
          </a:p>
          <a:p>
            <a:pPr lvl="1" eaLnBrk="1" hangingPunct="1"/>
            <a:r>
              <a:rPr lang="en-US" sz="2000" dirty="0">
                <a:latin typeface="Calibri"/>
                <a:cs typeface="Calibri"/>
              </a:rPr>
              <a:t>Feature values are on / off, based on whether intensity</a:t>
            </a:r>
          </a:p>
          <a:p>
            <a:pPr lvl="1" eaLnBrk="1" hangingPunct="1">
              <a:buNone/>
            </a:pPr>
            <a:r>
              <a:rPr lang="en-US" sz="2000" dirty="0">
                <a:latin typeface="Calibri"/>
                <a:cs typeface="Calibri"/>
              </a:rPr>
              <a:t>	is more or less than 0.5 in underlying image</a:t>
            </a:r>
          </a:p>
          <a:p>
            <a:pPr lvl="1" eaLnBrk="1" hangingPunct="1"/>
            <a:r>
              <a:rPr lang="en-US" sz="2000" dirty="0">
                <a:latin typeface="Calibri"/>
                <a:cs typeface="Calibri"/>
              </a:rPr>
              <a:t>Each input maps to a feature vector, e.g.</a:t>
            </a: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r>
              <a:rPr lang="en-US" sz="2000" dirty="0">
                <a:latin typeface="Calibri"/>
                <a:cs typeface="Calibri"/>
              </a:rPr>
              <a:t>Here: lots of features, each is binary valued</a:t>
            </a:r>
          </a:p>
          <a:p>
            <a:pPr lvl="3"/>
            <a:endParaRPr lang="en-US" sz="1200" dirty="0">
              <a:latin typeface="Calibri"/>
              <a:cs typeface="Calibri"/>
            </a:endParaRPr>
          </a:p>
          <a:p>
            <a:pPr eaLnBrk="1" hangingPunct="1"/>
            <a:r>
              <a:rPr lang="en-US" sz="2400" dirty="0">
                <a:latin typeface="Calibri"/>
                <a:cs typeface="Calibri"/>
              </a:rPr>
              <a:t>Naïve </a:t>
            </a:r>
            <a:r>
              <a:rPr lang="en-US" sz="2400" dirty="0" err="1">
                <a:latin typeface="Calibri"/>
                <a:cs typeface="Calibri"/>
              </a:rPr>
              <a:t>Bayes</a:t>
            </a:r>
            <a:r>
              <a:rPr lang="en-US" sz="2400" dirty="0">
                <a:latin typeface="Calibri"/>
                <a:cs typeface="Calibri"/>
              </a:rPr>
              <a:t> model:</a:t>
            </a:r>
          </a:p>
          <a:p>
            <a:pPr lvl="5"/>
            <a:endParaRPr lang="en-US" sz="1200" dirty="0">
              <a:latin typeface="Calibri"/>
              <a:cs typeface="Calibri"/>
            </a:endParaRPr>
          </a:p>
          <a:p>
            <a:pPr eaLnBrk="1" hangingPunct="1"/>
            <a:r>
              <a:rPr lang="en-US" sz="2400" dirty="0">
                <a:latin typeface="Calibri"/>
                <a:cs typeface="Calibri"/>
              </a:rPr>
              <a:t>What do we need to learn?</a:t>
            </a:r>
          </a:p>
        </p:txBody>
      </p:sp>
      <p:pic>
        <p:nvPicPr>
          <p:cNvPr id="12292" name="Picture 5"/>
          <p:cNvPicPr>
            <a:picLocks noChangeAspect="1" noChangeArrowheads="1"/>
          </p:cNvPicPr>
          <p:nvPr/>
        </p:nvPicPr>
        <p:blipFill>
          <a:blip r:embed="rId5" cstate="print"/>
          <a:srcRect/>
          <a:stretch>
            <a:fillRect/>
          </a:stretch>
        </p:blipFill>
        <p:spPr bwMode="auto">
          <a:xfrm>
            <a:off x="1511300" y="3352800"/>
            <a:ext cx="404813" cy="457200"/>
          </a:xfrm>
          <a:prstGeom prst="rect">
            <a:avLst/>
          </a:prstGeom>
          <a:noFill/>
          <a:ln w="9525">
            <a:noFill/>
            <a:miter lim="800000"/>
            <a:headEnd/>
            <a:tailEnd/>
          </a:ln>
        </p:spPr>
      </p:pic>
      <p:pic>
        <p:nvPicPr>
          <p:cNvPr id="12293" name="Picture 9" descr="txp_fig"/>
          <p:cNvPicPr>
            <a:picLocks noChangeAspect="1" noChangeArrowheads="1"/>
          </p:cNvPicPr>
          <p:nvPr>
            <p:custDataLst>
              <p:tags r:id="rId1"/>
            </p:custDataLst>
          </p:nvPr>
        </p:nvPicPr>
        <p:blipFill>
          <a:blip r:embed="rId6" cstate="print"/>
          <a:srcRect/>
          <a:stretch>
            <a:fillRect/>
          </a:stretch>
        </p:blipFill>
        <p:spPr bwMode="auto">
          <a:xfrm>
            <a:off x="2144713" y="3505200"/>
            <a:ext cx="6618287" cy="238125"/>
          </a:xfrm>
          <a:prstGeom prst="rect">
            <a:avLst/>
          </a:prstGeom>
          <a:noFill/>
          <a:ln w="9525">
            <a:noFill/>
            <a:miter lim="800000"/>
            <a:headEnd/>
            <a:tailEnd/>
          </a:ln>
        </p:spPr>
      </p:pic>
      <p:pic>
        <p:nvPicPr>
          <p:cNvPr id="9" name="Picture 8" descr="txp_fig"/>
          <p:cNvPicPr>
            <a:picLocks noChangeAspect="1"/>
          </p:cNvPicPr>
          <p:nvPr>
            <p:custDataLst>
              <p:tags r:id="rId2"/>
            </p:custDataLst>
          </p:nvPr>
        </p:nvPicPr>
        <p:blipFill>
          <a:blip r:embed="rId7" cstate="print"/>
          <a:srcRect/>
          <a:stretch>
            <a:fillRect/>
          </a:stretch>
        </p:blipFill>
        <p:spPr bwMode="auto">
          <a:xfrm>
            <a:off x="3586162" y="4567237"/>
            <a:ext cx="5405438" cy="614363"/>
          </a:xfrm>
          <a:prstGeom prst="rect">
            <a:avLst/>
          </a:prstGeom>
          <a:noFill/>
          <a:ln w="9525">
            <a:noFill/>
            <a:miter lim="800000"/>
            <a:headEnd/>
            <a:tailEnd/>
          </a:ln>
        </p:spPr>
      </p:pic>
      <p:sp>
        <p:nvSpPr>
          <p:cNvPr id="7" name="Oval 4"/>
          <p:cNvSpPr>
            <a:spLocks noChangeArrowheads="1"/>
          </p:cNvSpPr>
          <p:nvPr/>
        </p:nvSpPr>
        <p:spPr bwMode="auto">
          <a:xfrm>
            <a:off x="10020300" y="19050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8" name="Oval 5"/>
          <p:cNvSpPr>
            <a:spLocks noChangeArrowheads="1"/>
          </p:cNvSpPr>
          <p:nvPr/>
        </p:nvSpPr>
        <p:spPr bwMode="auto">
          <a:xfrm>
            <a:off x="91059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1</a:t>
            </a:r>
            <a:endParaRPr lang="en-US">
              <a:latin typeface="Calibri"/>
              <a:cs typeface="Calibri"/>
            </a:endParaRPr>
          </a:p>
        </p:txBody>
      </p:sp>
      <p:sp>
        <p:nvSpPr>
          <p:cNvPr id="10" name="Oval 6"/>
          <p:cNvSpPr>
            <a:spLocks noChangeArrowheads="1"/>
          </p:cNvSpPr>
          <p:nvPr/>
        </p:nvSpPr>
        <p:spPr bwMode="auto">
          <a:xfrm>
            <a:off x="109347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11" name="AutoShape 7"/>
          <p:cNvCxnSpPr>
            <a:cxnSpLocks noChangeShapeType="1"/>
            <a:stCxn id="7" idx="4"/>
            <a:endCxn id="10" idx="0"/>
          </p:cNvCxnSpPr>
          <p:nvPr/>
        </p:nvCxnSpPr>
        <p:spPr bwMode="auto">
          <a:xfrm>
            <a:off x="10287000" y="2438400"/>
            <a:ext cx="914400" cy="914400"/>
          </a:xfrm>
          <a:prstGeom prst="straightConnector1">
            <a:avLst/>
          </a:prstGeom>
          <a:noFill/>
          <a:ln w="9525">
            <a:solidFill>
              <a:schemeClr val="tx1"/>
            </a:solidFill>
            <a:round/>
            <a:headEnd/>
            <a:tailEnd type="triangle" w="med" len="med"/>
          </a:ln>
        </p:spPr>
      </p:cxnSp>
      <p:cxnSp>
        <p:nvCxnSpPr>
          <p:cNvPr id="12" name="AutoShape 8"/>
          <p:cNvCxnSpPr>
            <a:cxnSpLocks noChangeShapeType="1"/>
            <a:stCxn id="7" idx="4"/>
            <a:endCxn id="8" idx="0"/>
          </p:cNvCxnSpPr>
          <p:nvPr/>
        </p:nvCxnSpPr>
        <p:spPr bwMode="auto">
          <a:xfrm flipH="1">
            <a:off x="9372600" y="2438400"/>
            <a:ext cx="914400" cy="914400"/>
          </a:xfrm>
          <a:prstGeom prst="straightConnector1">
            <a:avLst/>
          </a:prstGeom>
          <a:noFill/>
          <a:ln w="9525">
            <a:solidFill>
              <a:schemeClr val="tx1"/>
            </a:solidFill>
            <a:round/>
            <a:headEnd/>
            <a:tailEnd type="triangle" w="med" len="med"/>
          </a:ln>
        </p:spPr>
      </p:cxnSp>
      <p:sp>
        <p:nvSpPr>
          <p:cNvPr id="13" name="Oval 9"/>
          <p:cNvSpPr>
            <a:spLocks noChangeArrowheads="1"/>
          </p:cNvSpPr>
          <p:nvPr/>
        </p:nvSpPr>
        <p:spPr bwMode="auto">
          <a:xfrm>
            <a:off x="97917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4" name="AutoShape 10"/>
          <p:cNvCxnSpPr>
            <a:cxnSpLocks noChangeShapeType="1"/>
            <a:stCxn id="7" idx="4"/>
            <a:endCxn id="13" idx="0"/>
          </p:cNvCxnSpPr>
          <p:nvPr/>
        </p:nvCxnSpPr>
        <p:spPr bwMode="auto">
          <a:xfrm flipH="1">
            <a:off x="10058400" y="2438400"/>
            <a:ext cx="228600" cy="914400"/>
          </a:xfrm>
          <a:prstGeom prst="straightConnector1">
            <a:avLst/>
          </a:prstGeom>
          <a:noFill/>
          <a:ln w="9525">
            <a:solidFill>
              <a:schemeClr val="tx1"/>
            </a:solidFill>
            <a:round/>
            <a:headEnd/>
            <a:tailEnd type="triangle" w="med" len="med"/>
          </a:ln>
        </p:spPr>
      </p:cxnSp>
      <p:pic>
        <p:nvPicPr>
          <p:cNvPr id="15" name="Picture 11" descr="txp_fig"/>
          <p:cNvPicPr>
            <a:picLocks noChangeAspect="1" noChangeArrowheads="1"/>
          </p:cNvPicPr>
          <p:nvPr>
            <p:custDataLst>
              <p:tags r:id="rId3"/>
            </p:custDataLst>
          </p:nvPr>
        </p:nvPicPr>
        <p:blipFill>
          <a:blip r:embed="rId8" cstate="print"/>
          <a:srcRect/>
          <a:stretch>
            <a:fillRect/>
          </a:stretch>
        </p:blipFill>
        <p:spPr bwMode="auto">
          <a:xfrm>
            <a:off x="10477500" y="3581400"/>
            <a:ext cx="307975" cy="555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Calibri"/>
                <a:cs typeface="Calibri"/>
              </a:rPr>
              <a:t>General Naïve Bayes</a:t>
            </a:r>
          </a:p>
        </p:txBody>
      </p:sp>
      <p:sp>
        <p:nvSpPr>
          <p:cNvPr id="1277955" name="Rectangle 3"/>
          <p:cNvSpPr>
            <a:spLocks noGrp="1" noChangeArrowheads="1"/>
          </p:cNvSpPr>
          <p:nvPr>
            <p:ph idx="1"/>
          </p:nvPr>
        </p:nvSpPr>
        <p:spPr>
          <a:xfrm>
            <a:off x="457200" y="1295400"/>
            <a:ext cx="10363200" cy="5029200"/>
          </a:xfrm>
        </p:spPr>
        <p:txBody>
          <a:bodyPr/>
          <a:lstStyle/>
          <a:p>
            <a:pPr>
              <a:lnSpc>
                <a:spcPct val="80000"/>
              </a:lnSpc>
            </a:pPr>
            <a:r>
              <a:rPr lang="en-US" sz="2400" dirty="0">
                <a:latin typeface="Calibri"/>
                <a:cs typeface="Calibri"/>
              </a:rPr>
              <a:t>Naïve Bayes assumes that all features are independent effects of the label</a:t>
            </a:r>
          </a:p>
          <a:p>
            <a:pPr eaLnBrk="1" hangingPunct="1">
              <a:lnSpc>
                <a:spcPct val="80000"/>
              </a:lnSpc>
            </a:pPr>
            <a:r>
              <a:rPr lang="en-US" sz="2400" dirty="0">
                <a:latin typeface="Calibri"/>
                <a:cs typeface="Calibri"/>
              </a:rPr>
              <a:t>A general </a:t>
            </a:r>
            <a:r>
              <a:rPr lang="en-US" sz="2400" dirty="0">
                <a:solidFill>
                  <a:schemeClr val="accent6"/>
                </a:solidFill>
                <a:latin typeface="Calibri"/>
                <a:cs typeface="Calibri"/>
              </a:rPr>
              <a:t>Naive Bayes </a:t>
            </a:r>
            <a:r>
              <a:rPr lang="en-US" sz="2400" dirty="0">
                <a:latin typeface="Calibri"/>
                <a:cs typeface="Calibri"/>
              </a:rPr>
              <a:t>model:</a:t>
            </a: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We only have to specify how each feature depends on the class</a:t>
            </a:r>
          </a:p>
          <a:p>
            <a:pPr eaLnBrk="1" hangingPunct="1">
              <a:lnSpc>
                <a:spcPct val="80000"/>
              </a:lnSpc>
            </a:pPr>
            <a:r>
              <a:rPr lang="en-US" sz="2400" dirty="0">
                <a:latin typeface="Calibri"/>
                <a:cs typeface="Calibri"/>
              </a:rPr>
              <a:t>Total number of parameters is </a:t>
            </a:r>
            <a:r>
              <a:rPr lang="en-US" sz="2400" i="1" dirty="0">
                <a:solidFill>
                  <a:srgbClr val="CC0000"/>
                </a:solidFill>
                <a:latin typeface="Calibri"/>
                <a:cs typeface="Calibri"/>
              </a:rPr>
              <a:t>linear</a:t>
            </a:r>
            <a:r>
              <a:rPr lang="en-US" sz="2400" dirty="0">
                <a:latin typeface="Calibri"/>
                <a:cs typeface="Calibri"/>
              </a:rPr>
              <a:t> in n</a:t>
            </a:r>
          </a:p>
          <a:p>
            <a:pPr eaLnBrk="1" hangingPunct="1">
              <a:lnSpc>
                <a:spcPct val="80000"/>
              </a:lnSpc>
            </a:pPr>
            <a:r>
              <a:rPr lang="en-US" sz="2400" dirty="0">
                <a:latin typeface="Calibri"/>
                <a:cs typeface="Calibri"/>
              </a:rPr>
              <a:t>Model is very simplistic, but often works anyway</a:t>
            </a:r>
          </a:p>
          <a:p>
            <a:pPr eaLnBrk="1" hangingPunct="1">
              <a:lnSpc>
                <a:spcPct val="80000"/>
              </a:lnSpc>
            </a:pPr>
            <a:endParaRPr lang="en-US" sz="2400" dirty="0">
              <a:latin typeface="Calibri"/>
              <a:cs typeface="Calibri"/>
            </a:endParaRPr>
          </a:p>
        </p:txBody>
      </p:sp>
      <p:sp>
        <p:nvSpPr>
          <p:cNvPr id="13316" name="Oval 4"/>
          <p:cNvSpPr>
            <a:spLocks noChangeArrowheads="1"/>
          </p:cNvSpPr>
          <p:nvPr/>
        </p:nvSpPr>
        <p:spPr bwMode="auto">
          <a:xfrm>
            <a:off x="9258300" y="17526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13317" name="Oval 5"/>
          <p:cNvSpPr>
            <a:spLocks noChangeArrowheads="1"/>
          </p:cNvSpPr>
          <p:nvPr/>
        </p:nvSpPr>
        <p:spPr bwMode="auto">
          <a:xfrm>
            <a:off x="83439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1</a:t>
            </a:r>
            <a:endParaRPr lang="en-US">
              <a:latin typeface="Calibri"/>
              <a:cs typeface="Calibri"/>
            </a:endParaRPr>
          </a:p>
        </p:txBody>
      </p:sp>
      <p:sp>
        <p:nvSpPr>
          <p:cNvPr id="13318" name="Oval 6"/>
          <p:cNvSpPr>
            <a:spLocks noChangeArrowheads="1"/>
          </p:cNvSpPr>
          <p:nvPr/>
        </p:nvSpPr>
        <p:spPr bwMode="auto">
          <a:xfrm>
            <a:off x="101727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13319" name="AutoShape 7"/>
          <p:cNvCxnSpPr>
            <a:cxnSpLocks noChangeShapeType="1"/>
            <a:stCxn id="13316" idx="4"/>
            <a:endCxn id="13318" idx="0"/>
          </p:cNvCxnSpPr>
          <p:nvPr/>
        </p:nvCxnSpPr>
        <p:spPr bwMode="auto">
          <a:xfrm>
            <a:off x="9525000" y="2286000"/>
            <a:ext cx="914400" cy="914400"/>
          </a:xfrm>
          <a:prstGeom prst="straightConnector1">
            <a:avLst/>
          </a:prstGeom>
          <a:noFill/>
          <a:ln w="9525">
            <a:solidFill>
              <a:schemeClr val="tx1"/>
            </a:solidFill>
            <a:round/>
            <a:headEnd/>
            <a:tailEnd type="triangle" w="med" len="med"/>
          </a:ln>
        </p:spPr>
      </p:cxnSp>
      <p:cxnSp>
        <p:nvCxnSpPr>
          <p:cNvPr id="13320" name="AutoShape 8"/>
          <p:cNvCxnSpPr>
            <a:cxnSpLocks noChangeShapeType="1"/>
            <a:stCxn id="13316" idx="4"/>
            <a:endCxn id="13317" idx="0"/>
          </p:cNvCxnSpPr>
          <p:nvPr/>
        </p:nvCxnSpPr>
        <p:spPr bwMode="auto">
          <a:xfrm flipH="1">
            <a:off x="8610600" y="2286000"/>
            <a:ext cx="914400" cy="914400"/>
          </a:xfrm>
          <a:prstGeom prst="straightConnector1">
            <a:avLst/>
          </a:prstGeom>
          <a:noFill/>
          <a:ln w="9525">
            <a:solidFill>
              <a:schemeClr val="tx1"/>
            </a:solidFill>
            <a:round/>
            <a:headEnd/>
            <a:tailEnd type="triangle" w="med" len="med"/>
          </a:ln>
        </p:spPr>
      </p:cxnSp>
      <p:sp>
        <p:nvSpPr>
          <p:cNvPr id="13321" name="Oval 9"/>
          <p:cNvSpPr>
            <a:spLocks noChangeArrowheads="1"/>
          </p:cNvSpPr>
          <p:nvPr/>
        </p:nvSpPr>
        <p:spPr bwMode="auto">
          <a:xfrm>
            <a:off x="90297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3322" name="AutoShape 10"/>
          <p:cNvCxnSpPr>
            <a:cxnSpLocks noChangeShapeType="1"/>
            <a:stCxn id="13316" idx="4"/>
            <a:endCxn id="13321" idx="0"/>
          </p:cNvCxnSpPr>
          <p:nvPr/>
        </p:nvCxnSpPr>
        <p:spPr bwMode="auto">
          <a:xfrm flipH="1">
            <a:off x="9296400" y="2286000"/>
            <a:ext cx="228600" cy="914400"/>
          </a:xfrm>
          <a:prstGeom prst="straightConnector1">
            <a:avLst/>
          </a:prstGeom>
          <a:noFill/>
          <a:ln w="9525">
            <a:solidFill>
              <a:schemeClr val="tx1"/>
            </a:solidFill>
            <a:round/>
            <a:headEnd/>
            <a:tailEnd type="triangle" w="med" len="med"/>
          </a:ln>
        </p:spPr>
      </p:cxnSp>
      <p:pic>
        <p:nvPicPr>
          <p:cNvPr id="13323" name="Picture 11" descr="txp_fig"/>
          <p:cNvPicPr>
            <a:picLocks noChangeAspect="1" noChangeArrowheads="1"/>
          </p:cNvPicPr>
          <p:nvPr>
            <p:custDataLst>
              <p:tags r:id="rId1"/>
            </p:custDataLst>
          </p:nvPr>
        </p:nvPicPr>
        <p:blipFill>
          <a:blip r:embed="rId5" cstate="print"/>
          <a:srcRect/>
          <a:stretch>
            <a:fillRect/>
          </a:stretch>
        </p:blipFill>
        <p:spPr bwMode="auto">
          <a:xfrm>
            <a:off x="9715500" y="3429000"/>
            <a:ext cx="307975" cy="55563"/>
          </a:xfrm>
          <a:prstGeom prst="rect">
            <a:avLst/>
          </a:prstGeom>
          <a:noFill/>
          <a:ln w="9525">
            <a:noFill/>
            <a:miter lim="800000"/>
            <a:headEnd/>
            <a:tailEnd/>
          </a:ln>
        </p:spPr>
      </p:pic>
      <p:pic>
        <p:nvPicPr>
          <p:cNvPr id="13324" name="Picture 20" descr="txp_fig"/>
          <p:cNvPicPr>
            <a:picLocks noChangeAspect="1"/>
          </p:cNvPicPr>
          <p:nvPr>
            <p:custDataLst>
              <p:tags r:id="rId2"/>
            </p:custDataLst>
          </p:nvPr>
        </p:nvPicPr>
        <p:blipFill>
          <a:blip r:embed="rId6" cstate="print"/>
          <a:srcRect/>
          <a:stretch>
            <a:fillRect/>
          </a:stretch>
        </p:blipFill>
        <p:spPr bwMode="auto">
          <a:xfrm>
            <a:off x="1143000" y="3225800"/>
            <a:ext cx="2346325" cy="279400"/>
          </a:xfrm>
          <a:prstGeom prst="rect">
            <a:avLst/>
          </a:prstGeom>
          <a:noFill/>
          <a:ln w="9525">
            <a:noFill/>
            <a:miter lim="800000"/>
            <a:headEnd/>
            <a:tailEnd/>
          </a:ln>
        </p:spPr>
      </p:pic>
      <p:pic>
        <p:nvPicPr>
          <p:cNvPr id="13325" name="Picture 21" descr="txp_fig"/>
          <p:cNvPicPr>
            <a:picLocks noChangeAspect="1"/>
          </p:cNvPicPr>
          <p:nvPr>
            <p:custDataLst>
              <p:tags r:id="rId3"/>
            </p:custDataLst>
          </p:nvPr>
        </p:nvPicPr>
        <p:blipFill>
          <a:blip r:embed="rId7" cstate="print"/>
          <a:srcRect/>
          <a:stretch>
            <a:fillRect/>
          </a:stretch>
        </p:blipFill>
        <p:spPr bwMode="auto">
          <a:xfrm>
            <a:off x="3886200" y="3200400"/>
            <a:ext cx="2193925" cy="573087"/>
          </a:xfrm>
          <a:prstGeom prst="rect">
            <a:avLst/>
          </a:prstGeom>
          <a:noFill/>
          <a:ln w="9525">
            <a:noFill/>
            <a:miter lim="800000"/>
            <a:headEnd/>
            <a:tailEnd/>
          </a:ln>
        </p:spPr>
      </p:pic>
      <p:sp>
        <p:nvSpPr>
          <p:cNvPr id="1277966" name="Text Box 14"/>
          <p:cNvSpPr txBox="1">
            <a:spLocks noChangeArrowheads="1"/>
          </p:cNvSpPr>
          <p:nvPr/>
        </p:nvSpPr>
        <p:spPr bwMode="auto">
          <a:xfrm>
            <a:off x="3429000" y="2438400"/>
            <a:ext cx="1752600" cy="366713"/>
          </a:xfrm>
          <a:prstGeom prst="rect">
            <a:avLst/>
          </a:prstGeom>
          <a:noFill/>
          <a:ln w="9525">
            <a:noFill/>
            <a:miter lim="800000"/>
            <a:headEnd/>
            <a:tailEnd/>
          </a:ln>
        </p:spPr>
        <p:txBody>
          <a:bodyPr>
            <a:spAutoFit/>
          </a:bodyPr>
          <a:lstStyle/>
          <a:p>
            <a:pPr>
              <a:spcBef>
                <a:spcPct val="50000"/>
              </a:spcBef>
            </a:pPr>
            <a:r>
              <a:rPr lang="en-US" dirty="0">
                <a:latin typeface="Calibri"/>
                <a:cs typeface="Calibri"/>
              </a:rPr>
              <a:t>|Y| parameters</a:t>
            </a:r>
          </a:p>
        </p:txBody>
      </p:sp>
      <p:sp>
        <p:nvSpPr>
          <p:cNvPr id="1277967" name="Text Box 15"/>
          <p:cNvSpPr txBox="1">
            <a:spLocks noChangeArrowheads="1"/>
          </p:cNvSpPr>
          <p:nvPr/>
        </p:nvSpPr>
        <p:spPr bwMode="auto">
          <a:xfrm>
            <a:off x="4953000" y="4006850"/>
            <a:ext cx="2362200" cy="641350"/>
          </a:xfrm>
          <a:prstGeom prst="rect">
            <a:avLst/>
          </a:prstGeom>
          <a:noFill/>
          <a:ln w="9525">
            <a:noFill/>
            <a:miter lim="800000"/>
            <a:headEnd/>
            <a:tailEnd/>
          </a:ln>
        </p:spPr>
        <p:txBody>
          <a:bodyPr>
            <a:spAutoFit/>
          </a:bodyPr>
          <a:lstStyle/>
          <a:p>
            <a:pPr>
              <a:spcBef>
                <a:spcPct val="50000"/>
              </a:spcBef>
            </a:pPr>
            <a:r>
              <a:rPr lang="en-US" dirty="0">
                <a:latin typeface="Calibri"/>
                <a:cs typeface="Calibri"/>
              </a:rPr>
              <a:t>n x |F| x |Y| parameters</a:t>
            </a:r>
          </a:p>
        </p:txBody>
      </p:sp>
      <p:sp>
        <p:nvSpPr>
          <p:cNvPr id="1277968" name="Text Box 16"/>
          <p:cNvSpPr txBox="1">
            <a:spLocks noChangeArrowheads="1"/>
          </p:cNvSpPr>
          <p:nvPr/>
        </p:nvSpPr>
        <p:spPr bwMode="auto">
          <a:xfrm>
            <a:off x="1371600" y="3930650"/>
            <a:ext cx="2057400" cy="369332"/>
          </a:xfrm>
          <a:prstGeom prst="rect">
            <a:avLst/>
          </a:prstGeom>
          <a:noFill/>
          <a:ln w="9525">
            <a:noFill/>
            <a:miter lim="800000"/>
            <a:headEnd/>
            <a:tailEnd/>
          </a:ln>
        </p:spPr>
        <p:txBody>
          <a:bodyPr wrap="square">
            <a:spAutoFit/>
          </a:bodyPr>
          <a:lstStyle/>
          <a:p>
            <a:pPr>
              <a:spcBef>
                <a:spcPct val="50000"/>
              </a:spcBef>
            </a:pPr>
            <a:r>
              <a:rPr lang="en-US" dirty="0">
                <a:latin typeface="Calibri"/>
                <a:cs typeface="Calibri"/>
              </a:rPr>
              <a:t>|Y| x |</a:t>
            </a:r>
            <a:r>
              <a:rPr lang="en-US" dirty="0" err="1">
                <a:latin typeface="Calibri"/>
                <a:cs typeface="Calibri"/>
              </a:rPr>
              <a:t>F|</a:t>
            </a:r>
            <a:r>
              <a:rPr lang="en-US" baseline="30000" dirty="0" err="1">
                <a:latin typeface="Calibri"/>
                <a:cs typeface="Calibri"/>
              </a:rPr>
              <a:t>n</a:t>
            </a:r>
            <a:r>
              <a:rPr lang="en-US" dirty="0">
                <a:latin typeface="Calibri"/>
                <a:cs typeface="Calibri"/>
              </a:rPr>
              <a:t>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7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79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7955">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7795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66" grpId="0"/>
      <p:bldP spid="1277967" grpId="0"/>
      <p:bldP spid="12779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Machine Learning</a:t>
            </a:r>
          </a:p>
        </p:txBody>
      </p:sp>
      <p:sp>
        <p:nvSpPr>
          <p:cNvPr id="26627" name="Rectangle 3"/>
          <p:cNvSpPr>
            <a:spLocks noGrp="1" noChangeArrowheads="1"/>
          </p:cNvSpPr>
          <p:nvPr>
            <p:ph idx="1"/>
          </p:nvPr>
        </p:nvSpPr>
        <p:spPr>
          <a:xfrm>
            <a:off x="914400" y="1595436"/>
            <a:ext cx="10363200" cy="4729164"/>
          </a:xfrm>
        </p:spPr>
        <p:txBody>
          <a:bodyPr/>
          <a:lstStyle/>
          <a:p>
            <a:pPr eaLnBrk="1" hangingPunct="1"/>
            <a:r>
              <a:rPr lang="en-US" sz="2800" dirty="0"/>
              <a:t>Up until now: how use a model to make optimal decisions</a:t>
            </a:r>
          </a:p>
          <a:p>
            <a:pPr lvl="1" eaLnBrk="1" hangingPunct="1"/>
            <a:endParaRPr lang="en-US" sz="2400" dirty="0"/>
          </a:p>
          <a:p>
            <a:pPr eaLnBrk="1" hangingPunct="1"/>
            <a:r>
              <a:rPr lang="en-US" sz="2800" dirty="0"/>
              <a:t>Machine learning: how to acquire a model from data / experience</a:t>
            </a:r>
          </a:p>
          <a:p>
            <a:pPr lvl="1" eaLnBrk="1" hangingPunct="1"/>
            <a:r>
              <a:rPr lang="en-US" sz="2400" dirty="0"/>
              <a:t>Learning parameters (e.g. probabilities)</a:t>
            </a:r>
          </a:p>
          <a:p>
            <a:pPr lvl="1" eaLnBrk="1" hangingPunct="1"/>
            <a:r>
              <a:rPr lang="en-US" sz="2400" dirty="0"/>
              <a:t>Learning structure (e.g. BN graphs)</a:t>
            </a:r>
          </a:p>
          <a:p>
            <a:pPr lvl="1" eaLnBrk="1" hangingPunct="1"/>
            <a:r>
              <a:rPr lang="en-US" sz="2400" dirty="0"/>
              <a:t>Learning hidden concepts (e.g. clustering, neural nets)</a:t>
            </a:r>
          </a:p>
          <a:p>
            <a:pPr lvl="1" eaLnBrk="1" hangingPunct="1"/>
            <a:endParaRPr lang="en-US" sz="2400" dirty="0"/>
          </a:p>
          <a:p>
            <a:r>
              <a:rPr lang="en-US" sz="2800" dirty="0"/>
              <a:t>Today: model-based classification with Naive </a:t>
            </a:r>
            <a:r>
              <a:rPr lang="en-US" sz="2800" dirty="0" err="1"/>
              <a:t>Bayes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atin typeface="Calibri"/>
                <a:cs typeface="Calibri"/>
              </a:rPr>
              <a:t>Inference for Naïve Bayes</a:t>
            </a:r>
          </a:p>
        </p:txBody>
      </p:sp>
      <p:sp>
        <p:nvSpPr>
          <p:cNvPr id="1278979" name="Rectangle 3"/>
          <p:cNvSpPr>
            <a:spLocks noGrp="1" noChangeArrowheads="1"/>
          </p:cNvSpPr>
          <p:nvPr>
            <p:ph idx="1"/>
          </p:nvPr>
        </p:nvSpPr>
        <p:spPr>
          <a:xfrm>
            <a:off x="457200" y="1524000"/>
            <a:ext cx="8229600" cy="4953000"/>
          </a:xfrm>
        </p:spPr>
        <p:txBody>
          <a:bodyPr/>
          <a:lstStyle/>
          <a:p>
            <a:pPr eaLnBrk="1" hangingPunct="1">
              <a:lnSpc>
                <a:spcPct val="80000"/>
              </a:lnSpc>
            </a:pPr>
            <a:r>
              <a:rPr lang="en-US" sz="2400" dirty="0">
                <a:latin typeface="Calibri"/>
                <a:cs typeface="Calibri"/>
              </a:rPr>
              <a:t>Goal: compute posterior distribution over label variable Y</a:t>
            </a:r>
          </a:p>
          <a:p>
            <a:pPr lvl="1" eaLnBrk="1" hangingPunct="1">
              <a:lnSpc>
                <a:spcPct val="80000"/>
              </a:lnSpc>
            </a:pPr>
            <a:r>
              <a:rPr lang="en-US" sz="2000" dirty="0">
                <a:latin typeface="Calibri"/>
                <a:cs typeface="Calibri"/>
              </a:rPr>
              <a:t>Step 1: get joint probability of label and evidence for each label</a:t>
            </a: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lvl="1" eaLnBrk="1" hangingPunct="1">
              <a:lnSpc>
                <a:spcPct val="80000"/>
              </a:lnSpc>
            </a:pPr>
            <a:endParaRPr lang="en-US" sz="2000" dirty="0">
              <a:latin typeface="Calibri"/>
              <a:cs typeface="Calibri"/>
            </a:endParaRPr>
          </a:p>
          <a:p>
            <a:pPr lvl="1" eaLnBrk="1" hangingPunct="1">
              <a:lnSpc>
                <a:spcPct val="80000"/>
              </a:lnSpc>
            </a:pPr>
            <a:r>
              <a:rPr lang="en-US" sz="2000" dirty="0">
                <a:latin typeface="Calibri"/>
                <a:cs typeface="Calibri"/>
              </a:rPr>
              <a:t>Step 2: sum to get probability of evidence</a:t>
            </a:r>
          </a:p>
          <a:p>
            <a:pPr lvl="1" eaLnBrk="1" hangingPunct="1">
              <a:lnSpc>
                <a:spcPct val="80000"/>
              </a:lnSpc>
            </a:pPr>
            <a:endParaRPr lang="en-US" sz="2000" dirty="0">
              <a:latin typeface="Calibri"/>
              <a:cs typeface="Calibri"/>
            </a:endParaRPr>
          </a:p>
          <a:p>
            <a:pPr lvl="1" eaLnBrk="1" hangingPunct="1">
              <a:lnSpc>
                <a:spcPct val="80000"/>
              </a:lnSpc>
            </a:pPr>
            <a:r>
              <a:rPr lang="en-US" sz="2000" dirty="0">
                <a:latin typeface="Calibri"/>
                <a:cs typeface="Calibri"/>
              </a:rPr>
              <a:t>Step 3: normalize by dividing Step 1 by Step 2</a:t>
            </a:r>
          </a:p>
          <a:p>
            <a:pPr eaLnBrk="1" hangingPunct="1">
              <a:lnSpc>
                <a:spcPct val="80000"/>
              </a:lnSpc>
            </a:pPr>
            <a:endParaRPr lang="en-US" sz="2400" dirty="0">
              <a:latin typeface="Calibri"/>
              <a:cs typeface="Calibri"/>
            </a:endParaRPr>
          </a:p>
        </p:txBody>
      </p:sp>
      <p:pic>
        <p:nvPicPr>
          <p:cNvPr id="14340" name="Picture 15" descr="txp_fig"/>
          <p:cNvPicPr>
            <a:picLocks noChangeAspect="1"/>
          </p:cNvPicPr>
          <p:nvPr>
            <p:custDataLst>
              <p:tags r:id="rId1"/>
            </p:custDataLst>
          </p:nvPr>
        </p:nvPicPr>
        <p:blipFill>
          <a:blip r:embed="rId8" cstate="print"/>
          <a:srcRect/>
          <a:stretch>
            <a:fillRect/>
          </a:stretch>
        </p:blipFill>
        <p:spPr bwMode="auto">
          <a:xfrm>
            <a:off x="1447800" y="3141662"/>
            <a:ext cx="2181225" cy="279400"/>
          </a:xfrm>
          <a:prstGeom prst="rect">
            <a:avLst/>
          </a:prstGeom>
          <a:noFill/>
          <a:ln w="9525">
            <a:noFill/>
            <a:miter lim="800000"/>
            <a:headEnd/>
            <a:tailEnd/>
          </a:ln>
        </p:spPr>
      </p:pic>
      <p:pic>
        <p:nvPicPr>
          <p:cNvPr id="14341" name="Picture 16" descr="txp_fig"/>
          <p:cNvPicPr>
            <a:picLocks noChangeAspect="1"/>
          </p:cNvPicPr>
          <p:nvPr>
            <p:custDataLst>
              <p:tags r:id="rId2"/>
            </p:custDataLst>
          </p:nvPr>
        </p:nvPicPr>
        <p:blipFill>
          <a:blip r:embed="rId9" cstate="print"/>
          <a:srcRect/>
          <a:stretch>
            <a:fillRect/>
          </a:stretch>
        </p:blipFill>
        <p:spPr bwMode="auto">
          <a:xfrm>
            <a:off x="4024313" y="2684462"/>
            <a:ext cx="2347912" cy="1312863"/>
          </a:xfrm>
          <a:prstGeom prst="rect">
            <a:avLst/>
          </a:prstGeom>
          <a:noFill/>
          <a:ln w="9525">
            <a:noFill/>
            <a:miter lim="800000"/>
            <a:headEnd/>
            <a:tailEnd/>
          </a:ln>
        </p:spPr>
      </p:pic>
      <p:pic>
        <p:nvPicPr>
          <p:cNvPr id="14" name="Picture 13" descr="txp_fig"/>
          <p:cNvPicPr>
            <a:picLocks noChangeAspect="1"/>
          </p:cNvPicPr>
          <p:nvPr>
            <p:custDataLst>
              <p:tags r:id="rId3"/>
            </p:custDataLst>
          </p:nvPr>
        </p:nvPicPr>
        <p:blipFill>
          <a:blip r:embed="rId10" cstate="print"/>
          <a:srcRect/>
          <a:stretch>
            <a:fillRect/>
          </a:stretch>
        </p:blipFill>
        <p:spPr bwMode="auto">
          <a:xfrm>
            <a:off x="7513638" y="2667000"/>
            <a:ext cx="2711450" cy="1314450"/>
          </a:xfrm>
          <a:prstGeom prst="rect">
            <a:avLst/>
          </a:prstGeom>
          <a:noFill/>
          <a:ln w="9525">
            <a:noFill/>
            <a:miter lim="800000"/>
            <a:headEnd/>
            <a:tailEnd/>
          </a:ln>
        </p:spPr>
      </p:pic>
      <p:sp>
        <p:nvSpPr>
          <p:cNvPr id="1278983" name="AutoShape 7"/>
          <p:cNvSpPr>
            <a:spLocks noChangeArrowheads="1"/>
          </p:cNvSpPr>
          <p:nvPr/>
        </p:nvSpPr>
        <p:spPr bwMode="auto">
          <a:xfrm>
            <a:off x="6705600" y="3065462"/>
            <a:ext cx="5334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sp>
        <p:nvSpPr>
          <p:cNvPr id="1278984" name="Line 8"/>
          <p:cNvSpPr>
            <a:spLocks noChangeShapeType="1"/>
          </p:cNvSpPr>
          <p:nvPr/>
        </p:nvSpPr>
        <p:spPr bwMode="auto">
          <a:xfrm>
            <a:off x="7391400" y="4284662"/>
            <a:ext cx="3048000" cy="0"/>
          </a:xfrm>
          <a:prstGeom prst="line">
            <a:avLst/>
          </a:prstGeom>
          <a:noFill/>
          <a:ln w="9525">
            <a:solidFill>
              <a:schemeClr val="tx1"/>
            </a:solidFill>
            <a:round/>
            <a:headEnd/>
            <a:tailEnd/>
          </a:ln>
        </p:spPr>
        <p:txBody>
          <a:bodyPr/>
          <a:lstStyle/>
          <a:p>
            <a:endParaRPr lang="en-US">
              <a:latin typeface="Calibri"/>
              <a:cs typeface="Calibri"/>
            </a:endParaRPr>
          </a:p>
        </p:txBody>
      </p:sp>
      <p:pic>
        <p:nvPicPr>
          <p:cNvPr id="19" name="Picture 18" descr="txp_fig"/>
          <p:cNvPicPr>
            <a:picLocks noChangeAspect="1"/>
          </p:cNvPicPr>
          <p:nvPr>
            <p:custDataLst>
              <p:tags r:id="rId4"/>
            </p:custDataLst>
          </p:nvPr>
        </p:nvPicPr>
        <p:blipFill>
          <a:blip r:embed="rId11" cstate="print"/>
          <a:srcRect/>
          <a:stretch>
            <a:fillRect/>
          </a:stretch>
        </p:blipFill>
        <p:spPr bwMode="auto">
          <a:xfrm>
            <a:off x="8001000" y="4437062"/>
            <a:ext cx="1495425" cy="279400"/>
          </a:xfrm>
          <a:prstGeom prst="rect">
            <a:avLst/>
          </a:prstGeom>
          <a:noFill/>
          <a:ln w="9525">
            <a:noFill/>
            <a:miter lim="800000"/>
            <a:headEnd/>
            <a:tailEnd/>
          </a:ln>
        </p:spPr>
      </p:pic>
      <p:sp>
        <p:nvSpPr>
          <p:cNvPr id="1278986" name="Freeform 10"/>
          <p:cNvSpPr>
            <a:spLocks/>
          </p:cNvSpPr>
          <p:nvPr/>
        </p:nvSpPr>
        <p:spPr bwMode="auto">
          <a:xfrm flipH="1">
            <a:off x="10439400" y="3294062"/>
            <a:ext cx="469900" cy="1295400"/>
          </a:xfrm>
          <a:custGeom>
            <a:avLst/>
            <a:gdLst>
              <a:gd name="T0" fmla="*/ 2147483647 w 952"/>
              <a:gd name="T1" fmla="*/ 0 h 960"/>
              <a:gd name="T2" fmla="*/ 2147483647 w 952"/>
              <a:gd name="T3" fmla="*/ 2147483647 h 960"/>
              <a:gd name="T4" fmla="*/ 2147483647 w 952"/>
              <a:gd name="T5" fmla="*/ 2147483647 h 960"/>
              <a:gd name="T6" fmla="*/ 2147483647 w 952"/>
              <a:gd name="T7" fmla="*/ 2147483647 h 960"/>
              <a:gd name="T8" fmla="*/ 0 60000 65536"/>
              <a:gd name="T9" fmla="*/ 0 60000 65536"/>
              <a:gd name="T10" fmla="*/ 0 60000 65536"/>
              <a:gd name="T11" fmla="*/ 0 60000 65536"/>
              <a:gd name="T12" fmla="*/ 0 w 952"/>
              <a:gd name="T13" fmla="*/ 0 h 960"/>
              <a:gd name="T14" fmla="*/ 952 w 952"/>
              <a:gd name="T15" fmla="*/ 960 h 960"/>
            </a:gdLst>
            <a:ahLst/>
            <a:cxnLst>
              <a:cxn ang="T8">
                <a:pos x="T0" y="T1"/>
              </a:cxn>
              <a:cxn ang="T9">
                <a:pos x="T2" y="T3"/>
              </a:cxn>
              <a:cxn ang="T10">
                <a:pos x="T4" y="T5"/>
              </a:cxn>
              <a:cxn ang="T11">
                <a:pos x="T6" y="T7"/>
              </a:cxn>
            </a:cxnLst>
            <a:rect l="T12" t="T13" r="T14" b="T15"/>
            <a:pathLst>
              <a:path w="952" h="960">
                <a:moveTo>
                  <a:pt x="712" y="0"/>
                </a:moveTo>
                <a:cubicBezTo>
                  <a:pt x="472" y="148"/>
                  <a:pt x="232" y="296"/>
                  <a:pt x="136" y="432"/>
                </a:cubicBezTo>
                <a:cubicBezTo>
                  <a:pt x="40" y="568"/>
                  <a:pt x="0" y="728"/>
                  <a:pt x="136" y="816"/>
                </a:cubicBezTo>
                <a:cubicBezTo>
                  <a:pt x="272" y="904"/>
                  <a:pt x="612" y="932"/>
                  <a:pt x="952" y="960"/>
                </a:cubicBezTo>
              </a:path>
            </a:pathLst>
          </a:custGeom>
          <a:noFill/>
          <a:ln w="50800">
            <a:solidFill>
              <a:schemeClr val="tx1"/>
            </a:solidFill>
            <a:round/>
            <a:headEnd/>
            <a:tailEnd type="triangle" w="med" len="med"/>
          </a:ln>
        </p:spPr>
        <p:txBody>
          <a:bodyPr/>
          <a:lstStyle/>
          <a:p>
            <a:endParaRPr lang="en-US">
              <a:latin typeface="Calibri"/>
              <a:cs typeface="Calibri"/>
            </a:endParaRPr>
          </a:p>
        </p:txBody>
      </p:sp>
      <p:sp>
        <p:nvSpPr>
          <p:cNvPr id="1278987" name="Text Box 11"/>
          <p:cNvSpPr txBox="1">
            <a:spLocks noChangeArrowheads="1"/>
          </p:cNvSpPr>
          <p:nvPr/>
        </p:nvSpPr>
        <p:spPr bwMode="auto">
          <a:xfrm>
            <a:off x="10744200" y="4360862"/>
            <a:ext cx="457200" cy="519113"/>
          </a:xfrm>
          <a:prstGeom prst="rect">
            <a:avLst/>
          </a:prstGeom>
          <a:noFill/>
          <a:ln w="9525">
            <a:noFill/>
            <a:miter lim="800000"/>
            <a:headEnd/>
            <a:tailEnd/>
          </a:ln>
        </p:spPr>
        <p:txBody>
          <a:bodyPr>
            <a:spAutoFit/>
          </a:bodyPr>
          <a:lstStyle/>
          <a:p>
            <a:pPr>
              <a:spcBef>
                <a:spcPct val="50000"/>
              </a:spcBef>
            </a:pPr>
            <a:r>
              <a:rPr lang="en-US" sz="2800">
                <a:latin typeface="Calibri"/>
                <a:cs typeface="Calibri"/>
              </a:rPr>
              <a:t>+</a:t>
            </a:r>
          </a:p>
        </p:txBody>
      </p:sp>
      <p:pic>
        <p:nvPicPr>
          <p:cNvPr id="20" name="Picture 19" descr="txp_fig"/>
          <p:cNvPicPr>
            <a:picLocks noChangeAspect="1"/>
          </p:cNvPicPr>
          <p:nvPr>
            <p:custDataLst>
              <p:tags r:id="rId5"/>
            </p:custDataLst>
          </p:nvPr>
        </p:nvPicPr>
        <p:blipFill>
          <a:blip r:embed="rId12" cstate="print"/>
          <a:srcRect/>
          <a:stretch>
            <a:fillRect/>
          </a:stretch>
        </p:blipFill>
        <p:spPr bwMode="auto">
          <a:xfrm>
            <a:off x="7945438" y="5726112"/>
            <a:ext cx="1814512" cy="293688"/>
          </a:xfrm>
          <a:prstGeom prst="rect">
            <a:avLst/>
          </a:prstGeom>
          <a:noFill/>
          <a:ln w="9525">
            <a:noFill/>
            <a:miter lim="800000"/>
            <a:headEnd/>
            <a:tailEnd/>
          </a:ln>
        </p:spPr>
      </p:pic>
      <p:sp>
        <p:nvSpPr>
          <p:cNvPr id="1278989" name="AutoShape 13"/>
          <p:cNvSpPr>
            <a:spLocks noChangeArrowheads="1"/>
          </p:cNvSpPr>
          <p:nvPr/>
        </p:nvSpPr>
        <p:spPr bwMode="auto">
          <a:xfrm rot="5400000">
            <a:off x="8572500" y="4932362"/>
            <a:ext cx="4572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pic>
        <p:nvPicPr>
          <p:cNvPr id="15" name="Picture 16" descr="txp_fig"/>
          <p:cNvPicPr>
            <a:picLocks noChangeAspect="1"/>
          </p:cNvPicPr>
          <p:nvPr>
            <p:custDataLst>
              <p:tags r:id="rId6"/>
            </p:custDataLst>
          </p:nvPr>
        </p:nvPicPr>
        <p:blipFill rotWithShape="1">
          <a:blip r:embed="rId9" cstate="print"/>
          <a:srcRect l="23202" r="62943"/>
          <a:stretch/>
        </p:blipFill>
        <p:spPr bwMode="auto">
          <a:xfrm>
            <a:off x="8077200" y="2649537"/>
            <a:ext cx="325316" cy="1312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89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89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89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89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897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8979">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8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83" grpId="0" animBg="1"/>
      <p:bldP spid="1278984" grpId="0" animBg="1"/>
      <p:bldP spid="1278986" grpId="0" animBg="1"/>
      <p:bldP spid="1278987" grpId="0"/>
      <p:bldP spid="127898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latin typeface="Calibri"/>
                <a:cs typeface="Calibri"/>
              </a:rPr>
              <a:t>Example: Conditional Probabilities</a:t>
            </a:r>
          </a:p>
        </p:txBody>
      </p:sp>
      <p:grpSp>
        <p:nvGrpSpPr>
          <p:cNvPr id="16388" name="Group 115"/>
          <p:cNvGrpSpPr>
            <a:grpSpLocks/>
          </p:cNvGrpSpPr>
          <p:nvPr/>
        </p:nvGrpSpPr>
        <p:grpSpPr bwMode="auto">
          <a:xfrm>
            <a:off x="3886200" y="2514600"/>
            <a:ext cx="2438400" cy="2438400"/>
            <a:chOff x="3168" y="1584"/>
            <a:chExt cx="1536" cy="1536"/>
          </a:xfrm>
        </p:grpSpPr>
        <p:sp>
          <p:nvSpPr>
            <p:cNvPr id="16501" name="Rectangle 4"/>
            <p:cNvSpPr>
              <a:spLocks noChangeArrowheads="1"/>
            </p:cNvSpPr>
            <p:nvPr/>
          </p:nvSpPr>
          <p:spPr bwMode="auto">
            <a:xfrm>
              <a:off x="3168"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2" name="Rectangle 5"/>
            <p:cNvSpPr>
              <a:spLocks noChangeArrowheads="1"/>
            </p:cNvSpPr>
            <p:nvPr/>
          </p:nvSpPr>
          <p:spPr bwMode="auto">
            <a:xfrm>
              <a:off x="3360"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3" name="Rectangle 6"/>
            <p:cNvSpPr>
              <a:spLocks noChangeArrowheads="1"/>
            </p:cNvSpPr>
            <p:nvPr/>
          </p:nvSpPr>
          <p:spPr bwMode="auto">
            <a:xfrm>
              <a:off x="3168"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4" name="Rectangle 7"/>
            <p:cNvSpPr>
              <a:spLocks noChangeArrowheads="1"/>
            </p:cNvSpPr>
            <p:nvPr/>
          </p:nvSpPr>
          <p:spPr bwMode="auto">
            <a:xfrm>
              <a:off x="3360" y="177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5" name="Rectangle 8"/>
            <p:cNvSpPr>
              <a:spLocks noChangeArrowheads="1"/>
            </p:cNvSpPr>
            <p:nvPr/>
          </p:nvSpPr>
          <p:spPr bwMode="auto">
            <a:xfrm>
              <a:off x="3552"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6" name="Rectangle 9"/>
            <p:cNvSpPr>
              <a:spLocks noChangeArrowheads="1"/>
            </p:cNvSpPr>
            <p:nvPr/>
          </p:nvSpPr>
          <p:spPr bwMode="auto">
            <a:xfrm>
              <a:off x="3744"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7" name="Rectangle 10"/>
            <p:cNvSpPr>
              <a:spLocks noChangeArrowheads="1"/>
            </p:cNvSpPr>
            <p:nvPr/>
          </p:nvSpPr>
          <p:spPr bwMode="auto">
            <a:xfrm>
              <a:off x="3552"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8" name="Rectangle 11"/>
            <p:cNvSpPr>
              <a:spLocks noChangeArrowheads="1"/>
            </p:cNvSpPr>
            <p:nvPr/>
          </p:nvSpPr>
          <p:spPr bwMode="auto">
            <a:xfrm>
              <a:off x="3744"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9" name="Rectangle 12"/>
            <p:cNvSpPr>
              <a:spLocks noChangeArrowheads="1"/>
            </p:cNvSpPr>
            <p:nvPr/>
          </p:nvSpPr>
          <p:spPr bwMode="auto">
            <a:xfrm>
              <a:off x="3168"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0" name="Rectangle 13"/>
            <p:cNvSpPr>
              <a:spLocks noChangeArrowheads="1"/>
            </p:cNvSpPr>
            <p:nvPr/>
          </p:nvSpPr>
          <p:spPr bwMode="auto">
            <a:xfrm>
              <a:off x="3360"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1" name="Rectangle 14"/>
            <p:cNvSpPr>
              <a:spLocks noChangeArrowheads="1"/>
            </p:cNvSpPr>
            <p:nvPr/>
          </p:nvSpPr>
          <p:spPr bwMode="auto">
            <a:xfrm>
              <a:off x="3168"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2" name="Rectangle 15"/>
            <p:cNvSpPr>
              <a:spLocks noChangeArrowheads="1"/>
            </p:cNvSpPr>
            <p:nvPr/>
          </p:nvSpPr>
          <p:spPr bwMode="auto">
            <a:xfrm>
              <a:off x="3360"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3" name="Rectangle 16"/>
            <p:cNvSpPr>
              <a:spLocks noChangeArrowheads="1"/>
            </p:cNvSpPr>
            <p:nvPr/>
          </p:nvSpPr>
          <p:spPr bwMode="auto">
            <a:xfrm>
              <a:off x="3552"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4" name="Rectangle 17"/>
            <p:cNvSpPr>
              <a:spLocks noChangeArrowheads="1"/>
            </p:cNvSpPr>
            <p:nvPr/>
          </p:nvSpPr>
          <p:spPr bwMode="auto">
            <a:xfrm>
              <a:off x="3744"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5" name="Rectangle 18"/>
            <p:cNvSpPr>
              <a:spLocks noChangeArrowheads="1"/>
            </p:cNvSpPr>
            <p:nvPr/>
          </p:nvSpPr>
          <p:spPr bwMode="auto">
            <a:xfrm>
              <a:off x="3552"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6" name="Rectangle 19"/>
            <p:cNvSpPr>
              <a:spLocks noChangeArrowheads="1"/>
            </p:cNvSpPr>
            <p:nvPr/>
          </p:nvSpPr>
          <p:spPr bwMode="auto">
            <a:xfrm>
              <a:off x="3744" y="2160"/>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17" name="Rectangle 20"/>
            <p:cNvSpPr>
              <a:spLocks noChangeArrowheads="1"/>
            </p:cNvSpPr>
            <p:nvPr/>
          </p:nvSpPr>
          <p:spPr bwMode="auto">
            <a:xfrm>
              <a:off x="3936"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18" name="Rectangle 21"/>
            <p:cNvSpPr>
              <a:spLocks noChangeArrowheads="1"/>
            </p:cNvSpPr>
            <p:nvPr/>
          </p:nvSpPr>
          <p:spPr bwMode="auto">
            <a:xfrm>
              <a:off x="4128"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9" name="Rectangle 22"/>
            <p:cNvSpPr>
              <a:spLocks noChangeArrowheads="1"/>
            </p:cNvSpPr>
            <p:nvPr/>
          </p:nvSpPr>
          <p:spPr bwMode="auto">
            <a:xfrm>
              <a:off x="3936"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0" name="Rectangle 23"/>
            <p:cNvSpPr>
              <a:spLocks noChangeArrowheads="1"/>
            </p:cNvSpPr>
            <p:nvPr/>
          </p:nvSpPr>
          <p:spPr bwMode="auto">
            <a:xfrm>
              <a:off x="4128" y="177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21" name="Rectangle 24"/>
            <p:cNvSpPr>
              <a:spLocks noChangeArrowheads="1"/>
            </p:cNvSpPr>
            <p:nvPr/>
          </p:nvSpPr>
          <p:spPr bwMode="auto">
            <a:xfrm>
              <a:off x="4320"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2" name="Rectangle 25"/>
            <p:cNvSpPr>
              <a:spLocks noChangeArrowheads="1"/>
            </p:cNvSpPr>
            <p:nvPr/>
          </p:nvSpPr>
          <p:spPr bwMode="auto">
            <a:xfrm>
              <a:off x="4512"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3" name="Rectangle 26"/>
            <p:cNvSpPr>
              <a:spLocks noChangeArrowheads="1"/>
            </p:cNvSpPr>
            <p:nvPr/>
          </p:nvSpPr>
          <p:spPr bwMode="auto">
            <a:xfrm>
              <a:off x="4320"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4" name="Rectangle 27"/>
            <p:cNvSpPr>
              <a:spLocks noChangeArrowheads="1"/>
            </p:cNvSpPr>
            <p:nvPr/>
          </p:nvSpPr>
          <p:spPr bwMode="auto">
            <a:xfrm>
              <a:off x="4512"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5" name="Rectangle 28"/>
            <p:cNvSpPr>
              <a:spLocks noChangeArrowheads="1"/>
            </p:cNvSpPr>
            <p:nvPr/>
          </p:nvSpPr>
          <p:spPr bwMode="auto">
            <a:xfrm>
              <a:off x="3936" y="196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26" name="Rectangle 29"/>
            <p:cNvSpPr>
              <a:spLocks noChangeArrowheads="1"/>
            </p:cNvSpPr>
            <p:nvPr/>
          </p:nvSpPr>
          <p:spPr bwMode="auto">
            <a:xfrm>
              <a:off x="4128"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7" name="Rectangle 30"/>
            <p:cNvSpPr>
              <a:spLocks noChangeArrowheads="1"/>
            </p:cNvSpPr>
            <p:nvPr/>
          </p:nvSpPr>
          <p:spPr bwMode="auto">
            <a:xfrm>
              <a:off x="3936"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8" name="Rectangle 31"/>
            <p:cNvSpPr>
              <a:spLocks noChangeArrowheads="1"/>
            </p:cNvSpPr>
            <p:nvPr/>
          </p:nvSpPr>
          <p:spPr bwMode="auto">
            <a:xfrm>
              <a:off x="4128"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9" name="Rectangle 32"/>
            <p:cNvSpPr>
              <a:spLocks noChangeArrowheads="1"/>
            </p:cNvSpPr>
            <p:nvPr/>
          </p:nvSpPr>
          <p:spPr bwMode="auto">
            <a:xfrm>
              <a:off x="4320"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0" name="Rectangle 33"/>
            <p:cNvSpPr>
              <a:spLocks noChangeArrowheads="1"/>
            </p:cNvSpPr>
            <p:nvPr/>
          </p:nvSpPr>
          <p:spPr bwMode="auto">
            <a:xfrm>
              <a:off x="4512"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1" name="Rectangle 34"/>
            <p:cNvSpPr>
              <a:spLocks noChangeArrowheads="1"/>
            </p:cNvSpPr>
            <p:nvPr/>
          </p:nvSpPr>
          <p:spPr bwMode="auto">
            <a:xfrm>
              <a:off x="4320"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2" name="Rectangle 35"/>
            <p:cNvSpPr>
              <a:spLocks noChangeArrowheads="1"/>
            </p:cNvSpPr>
            <p:nvPr/>
          </p:nvSpPr>
          <p:spPr bwMode="auto">
            <a:xfrm>
              <a:off x="4512"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3" name="Rectangle 36"/>
            <p:cNvSpPr>
              <a:spLocks noChangeArrowheads="1"/>
            </p:cNvSpPr>
            <p:nvPr/>
          </p:nvSpPr>
          <p:spPr bwMode="auto">
            <a:xfrm>
              <a:off x="3168"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4" name="Rectangle 37"/>
            <p:cNvSpPr>
              <a:spLocks noChangeArrowheads="1"/>
            </p:cNvSpPr>
            <p:nvPr/>
          </p:nvSpPr>
          <p:spPr bwMode="auto">
            <a:xfrm>
              <a:off x="3360"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5" name="Rectangle 38"/>
            <p:cNvSpPr>
              <a:spLocks noChangeArrowheads="1"/>
            </p:cNvSpPr>
            <p:nvPr/>
          </p:nvSpPr>
          <p:spPr bwMode="auto">
            <a:xfrm>
              <a:off x="3168"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6" name="Rectangle 39"/>
            <p:cNvSpPr>
              <a:spLocks noChangeArrowheads="1"/>
            </p:cNvSpPr>
            <p:nvPr/>
          </p:nvSpPr>
          <p:spPr bwMode="auto">
            <a:xfrm>
              <a:off x="3360"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7" name="Rectangle 40"/>
            <p:cNvSpPr>
              <a:spLocks noChangeArrowheads="1"/>
            </p:cNvSpPr>
            <p:nvPr/>
          </p:nvSpPr>
          <p:spPr bwMode="auto">
            <a:xfrm>
              <a:off x="3552"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8" name="Rectangle 41"/>
            <p:cNvSpPr>
              <a:spLocks noChangeArrowheads="1"/>
            </p:cNvSpPr>
            <p:nvPr/>
          </p:nvSpPr>
          <p:spPr bwMode="auto">
            <a:xfrm>
              <a:off x="3744"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9" name="Rectangle 42"/>
            <p:cNvSpPr>
              <a:spLocks noChangeArrowheads="1"/>
            </p:cNvSpPr>
            <p:nvPr/>
          </p:nvSpPr>
          <p:spPr bwMode="auto">
            <a:xfrm>
              <a:off x="3552"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0" name="Rectangle 43"/>
            <p:cNvSpPr>
              <a:spLocks noChangeArrowheads="1"/>
            </p:cNvSpPr>
            <p:nvPr/>
          </p:nvSpPr>
          <p:spPr bwMode="auto">
            <a:xfrm>
              <a:off x="3744"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1" name="Rectangle 44"/>
            <p:cNvSpPr>
              <a:spLocks noChangeArrowheads="1"/>
            </p:cNvSpPr>
            <p:nvPr/>
          </p:nvSpPr>
          <p:spPr bwMode="auto">
            <a:xfrm>
              <a:off x="3168"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2" name="Rectangle 45"/>
            <p:cNvSpPr>
              <a:spLocks noChangeArrowheads="1"/>
            </p:cNvSpPr>
            <p:nvPr/>
          </p:nvSpPr>
          <p:spPr bwMode="auto">
            <a:xfrm>
              <a:off x="3360" y="273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3" name="Rectangle 46"/>
            <p:cNvSpPr>
              <a:spLocks noChangeArrowheads="1"/>
            </p:cNvSpPr>
            <p:nvPr/>
          </p:nvSpPr>
          <p:spPr bwMode="auto">
            <a:xfrm>
              <a:off x="3168"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4" name="Rectangle 47"/>
            <p:cNvSpPr>
              <a:spLocks noChangeArrowheads="1"/>
            </p:cNvSpPr>
            <p:nvPr/>
          </p:nvSpPr>
          <p:spPr bwMode="auto">
            <a:xfrm>
              <a:off x="3360"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5" name="Rectangle 48"/>
            <p:cNvSpPr>
              <a:spLocks noChangeArrowheads="1"/>
            </p:cNvSpPr>
            <p:nvPr/>
          </p:nvSpPr>
          <p:spPr bwMode="auto">
            <a:xfrm>
              <a:off x="3552"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6" name="Rectangle 49"/>
            <p:cNvSpPr>
              <a:spLocks noChangeArrowheads="1"/>
            </p:cNvSpPr>
            <p:nvPr/>
          </p:nvSpPr>
          <p:spPr bwMode="auto">
            <a:xfrm>
              <a:off x="3744"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7" name="Rectangle 50"/>
            <p:cNvSpPr>
              <a:spLocks noChangeArrowheads="1"/>
            </p:cNvSpPr>
            <p:nvPr/>
          </p:nvSpPr>
          <p:spPr bwMode="auto">
            <a:xfrm>
              <a:off x="3552"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8" name="Rectangle 51"/>
            <p:cNvSpPr>
              <a:spLocks noChangeArrowheads="1"/>
            </p:cNvSpPr>
            <p:nvPr/>
          </p:nvSpPr>
          <p:spPr bwMode="auto">
            <a:xfrm>
              <a:off x="3744"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9" name="Rectangle 52"/>
            <p:cNvSpPr>
              <a:spLocks noChangeArrowheads="1"/>
            </p:cNvSpPr>
            <p:nvPr/>
          </p:nvSpPr>
          <p:spPr bwMode="auto">
            <a:xfrm>
              <a:off x="3936" y="2352"/>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0" name="Rectangle 53"/>
            <p:cNvSpPr>
              <a:spLocks noChangeArrowheads="1"/>
            </p:cNvSpPr>
            <p:nvPr/>
          </p:nvSpPr>
          <p:spPr bwMode="auto">
            <a:xfrm>
              <a:off x="4128"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1" name="Rectangle 54"/>
            <p:cNvSpPr>
              <a:spLocks noChangeArrowheads="1"/>
            </p:cNvSpPr>
            <p:nvPr/>
          </p:nvSpPr>
          <p:spPr bwMode="auto">
            <a:xfrm>
              <a:off x="3936"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2" name="Rectangle 55"/>
            <p:cNvSpPr>
              <a:spLocks noChangeArrowheads="1"/>
            </p:cNvSpPr>
            <p:nvPr/>
          </p:nvSpPr>
          <p:spPr bwMode="auto">
            <a:xfrm>
              <a:off x="4128" y="254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3" name="Rectangle 56"/>
            <p:cNvSpPr>
              <a:spLocks noChangeArrowheads="1"/>
            </p:cNvSpPr>
            <p:nvPr/>
          </p:nvSpPr>
          <p:spPr bwMode="auto">
            <a:xfrm>
              <a:off x="4320"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4" name="Rectangle 57"/>
            <p:cNvSpPr>
              <a:spLocks noChangeArrowheads="1"/>
            </p:cNvSpPr>
            <p:nvPr/>
          </p:nvSpPr>
          <p:spPr bwMode="auto">
            <a:xfrm>
              <a:off x="4512"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5" name="Rectangle 58"/>
            <p:cNvSpPr>
              <a:spLocks noChangeArrowheads="1"/>
            </p:cNvSpPr>
            <p:nvPr/>
          </p:nvSpPr>
          <p:spPr bwMode="auto">
            <a:xfrm>
              <a:off x="4320"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6" name="Rectangle 59"/>
            <p:cNvSpPr>
              <a:spLocks noChangeArrowheads="1"/>
            </p:cNvSpPr>
            <p:nvPr/>
          </p:nvSpPr>
          <p:spPr bwMode="auto">
            <a:xfrm>
              <a:off x="4512"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7" name="Rectangle 60"/>
            <p:cNvSpPr>
              <a:spLocks noChangeArrowheads="1"/>
            </p:cNvSpPr>
            <p:nvPr/>
          </p:nvSpPr>
          <p:spPr bwMode="auto">
            <a:xfrm>
              <a:off x="3936"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8" name="Rectangle 61"/>
            <p:cNvSpPr>
              <a:spLocks noChangeArrowheads="1"/>
            </p:cNvSpPr>
            <p:nvPr/>
          </p:nvSpPr>
          <p:spPr bwMode="auto">
            <a:xfrm>
              <a:off x="4128" y="273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9" name="Rectangle 62"/>
            <p:cNvSpPr>
              <a:spLocks noChangeArrowheads="1"/>
            </p:cNvSpPr>
            <p:nvPr/>
          </p:nvSpPr>
          <p:spPr bwMode="auto">
            <a:xfrm>
              <a:off x="3936"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60" name="Rectangle 63"/>
            <p:cNvSpPr>
              <a:spLocks noChangeArrowheads="1"/>
            </p:cNvSpPr>
            <p:nvPr/>
          </p:nvSpPr>
          <p:spPr bwMode="auto">
            <a:xfrm>
              <a:off x="4128"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1" name="Rectangle 64"/>
            <p:cNvSpPr>
              <a:spLocks noChangeArrowheads="1"/>
            </p:cNvSpPr>
            <p:nvPr/>
          </p:nvSpPr>
          <p:spPr bwMode="auto">
            <a:xfrm>
              <a:off x="4320"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2" name="Rectangle 65"/>
            <p:cNvSpPr>
              <a:spLocks noChangeArrowheads="1"/>
            </p:cNvSpPr>
            <p:nvPr/>
          </p:nvSpPr>
          <p:spPr bwMode="auto">
            <a:xfrm>
              <a:off x="4512"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3" name="Rectangle 66"/>
            <p:cNvSpPr>
              <a:spLocks noChangeArrowheads="1"/>
            </p:cNvSpPr>
            <p:nvPr/>
          </p:nvSpPr>
          <p:spPr bwMode="auto">
            <a:xfrm>
              <a:off x="4320"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4" name="Rectangle 67"/>
            <p:cNvSpPr>
              <a:spLocks noChangeArrowheads="1"/>
            </p:cNvSpPr>
            <p:nvPr/>
          </p:nvSpPr>
          <p:spPr bwMode="auto">
            <a:xfrm>
              <a:off x="4512"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grpSp>
      <p:pic>
        <p:nvPicPr>
          <p:cNvPr id="183" name="Picture 182" descr="txp_fig"/>
          <p:cNvPicPr>
            <a:picLocks noChangeAspect="1"/>
          </p:cNvPicPr>
          <p:nvPr>
            <p:custDataLst>
              <p:tags r:id="rId1"/>
            </p:custDataLst>
          </p:nvPr>
        </p:nvPicPr>
        <p:blipFill>
          <a:blip r:embed="rId5" cstate="print"/>
          <a:srcRect/>
          <a:stretch>
            <a:fillRect/>
          </a:stretch>
        </p:blipFill>
        <p:spPr bwMode="auto">
          <a:xfrm>
            <a:off x="2347913" y="1676400"/>
            <a:ext cx="712787" cy="279400"/>
          </a:xfrm>
          <a:prstGeom prst="rect">
            <a:avLst/>
          </a:prstGeom>
          <a:noFill/>
          <a:ln w="9525">
            <a:noFill/>
            <a:miter lim="800000"/>
            <a:headEnd/>
            <a:tailEnd/>
          </a:ln>
        </p:spPr>
      </p:pic>
      <p:graphicFrame>
        <p:nvGraphicFramePr>
          <p:cNvPr id="1312882" name="Group 114"/>
          <p:cNvGraphicFramePr>
            <a:graphicFrameLocks noGrp="1"/>
          </p:cNvGraphicFramePr>
          <p:nvPr>
            <p:extLst>
              <p:ext uri="{D42A27DB-BD31-4B8C-83A1-F6EECF244321}">
                <p14:modId xmlns:p14="http://schemas.microsoft.com/office/powerpoint/2010/main" val="3357321482"/>
              </p:ext>
            </p:extLst>
          </p:nvPr>
        </p:nvGraphicFramePr>
        <p:xfrm>
          <a:off x="2209800" y="2146300"/>
          <a:ext cx="1066800" cy="3352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12884" name="Line 116"/>
          <p:cNvSpPr>
            <a:spLocks noChangeShapeType="1"/>
          </p:cNvSpPr>
          <p:nvPr/>
        </p:nvSpPr>
        <p:spPr bwMode="auto">
          <a:xfrm flipV="1">
            <a:off x="5562600" y="2057400"/>
            <a:ext cx="3124200" cy="2133600"/>
          </a:xfrm>
          <a:prstGeom prst="line">
            <a:avLst/>
          </a:prstGeom>
          <a:noFill/>
          <a:ln w="28575">
            <a:solidFill>
              <a:schemeClr val="tx1"/>
            </a:solidFill>
            <a:round/>
            <a:headEnd/>
            <a:tailEnd/>
          </a:ln>
        </p:spPr>
        <p:txBody>
          <a:bodyPr/>
          <a:lstStyle/>
          <a:p>
            <a:endParaRPr lang="en-US">
              <a:latin typeface="Calibri"/>
              <a:cs typeface="Calibri"/>
            </a:endParaRPr>
          </a:p>
        </p:txBody>
      </p:sp>
      <p:sp>
        <p:nvSpPr>
          <p:cNvPr id="1312890" name="Line 122"/>
          <p:cNvSpPr>
            <a:spLocks noChangeShapeType="1"/>
          </p:cNvSpPr>
          <p:nvPr/>
        </p:nvSpPr>
        <p:spPr bwMode="auto">
          <a:xfrm flipV="1">
            <a:off x="4419600" y="1905000"/>
            <a:ext cx="2209800" cy="1600200"/>
          </a:xfrm>
          <a:prstGeom prst="line">
            <a:avLst/>
          </a:prstGeom>
          <a:noFill/>
          <a:ln w="28575">
            <a:solidFill>
              <a:schemeClr val="tx1"/>
            </a:solidFill>
            <a:round/>
            <a:headEnd/>
            <a:tailEnd/>
          </a:ln>
        </p:spPr>
        <p:txBody>
          <a:bodyPr/>
          <a:lstStyle/>
          <a:p>
            <a:endParaRPr lang="en-US">
              <a:latin typeface="Calibri"/>
              <a:cs typeface="Calibri"/>
            </a:endParaRPr>
          </a:p>
        </p:txBody>
      </p:sp>
      <p:sp>
        <p:nvSpPr>
          <p:cNvPr id="1312891" name="Rectangle 123"/>
          <p:cNvSpPr>
            <a:spLocks noChangeArrowheads="1"/>
          </p:cNvSpPr>
          <p:nvPr/>
        </p:nvSpPr>
        <p:spPr bwMode="auto">
          <a:xfrm>
            <a:off x="4191000" y="3429000"/>
            <a:ext cx="304800" cy="304800"/>
          </a:xfrm>
          <a:prstGeom prst="rect">
            <a:avLst/>
          </a:prstGeom>
          <a:noFill/>
          <a:ln w="38100">
            <a:solidFill>
              <a:schemeClr val="tx1"/>
            </a:solidFill>
            <a:miter lim="800000"/>
            <a:headEnd/>
            <a:tailEnd/>
          </a:ln>
        </p:spPr>
        <p:txBody>
          <a:bodyPr wrap="none" anchor="ctr"/>
          <a:lstStyle/>
          <a:p>
            <a:endParaRPr lang="en-US">
              <a:latin typeface="Calibri"/>
              <a:cs typeface="Calibri"/>
            </a:endParaRPr>
          </a:p>
        </p:txBody>
      </p:sp>
      <p:sp>
        <p:nvSpPr>
          <p:cNvPr id="1312892" name="Rectangle 124"/>
          <p:cNvSpPr>
            <a:spLocks noChangeArrowheads="1"/>
          </p:cNvSpPr>
          <p:nvPr/>
        </p:nvSpPr>
        <p:spPr bwMode="auto">
          <a:xfrm>
            <a:off x="5410200" y="4038600"/>
            <a:ext cx="304800" cy="304800"/>
          </a:xfrm>
          <a:prstGeom prst="rect">
            <a:avLst/>
          </a:prstGeom>
          <a:noFill/>
          <a:ln w="38100">
            <a:solidFill>
              <a:schemeClr val="tx1"/>
            </a:solidFill>
            <a:miter lim="800000"/>
            <a:headEnd/>
            <a:tailEnd/>
          </a:ln>
        </p:spPr>
        <p:txBody>
          <a:bodyPr wrap="none" anchor="ctr"/>
          <a:lstStyle/>
          <a:p>
            <a:endParaRPr lang="en-US">
              <a:latin typeface="Calibri"/>
              <a:cs typeface="Calibri"/>
            </a:endParaRPr>
          </a:p>
        </p:txBody>
      </p:sp>
      <p:graphicFrame>
        <p:nvGraphicFramePr>
          <p:cNvPr id="1312933" name="Group 165"/>
          <p:cNvGraphicFramePr>
            <a:graphicFrameLocks noGrp="1"/>
          </p:cNvGraphicFramePr>
          <p:nvPr>
            <p:extLst>
              <p:ext uri="{D42A27DB-BD31-4B8C-83A1-F6EECF244321}">
                <p14:modId xmlns:p14="http://schemas.microsoft.com/office/powerpoint/2010/main" val="2257233153"/>
              </p:ext>
            </p:extLst>
          </p:nvPr>
        </p:nvGraphicFramePr>
        <p:xfrm>
          <a:off x="7086600" y="2209800"/>
          <a:ext cx="1066800" cy="3352800"/>
        </p:xfrm>
        <a:graphic>
          <a:graphicData uri="http://schemas.openxmlformats.org/drawingml/2006/table">
            <a:tbl>
              <a:tblPr/>
              <a:tblGrid>
                <a:gridCol w="381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pic>
        <p:nvPicPr>
          <p:cNvPr id="184" name="Picture 183" descr="txp_fig"/>
          <p:cNvPicPr>
            <a:picLocks noChangeAspect="1"/>
          </p:cNvPicPr>
          <p:nvPr>
            <p:custDataLst>
              <p:tags r:id="rId2"/>
            </p:custDataLst>
          </p:nvPr>
        </p:nvPicPr>
        <p:blipFill>
          <a:blip r:embed="rId6" cstate="print"/>
          <a:srcRect/>
          <a:stretch>
            <a:fillRect/>
          </a:stretch>
        </p:blipFill>
        <p:spPr bwMode="auto">
          <a:xfrm>
            <a:off x="6781800" y="1828800"/>
            <a:ext cx="1625600" cy="250825"/>
          </a:xfrm>
          <a:prstGeom prst="rect">
            <a:avLst/>
          </a:prstGeom>
          <a:noFill/>
          <a:ln w="9525">
            <a:noFill/>
            <a:miter lim="800000"/>
            <a:headEnd/>
            <a:tailEnd/>
          </a:ln>
        </p:spPr>
      </p:pic>
      <p:pic>
        <p:nvPicPr>
          <p:cNvPr id="185" name="Picture 184" descr="txp_fig"/>
          <p:cNvPicPr>
            <a:picLocks noChangeAspect="1"/>
          </p:cNvPicPr>
          <p:nvPr>
            <p:custDataLst>
              <p:tags r:id="rId3"/>
            </p:custDataLst>
          </p:nvPr>
        </p:nvPicPr>
        <p:blipFill>
          <a:blip r:embed="rId7" cstate="print"/>
          <a:srcRect/>
          <a:stretch>
            <a:fillRect/>
          </a:stretch>
        </p:blipFill>
        <p:spPr bwMode="auto">
          <a:xfrm>
            <a:off x="8610600" y="1828800"/>
            <a:ext cx="1622425" cy="250825"/>
          </a:xfrm>
          <a:prstGeom prst="rect">
            <a:avLst/>
          </a:prstGeom>
          <a:noFill/>
          <a:ln w="9525">
            <a:noFill/>
            <a:miter lim="800000"/>
            <a:headEnd/>
            <a:tailEnd/>
          </a:ln>
        </p:spPr>
      </p:pic>
      <p:graphicFrame>
        <p:nvGraphicFramePr>
          <p:cNvPr id="1312934" name="Group 166"/>
          <p:cNvGraphicFramePr>
            <a:graphicFrameLocks noGrp="1"/>
          </p:cNvGraphicFramePr>
          <p:nvPr>
            <p:extLst>
              <p:ext uri="{D42A27DB-BD31-4B8C-83A1-F6EECF244321}">
                <p14:modId xmlns:p14="http://schemas.microsoft.com/office/powerpoint/2010/main" val="536156659"/>
              </p:ext>
            </p:extLst>
          </p:nvPr>
        </p:nvGraphicFramePr>
        <p:xfrm>
          <a:off x="8839200" y="2209800"/>
          <a:ext cx="1066800" cy="3352800"/>
        </p:xfrm>
        <a:graphic>
          <a:graphicData uri="http://schemas.openxmlformats.org/drawingml/2006/table">
            <a:tbl>
              <a:tblPr/>
              <a:tblGrid>
                <a:gridCol w="381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28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29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2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8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29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28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884" grpId="0" animBg="1"/>
      <p:bldP spid="1312890" grpId="0" animBg="1"/>
      <p:bldP spid="1312891" grpId="0" animBg="1"/>
      <p:bldP spid="131289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A Spam Filter</a:t>
            </a:r>
          </a:p>
        </p:txBody>
      </p:sp>
      <p:sp>
        <p:nvSpPr>
          <p:cNvPr id="18435" name="Rectangle 3"/>
          <p:cNvSpPr>
            <a:spLocks noGrp="1" noChangeArrowheads="1"/>
          </p:cNvSpPr>
          <p:nvPr>
            <p:ph idx="1"/>
          </p:nvPr>
        </p:nvSpPr>
        <p:spPr>
          <a:xfrm>
            <a:off x="304800" y="1722438"/>
            <a:ext cx="3886200" cy="4525962"/>
          </a:xfrm>
        </p:spPr>
        <p:txBody>
          <a:bodyPr/>
          <a:lstStyle/>
          <a:p>
            <a:pPr eaLnBrk="1" hangingPunct="1">
              <a:lnSpc>
                <a:spcPct val="80000"/>
              </a:lnSpc>
            </a:pPr>
            <a:r>
              <a:rPr lang="en-US" sz="2400"/>
              <a:t>Naïve Bayes spam filter</a:t>
            </a:r>
          </a:p>
          <a:p>
            <a:pPr eaLnBrk="1" hangingPunct="1">
              <a:lnSpc>
                <a:spcPct val="80000"/>
              </a:lnSpc>
            </a:pPr>
            <a:endParaRPr lang="en-US" sz="2400"/>
          </a:p>
          <a:p>
            <a:pPr eaLnBrk="1" hangingPunct="1">
              <a:lnSpc>
                <a:spcPct val="80000"/>
              </a:lnSpc>
            </a:pPr>
            <a:r>
              <a:rPr lang="en-US" sz="2400"/>
              <a:t>Data:</a:t>
            </a:r>
          </a:p>
          <a:p>
            <a:pPr lvl="1" eaLnBrk="1" hangingPunct="1">
              <a:lnSpc>
                <a:spcPct val="80000"/>
              </a:lnSpc>
            </a:pPr>
            <a:r>
              <a:rPr lang="en-US" sz="2000"/>
              <a:t>Collection of emails, labeled spam or ham</a:t>
            </a:r>
          </a:p>
          <a:p>
            <a:pPr lvl="1" eaLnBrk="1" hangingPunct="1">
              <a:lnSpc>
                <a:spcPct val="80000"/>
              </a:lnSpc>
            </a:pPr>
            <a:r>
              <a:rPr lang="en-US" sz="2000"/>
              <a:t>Note: someone has to hand label all this data!</a:t>
            </a:r>
          </a:p>
          <a:p>
            <a:pPr lvl="1" eaLnBrk="1" hangingPunct="1">
              <a:lnSpc>
                <a:spcPct val="80000"/>
              </a:lnSpc>
            </a:pPr>
            <a:r>
              <a:rPr lang="en-US" sz="2000"/>
              <a:t>Split into training, held-out, test sets</a:t>
            </a:r>
          </a:p>
          <a:p>
            <a:pPr lvl="1" eaLnBrk="1" hangingPunct="1">
              <a:lnSpc>
                <a:spcPct val="80000"/>
              </a:lnSpc>
            </a:pPr>
            <a:endParaRPr lang="en-US" sz="2000"/>
          </a:p>
          <a:p>
            <a:pPr eaLnBrk="1" hangingPunct="1">
              <a:lnSpc>
                <a:spcPct val="80000"/>
              </a:lnSpc>
            </a:pPr>
            <a:r>
              <a:rPr lang="en-US" sz="2400"/>
              <a:t>Classifiers</a:t>
            </a:r>
          </a:p>
          <a:p>
            <a:pPr lvl="1" eaLnBrk="1" hangingPunct="1">
              <a:lnSpc>
                <a:spcPct val="80000"/>
              </a:lnSpc>
            </a:pPr>
            <a:r>
              <a:rPr lang="en-US" sz="2000"/>
              <a:t>Learn on the training set</a:t>
            </a:r>
          </a:p>
          <a:p>
            <a:pPr lvl="1" eaLnBrk="1" hangingPunct="1">
              <a:lnSpc>
                <a:spcPct val="80000"/>
              </a:lnSpc>
            </a:pPr>
            <a:r>
              <a:rPr lang="en-US" sz="2000"/>
              <a:t>(Tune it on a held-out set)</a:t>
            </a:r>
          </a:p>
          <a:p>
            <a:pPr lvl="1" eaLnBrk="1" hangingPunct="1">
              <a:lnSpc>
                <a:spcPct val="80000"/>
              </a:lnSpc>
            </a:pPr>
            <a:r>
              <a:rPr lang="en-US" sz="2000"/>
              <a:t>Test it on new emails</a:t>
            </a:r>
          </a:p>
          <a:p>
            <a:pPr eaLnBrk="1" hangingPunct="1">
              <a:lnSpc>
                <a:spcPct val="80000"/>
              </a:lnSpc>
            </a:pPr>
            <a:endParaRPr lang="en-US" sz="2400"/>
          </a:p>
        </p:txBody>
      </p:sp>
      <p:sp>
        <p:nvSpPr>
          <p:cNvPr id="18436" name="Text Box 4"/>
          <p:cNvSpPr txBox="1">
            <a:spLocks noChangeArrowheads="1"/>
          </p:cNvSpPr>
          <p:nvPr/>
        </p:nvSpPr>
        <p:spPr bwMode="auto">
          <a:xfrm>
            <a:off x="5257800" y="1600200"/>
            <a:ext cx="3581400" cy="1377950"/>
          </a:xfrm>
          <a:prstGeom prst="rect">
            <a:avLst/>
          </a:prstGeom>
          <a:noFill/>
          <a:ln w="9525">
            <a:solidFill>
              <a:schemeClr val="tx1"/>
            </a:solidFill>
            <a:miter lim="800000"/>
            <a:headEnd/>
            <a:tailEnd/>
          </a:ln>
        </p:spPr>
        <p:txBody>
          <a:bodyPr>
            <a:spAutoFit/>
          </a:bodyPr>
          <a:lstStyle/>
          <a:p>
            <a:r>
              <a:rPr lang="en-US" sz="1400"/>
              <a:t>Dear Sir.</a:t>
            </a:r>
          </a:p>
          <a:p>
            <a:endParaRPr lang="en-US" sz="1400"/>
          </a:p>
          <a:p>
            <a:r>
              <a:rPr lang="en-US" sz="1400"/>
              <a:t>First, I must solicit your confidence in this transaction, this is by virture of its nature as being utterly confidencial and top secret. …</a:t>
            </a:r>
          </a:p>
        </p:txBody>
      </p:sp>
      <p:sp>
        <p:nvSpPr>
          <p:cNvPr id="18437" name="Text Box 5"/>
          <p:cNvSpPr txBox="1">
            <a:spLocks noChangeArrowheads="1"/>
          </p:cNvSpPr>
          <p:nvPr/>
        </p:nvSpPr>
        <p:spPr bwMode="auto">
          <a:xfrm>
            <a:off x="5257800" y="3200400"/>
            <a:ext cx="3505200" cy="1590675"/>
          </a:xfrm>
          <a:prstGeom prst="rect">
            <a:avLst/>
          </a:prstGeom>
          <a:noFill/>
          <a:ln w="9525">
            <a:solidFill>
              <a:schemeClr val="tx1"/>
            </a:solidFill>
            <a:miter lim="800000"/>
            <a:headEnd/>
            <a:tailEnd/>
          </a:ln>
        </p:spPr>
        <p:txBody>
          <a:bodyPr>
            <a:spAutoFit/>
          </a:bodyPr>
          <a:lstStyle/>
          <a:p>
            <a:r>
              <a:rPr lang="en-US" sz="1400"/>
              <a:t>TO BE REMOVED FROM FUTURE MAILINGS, SIMPLY REPLY TO THIS MESSAGE AND PUT "REMOVE" IN THE SUBJECT.</a:t>
            </a:r>
          </a:p>
          <a:p>
            <a:endParaRPr lang="en-US" sz="1400"/>
          </a:p>
          <a:p>
            <a:r>
              <a:rPr lang="en-US" sz="1400"/>
              <a:t>99  MILLION EMAIL ADDRESSES</a:t>
            </a:r>
          </a:p>
          <a:p>
            <a:r>
              <a:rPr lang="en-US" sz="1400"/>
              <a:t>  FOR ONLY $99</a:t>
            </a:r>
          </a:p>
        </p:txBody>
      </p:sp>
      <p:sp>
        <p:nvSpPr>
          <p:cNvPr id="18438" name="Text Box 6"/>
          <p:cNvSpPr txBox="1">
            <a:spLocks noChangeArrowheads="1"/>
          </p:cNvSpPr>
          <p:nvPr/>
        </p:nvSpPr>
        <p:spPr bwMode="auto">
          <a:xfrm>
            <a:off x="5257800" y="5029200"/>
            <a:ext cx="3505200" cy="1590675"/>
          </a:xfrm>
          <a:prstGeom prst="rect">
            <a:avLst/>
          </a:prstGeom>
          <a:noFill/>
          <a:ln w="9525">
            <a:solidFill>
              <a:schemeClr val="tx1"/>
            </a:solidFill>
            <a:miter lim="800000"/>
            <a:headEnd/>
            <a:tailEnd/>
          </a:ln>
        </p:spPr>
        <p:txBody>
          <a:bodyPr>
            <a:spAutoFit/>
          </a:bodyPr>
          <a:lstStyle/>
          <a:p>
            <a:r>
              <a:rPr lang="en-US" sz="1400"/>
              <a:t>Ok, Iknow this is blatantly OT but I'm beginning to go insane. Had an old Dell Dimension XPS sitting in the corner and decided to put it to use, I know it was working pre being stuck in the corner, but when I plugged it in, hit the power nothing happened.</a:t>
            </a:r>
          </a:p>
        </p:txBody>
      </p:sp>
      <p:sp>
        <p:nvSpPr>
          <p:cNvPr id="18439" name="Freeform 7"/>
          <p:cNvSpPr>
            <a:spLocks/>
          </p:cNvSpPr>
          <p:nvPr/>
        </p:nvSpPr>
        <p:spPr bwMode="auto">
          <a:xfrm>
            <a:off x="4318000" y="5486400"/>
            <a:ext cx="635000" cy="4572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a:lstStyle/>
          <a:p>
            <a:endParaRPr lang="en-US"/>
          </a:p>
        </p:txBody>
      </p:sp>
      <p:sp>
        <p:nvSpPr>
          <p:cNvPr id="18440" name="Freeform 8"/>
          <p:cNvSpPr>
            <a:spLocks/>
          </p:cNvSpPr>
          <p:nvPr/>
        </p:nvSpPr>
        <p:spPr bwMode="auto">
          <a:xfrm>
            <a:off x="4422775" y="20574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
        <p:nvSpPr>
          <p:cNvPr id="18441" name="Freeform 9"/>
          <p:cNvSpPr>
            <a:spLocks/>
          </p:cNvSpPr>
          <p:nvPr/>
        </p:nvSpPr>
        <p:spPr bwMode="auto">
          <a:xfrm>
            <a:off x="4419600" y="36576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Calibri"/>
                <a:cs typeface="Calibri"/>
              </a:rPr>
              <a:t>Naïve Bayes for Text</a:t>
            </a:r>
          </a:p>
        </p:txBody>
      </p:sp>
      <p:sp>
        <p:nvSpPr>
          <p:cNvPr id="1310723" name="Rectangle 3"/>
          <p:cNvSpPr>
            <a:spLocks noGrp="1" noChangeArrowheads="1"/>
          </p:cNvSpPr>
          <p:nvPr>
            <p:ph idx="1"/>
          </p:nvPr>
        </p:nvSpPr>
        <p:spPr>
          <a:xfrm>
            <a:off x="457200" y="1447800"/>
            <a:ext cx="11353800" cy="4876800"/>
          </a:xfrm>
        </p:spPr>
        <p:txBody>
          <a:bodyPr/>
          <a:lstStyle/>
          <a:p>
            <a:pPr eaLnBrk="1" hangingPunct="1">
              <a:lnSpc>
                <a:spcPct val="80000"/>
              </a:lnSpc>
            </a:pPr>
            <a:r>
              <a:rPr lang="en-US" sz="2400" dirty="0">
                <a:latin typeface="Calibri"/>
                <a:cs typeface="Calibri"/>
              </a:rPr>
              <a:t>Bag-of-words Naïve </a:t>
            </a:r>
            <a:r>
              <a:rPr lang="en-US" sz="2400" dirty="0" err="1">
                <a:latin typeface="Calibri"/>
                <a:cs typeface="Calibri"/>
              </a:rPr>
              <a:t>Bayes</a:t>
            </a:r>
            <a:r>
              <a:rPr lang="en-US" sz="2400" dirty="0">
                <a:latin typeface="Calibri"/>
                <a:cs typeface="Calibri"/>
              </a:rPr>
              <a:t>:</a:t>
            </a:r>
          </a:p>
          <a:p>
            <a:pPr lvl="1" eaLnBrk="1" hangingPunct="1">
              <a:lnSpc>
                <a:spcPct val="80000"/>
              </a:lnSpc>
            </a:pPr>
            <a:r>
              <a:rPr lang="en-US" sz="2000" dirty="0">
                <a:latin typeface="Calibri"/>
                <a:cs typeface="Calibri"/>
              </a:rPr>
              <a:t>Features: W</a:t>
            </a:r>
            <a:r>
              <a:rPr lang="en-US" sz="2000" baseline="-25000" dirty="0">
                <a:latin typeface="Calibri"/>
                <a:cs typeface="Calibri"/>
              </a:rPr>
              <a:t>i</a:t>
            </a:r>
            <a:r>
              <a:rPr lang="en-US" sz="2000" dirty="0">
                <a:latin typeface="Calibri"/>
                <a:cs typeface="Calibri"/>
              </a:rPr>
              <a:t> is the word at position </a:t>
            </a:r>
            <a:r>
              <a:rPr lang="en-US" sz="2000" dirty="0" err="1">
                <a:latin typeface="Calibri"/>
                <a:cs typeface="Calibri"/>
              </a:rPr>
              <a:t>i</a:t>
            </a:r>
            <a:endParaRPr lang="en-US" sz="2000" dirty="0">
              <a:latin typeface="Calibri"/>
              <a:cs typeface="Calibri"/>
            </a:endParaRPr>
          </a:p>
          <a:p>
            <a:pPr lvl="1" eaLnBrk="1" hangingPunct="1">
              <a:lnSpc>
                <a:spcPct val="80000"/>
              </a:lnSpc>
            </a:pPr>
            <a:r>
              <a:rPr lang="en-US" sz="2000" dirty="0">
                <a:latin typeface="Calibri"/>
                <a:cs typeface="Calibri"/>
              </a:rPr>
              <a:t>As before: predict label conditioned on feature variables (spam vs. ham)</a:t>
            </a:r>
          </a:p>
          <a:p>
            <a:pPr lvl="1" eaLnBrk="1" hangingPunct="1">
              <a:lnSpc>
                <a:spcPct val="80000"/>
              </a:lnSpc>
            </a:pPr>
            <a:r>
              <a:rPr lang="en-US" sz="2000" dirty="0">
                <a:latin typeface="Calibri"/>
                <a:cs typeface="Calibri"/>
              </a:rPr>
              <a:t>As before: assume features are conditionally independent given label</a:t>
            </a:r>
          </a:p>
          <a:p>
            <a:pPr lvl="1">
              <a:lnSpc>
                <a:spcPct val="80000"/>
              </a:lnSpc>
            </a:pPr>
            <a:r>
              <a:rPr lang="en-US" sz="2000" dirty="0">
                <a:latin typeface="Calibri"/>
                <a:cs typeface="Calibri"/>
              </a:rPr>
              <a:t>New: each </a:t>
            </a:r>
            <a:r>
              <a:rPr lang="en-US" sz="2000" dirty="0" err="1">
                <a:latin typeface="Calibri"/>
                <a:cs typeface="Calibri"/>
              </a:rPr>
              <a:t>W</a:t>
            </a:r>
            <a:r>
              <a:rPr lang="en-US" sz="2000" baseline="-25000" dirty="0" err="1">
                <a:latin typeface="Calibri"/>
                <a:cs typeface="Calibri"/>
              </a:rPr>
              <a:t>i</a:t>
            </a:r>
            <a:r>
              <a:rPr lang="en-US" sz="2000" dirty="0">
                <a:latin typeface="Calibri"/>
                <a:cs typeface="Calibri"/>
              </a:rPr>
              <a:t> is identically distributed</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Generative model:</a:t>
            </a:r>
          </a:p>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“Tied” distributions and bag-of-words</a:t>
            </a:r>
          </a:p>
          <a:p>
            <a:pPr lvl="1" eaLnBrk="1" hangingPunct="1">
              <a:lnSpc>
                <a:spcPct val="80000"/>
              </a:lnSpc>
            </a:pPr>
            <a:r>
              <a:rPr lang="en-US" sz="2000" dirty="0">
                <a:latin typeface="Calibri"/>
                <a:cs typeface="Calibri"/>
              </a:rPr>
              <a:t>Usually, each variable gets its own conditional probability distribution P(F|Y)</a:t>
            </a:r>
          </a:p>
          <a:p>
            <a:pPr lvl="1" eaLnBrk="1" hangingPunct="1">
              <a:lnSpc>
                <a:spcPct val="80000"/>
              </a:lnSpc>
            </a:pPr>
            <a:r>
              <a:rPr lang="en-US" sz="2000" dirty="0">
                <a:latin typeface="Calibri"/>
                <a:cs typeface="Calibri"/>
              </a:rPr>
              <a:t>In a bag-of-words model</a:t>
            </a:r>
          </a:p>
          <a:p>
            <a:pPr lvl="2" eaLnBrk="1" hangingPunct="1">
              <a:lnSpc>
                <a:spcPct val="80000"/>
              </a:lnSpc>
            </a:pPr>
            <a:r>
              <a:rPr lang="en-US" sz="1800" dirty="0">
                <a:latin typeface="Calibri"/>
                <a:cs typeface="Calibri"/>
              </a:rPr>
              <a:t>Each position is identically distributed</a:t>
            </a:r>
          </a:p>
          <a:p>
            <a:pPr lvl="2" eaLnBrk="1" hangingPunct="1">
              <a:lnSpc>
                <a:spcPct val="80000"/>
              </a:lnSpc>
            </a:pPr>
            <a:r>
              <a:rPr lang="en-US" sz="1800" dirty="0">
                <a:latin typeface="Calibri"/>
                <a:cs typeface="Calibri"/>
              </a:rPr>
              <a:t>All positions share the same conditional </a:t>
            </a:r>
            <a:r>
              <a:rPr lang="en-US" sz="1800" dirty="0" err="1">
                <a:latin typeface="Calibri"/>
                <a:cs typeface="Calibri"/>
              </a:rPr>
              <a:t>probs</a:t>
            </a:r>
            <a:r>
              <a:rPr lang="en-US" sz="1800" dirty="0">
                <a:latin typeface="Calibri"/>
                <a:cs typeface="Calibri"/>
              </a:rPr>
              <a:t> P(W|Y)</a:t>
            </a:r>
          </a:p>
          <a:p>
            <a:pPr lvl="2" eaLnBrk="1" hangingPunct="1">
              <a:lnSpc>
                <a:spcPct val="80000"/>
              </a:lnSpc>
            </a:pPr>
            <a:r>
              <a:rPr lang="en-US" sz="1800" dirty="0">
                <a:latin typeface="Calibri"/>
                <a:cs typeface="Calibri"/>
              </a:rPr>
              <a:t>Why make this assumption?</a:t>
            </a:r>
          </a:p>
          <a:p>
            <a:pPr lvl="1">
              <a:lnSpc>
                <a:spcPct val="80000"/>
              </a:lnSpc>
            </a:pPr>
            <a:r>
              <a:rPr lang="en-US" sz="2000" dirty="0">
                <a:latin typeface="Calibri"/>
                <a:cs typeface="Calibri"/>
              </a:rPr>
              <a:t>Called “bag-of-words” because model is insensitive to word order or reordering</a:t>
            </a:r>
          </a:p>
        </p:txBody>
      </p:sp>
      <p:pic>
        <p:nvPicPr>
          <p:cNvPr id="8" name="Picture 7" descr="txp_fig"/>
          <p:cNvPicPr>
            <a:picLocks noChangeAspect="1"/>
          </p:cNvPicPr>
          <p:nvPr>
            <p:custDataLst>
              <p:tags r:id="rId1"/>
            </p:custDataLst>
          </p:nvPr>
        </p:nvPicPr>
        <p:blipFill>
          <a:blip r:embed="rId3" cstate="print"/>
          <a:stretch>
            <a:fillRect/>
          </a:stretch>
        </p:blipFill>
        <p:spPr bwMode="auto">
          <a:xfrm>
            <a:off x="3276600" y="3362324"/>
            <a:ext cx="4844780" cy="572192"/>
          </a:xfrm>
          <a:prstGeom prst="rect">
            <a:avLst/>
          </a:prstGeom>
          <a:noFill/>
          <a:ln/>
          <a:effectLst/>
        </p:spPr>
      </p:pic>
      <p:sp>
        <p:nvSpPr>
          <p:cNvPr id="19461" name="Text Box 5"/>
          <p:cNvSpPr txBox="1">
            <a:spLocks noChangeArrowheads="1"/>
          </p:cNvSpPr>
          <p:nvPr/>
        </p:nvSpPr>
        <p:spPr bwMode="auto">
          <a:xfrm>
            <a:off x="6553200" y="6491288"/>
            <a:ext cx="1219200" cy="366712"/>
          </a:xfrm>
          <a:prstGeom prst="rect">
            <a:avLst/>
          </a:prstGeom>
          <a:noFill/>
          <a:ln w="9525">
            <a:noFill/>
            <a:miter lim="800000"/>
            <a:headEnd/>
            <a:tailEnd/>
          </a:ln>
        </p:spPr>
        <p:txBody>
          <a:bodyPr>
            <a:spAutoFit/>
          </a:bodyPr>
          <a:lstStyle/>
          <a:p>
            <a:pPr>
              <a:spcBef>
                <a:spcPct val="50000"/>
              </a:spcBef>
            </a:pPr>
            <a:endParaRPr lang="en-US">
              <a:latin typeface="Calibri"/>
              <a:cs typeface="Calibri"/>
            </a:endParaRPr>
          </a:p>
        </p:txBody>
      </p:sp>
      <p:sp>
        <p:nvSpPr>
          <p:cNvPr id="1310727" name="Text Box 7"/>
          <p:cNvSpPr txBox="1">
            <a:spLocks noChangeArrowheads="1"/>
          </p:cNvSpPr>
          <p:nvPr/>
        </p:nvSpPr>
        <p:spPr bwMode="auto">
          <a:xfrm>
            <a:off x="8732702" y="2728912"/>
            <a:ext cx="1676400" cy="825500"/>
          </a:xfrm>
          <a:prstGeom prst="rect">
            <a:avLst/>
          </a:prstGeom>
          <a:noFill/>
          <a:ln w="9525">
            <a:noFill/>
            <a:miter lim="800000"/>
            <a:headEnd/>
            <a:tailEnd/>
          </a:ln>
        </p:spPr>
        <p:txBody>
          <a:bodyPr>
            <a:spAutoFit/>
          </a:bodyPr>
          <a:lstStyle/>
          <a:p>
            <a:pPr>
              <a:spcBef>
                <a:spcPct val="50000"/>
              </a:spcBef>
            </a:pPr>
            <a:r>
              <a:rPr lang="en-US" sz="1600" i="1">
                <a:latin typeface="Calibri"/>
                <a:cs typeface="Calibri"/>
              </a:rPr>
              <a:t>Word at position i, not i</a:t>
            </a:r>
            <a:r>
              <a:rPr lang="en-US" sz="1600" i="1" baseline="30000">
                <a:latin typeface="Calibri"/>
                <a:cs typeface="Calibri"/>
              </a:rPr>
              <a:t>th</a:t>
            </a:r>
            <a:r>
              <a:rPr lang="en-US" sz="1600" i="1">
                <a:latin typeface="Calibri"/>
                <a:cs typeface="Calibri"/>
              </a:rPr>
              <a:t> word in the dictionary!</a:t>
            </a:r>
          </a:p>
        </p:txBody>
      </p:sp>
      <p:sp>
        <p:nvSpPr>
          <p:cNvPr id="1310728" name="Freeform 8"/>
          <p:cNvSpPr>
            <a:spLocks/>
          </p:cNvSpPr>
          <p:nvPr/>
        </p:nvSpPr>
        <p:spPr bwMode="auto">
          <a:xfrm>
            <a:off x="7427777" y="3706812"/>
            <a:ext cx="2409825" cy="255588"/>
          </a:xfrm>
          <a:custGeom>
            <a:avLst/>
            <a:gdLst>
              <a:gd name="T0" fmla="*/ 2147483647 w 1518"/>
              <a:gd name="T1" fmla="*/ 2147483647 h 161"/>
              <a:gd name="T2" fmla="*/ 2147483647 w 1518"/>
              <a:gd name="T3" fmla="*/ 2147483647 h 161"/>
              <a:gd name="T4" fmla="*/ 2147483647 w 1518"/>
              <a:gd name="T5" fmla="*/ 2147483647 h 161"/>
              <a:gd name="T6" fmla="*/ 2147483647 w 1518"/>
              <a:gd name="T7" fmla="*/ 0 h 161"/>
              <a:gd name="T8" fmla="*/ 0 60000 65536"/>
              <a:gd name="T9" fmla="*/ 0 60000 65536"/>
              <a:gd name="T10" fmla="*/ 0 60000 65536"/>
              <a:gd name="T11" fmla="*/ 0 60000 65536"/>
              <a:gd name="T12" fmla="*/ 0 w 1518"/>
              <a:gd name="T13" fmla="*/ 0 h 161"/>
              <a:gd name="T14" fmla="*/ 1518 w 1518"/>
              <a:gd name="T15" fmla="*/ 161 h 161"/>
            </a:gdLst>
            <a:ahLst/>
            <a:cxnLst>
              <a:cxn ang="T8">
                <a:pos x="T0" y="T1"/>
              </a:cxn>
              <a:cxn ang="T9">
                <a:pos x="T2" y="T3"/>
              </a:cxn>
              <a:cxn ang="T10">
                <a:pos x="T4" y="T5"/>
              </a:cxn>
              <a:cxn ang="T11">
                <a:pos x="T6" y="T7"/>
              </a:cxn>
            </a:cxnLst>
            <a:rect l="T12" t="T13" r="T14" b="T15"/>
            <a:pathLst>
              <a:path w="1518" h="161">
                <a:moveTo>
                  <a:pt x="73" y="60"/>
                </a:moveTo>
                <a:cubicBezTo>
                  <a:pt x="94" y="67"/>
                  <a:pt x="0" y="89"/>
                  <a:pt x="197" y="103"/>
                </a:cubicBezTo>
                <a:cubicBezTo>
                  <a:pt x="394" y="117"/>
                  <a:pt x="1038" y="161"/>
                  <a:pt x="1254" y="144"/>
                </a:cubicBezTo>
                <a:cubicBezTo>
                  <a:pt x="1470" y="127"/>
                  <a:pt x="1518" y="60"/>
                  <a:pt x="1494" y="0"/>
                </a:cubicBezTo>
              </a:path>
            </a:pathLst>
          </a:custGeom>
          <a:noFill/>
          <a:ln w="25400">
            <a:solidFill>
              <a:schemeClr val="tx1"/>
            </a:solidFill>
            <a:round/>
            <a:headEnd/>
            <a:tailEnd type="triangle" w="med" len="med"/>
          </a:ln>
        </p:spPr>
        <p:txBody>
          <a:bodyPr/>
          <a:lstStyle/>
          <a:p>
            <a:endParaRPr lang="en-US">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07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072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072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2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2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072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1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7" grpId="0"/>
      <p:bldP spid="13107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Example: Spam Filtering</a:t>
            </a:r>
          </a:p>
        </p:txBody>
      </p:sp>
      <p:sp>
        <p:nvSpPr>
          <p:cNvPr id="1286147" name="Rectangle 3"/>
          <p:cNvSpPr>
            <a:spLocks noGrp="1" noChangeArrowheads="1"/>
          </p:cNvSpPr>
          <p:nvPr>
            <p:ph idx="1"/>
          </p:nvPr>
        </p:nvSpPr>
        <p:spPr>
          <a:xfrm>
            <a:off x="762000" y="1447800"/>
            <a:ext cx="8229600" cy="5029200"/>
          </a:xfrm>
        </p:spPr>
        <p:txBody>
          <a:bodyPr/>
          <a:lstStyle/>
          <a:p>
            <a:pPr eaLnBrk="1" hangingPunct="1"/>
            <a:r>
              <a:rPr lang="en-US" sz="2400"/>
              <a:t>Model:</a:t>
            </a:r>
          </a:p>
          <a:p>
            <a:pPr eaLnBrk="1" hangingPunct="1"/>
            <a:endParaRPr lang="en-US" sz="1000"/>
          </a:p>
          <a:p>
            <a:pPr eaLnBrk="1" hangingPunct="1"/>
            <a:r>
              <a:rPr lang="en-US" sz="2400"/>
              <a:t>What are the parameters?</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r>
              <a:rPr lang="en-US" sz="2400"/>
              <a:t>Where do these tables come from?</a:t>
            </a:r>
          </a:p>
          <a:p>
            <a:pPr eaLnBrk="1" hangingPunct="1"/>
            <a:endParaRPr lang="en-US" sz="2400"/>
          </a:p>
        </p:txBody>
      </p:sp>
      <p:pic>
        <p:nvPicPr>
          <p:cNvPr id="11" name="Picture 10" descr="txp_fig"/>
          <p:cNvPicPr>
            <a:picLocks noChangeAspect="1"/>
          </p:cNvPicPr>
          <p:nvPr>
            <p:custDataLst>
              <p:tags r:id="rId1"/>
            </p:custDataLst>
          </p:nvPr>
        </p:nvPicPr>
        <p:blipFill>
          <a:blip r:embed="rId6" cstate="print"/>
          <a:stretch>
            <a:fillRect/>
          </a:stretch>
        </p:blipFill>
        <p:spPr bwMode="auto">
          <a:xfrm>
            <a:off x="2514735" y="1524000"/>
            <a:ext cx="4847955" cy="572567"/>
          </a:xfrm>
          <a:prstGeom prst="rect">
            <a:avLst/>
          </a:prstGeom>
          <a:noFill/>
          <a:ln/>
          <a:effectLst/>
        </p:spPr>
      </p:pic>
      <p:sp>
        <p:nvSpPr>
          <p:cNvPr id="1286149" name="Text Box 5"/>
          <p:cNvSpPr txBox="1">
            <a:spLocks noChangeArrowheads="1"/>
          </p:cNvSpPr>
          <p:nvPr/>
        </p:nvSpPr>
        <p:spPr bwMode="auto">
          <a:xfrm>
            <a:off x="4648200" y="3141663"/>
            <a:ext cx="2057400" cy="2573337"/>
          </a:xfrm>
          <a:prstGeom prst="rect">
            <a:avLst/>
          </a:prstGeom>
          <a:noFill/>
          <a:ln w="9525">
            <a:solidFill>
              <a:schemeClr val="tx1"/>
            </a:solidFill>
            <a:miter lim="800000"/>
            <a:headEnd/>
            <a:tailEnd/>
          </a:ln>
        </p:spPr>
        <p:txBody>
          <a:bodyPr>
            <a:spAutoFit/>
          </a:bodyPr>
          <a:lstStyle/>
          <a:p>
            <a:r>
              <a:rPr lang="en-US">
                <a:latin typeface="Courier New" pitchFamily="49" charset="0"/>
              </a:rPr>
              <a:t>the :  0.0156</a:t>
            </a:r>
          </a:p>
          <a:p>
            <a:r>
              <a:rPr lang="en-US">
                <a:latin typeface="Courier New" pitchFamily="49" charset="0"/>
              </a:rPr>
              <a:t>to  :  0.0153</a:t>
            </a:r>
          </a:p>
          <a:p>
            <a:r>
              <a:rPr lang="en-US">
                <a:latin typeface="Courier New" pitchFamily="49" charset="0"/>
              </a:rPr>
              <a:t>and :  0.0115</a:t>
            </a:r>
          </a:p>
          <a:p>
            <a:r>
              <a:rPr lang="en-US">
                <a:latin typeface="Courier New" pitchFamily="49" charset="0"/>
              </a:rPr>
              <a:t>of  :  0.0095</a:t>
            </a:r>
          </a:p>
          <a:p>
            <a:r>
              <a:rPr lang="en-US">
                <a:latin typeface="Courier New" pitchFamily="49" charset="0"/>
              </a:rPr>
              <a:t>you :  0.0093</a:t>
            </a:r>
          </a:p>
          <a:p>
            <a:r>
              <a:rPr lang="en-US">
                <a:latin typeface="Courier New" pitchFamily="49" charset="0"/>
              </a:rPr>
              <a:t>a   :  0.0086</a:t>
            </a:r>
          </a:p>
          <a:p>
            <a:r>
              <a:rPr lang="en-US">
                <a:latin typeface="Courier New" pitchFamily="49" charset="0"/>
              </a:rPr>
              <a:t>with:  0.0080</a:t>
            </a:r>
          </a:p>
          <a:p>
            <a:r>
              <a:rPr lang="en-US">
                <a:latin typeface="Courier New" pitchFamily="49" charset="0"/>
              </a:rPr>
              <a:t>from:  0.0075</a:t>
            </a:r>
          </a:p>
          <a:p>
            <a:r>
              <a:rPr lang="en-US">
                <a:latin typeface="Courier New" pitchFamily="49" charset="0"/>
              </a:rPr>
              <a:t>...</a:t>
            </a:r>
          </a:p>
        </p:txBody>
      </p:sp>
      <p:pic>
        <p:nvPicPr>
          <p:cNvPr id="20486" name="Picture 6" descr="txp_fig"/>
          <p:cNvPicPr>
            <a:picLocks noChangeAspect="1" noChangeArrowheads="1"/>
          </p:cNvPicPr>
          <p:nvPr>
            <p:custDataLst>
              <p:tags r:id="rId2"/>
            </p:custDataLst>
          </p:nvPr>
        </p:nvPicPr>
        <p:blipFill>
          <a:blip r:embed="rId7" cstate="print"/>
          <a:srcRect/>
          <a:stretch>
            <a:fillRect/>
          </a:stretch>
        </p:blipFill>
        <p:spPr bwMode="auto">
          <a:xfrm>
            <a:off x="4876800" y="2743200"/>
            <a:ext cx="1606550" cy="293688"/>
          </a:xfrm>
          <a:prstGeom prst="rect">
            <a:avLst/>
          </a:prstGeom>
          <a:noFill/>
          <a:ln w="9525">
            <a:noFill/>
            <a:miter lim="800000"/>
            <a:headEnd/>
            <a:tailEnd/>
          </a:ln>
        </p:spPr>
      </p:pic>
      <p:pic>
        <p:nvPicPr>
          <p:cNvPr id="20487" name="Picture 7" descr="txp_fig"/>
          <p:cNvPicPr>
            <a:picLocks noChangeAspect="1" noChangeArrowheads="1"/>
          </p:cNvPicPr>
          <p:nvPr>
            <p:custDataLst>
              <p:tags r:id="rId3"/>
            </p:custDataLst>
          </p:nvPr>
        </p:nvPicPr>
        <p:blipFill>
          <a:blip r:embed="rId8" cstate="print"/>
          <a:srcRect/>
          <a:stretch>
            <a:fillRect/>
          </a:stretch>
        </p:blipFill>
        <p:spPr bwMode="auto">
          <a:xfrm>
            <a:off x="8305800" y="2743200"/>
            <a:ext cx="1466850" cy="293688"/>
          </a:xfrm>
          <a:prstGeom prst="rect">
            <a:avLst/>
          </a:prstGeom>
          <a:noFill/>
          <a:ln w="9525">
            <a:noFill/>
            <a:miter lim="800000"/>
            <a:headEnd/>
            <a:tailEnd/>
          </a:ln>
        </p:spPr>
      </p:pic>
      <p:sp>
        <p:nvSpPr>
          <p:cNvPr id="1286152" name="Text Box 8"/>
          <p:cNvSpPr txBox="1">
            <a:spLocks noChangeArrowheads="1"/>
          </p:cNvSpPr>
          <p:nvPr/>
        </p:nvSpPr>
        <p:spPr bwMode="auto">
          <a:xfrm>
            <a:off x="8001000" y="3141663"/>
            <a:ext cx="2057400" cy="2573337"/>
          </a:xfrm>
          <a:prstGeom prst="rect">
            <a:avLst/>
          </a:prstGeom>
          <a:noFill/>
          <a:ln w="9525">
            <a:solidFill>
              <a:schemeClr val="tx1"/>
            </a:solidFill>
            <a:miter lim="800000"/>
            <a:headEnd/>
            <a:tailEnd/>
          </a:ln>
        </p:spPr>
        <p:txBody>
          <a:bodyPr>
            <a:spAutoFit/>
          </a:bodyPr>
          <a:lstStyle/>
          <a:p>
            <a:r>
              <a:rPr lang="en-US">
                <a:latin typeface="Courier New" pitchFamily="49" charset="0"/>
              </a:rPr>
              <a:t>the :  0.0210</a:t>
            </a:r>
          </a:p>
          <a:p>
            <a:r>
              <a:rPr lang="en-US">
                <a:latin typeface="Courier New" pitchFamily="49" charset="0"/>
              </a:rPr>
              <a:t>to  :  0.0133</a:t>
            </a:r>
          </a:p>
          <a:p>
            <a:r>
              <a:rPr lang="en-US">
                <a:latin typeface="Courier New" pitchFamily="49" charset="0"/>
              </a:rPr>
              <a:t>of  :  0.0119</a:t>
            </a:r>
          </a:p>
          <a:p>
            <a:r>
              <a:rPr lang="en-US">
                <a:latin typeface="Courier New" pitchFamily="49" charset="0"/>
              </a:rPr>
              <a:t>2002:  0.0110</a:t>
            </a:r>
          </a:p>
          <a:p>
            <a:r>
              <a:rPr lang="en-US">
                <a:latin typeface="Courier New" pitchFamily="49" charset="0"/>
              </a:rPr>
              <a:t>with:  0.0108</a:t>
            </a:r>
          </a:p>
          <a:p>
            <a:r>
              <a:rPr lang="en-US">
                <a:latin typeface="Courier New" pitchFamily="49" charset="0"/>
              </a:rPr>
              <a:t>from:  0.0107</a:t>
            </a:r>
          </a:p>
          <a:p>
            <a:r>
              <a:rPr lang="en-US">
                <a:latin typeface="Courier New" pitchFamily="49" charset="0"/>
              </a:rPr>
              <a:t>and :  0.0105</a:t>
            </a:r>
          </a:p>
          <a:p>
            <a:r>
              <a:rPr lang="en-US">
                <a:latin typeface="Courier New" pitchFamily="49" charset="0"/>
              </a:rPr>
              <a:t>a   :  0.0100</a:t>
            </a:r>
          </a:p>
          <a:p>
            <a:r>
              <a:rPr lang="en-US">
                <a:latin typeface="Courier New" pitchFamily="49" charset="0"/>
              </a:rPr>
              <a:t>...</a:t>
            </a:r>
          </a:p>
        </p:txBody>
      </p:sp>
      <p:pic>
        <p:nvPicPr>
          <p:cNvPr id="12" name="Picture 11" descr="txp_fig"/>
          <p:cNvPicPr>
            <a:picLocks noChangeAspect="1"/>
          </p:cNvPicPr>
          <p:nvPr>
            <p:custDataLst>
              <p:tags r:id="rId4"/>
            </p:custDataLst>
          </p:nvPr>
        </p:nvPicPr>
        <p:blipFill>
          <a:blip r:embed="rId9" cstate="print"/>
          <a:stretch>
            <a:fillRect/>
          </a:stretch>
        </p:blipFill>
        <p:spPr bwMode="auto">
          <a:xfrm>
            <a:off x="2426024" y="2743200"/>
            <a:ext cx="712140" cy="278992"/>
          </a:xfrm>
          <a:prstGeom prst="rect">
            <a:avLst/>
          </a:prstGeom>
          <a:noFill/>
          <a:ln/>
          <a:effectLst/>
        </p:spPr>
      </p:pic>
      <p:sp>
        <p:nvSpPr>
          <p:cNvPr id="1286154" name="Text Box 10"/>
          <p:cNvSpPr txBox="1">
            <a:spLocks noChangeArrowheads="1"/>
          </p:cNvSpPr>
          <p:nvPr/>
        </p:nvSpPr>
        <p:spPr bwMode="auto">
          <a:xfrm>
            <a:off x="1981200" y="3124200"/>
            <a:ext cx="1600200" cy="650875"/>
          </a:xfrm>
          <a:prstGeom prst="rect">
            <a:avLst/>
          </a:prstGeom>
          <a:noFill/>
          <a:ln w="9525">
            <a:solidFill>
              <a:schemeClr val="tx1"/>
            </a:solidFill>
            <a:miter lim="800000"/>
            <a:headEnd/>
            <a:tailEnd/>
          </a:ln>
        </p:spPr>
        <p:txBody>
          <a:bodyPr>
            <a:spAutoFit/>
          </a:bodyPr>
          <a:lstStyle/>
          <a:p>
            <a:r>
              <a:rPr lang="en-US">
                <a:latin typeface="Courier New" pitchFamily="49" charset="0"/>
              </a:rPr>
              <a:t>ham : 0.66</a:t>
            </a:r>
          </a:p>
          <a:p>
            <a:r>
              <a:rPr lang="en-US">
                <a:latin typeface="Courier New" pitchFamily="49" charset="0"/>
              </a:rPr>
              <a:t>spam: 0.33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6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6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9" grpId="0" animBg="1"/>
      <p:bldP spid="1286152" grpId="0" animBg="1"/>
      <p:bldP spid="12861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Spam Example</a:t>
            </a:r>
          </a:p>
        </p:txBody>
      </p:sp>
      <p:graphicFrame>
        <p:nvGraphicFramePr>
          <p:cNvPr id="1298436" name="Group 4"/>
          <p:cNvGraphicFramePr>
            <a:graphicFrameLocks noGrp="1"/>
          </p:cNvGraphicFramePr>
          <p:nvPr/>
        </p:nvGraphicFramePr>
        <p:xfrm>
          <a:off x="2590800" y="1600200"/>
          <a:ext cx="6858000" cy="4023360"/>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Word</a:t>
                      </a:r>
                      <a:endParaRPr kumimoji="0" lang="en-US" sz="28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P(w|spam)</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P(w|ham)</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Tot Spam</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Tot Ham</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8000"/>
                          </a:solidFill>
                          <a:effectLst/>
                          <a:latin typeface="Verdana" pitchFamily="34" charset="0"/>
                        </a:rPr>
                        <a:t>(prior)</a:t>
                      </a:r>
                      <a:endParaRPr kumimoji="0" lang="en-US" sz="2800" b="0" i="0" u="none" strike="noStrike" cap="none" normalizeH="0" baseline="0" dirty="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0.33333</a:t>
                      </a:r>
                      <a:endParaRPr kumimoji="0" lang="en-US" sz="2800" b="0" i="0" u="none" strike="noStrike" cap="none" normalizeH="0" baseline="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0.66666</a:t>
                      </a:r>
                      <a:endParaRPr kumimoji="0" lang="en-US" sz="2800" b="0" i="0" u="none" strike="noStrike" cap="none" normalizeH="0" baseline="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-1.1</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-0.4</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Gary</a:t>
                      </a:r>
                      <a:endParaRPr kumimoji="0" lang="en-US" sz="2800" b="0" i="0" u="none" strike="noStrike" cap="none" normalizeH="0" baseline="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0.00002</a:t>
                      </a:r>
                      <a:endParaRPr kumimoji="0" lang="en-US" sz="2800" b="0" i="0" u="none" strike="noStrike" cap="none" normalizeH="0" baseline="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0.00021</a:t>
                      </a:r>
                      <a:endParaRPr kumimoji="0" lang="en-US" sz="2800" b="0" i="0" u="none" strike="noStrike" cap="none" normalizeH="0" baseline="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-11.8</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-8.9</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would</a:t>
                      </a:r>
                      <a:endParaRPr kumimoji="0" lang="en-US" sz="2800" b="0" i="0" u="none" strike="noStrike" cap="none" normalizeH="0" baseline="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0.00069</a:t>
                      </a:r>
                      <a:endParaRPr kumimoji="0" lang="en-US" sz="2800" b="0" i="0" u="none" strike="noStrike" cap="none" normalizeH="0" baseline="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8000"/>
                          </a:solidFill>
                          <a:effectLst/>
                          <a:latin typeface="Verdana" pitchFamily="34" charset="0"/>
                        </a:rPr>
                        <a:t>0.00084</a:t>
                      </a:r>
                      <a:endParaRPr kumimoji="0" lang="en-US" sz="2800" b="0" i="0" u="none" strike="noStrike" cap="none" normalizeH="0" baseline="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-19.1</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-16.0</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you</a:t>
                      </a:r>
                      <a:endParaRPr kumimoji="0" lang="en-US" sz="2800" b="0" i="0" u="none" strike="noStrike" cap="none" normalizeH="0" baseline="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0.00881</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0.00304</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-23.8</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-21.8</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like</a:t>
                      </a:r>
                      <a:endParaRPr kumimoji="0" lang="en-US" sz="28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0.00086</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0.00083</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-30.9</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-28.9</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to</a:t>
                      </a:r>
                      <a:endParaRPr kumimoji="0" lang="en-US" sz="28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0.01517</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0.01339</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-35.1</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-33.2</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lose</a:t>
                      </a:r>
                      <a:endParaRPr kumimoji="0" lang="en-US" sz="2800" b="0" i="0" u="none" strike="noStrike" cap="none" normalizeH="0" baseline="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0.00008</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0.00002</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-44.5</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-44.0</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weight</a:t>
                      </a:r>
                      <a:endParaRPr kumimoji="0" lang="en-US" sz="2800" b="0" i="0" u="none" strike="noStrike" cap="none" normalizeH="0" baseline="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0.00016</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0.00002</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-53.3</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-55.0</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while</a:t>
                      </a:r>
                      <a:endParaRPr kumimoji="0" lang="en-US" sz="28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0.00027</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0.00027</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-61.5</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-63.2</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you</a:t>
                      </a:r>
                      <a:endParaRPr kumimoji="0" lang="en-US" sz="2800" b="0" i="0" u="none" strike="noStrike" cap="none" normalizeH="0" baseline="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0.00881</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0.00304</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-66.2</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-69.0</a:t>
                      </a:r>
                      <a:endParaRPr kumimoji="0" lang="en-US" sz="2800" b="0" i="0" u="none" strike="noStrike" cap="none" normalizeH="0" baseline="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sleep</a:t>
                      </a:r>
                      <a:endParaRPr kumimoji="0" lang="en-US" sz="2800" b="0" i="0" u="none" strike="noStrike" cap="none" normalizeH="0" baseline="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0.00006</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CC0000"/>
                          </a:solidFill>
                          <a:effectLst/>
                          <a:latin typeface="Verdana" pitchFamily="34" charset="0"/>
                        </a:rPr>
                        <a:t>0.00001</a:t>
                      </a:r>
                      <a:endParaRPr kumimoji="0" lang="en-US" sz="2800" b="0" i="0" u="none" strike="noStrike" cap="none" normalizeH="0" baseline="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Verdana" pitchFamily="34" charset="0"/>
                        </a:rPr>
                        <a:t>-76.0</a:t>
                      </a:r>
                      <a:endParaRPr kumimoji="0" lang="en-US" sz="2800" b="0" i="0" u="none" strike="noStrike" cap="none" normalizeH="0" baseline="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-80.5</a:t>
                      </a:r>
                      <a:endParaRPr kumimoji="0" lang="en-US" sz="2800" b="0" i="0" u="none" strike="noStrike" cap="none" normalizeH="0" baseline="0" dirty="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298512" name="Text Box 80"/>
          <p:cNvSpPr txBox="1">
            <a:spLocks noChangeArrowheads="1"/>
          </p:cNvSpPr>
          <p:nvPr/>
        </p:nvSpPr>
        <p:spPr bwMode="auto">
          <a:xfrm>
            <a:off x="7391400" y="5943600"/>
            <a:ext cx="2209800" cy="366713"/>
          </a:xfrm>
          <a:prstGeom prst="rect">
            <a:avLst/>
          </a:prstGeom>
          <a:noFill/>
          <a:ln w="9525">
            <a:noFill/>
            <a:miter lim="800000"/>
            <a:headEnd/>
            <a:tailEnd/>
          </a:ln>
        </p:spPr>
        <p:txBody>
          <a:bodyPr>
            <a:spAutoFit/>
          </a:bodyPr>
          <a:lstStyle/>
          <a:p>
            <a:pPr>
              <a:spcBef>
                <a:spcPct val="50000"/>
              </a:spcBef>
            </a:pPr>
            <a:r>
              <a:rPr lang="en-US">
                <a:solidFill>
                  <a:srgbClr val="CC0000"/>
                </a:solidFill>
              </a:rPr>
              <a:t>P(spam | w) = 98.9</a:t>
            </a:r>
          </a:p>
        </p:txBody>
      </p:sp>
      <p:sp>
        <p:nvSpPr>
          <p:cNvPr id="1298513" name="Line 81"/>
          <p:cNvSpPr>
            <a:spLocks noChangeShapeType="1"/>
          </p:cNvSpPr>
          <p:nvPr/>
        </p:nvSpPr>
        <p:spPr bwMode="auto">
          <a:xfrm>
            <a:off x="7315200" y="5791200"/>
            <a:ext cx="2209800" cy="0"/>
          </a:xfrm>
          <a:prstGeom prst="line">
            <a:avLst/>
          </a:prstGeom>
          <a:noFill/>
          <a:ln w="9525">
            <a:solidFill>
              <a:schemeClr val="tx1"/>
            </a:solidFill>
            <a:round/>
            <a:headEnd/>
            <a:tailEnd/>
          </a:ln>
        </p:spPr>
        <p:txBody>
          <a:bodyPr/>
          <a:lstStyle/>
          <a:p>
            <a:endParaRPr lang="en-US"/>
          </a:p>
        </p:txBody>
      </p:sp>
      <p:sp>
        <p:nvSpPr>
          <p:cNvPr id="1298514" name="Rectangle 82"/>
          <p:cNvSpPr>
            <a:spLocks noChangeArrowheads="1"/>
          </p:cNvSpPr>
          <p:nvPr/>
        </p:nvSpPr>
        <p:spPr bwMode="auto">
          <a:xfrm>
            <a:off x="2590800" y="3352800"/>
            <a:ext cx="6858000" cy="2286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5" name="Rectangle 83"/>
          <p:cNvSpPr>
            <a:spLocks noChangeArrowheads="1"/>
          </p:cNvSpPr>
          <p:nvPr/>
        </p:nvSpPr>
        <p:spPr bwMode="auto">
          <a:xfrm>
            <a:off x="2590800" y="2971800"/>
            <a:ext cx="6858000" cy="2667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6" name="Rectangle 84"/>
          <p:cNvSpPr>
            <a:spLocks noChangeArrowheads="1"/>
          </p:cNvSpPr>
          <p:nvPr/>
        </p:nvSpPr>
        <p:spPr bwMode="auto">
          <a:xfrm>
            <a:off x="2590800" y="2667000"/>
            <a:ext cx="6858000" cy="29718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7" name="Rectangle 85"/>
          <p:cNvSpPr>
            <a:spLocks noChangeArrowheads="1"/>
          </p:cNvSpPr>
          <p:nvPr/>
        </p:nvSpPr>
        <p:spPr bwMode="auto">
          <a:xfrm>
            <a:off x="2590800" y="2286000"/>
            <a:ext cx="6858000" cy="3429000"/>
          </a:xfrm>
          <a:prstGeom prst="rect">
            <a:avLst/>
          </a:prstGeom>
          <a:solidFill>
            <a:schemeClr val="bg1"/>
          </a:solidFill>
          <a:ln w="9525">
            <a:solidFill>
              <a:schemeClr val="bg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85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85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85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985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85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8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512" grpId="0"/>
      <p:bldP spid="1298513" grpId="0" animBg="1"/>
      <p:bldP spid="1298514" grpId="0" animBg="1"/>
      <p:bldP spid="1298515" grpId="0" animBg="1"/>
      <p:bldP spid="1298516" grpId="0" animBg="1"/>
      <p:bldP spid="12985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General Naïve Bayes</a:t>
            </a:r>
          </a:p>
        </p:txBody>
      </p:sp>
      <p:sp>
        <p:nvSpPr>
          <p:cNvPr id="1280003" name="Rectangle 3"/>
          <p:cNvSpPr>
            <a:spLocks noGrp="1" noChangeArrowheads="1"/>
          </p:cNvSpPr>
          <p:nvPr>
            <p:ph idx="1"/>
          </p:nvPr>
        </p:nvSpPr>
        <p:spPr>
          <a:xfrm>
            <a:off x="1143000" y="1570037"/>
            <a:ext cx="8991600" cy="4525963"/>
          </a:xfrm>
        </p:spPr>
        <p:txBody>
          <a:bodyPr/>
          <a:lstStyle/>
          <a:p>
            <a:pPr eaLnBrk="1" hangingPunct="1">
              <a:lnSpc>
                <a:spcPct val="80000"/>
              </a:lnSpc>
            </a:pPr>
            <a:r>
              <a:rPr lang="en-US" sz="2800" dirty="0"/>
              <a:t>What do we need in order to use Naïve </a:t>
            </a:r>
            <a:r>
              <a:rPr lang="en-US" sz="2800" dirty="0" err="1"/>
              <a:t>Bayes</a:t>
            </a:r>
            <a:r>
              <a:rPr lang="en-US" sz="2800" dirty="0"/>
              <a:t>?</a:t>
            </a:r>
          </a:p>
          <a:p>
            <a:pPr lvl="3">
              <a:lnSpc>
                <a:spcPct val="80000"/>
              </a:lnSpc>
            </a:pPr>
            <a:endParaRPr lang="en-US" sz="1600" dirty="0"/>
          </a:p>
          <a:p>
            <a:pPr lvl="1" eaLnBrk="1" hangingPunct="1">
              <a:lnSpc>
                <a:spcPct val="80000"/>
              </a:lnSpc>
            </a:pPr>
            <a:r>
              <a:rPr lang="en-US" sz="2400" dirty="0"/>
              <a:t>Inference method</a:t>
            </a:r>
          </a:p>
          <a:p>
            <a:pPr lvl="2" eaLnBrk="1" hangingPunct="1">
              <a:lnSpc>
                <a:spcPct val="80000"/>
              </a:lnSpc>
            </a:pPr>
            <a:r>
              <a:rPr lang="en-US" sz="2000" dirty="0"/>
              <a:t>Start with a bunch of probabilities: P(Y) and the P(</a:t>
            </a:r>
            <a:r>
              <a:rPr lang="en-US" sz="2000" dirty="0" err="1"/>
              <a:t>F</a:t>
            </a:r>
            <a:r>
              <a:rPr lang="en-US" sz="2000" baseline="-25000" dirty="0" err="1"/>
              <a:t>i</a:t>
            </a:r>
            <a:r>
              <a:rPr lang="en-US" sz="2000" dirty="0" err="1"/>
              <a:t>|Y</a:t>
            </a:r>
            <a:r>
              <a:rPr lang="en-US" sz="2000" dirty="0"/>
              <a:t>) tables</a:t>
            </a:r>
          </a:p>
          <a:p>
            <a:pPr lvl="2" eaLnBrk="1" hangingPunct="1">
              <a:lnSpc>
                <a:spcPct val="80000"/>
              </a:lnSpc>
            </a:pPr>
            <a:r>
              <a:rPr lang="en-US" sz="2000" dirty="0"/>
              <a:t>Use standard inference to compute P(Y|F</a:t>
            </a:r>
            <a:r>
              <a:rPr lang="en-US" sz="2000" baseline="-25000" dirty="0"/>
              <a:t>1</a:t>
            </a:r>
            <a:r>
              <a:rPr lang="en-US" sz="2000" dirty="0"/>
              <a:t>…F</a:t>
            </a:r>
            <a:r>
              <a:rPr lang="en-US" sz="2000" baseline="-25000" dirty="0"/>
              <a:t>n</a:t>
            </a:r>
            <a:r>
              <a:rPr lang="en-US" sz="2000" dirty="0"/>
              <a:t>)</a:t>
            </a:r>
          </a:p>
          <a:p>
            <a:pPr lvl="2" eaLnBrk="1" hangingPunct="1">
              <a:lnSpc>
                <a:spcPct val="80000"/>
              </a:lnSpc>
            </a:pPr>
            <a:r>
              <a:rPr lang="en-US" sz="2000" dirty="0"/>
              <a:t>Nothing new here</a:t>
            </a:r>
          </a:p>
          <a:p>
            <a:pPr lvl="2" eaLnBrk="1" hangingPunct="1">
              <a:lnSpc>
                <a:spcPct val="80000"/>
              </a:lnSpc>
            </a:pPr>
            <a:endParaRPr lang="en-US" sz="2000" dirty="0"/>
          </a:p>
          <a:p>
            <a:pPr lvl="1" eaLnBrk="1" hangingPunct="1">
              <a:lnSpc>
                <a:spcPct val="80000"/>
              </a:lnSpc>
            </a:pPr>
            <a:r>
              <a:rPr lang="en-US" sz="2400" dirty="0"/>
              <a:t>Estimates of local conditional probability tables</a:t>
            </a:r>
          </a:p>
          <a:p>
            <a:pPr lvl="2" eaLnBrk="1" hangingPunct="1">
              <a:lnSpc>
                <a:spcPct val="80000"/>
              </a:lnSpc>
            </a:pPr>
            <a:r>
              <a:rPr lang="en-US" sz="2000" dirty="0"/>
              <a:t>P(Y), the prior over labels</a:t>
            </a:r>
          </a:p>
          <a:p>
            <a:pPr lvl="2" eaLnBrk="1" hangingPunct="1">
              <a:lnSpc>
                <a:spcPct val="80000"/>
              </a:lnSpc>
            </a:pPr>
            <a:r>
              <a:rPr lang="en-US" sz="2000" dirty="0"/>
              <a:t>P(</a:t>
            </a:r>
            <a:r>
              <a:rPr lang="en-US" sz="2000" dirty="0" err="1"/>
              <a:t>F</a:t>
            </a:r>
            <a:r>
              <a:rPr lang="en-US" sz="2000" baseline="-25000" dirty="0" err="1"/>
              <a:t>i</a:t>
            </a:r>
            <a:r>
              <a:rPr lang="en-US" sz="2000" dirty="0" err="1"/>
              <a:t>|Y</a:t>
            </a:r>
            <a:r>
              <a:rPr lang="en-US" sz="2000" dirty="0"/>
              <a:t>) for each feature (evidence variable)</a:t>
            </a:r>
          </a:p>
          <a:p>
            <a:pPr lvl="2" eaLnBrk="1" hangingPunct="1">
              <a:lnSpc>
                <a:spcPct val="80000"/>
              </a:lnSpc>
            </a:pPr>
            <a:r>
              <a:rPr lang="en-US" sz="2000" dirty="0"/>
              <a:t>These probabilities are collectively called the </a:t>
            </a:r>
            <a:r>
              <a:rPr lang="en-US" sz="2000" i="1" dirty="0">
                <a:solidFill>
                  <a:srgbClr val="CC0000"/>
                </a:solidFill>
              </a:rPr>
              <a:t>parameters</a:t>
            </a:r>
            <a:r>
              <a:rPr lang="en-US" sz="2000" i="1" dirty="0"/>
              <a:t> </a:t>
            </a:r>
            <a:r>
              <a:rPr lang="en-US" sz="2000" dirty="0"/>
              <a:t>of the model and denoted by </a:t>
            </a:r>
            <a:r>
              <a:rPr lang="en-US" b="1" i="1" dirty="0">
                <a:solidFill>
                  <a:srgbClr val="CC0000"/>
                </a:solidFill>
                <a:sym typeface="Symbol" pitchFamily="18" charset="2"/>
              </a:rPr>
              <a:t></a:t>
            </a:r>
          </a:p>
          <a:p>
            <a:pPr lvl="2" eaLnBrk="1" hangingPunct="1">
              <a:lnSpc>
                <a:spcPct val="80000"/>
              </a:lnSpc>
            </a:pPr>
            <a:r>
              <a:rPr lang="en-US" sz="2000" dirty="0"/>
              <a:t>Up until now, we assumed these appeared by magic, but they typically come from training data counts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00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Estimation</a:t>
            </a: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0993" y="1447800"/>
            <a:ext cx="8294526" cy="4610100"/>
          </a:xfrm>
          <a:prstGeom prst="rect">
            <a:avLst/>
          </a:prstGeom>
          <a:noFill/>
        </p:spPr>
      </p:pic>
    </p:spTree>
    <p:extLst>
      <p:ext uri="{BB962C8B-B14F-4D97-AF65-F5344CB8AC3E}">
        <p14:creationId xmlns:p14="http://schemas.microsoft.com/office/powerpoint/2010/main" val="3087057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Parameter Estimation</a:t>
            </a:r>
          </a:p>
        </p:txBody>
      </p:sp>
      <p:sp>
        <p:nvSpPr>
          <p:cNvPr id="1281027" name="Rectangle 3"/>
          <p:cNvSpPr>
            <a:spLocks noGrp="1" noChangeArrowheads="1"/>
          </p:cNvSpPr>
          <p:nvPr>
            <p:ph idx="1"/>
          </p:nvPr>
        </p:nvSpPr>
        <p:spPr>
          <a:xfrm>
            <a:off x="533400" y="1524000"/>
            <a:ext cx="8466846" cy="5029200"/>
          </a:xfrm>
        </p:spPr>
        <p:txBody>
          <a:bodyPr/>
          <a:lstStyle/>
          <a:p>
            <a:pPr eaLnBrk="1" hangingPunct="1">
              <a:lnSpc>
                <a:spcPct val="80000"/>
              </a:lnSpc>
            </a:pPr>
            <a:r>
              <a:rPr lang="en-US" sz="2400" dirty="0"/>
              <a:t>Estimating the distribution of a random variable</a:t>
            </a:r>
          </a:p>
          <a:p>
            <a:pPr lvl="1" eaLnBrk="1" hangingPunct="1">
              <a:lnSpc>
                <a:spcPct val="80000"/>
              </a:lnSpc>
            </a:pPr>
            <a:endParaRPr lang="en-US" sz="900" i="1" dirty="0"/>
          </a:p>
          <a:p>
            <a:pPr eaLnBrk="1" hangingPunct="1">
              <a:lnSpc>
                <a:spcPct val="80000"/>
              </a:lnSpc>
            </a:pPr>
            <a:r>
              <a:rPr lang="en-US" sz="2400" i="1" dirty="0"/>
              <a:t>Elicitation:</a:t>
            </a:r>
            <a:r>
              <a:rPr lang="en-US" sz="2400" dirty="0"/>
              <a:t> ask a human (why is this hard?)</a:t>
            </a:r>
          </a:p>
          <a:p>
            <a:pPr lvl="4" eaLnBrk="1" hangingPunct="1">
              <a:lnSpc>
                <a:spcPct val="80000"/>
              </a:lnSpc>
            </a:pPr>
            <a:endParaRPr lang="en-US" sz="1200" i="1" dirty="0"/>
          </a:p>
          <a:p>
            <a:pPr eaLnBrk="1" hangingPunct="1">
              <a:lnSpc>
                <a:spcPct val="80000"/>
              </a:lnSpc>
            </a:pPr>
            <a:r>
              <a:rPr lang="en-US" sz="2400" i="1" dirty="0"/>
              <a:t>Empirically: </a:t>
            </a:r>
            <a:r>
              <a:rPr lang="en-US" sz="2400" dirty="0"/>
              <a:t>use training data (learning!)</a:t>
            </a:r>
          </a:p>
          <a:p>
            <a:pPr lvl="1">
              <a:lnSpc>
                <a:spcPct val="80000"/>
              </a:lnSpc>
            </a:pPr>
            <a:r>
              <a:rPr lang="en-US" sz="2000" dirty="0"/>
              <a:t>Example: The parameter </a:t>
            </a:r>
            <a:r>
              <a:rPr lang="el-GR" sz="2000" dirty="0"/>
              <a:t>θ</a:t>
            </a:r>
            <a:r>
              <a:rPr lang="en-US" sz="2000" dirty="0"/>
              <a:t> is the true fraction of red beans in the jar. You don’t know </a:t>
            </a:r>
            <a:r>
              <a:rPr lang="el-GR" sz="2000" dirty="0"/>
              <a:t>θ</a:t>
            </a:r>
            <a:r>
              <a:rPr lang="en-US" sz="2000" dirty="0"/>
              <a:t> but would like to estimate it.</a:t>
            </a:r>
          </a:p>
          <a:p>
            <a:pPr lvl="1">
              <a:lnSpc>
                <a:spcPct val="80000"/>
              </a:lnSpc>
            </a:pPr>
            <a:r>
              <a:rPr lang="en-US" sz="2000" dirty="0"/>
              <a:t>Collecting training data: You randomly pull out 3 beans:</a:t>
            </a:r>
          </a:p>
          <a:p>
            <a:pPr lvl="1">
              <a:lnSpc>
                <a:spcPct val="80000"/>
              </a:lnSpc>
            </a:pPr>
            <a:endParaRPr lang="en-US" sz="2000" dirty="0"/>
          </a:p>
          <a:p>
            <a:pPr lvl="1">
              <a:lnSpc>
                <a:spcPct val="80000"/>
              </a:lnSpc>
            </a:pPr>
            <a:endParaRPr lang="en-US" sz="2000" dirty="0"/>
          </a:p>
          <a:p>
            <a:pPr lvl="1">
              <a:lnSpc>
                <a:spcPct val="80000"/>
              </a:lnSpc>
            </a:pPr>
            <a:r>
              <a:rPr lang="en-US" sz="2000" dirty="0"/>
              <a:t>Estimating </a:t>
            </a:r>
            <a:r>
              <a:rPr lang="el-GR" sz="2000" dirty="0"/>
              <a:t>θ</a:t>
            </a:r>
            <a:r>
              <a:rPr lang="en-US" sz="2000" dirty="0"/>
              <a:t> using counts, you guess 2/3 of beans in the jar are red.</a:t>
            </a:r>
          </a:p>
          <a:p>
            <a:pPr lvl="1">
              <a:lnSpc>
                <a:spcPct val="80000"/>
              </a:lnSpc>
            </a:pPr>
            <a:r>
              <a:rPr lang="en-US" sz="2000" dirty="0"/>
              <a:t>Can we mathematically show that using counts is the “right” way to estimate </a:t>
            </a:r>
            <a:r>
              <a:rPr lang="el-GR" sz="2000" dirty="0"/>
              <a:t>θ</a:t>
            </a:r>
            <a:r>
              <a:rPr lang="en-US" sz="2000" dirty="0"/>
              <a:t>?</a:t>
            </a:r>
            <a:endParaRPr lang="en-US" sz="1900" dirty="0"/>
          </a:p>
          <a:p>
            <a:pPr eaLnBrk="1" hangingPunct="1">
              <a:lnSpc>
                <a:spcPct val="80000"/>
              </a:lnSpc>
            </a:pPr>
            <a:endParaRPr lang="en-US" sz="2400" i="1" dirty="0"/>
          </a:p>
          <a:p>
            <a:pPr eaLnBrk="1" hangingPunct="1">
              <a:lnSpc>
                <a:spcPct val="80000"/>
              </a:lnSpc>
            </a:pPr>
            <a:endParaRPr lang="en-US" sz="2400" i="1" dirty="0"/>
          </a:p>
        </p:txBody>
      </p:sp>
      <p:sp>
        <p:nvSpPr>
          <p:cNvPr id="10" name="Flowchart: Magnetic Disk 9"/>
          <p:cNvSpPr/>
          <p:nvPr/>
        </p:nvSpPr>
        <p:spPr>
          <a:xfrm>
            <a:off x="8991600" y="1676400"/>
            <a:ext cx="1143000" cy="8382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a:p>
        </p:txBody>
      </p:sp>
      <p:sp>
        <p:nvSpPr>
          <p:cNvPr id="27659" name="Oval 6"/>
          <p:cNvSpPr>
            <a:spLocks noChangeArrowheads="1"/>
          </p:cNvSpPr>
          <p:nvPr/>
        </p:nvSpPr>
        <p:spPr bwMode="auto">
          <a:xfrm>
            <a:off x="9067800" y="19812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0" name="Oval 7"/>
          <p:cNvSpPr>
            <a:spLocks noChangeArrowheads="1"/>
          </p:cNvSpPr>
          <p:nvPr/>
        </p:nvSpPr>
        <p:spPr bwMode="auto">
          <a:xfrm>
            <a:off x="96012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61" name="Oval 8"/>
          <p:cNvSpPr>
            <a:spLocks noChangeArrowheads="1"/>
          </p:cNvSpPr>
          <p:nvPr/>
        </p:nvSpPr>
        <p:spPr bwMode="auto">
          <a:xfrm>
            <a:off x="99060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62" name="Oval 6"/>
          <p:cNvSpPr>
            <a:spLocks noChangeArrowheads="1"/>
          </p:cNvSpPr>
          <p:nvPr/>
        </p:nvSpPr>
        <p:spPr bwMode="auto">
          <a:xfrm>
            <a:off x="9601200" y="22098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3" name="Oval 7"/>
          <p:cNvSpPr>
            <a:spLocks noChangeArrowheads="1"/>
          </p:cNvSpPr>
          <p:nvPr/>
        </p:nvSpPr>
        <p:spPr bwMode="auto">
          <a:xfrm>
            <a:off x="99060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64" name="Oval 8"/>
          <p:cNvSpPr>
            <a:spLocks noChangeArrowheads="1"/>
          </p:cNvSpPr>
          <p:nvPr/>
        </p:nvSpPr>
        <p:spPr bwMode="auto">
          <a:xfrm>
            <a:off x="91440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65" name="Oval 6"/>
          <p:cNvSpPr>
            <a:spLocks noChangeArrowheads="1"/>
          </p:cNvSpPr>
          <p:nvPr/>
        </p:nvSpPr>
        <p:spPr bwMode="auto">
          <a:xfrm>
            <a:off x="9829800" y="20574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6" name="Oval 7"/>
          <p:cNvSpPr>
            <a:spLocks noChangeArrowheads="1"/>
          </p:cNvSpPr>
          <p:nvPr/>
        </p:nvSpPr>
        <p:spPr bwMode="auto">
          <a:xfrm>
            <a:off x="8991600" y="21336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67" name="Oval 8"/>
          <p:cNvSpPr>
            <a:spLocks noChangeArrowheads="1"/>
          </p:cNvSpPr>
          <p:nvPr/>
        </p:nvSpPr>
        <p:spPr bwMode="auto">
          <a:xfrm>
            <a:off x="9372600" y="20574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68" name="Oval 6"/>
          <p:cNvSpPr>
            <a:spLocks noChangeArrowheads="1"/>
          </p:cNvSpPr>
          <p:nvPr/>
        </p:nvSpPr>
        <p:spPr bwMode="auto">
          <a:xfrm>
            <a:off x="9220200" y="22098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9" name="Oval 7"/>
          <p:cNvSpPr>
            <a:spLocks noChangeArrowheads="1"/>
          </p:cNvSpPr>
          <p:nvPr/>
        </p:nvSpPr>
        <p:spPr bwMode="auto">
          <a:xfrm>
            <a:off x="97536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70" name="Oval 8"/>
          <p:cNvSpPr>
            <a:spLocks noChangeArrowheads="1"/>
          </p:cNvSpPr>
          <p:nvPr/>
        </p:nvSpPr>
        <p:spPr bwMode="auto">
          <a:xfrm>
            <a:off x="9448800" y="22860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71" name="Oval 6"/>
          <p:cNvSpPr>
            <a:spLocks noChangeArrowheads="1"/>
          </p:cNvSpPr>
          <p:nvPr/>
        </p:nvSpPr>
        <p:spPr bwMode="auto">
          <a:xfrm>
            <a:off x="9677400" y="19812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72" name="Oval 7"/>
          <p:cNvSpPr>
            <a:spLocks noChangeArrowheads="1"/>
          </p:cNvSpPr>
          <p:nvPr/>
        </p:nvSpPr>
        <p:spPr bwMode="auto">
          <a:xfrm>
            <a:off x="9296400" y="22860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sp>
        <p:nvSpPr>
          <p:cNvPr id="27673" name="Oval 8"/>
          <p:cNvSpPr>
            <a:spLocks noChangeArrowheads="1"/>
          </p:cNvSpPr>
          <p:nvPr/>
        </p:nvSpPr>
        <p:spPr bwMode="auto">
          <a:xfrm>
            <a:off x="92202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a:t>b</a:t>
            </a:r>
          </a:p>
        </p:txBody>
      </p:sp>
      <p:pic>
        <p:nvPicPr>
          <p:cNvPr id="27"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971156" y="1117600"/>
            <a:ext cx="3153290" cy="1752600"/>
          </a:xfrm>
          <a:prstGeom prst="rect">
            <a:avLst/>
          </a:prstGeom>
          <a:noFill/>
        </p:spPr>
      </p:pic>
      <p:sp>
        <p:nvSpPr>
          <p:cNvPr id="28" name="Oval 6">
            <a:extLst>
              <a:ext uri="{FF2B5EF4-FFF2-40B4-BE49-F238E27FC236}">
                <a16:creationId xmlns:a16="http://schemas.microsoft.com/office/drawing/2014/main" id="{CC8A2FFA-F97A-45EC-8805-3EE36837B50C}"/>
              </a:ext>
            </a:extLst>
          </p:cNvPr>
          <p:cNvSpPr>
            <a:spLocks noChangeArrowheads="1"/>
          </p:cNvSpPr>
          <p:nvPr/>
        </p:nvSpPr>
        <p:spPr bwMode="auto">
          <a:xfrm>
            <a:off x="1600200" y="3832226"/>
            <a:ext cx="381000" cy="3810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dirty="0">
                <a:latin typeface="Calibri"/>
                <a:cs typeface="Calibri"/>
              </a:rPr>
              <a:t>r</a:t>
            </a:r>
          </a:p>
        </p:txBody>
      </p:sp>
      <p:sp>
        <p:nvSpPr>
          <p:cNvPr id="29" name="Oval 7">
            <a:extLst>
              <a:ext uri="{FF2B5EF4-FFF2-40B4-BE49-F238E27FC236}">
                <a16:creationId xmlns:a16="http://schemas.microsoft.com/office/drawing/2014/main" id="{BFF1E1D5-90DC-428B-AFDF-58463D0E86E9}"/>
              </a:ext>
            </a:extLst>
          </p:cNvPr>
          <p:cNvSpPr>
            <a:spLocks noChangeArrowheads="1"/>
          </p:cNvSpPr>
          <p:nvPr/>
        </p:nvSpPr>
        <p:spPr bwMode="auto">
          <a:xfrm>
            <a:off x="2133600" y="3832226"/>
            <a:ext cx="381000" cy="3810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dirty="0">
                <a:latin typeface="Calibri"/>
                <a:cs typeface="Calibri"/>
              </a:rPr>
              <a:t>r</a:t>
            </a:r>
          </a:p>
        </p:txBody>
      </p:sp>
      <p:sp>
        <p:nvSpPr>
          <p:cNvPr id="30" name="Oval 8">
            <a:extLst>
              <a:ext uri="{FF2B5EF4-FFF2-40B4-BE49-F238E27FC236}">
                <a16:creationId xmlns:a16="http://schemas.microsoft.com/office/drawing/2014/main" id="{47F2BD8D-3BEA-44B4-9459-0919FF7DFE25}"/>
              </a:ext>
            </a:extLst>
          </p:cNvPr>
          <p:cNvSpPr>
            <a:spLocks noChangeArrowheads="1"/>
          </p:cNvSpPr>
          <p:nvPr/>
        </p:nvSpPr>
        <p:spPr bwMode="auto">
          <a:xfrm>
            <a:off x="2667000" y="3832226"/>
            <a:ext cx="381000" cy="3810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dirty="0">
                <a:latin typeface="Calibri"/>
                <a:cs typeface="Calibri"/>
              </a:rPr>
              <a:t>b</a:t>
            </a:r>
          </a:p>
        </p:txBody>
      </p:sp>
    </p:spTree>
    <p:extLst>
      <p:ext uri="{BB962C8B-B14F-4D97-AF65-F5344CB8AC3E}">
        <p14:creationId xmlns:p14="http://schemas.microsoft.com/office/powerpoint/2010/main" val="31349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10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10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1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10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810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solidFill>
                  <a:srgbClr val="000000"/>
                </a:solidFill>
              </a:rPr>
              <a:t>Parameter Estimation with Maximum Likelihood</a:t>
            </a:r>
            <a:endParaRPr lang="en-US" dirty="0"/>
          </a:p>
        </p:txBody>
      </p:sp>
      <p:sp>
        <p:nvSpPr>
          <p:cNvPr id="1281027" name="Rectangle 3"/>
          <p:cNvSpPr>
            <a:spLocks noGrp="1" noChangeArrowheads="1"/>
          </p:cNvSpPr>
          <p:nvPr>
            <p:ph idx="1"/>
          </p:nvPr>
        </p:nvSpPr>
        <p:spPr>
          <a:xfrm>
            <a:off x="533400" y="1524000"/>
            <a:ext cx="11201400" cy="5029200"/>
          </a:xfrm>
        </p:spPr>
        <p:txBody>
          <a:bodyPr/>
          <a:lstStyle/>
          <a:p>
            <a:pPr>
              <a:lnSpc>
                <a:spcPct val="80000"/>
              </a:lnSpc>
            </a:pPr>
            <a:r>
              <a:rPr lang="en-US" sz="2400" dirty="0"/>
              <a:t>Can we mathematically show that using counts is the “right” way to estimate </a:t>
            </a:r>
            <a:r>
              <a:rPr lang="el-GR" sz="2400" dirty="0"/>
              <a:t>θ</a:t>
            </a:r>
            <a:r>
              <a:rPr lang="en-US" sz="2400" dirty="0"/>
              <a:t>?</a:t>
            </a:r>
          </a:p>
          <a:p>
            <a:pPr>
              <a:lnSpc>
                <a:spcPct val="80000"/>
              </a:lnSpc>
            </a:pPr>
            <a:r>
              <a:rPr lang="en-US" sz="2400" dirty="0"/>
              <a:t>Maximum likelihood estimation: Choose the </a:t>
            </a:r>
            <a:r>
              <a:rPr lang="el-GR" sz="2400" dirty="0"/>
              <a:t>θ</a:t>
            </a:r>
            <a:r>
              <a:rPr lang="en-US" sz="2400" dirty="0"/>
              <a:t> value that maximizes the probability of the observation</a:t>
            </a:r>
          </a:p>
          <a:p>
            <a:pPr lvl="1">
              <a:lnSpc>
                <a:spcPct val="80000"/>
              </a:lnSpc>
            </a:pPr>
            <a:r>
              <a:rPr lang="en-US" sz="2000" dirty="0"/>
              <a:t>In other words, choose the </a:t>
            </a:r>
            <a:r>
              <a:rPr lang="el-GR" sz="2000" dirty="0"/>
              <a:t>θ</a:t>
            </a:r>
            <a:r>
              <a:rPr lang="en-US" sz="2000" dirty="0"/>
              <a:t> value that maximizes P(observation | </a:t>
            </a:r>
            <a:r>
              <a:rPr lang="el-GR" sz="2000" dirty="0"/>
              <a:t>θ</a:t>
            </a:r>
            <a:r>
              <a:rPr lang="en-US" sz="2000" dirty="0"/>
              <a:t>)</a:t>
            </a:r>
          </a:p>
          <a:p>
            <a:pPr lvl="1">
              <a:lnSpc>
                <a:spcPct val="80000"/>
              </a:lnSpc>
            </a:pPr>
            <a:r>
              <a:rPr lang="en-US" sz="2000" dirty="0"/>
              <a:t>For our problem:</a:t>
            </a:r>
            <a:br>
              <a:rPr lang="en-US" sz="2000" dirty="0"/>
            </a:br>
            <a:br>
              <a:rPr lang="en-US" sz="2000" dirty="0"/>
            </a:br>
            <a:r>
              <a:rPr lang="en-US" sz="2000" dirty="0"/>
              <a:t>   P(observation | </a:t>
            </a:r>
            <a:r>
              <a:rPr lang="el-GR" sz="2000" dirty="0"/>
              <a:t>θ</a:t>
            </a:r>
            <a:r>
              <a:rPr lang="en-US" sz="2000" dirty="0"/>
              <a:t>)</a:t>
            </a:r>
            <a:br>
              <a:rPr lang="en-US" sz="2000" dirty="0"/>
            </a:br>
            <a:br>
              <a:rPr lang="en-US" sz="2000" dirty="0"/>
            </a:br>
            <a:r>
              <a:rPr lang="en-US" sz="2000" dirty="0"/>
              <a:t>= P(randomly selected 2 red and 1 blue | </a:t>
            </a:r>
            <a:r>
              <a:rPr lang="el-GR" sz="2000" dirty="0"/>
              <a:t>θ</a:t>
            </a:r>
            <a:r>
              <a:rPr lang="en-US" sz="2000" dirty="0"/>
              <a:t> of beans are red)</a:t>
            </a:r>
            <a:br>
              <a:rPr lang="en-US" sz="2000" dirty="0"/>
            </a:br>
            <a:br>
              <a:rPr lang="en-US" sz="2000" dirty="0"/>
            </a:br>
            <a:r>
              <a:rPr lang="en-US" sz="2000" dirty="0"/>
              <a:t>= P(red | </a:t>
            </a:r>
            <a:r>
              <a:rPr lang="el-GR" sz="2000" dirty="0"/>
              <a:t>θ</a:t>
            </a:r>
            <a:r>
              <a:rPr lang="en-US" sz="2000" dirty="0"/>
              <a:t>) P(red | </a:t>
            </a:r>
            <a:r>
              <a:rPr lang="el-GR" sz="2000" dirty="0"/>
              <a:t>θ</a:t>
            </a:r>
            <a:r>
              <a:rPr lang="en-US" sz="2000" dirty="0"/>
              <a:t>) P(blue | </a:t>
            </a:r>
            <a:r>
              <a:rPr lang="el-GR" sz="2000" dirty="0"/>
              <a:t>θ</a:t>
            </a:r>
            <a:r>
              <a:rPr lang="en-US" sz="2000" dirty="0"/>
              <a:t>)</a:t>
            </a:r>
            <a:br>
              <a:rPr lang="en-US" sz="2000" dirty="0"/>
            </a:br>
            <a:br>
              <a:rPr lang="en-US" sz="2000" dirty="0"/>
            </a:br>
            <a:r>
              <a:rPr lang="en-US" sz="2000" dirty="0"/>
              <a:t>= </a:t>
            </a:r>
            <a:r>
              <a:rPr lang="el-GR" sz="2000" dirty="0"/>
              <a:t>θ</a:t>
            </a:r>
            <a:r>
              <a:rPr lang="en-US" sz="2000" baseline="30000" dirty="0"/>
              <a:t>2</a:t>
            </a:r>
            <a:r>
              <a:rPr lang="en-US" sz="2000" dirty="0"/>
              <a:t> (1-</a:t>
            </a:r>
            <a:r>
              <a:rPr lang="el-GR" sz="2000" dirty="0"/>
              <a:t> θ</a:t>
            </a:r>
            <a:r>
              <a:rPr lang="en-US" sz="2000" dirty="0"/>
              <a:t>)</a:t>
            </a:r>
            <a:br>
              <a:rPr lang="en-US" sz="2000" dirty="0"/>
            </a:br>
            <a:endParaRPr lang="en-US" sz="2000" dirty="0"/>
          </a:p>
          <a:p>
            <a:pPr lvl="1">
              <a:lnSpc>
                <a:spcPct val="80000"/>
              </a:lnSpc>
            </a:pPr>
            <a:r>
              <a:rPr lang="en-US" sz="2000" dirty="0"/>
              <a:t>We want to compute:</a:t>
            </a:r>
            <a:br>
              <a:rPr lang="en-US" sz="2000" dirty="0"/>
            </a:br>
            <a:br>
              <a:rPr lang="en-US" sz="2000" dirty="0"/>
            </a:br>
            <a:r>
              <a:rPr lang="en-US" sz="2000" dirty="0"/>
              <a:t>argmax </a:t>
            </a:r>
            <a:r>
              <a:rPr lang="el-GR" sz="2000" dirty="0"/>
              <a:t>θ</a:t>
            </a:r>
            <a:r>
              <a:rPr lang="en-US" sz="2000" baseline="30000" dirty="0"/>
              <a:t>2</a:t>
            </a:r>
            <a:r>
              <a:rPr lang="en-US" sz="2000" dirty="0"/>
              <a:t> (1-</a:t>
            </a:r>
            <a:r>
              <a:rPr lang="el-GR" sz="2000" dirty="0"/>
              <a:t> θ</a:t>
            </a:r>
            <a:r>
              <a:rPr lang="en-US" sz="2000" dirty="0"/>
              <a:t>)</a:t>
            </a:r>
            <a:br>
              <a:rPr lang="en-US" sz="2000" dirty="0"/>
            </a:br>
            <a:r>
              <a:rPr lang="en-US" sz="2000" dirty="0"/>
              <a:t>     </a:t>
            </a:r>
            <a:r>
              <a:rPr lang="el-GR" sz="1600" dirty="0"/>
              <a:t>θ</a:t>
            </a:r>
            <a:endParaRPr lang="en-US" sz="2000" dirty="0"/>
          </a:p>
        </p:txBody>
      </p:sp>
    </p:spTree>
    <p:extLst>
      <p:ext uri="{BB962C8B-B14F-4D97-AF65-F5344CB8AC3E}">
        <p14:creationId xmlns:p14="http://schemas.microsoft.com/office/powerpoint/2010/main" val="265736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6600" y="1174750"/>
            <a:ext cx="5681935" cy="5073649"/>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solidFill>
                  <a:srgbClr val="000000"/>
                </a:solidFill>
              </a:rPr>
              <a:t>Parameter Estimation with Maximum Likelihood</a:t>
            </a:r>
            <a:endParaRPr lang="en-US" dirty="0"/>
          </a:p>
        </p:txBody>
      </p:sp>
      <p:sp>
        <p:nvSpPr>
          <p:cNvPr id="1281027" name="Rectangle 3"/>
          <p:cNvSpPr>
            <a:spLocks noGrp="1" noChangeArrowheads="1"/>
          </p:cNvSpPr>
          <p:nvPr>
            <p:ph idx="1"/>
          </p:nvPr>
        </p:nvSpPr>
        <p:spPr>
          <a:xfrm>
            <a:off x="533400" y="1524000"/>
            <a:ext cx="10896600" cy="5029200"/>
          </a:xfrm>
        </p:spPr>
        <p:txBody>
          <a:bodyPr/>
          <a:lstStyle/>
          <a:p>
            <a:pPr>
              <a:lnSpc>
                <a:spcPct val="80000"/>
              </a:lnSpc>
            </a:pPr>
            <a:r>
              <a:rPr lang="en-US" sz="2400" dirty="0"/>
              <a:t>We want to compute:</a:t>
            </a:r>
            <a:br>
              <a:rPr lang="en-US" sz="2400" dirty="0"/>
            </a:br>
            <a:br>
              <a:rPr lang="en-US" sz="2400" dirty="0"/>
            </a:br>
            <a:r>
              <a:rPr lang="en-US" sz="2400" dirty="0"/>
              <a:t>argmax </a:t>
            </a:r>
            <a:r>
              <a:rPr lang="el-GR" sz="2400" dirty="0"/>
              <a:t>θ</a:t>
            </a:r>
            <a:r>
              <a:rPr lang="en-US" sz="2400" baseline="30000" dirty="0"/>
              <a:t>2</a:t>
            </a:r>
            <a:r>
              <a:rPr lang="en-US" sz="2400" dirty="0"/>
              <a:t> (1-</a:t>
            </a:r>
            <a:r>
              <a:rPr lang="el-GR" sz="2400" dirty="0"/>
              <a:t> θ</a:t>
            </a:r>
            <a:r>
              <a:rPr lang="en-US" sz="2400" dirty="0"/>
              <a:t>)</a:t>
            </a:r>
            <a:br>
              <a:rPr lang="en-US" sz="2400" dirty="0"/>
            </a:br>
            <a:r>
              <a:rPr lang="en-US" sz="2400" dirty="0"/>
              <a:t>     </a:t>
            </a:r>
            <a:r>
              <a:rPr lang="el-GR" sz="2000" dirty="0"/>
              <a:t>θ</a:t>
            </a:r>
          </a:p>
          <a:p>
            <a:pPr>
              <a:lnSpc>
                <a:spcPct val="80000"/>
              </a:lnSpc>
            </a:pPr>
            <a:r>
              <a:rPr lang="en-US" sz="2400" dirty="0"/>
              <a:t>Set derivative to 0, and solve!</a:t>
            </a:r>
          </a:p>
          <a:p>
            <a:pPr lvl="1">
              <a:lnSpc>
                <a:spcPct val="80000"/>
              </a:lnSpc>
            </a:pPr>
            <a:r>
              <a:rPr lang="en-US" sz="2000" dirty="0"/>
              <a:t>Common issue: The likelihood (expression we’re maxing) is the product of a lot of probabilities. This can lead to complicated derivatives.</a:t>
            </a:r>
          </a:p>
          <a:p>
            <a:pPr lvl="1">
              <a:lnSpc>
                <a:spcPct val="80000"/>
              </a:lnSpc>
            </a:pPr>
            <a:r>
              <a:rPr lang="en-US" sz="2000" dirty="0"/>
              <a:t>Solution: Maximize the log-likelihood instead. Useful fact:</a:t>
            </a:r>
            <a:br>
              <a:rPr lang="en-US" sz="2000" dirty="0"/>
            </a:br>
            <a:br>
              <a:rPr lang="en-US" sz="2000" dirty="0"/>
            </a:br>
            <a:r>
              <a:rPr lang="en-US" sz="2000" dirty="0"/>
              <a:t>argmax f(</a:t>
            </a:r>
            <a:r>
              <a:rPr lang="el-GR" sz="2000" dirty="0"/>
              <a:t>θ</a:t>
            </a:r>
            <a:r>
              <a:rPr lang="en-US" sz="2000" dirty="0"/>
              <a:t>) = argmax ln f(</a:t>
            </a:r>
            <a:r>
              <a:rPr lang="el-GR" sz="2000" dirty="0"/>
              <a:t>θ</a:t>
            </a:r>
            <a:r>
              <a:rPr lang="en-US" sz="2000" dirty="0"/>
              <a:t>)</a:t>
            </a:r>
            <a:br>
              <a:rPr lang="en-US" sz="2000" dirty="0"/>
            </a:br>
            <a:r>
              <a:rPr lang="en-US" sz="2000" dirty="0"/>
              <a:t>   </a:t>
            </a:r>
            <a:r>
              <a:rPr lang="en-US" sz="1600" dirty="0"/>
              <a:t>  </a:t>
            </a:r>
            <a:r>
              <a:rPr lang="el-GR" sz="1600" dirty="0"/>
              <a:t>θ</a:t>
            </a:r>
            <a:r>
              <a:rPr lang="en-US" sz="1600" dirty="0"/>
              <a:t>                              </a:t>
            </a:r>
            <a:r>
              <a:rPr lang="el-GR" sz="1600" dirty="0"/>
              <a:t>θ</a:t>
            </a:r>
            <a:endParaRPr lang="en-US" sz="1600" dirty="0"/>
          </a:p>
        </p:txBody>
      </p:sp>
    </p:spTree>
    <p:extLst>
      <p:ext uri="{BB962C8B-B14F-4D97-AF65-F5344CB8AC3E}">
        <p14:creationId xmlns:p14="http://schemas.microsoft.com/office/powerpoint/2010/main" val="426705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1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solidFill>
                  <a:srgbClr val="000000"/>
                </a:solidFill>
              </a:rPr>
              <a:t>Parameter Estimation with Maximum Likelihood</a:t>
            </a:r>
            <a:endParaRPr lang="en-US" dirty="0"/>
          </a:p>
        </p:txBody>
      </p:sp>
      <p:pic>
        <p:nvPicPr>
          <p:cNvPr id="4" name="Picture 3">
            <a:extLst>
              <a:ext uri="{FF2B5EF4-FFF2-40B4-BE49-F238E27FC236}">
                <a16:creationId xmlns:a16="http://schemas.microsoft.com/office/drawing/2014/main" id="{3118BAFE-FEDD-4743-9ACE-B77AE4B93E9B}"/>
              </a:ext>
            </a:extLst>
          </p:cNvPr>
          <p:cNvPicPr>
            <a:picLocks noChangeAspect="1"/>
          </p:cNvPicPr>
          <p:nvPr/>
        </p:nvPicPr>
        <p:blipFill rotWithShape="1">
          <a:blip r:embed="rId3"/>
          <a:srcRect t="28114"/>
          <a:stretch/>
        </p:blipFill>
        <p:spPr>
          <a:xfrm>
            <a:off x="838200" y="2286000"/>
            <a:ext cx="3581400" cy="3961741"/>
          </a:xfrm>
          <a:prstGeom prst="rect">
            <a:avLst/>
          </a:prstGeom>
        </p:spPr>
      </p:pic>
      <p:sp>
        <p:nvSpPr>
          <p:cNvPr id="6" name="TextBox 5">
            <a:extLst>
              <a:ext uri="{FF2B5EF4-FFF2-40B4-BE49-F238E27FC236}">
                <a16:creationId xmlns:a16="http://schemas.microsoft.com/office/drawing/2014/main" id="{CAC96A64-E1CD-42B2-9753-23C1FA789A5A}"/>
              </a:ext>
            </a:extLst>
          </p:cNvPr>
          <p:cNvSpPr txBox="1"/>
          <p:nvPr/>
        </p:nvSpPr>
        <p:spPr>
          <a:xfrm>
            <a:off x="4641574" y="1288785"/>
            <a:ext cx="7162800" cy="1015663"/>
          </a:xfrm>
          <a:prstGeom prst="rect">
            <a:avLst/>
          </a:prstGeom>
          <a:noFill/>
        </p:spPr>
        <p:txBody>
          <a:bodyPr wrap="square" rtlCol="0">
            <a:spAutoFit/>
          </a:bodyPr>
          <a:lstStyle/>
          <a:p>
            <a:r>
              <a:rPr lang="en-US" sz="2000" dirty="0"/>
              <a:t>Find </a:t>
            </a:r>
            <a:r>
              <a:rPr lang="el-GR" sz="2000" dirty="0"/>
              <a:t>θ </a:t>
            </a:r>
            <a:r>
              <a:rPr lang="en-US" sz="2000" dirty="0"/>
              <a:t>that maximizes likelihood</a:t>
            </a:r>
          </a:p>
          <a:p>
            <a:endParaRPr lang="en-US" sz="2000" dirty="0"/>
          </a:p>
          <a:p>
            <a:r>
              <a:rPr lang="en-US" sz="2000" dirty="0"/>
              <a:t>Find </a:t>
            </a:r>
            <a:r>
              <a:rPr lang="el-GR" sz="2000" dirty="0"/>
              <a:t>θ</a:t>
            </a:r>
            <a:r>
              <a:rPr lang="en-US" sz="2000" dirty="0"/>
              <a:t> that maximizes log-likelihood (will be the same </a:t>
            </a:r>
            <a:r>
              <a:rPr lang="el-GR" sz="2000" dirty="0"/>
              <a:t>θ</a:t>
            </a:r>
            <a:r>
              <a:rPr lang="en-US" sz="2000" dirty="0"/>
              <a:t>)</a:t>
            </a:r>
          </a:p>
        </p:txBody>
      </p:sp>
      <p:sp>
        <p:nvSpPr>
          <p:cNvPr id="9" name="TextBox 8">
            <a:extLst>
              <a:ext uri="{FF2B5EF4-FFF2-40B4-BE49-F238E27FC236}">
                <a16:creationId xmlns:a16="http://schemas.microsoft.com/office/drawing/2014/main" id="{00B92E9B-670F-48B5-922F-68F4769A55D3}"/>
              </a:ext>
            </a:extLst>
          </p:cNvPr>
          <p:cNvSpPr txBox="1"/>
          <p:nvPr/>
        </p:nvSpPr>
        <p:spPr>
          <a:xfrm>
            <a:off x="4509052" y="2583064"/>
            <a:ext cx="7427843" cy="4093428"/>
          </a:xfrm>
          <a:prstGeom prst="rect">
            <a:avLst/>
          </a:prstGeom>
          <a:noFill/>
        </p:spPr>
        <p:txBody>
          <a:bodyPr wrap="square" rtlCol="0">
            <a:spAutoFit/>
          </a:bodyPr>
          <a:lstStyle/>
          <a:p>
            <a:r>
              <a:rPr lang="en-US" sz="2000" dirty="0"/>
              <a:t>Set derivative to 0</a:t>
            </a:r>
          </a:p>
          <a:p>
            <a:endParaRPr lang="en-US" sz="2000" dirty="0"/>
          </a:p>
          <a:p>
            <a:r>
              <a:rPr lang="en-US" sz="2000" dirty="0"/>
              <a:t>Logarithm rule: products become sums</a:t>
            </a:r>
          </a:p>
          <a:p>
            <a:endParaRPr lang="en-US" sz="2000" dirty="0"/>
          </a:p>
          <a:p>
            <a:r>
              <a:rPr lang="en-US" sz="2000" dirty="0"/>
              <a:t>Logarithm rule: exponentiation becomes multiplication</a:t>
            </a:r>
          </a:p>
          <a:p>
            <a:endParaRPr lang="en-US" sz="2000" dirty="0"/>
          </a:p>
          <a:p>
            <a:r>
              <a:rPr lang="en-US" sz="2000" dirty="0"/>
              <a:t>Now we can derive each term of the original product separately</a:t>
            </a:r>
          </a:p>
          <a:p>
            <a:endParaRPr lang="en-US" sz="2000" dirty="0"/>
          </a:p>
          <a:p>
            <a:r>
              <a:rPr lang="en-US" sz="2000" dirty="0"/>
              <a:t>Reminder: Derivative of ln(</a:t>
            </a:r>
            <a:r>
              <a:rPr lang="el-GR" sz="2000" dirty="0"/>
              <a:t>θ</a:t>
            </a:r>
            <a:r>
              <a:rPr lang="en-US" sz="2000" dirty="0"/>
              <a:t>) is 1/</a:t>
            </a:r>
            <a:r>
              <a:rPr lang="el-GR" sz="2000" dirty="0"/>
              <a:t>θ</a:t>
            </a:r>
            <a:endParaRPr lang="en-US" sz="2000" dirty="0"/>
          </a:p>
          <a:p>
            <a:endParaRPr lang="en-US" sz="2000" dirty="0"/>
          </a:p>
          <a:p>
            <a:r>
              <a:rPr lang="en-US" sz="2000" dirty="0"/>
              <a:t>Use algebra to solve for </a:t>
            </a:r>
            <a:r>
              <a:rPr lang="el-GR" sz="2000" dirty="0"/>
              <a:t>θ</a:t>
            </a:r>
            <a:r>
              <a:rPr lang="en-US" sz="2000" dirty="0"/>
              <a:t>. If we used arbitrary red and blue counts r and b instead of r=2 and b=1, we’d get </a:t>
            </a:r>
            <a:r>
              <a:rPr lang="el-GR" sz="2000" dirty="0"/>
              <a:t>θ</a:t>
            </a:r>
            <a:r>
              <a:rPr lang="en-US" sz="2000" dirty="0"/>
              <a:t> = r / (</a:t>
            </a:r>
            <a:r>
              <a:rPr lang="en-US" sz="2000" dirty="0" err="1"/>
              <a:t>r+b</a:t>
            </a:r>
            <a:r>
              <a:rPr lang="en-US" sz="2000" dirty="0"/>
              <a:t>), the count estimate.</a:t>
            </a:r>
          </a:p>
        </p:txBody>
      </p:sp>
      <p:pic>
        <p:nvPicPr>
          <p:cNvPr id="10" name="Picture 9">
            <a:extLst>
              <a:ext uri="{FF2B5EF4-FFF2-40B4-BE49-F238E27FC236}">
                <a16:creationId xmlns:a16="http://schemas.microsoft.com/office/drawing/2014/main" id="{19B1282E-68CB-4AC3-AC47-80A236F50C37}"/>
              </a:ext>
            </a:extLst>
          </p:cNvPr>
          <p:cNvPicPr>
            <a:picLocks noChangeAspect="1"/>
          </p:cNvPicPr>
          <p:nvPr/>
        </p:nvPicPr>
        <p:blipFill rotWithShape="1">
          <a:blip r:embed="rId3"/>
          <a:srcRect b="76495"/>
          <a:stretch/>
        </p:blipFill>
        <p:spPr>
          <a:xfrm>
            <a:off x="1060174" y="1148917"/>
            <a:ext cx="3581400" cy="1295400"/>
          </a:xfrm>
          <a:prstGeom prst="rect">
            <a:avLst/>
          </a:prstGeom>
        </p:spPr>
      </p:pic>
    </p:spTree>
    <p:extLst>
      <p:ext uri="{BB962C8B-B14F-4D97-AF65-F5344CB8AC3E}">
        <p14:creationId xmlns:p14="http://schemas.microsoft.com/office/powerpoint/2010/main" val="4019204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Maximum Likelihood?</a:t>
            </a:r>
          </a:p>
        </p:txBody>
      </p:sp>
      <p:sp>
        <p:nvSpPr>
          <p:cNvPr id="1290243" name="Rectangle 3"/>
          <p:cNvSpPr>
            <a:spLocks noGrp="1" noChangeArrowheads="1"/>
          </p:cNvSpPr>
          <p:nvPr>
            <p:ph idx="1"/>
          </p:nvPr>
        </p:nvSpPr>
        <p:spPr/>
        <p:txBody>
          <a:bodyPr/>
          <a:lstStyle/>
          <a:p>
            <a:pPr eaLnBrk="1" hangingPunct="1">
              <a:lnSpc>
                <a:spcPct val="90000"/>
              </a:lnSpc>
            </a:pPr>
            <a:r>
              <a:rPr lang="en-US" sz="2400" dirty="0"/>
              <a:t>Relative frequencies are the maximum likelihood estimates</a:t>
            </a:r>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endParaRPr lang="en-US" sz="2400" dirty="0"/>
          </a:p>
          <a:p>
            <a:pPr lvl="1">
              <a:lnSpc>
                <a:spcPct val="90000"/>
              </a:lnSpc>
            </a:pPr>
            <a:endParaRPr lang="en-US" sz="2000" dirty="0"/>
          </a:p>
          <a:p>
            <a:pPr lvl="1">
              <a:lnSpc>
                <a:spcPct val="90000"/>
              </a:lnSpc>
            </a:pPr>
            <a:endParaRPr lang="en-US" sz="2000" dirty="0"/>
          </a:p>
          <a:p>
            <a:pPr eaLnBrk="1" hangingPunct="1">
              <a:lnSpc>
                <a:spcPct val="90000"/>
              </a:lnSpc>
            </a:pPr>
            <a:r>
              <a:rPr lang="en-US" sz="2400" dirty="0"/>
              <a:t>Another option is to consider the most likely parameter value given the data</a:t>
            </a:r>
          </a:p>
        </p:txBody>
      </p:sp>
      <p:pic>
        <p:nvPicPr>
          <p:cNvPr id="15" name="Picture 14" descr="txp_fig"/>
          <p:cNvPicPr>
            <a:picLocks noChangeAspect="1"/>
          </p:cNvPicPr>
          <p:nvPr>
            <p:custDataLst>
              <p:tags r:id="rId1"/>
            </p:custDataLst>
          </p:nvPr>
        </p:nvPicPr>
        <p:blipFill>
          <a:blip r:embed="rId8" cstate="print"/>
          <a:srcRect/>
          <a:stretch>
            <a:fillRect/>
          </a:stretch>
        </p:blipFill>
        <p:spPr bwMode="auto">
          <a:xfrm>
            <a:off x="5597526" y="2209800"/>
            <a:ext cx="3105151" cy="608013"/>
          </a:xfrm>
          <a:prstGeom prst="rect">
            <a:avLst/>
          </a:prstGeom>
          <a:noFill/>
          <a:ln w="9525">
            <a:noFill/>
            <a:miter lim="800000"/>
            <a:headEnd/>
            <a:tailEnd/>
          </a:ln>
        </p:spPr>
      </p:pic>
      <p:pic>
        <p:nvPicPr>
          <p:cNvPr id="28677" name="Picture 5" descr="txp_fig"/>
          <p:cNvPicPr>
            <a:picLocks noChangeAspect="1" noChangeArrowheads="1"/>
          </p:cNvPicPr>
          <p:nvPr>
            <p:custDataLst>
              <p:tags r:id="rId2"/>
            </p:custDataLst>
          </p:nvPr>
        </p:nvPicPr>
        <p:blipFill>
          <a:blip r:embed="rId9" cstate="print"/>
          <a:srcRect/>
          <a:stretch>
            <a:fillRect/>
          </a:stretch>
        </p:blipFill>
        <p:spPr bwMode="auto">
          <a:xfrm>
            <a:off x="1219202" y="2133601"/>
            <a:ext cx="2847975" cy="427039"/>
          </a:xfrm>
          <a:prstGeom prst="rect">
            <a:avLst/>
          </a:prstGeom>
          <a:noFill/>
          <a:ln w="9525">
            <a:noFill/>
            <a:miter lim="800000"/>
            <a:headEnd/>
            <a:tailEnd/>
          </a:ln>
        </p:spPr>
      </p:pic>
      <p:pic>
        <p:nvPicPr>
          <p:cNvPr id="1290246" name="Picture 6" descr="txp_fig"/>
          <p:cNvPicPr>
            <a:picLocks noChangeAspect="1" noChangeArrowheads="1"/>
          </p:cNvPicPr>
          <p:nvPr>
            <p:custDataLst>
              <p:tags r:id="rId3"/>
            </p:custDataLst>
          </p:nvPr>
        </p:nvPicPr>
        <p:blipFill>
          <a:blip r:embed="rId10" cstate="print"/>
          <a:srcRect/>
          <a:stretch>
            <a:fillRect/>
          </a:stretch>
        </p:blipFill>
        <p:spPr bwMode="auto">
          <a:xfrm>
            <a:off x="1831977" y="2746377"/>
            <a:ext cx="2511425" cy="530225"/>
          </a:xfrm>
          <a:prstGeom prst="rect">
            <a:avLst/>
          </a:prstGeom>
          <a:noFill/>
          <a:ln w="9525">
            <a:noFill/>
            <a:miter lim="800000"/>
            <a:headEnd/>
            <a:tailEnd/>
          </a:ln>
        </p:spPr>
      </p:pic>
      <p:pic>
        <p:nvPicPr>
          <p:cNvPr id="1290247" name="Picture 7" descr="txp_fig"/>
          <p:cNvPicPr>
            <a:picLocks noChangeAspect="1" noChangeArrowheads="1"/>
          </p:cNvPicPr>
          <p:nvPr>
            <p:custDataLst>
              <p:tags r:id="rId4"/>
            </p:custDataLst>
          </p:nvPr>
        </p:nvPicPr>
        <p:blipFill>
          <a:blip r:embed="rId11" cstate="print"/>
          <a:srcRect/>
          <a:stretch>
            <a:fillRect/>
          </a:stretch>
        </p:blipFill>
        <p:spPr bwMode="auto">
          <a:xfrm>
            <a:off x="1219200" y="4419601"/>
            <a:ext cx="3041651" cy="427039"/>
          </a:xfrm>
          <a:prstGeom prst="rect">
            <a:avLst/>
          </a:prstGeom>
          <a:noFill/>
          <a:ln w="9525">
            <a:noFill/>
            <a:miter lim="800000"/>
            <a:headEnd/>
            <a:tailEnd/>
          </a:ln>
        </p:spPr>
      </p:pic>
      <p:sp>
        <p:nvSpPr>
          <p:cNvPr id="1290248" name="AutoShape 8"/>
          <p:cNvSpPr>
            <a:spLocks noChangeArrowheads="1"/>
          </p:cNvSpPr>
          <p:nvPr/>
        </p:nvSpPr>
        <p:spPr bwMode="auto">
          <a:xfrm>
            <a:off x="4876800" y="2362200"/>
            <a:ext cx="381000" cy="304800"/>
          </a:xfrm>
          <a:prstGeom prst="rightArrow">
            <a:avLst>
              <a:gd name="adj1" fmla="val 50000"/>
              <a:gd name="adj2" fmla="val 42188"/>
            </a:avLst>
          </a:prstGeom>
          <a:solidFill>
            <a:schemeClr val="accent1"/>
          </a:solidFill>
          <a:ln w="9525">
            <a:solidFill>
              <a:schemeClr val="tx1"/>
            </a:solidFill>
            <a:miter lim="800000"/>
            <a:headEnd/>
            <a:tailEnd/>
          </a:ln>
        </p:spPr>
        <p:txBody>
          <a:bodyPr wrap="none" lIns="91438" tIns="45719" rIns="91438" bIns="45719" anchor="ctr"/>
          <a:lstStyle/>
          <a:p>
            <a:endParaRPr lang="en-US"/>
          </a:p>
        </p:txBody>
      </p:sp>
      <p:pic>
        <p:nvPicPr>
          <p:cNvPr id="1290249" name="Picture 9" descr="txp_fig"/>
          <p:cNvPicPr>
            <a:picLocks noChangeAspect="1" noChangeArrowheads="1"/>
          </p:cNvPicPr>
          <p:nvPr>
            <p:custDataLst>
              <p:tags r:id="rId5"/>
            </p:custDataLst>
          </p:nvPr>
        </p:nvPicPr>
        <p:blipFill>
          <a:blip r:embed="rId12" cstate="print"/>
          <a:srcRect/>
          <a:stretch>
            <a:fillRect/>
          </a:stretch>
        </p:blipFill>
        <p:spPr bwMode="auto">
          <a:xfrm>
            <a:off x="2052637" y="5081588"/>
            <a:ext cx="3662363" cy="427037"/>
          </a:xfrm>
          <a:prstGeom prst="rect">
            <a:avLst/>
          </a:prstGeom>
          <a:noFill/>
          <a:ln w="9525">
            <a:noFill/>
            <a:miter lim="800000"/>
            <a:headEnd/>
            <a:tailEnd/>
          </a:ln>
        </p:spPr>
      </p:pic>
      <p:pic>
        <p:nvPicPr>
          <p:cNvPr id="1290250" name="Picture 10" descr="txp_fig"/>
          <p:cNvPicPr>
            <a:picLocks noChangeAspect="1" noChangeArrowheads="1"/>
          </p:cNvPicPr>
          <p:nvPr>
            <p:custDataLst>
              <p:tags r:id="rId6"/>
            </p:custDataLst>
          </p:nvPr>
        </p:nvPicPr>
        <p:blipFill>
          <a:blip r:embed="rId13" cstate="print"/>
          <a:srcRect/>
          <a:stretch>
            <a:fillRect/>
          </a:stretch>
        </p:blipFill>
        <p:spPr bwMode="auto">
          <a:xfrm>
            <a:off x="2057400" y="5718175"/>
            <a:ext cx="2833688" cy="427039"/>
          </a:xfrm>
          <a:prstGeom prst="rect">
            <a:avLst/>
          </a:prstGeom>
          <a:noFill/>
          <a:ln w="9525">
            <a:noFill/>
            <a:miter lim="800000"/>
            <a:headEnd/>
            <a:tailEnd/>
          </a:ln>
        </p:spPr>
      </p:pic>
      <p:sp>
        <p:nvSpPr>
          <p:cNvPr id="1290251" name="AutoShape 11"/>
          <p:cNvSpPr>
            <a:spLocks noChangeArrowheads="1"/>
          </p:cNvSpPr>
          <p:nvPr/>
        </p:nvSpPr>
        <p:spPr bwMode="auto">
          <a:xfrm>
            <a:off x="6096000" y="4876800"/>
            <a:ext cx="609600" cy="533400"/>
          </a:xfrm>
          <a:prstGeom prst="rightArrow">
            <a:avLst>
              <a:gd name="adj1" fmla="val 50000"/>
              <a:gd name="adj2" fmla="val 38571"/>
            </a:avLst>
          </a:prstGeom>
          <a:solidFill>
            <a:schemeClr val="accent1"/>
          </a:solidFill>
          <a:ln w="9525">
            <a:solidFill>
              <a:schemeClr val="tx1"/>
            </a:solidFill>
            <a:miter lim="800000"/>
            <a:headEnd/>
            <a:tailEnd/>
          </a:ln>
        </p:spPr>
        <p:txBody>
          <a:bodyPr wrap="none" lIns="91438" tIns="45719" rIns="91438" bIns="45719" anchor="ctr"/>
          <a:lstStyle/>
          <a:p>
            <a:endParaRPr lang="en-US"/>
          </a:p>
        </p:txBody>
      </p:sp>
      <p:sp>
        <p:nvSpPr>
          <p:cNvPr id="1290252" name="Text Box 12"/>
          <p:cNvSpPr txBox="1">
            <a:spLocks noChangeArrowheads="1"/>
          </p:cNvSpPr>
          <p:nvPr/>
        </p:nvSpPr>
        <p:spPr bwMode="auto">
          <a:xfrm>
            <a:off x="7162800" y="4953001"/>
            <a:ext cx="16002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dirty="0">
                <a:latin typeface="Calibri"/>
                <a:cs typeface="Calibri"/>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2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9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02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902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02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902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90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8" grpId="0" animBg="1"/>
      <p:bldP spid="1290251" grpId="0" animBg="1"/>
      <p:bldP spid="12902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600" dirty="0">
                <a:solidFill>
                  <a:srgbClr val="000000"/>
                </a:solidFill>
              </a:rPr>
              <a:t>Parameter Estimation with Maximum Likelihood</a:t>
            </a:r>
            <a:endParaRPr lang="en-US" dirty="0"/>
          </a:p>
        </p:txBody>
      </p:sp>
      <p:sp>
        <p:nvSpPr>
          <p:cNvPr id="1280003" name="Rectangle 3"/>
          <p:cNvSpPr>
            <a:spLocks noGrp="1" noChangeArrowheads="1"/>
          </p:cNvSpPr>
          <p:nvPr>
            <p:ph idx="1"/>
          </p:nvPr>
        </p:nvSpPr>
        <p:spPr>
          <a:xfrm>
            <a:off x="1143000" y="1570037"/>
            <a:ext cx="8991600" cy="4525963"/>
          </a:xfrm>
        </p:spPr>
        <p:txBody>
          <a:bodyPr/>
          <a:lstStyle/>
          <a:p>
            <a:pPr eaLnBrk="1" hangingPunct="1">
              <a:lnSpc>
                <a:spcPct val="80000"/>
              </a:lnSpc>
            </a:pPr>
            <a:r>
              <a:rPr lang="en-US" sz="2800" dirty="0"/>
              <a:t>How do we estimate the conditional probability tables?</a:t>
            </a:r>
          </a:p>
          <a:p>
            <a:pPr lvl="3">
              <a:lnSpc>
                <a:spcPct val="80000"/>
              </a:lnSpc>
            </a:pPr>
            <a:endParaRPr lang="en-US" sz="1600" dirty="0"/>
          </a:p>
          <a:p>
            <a:pPr lvl="1" eaLnBrk="1" hangingPunct="1">
              <a:lnSpc>
                <a:spcPct val="80000"/>
              </a:lnSpc>
            </a:pPr>
            <a:r>
              <a:rPr lang="en-US" sz="2400" dirty="0"/>
              <a:t>Maximum Likelihood, which corresponds to counting</a:t>
            </a:r>
          </a:p>
          <a:p>
            <a:pPr>
              <a:lnSpc>
                <a:spcPct val="80000"/>
              </a:lnSpc>
            </a:pPr>
            <a:endParaRPr lang="en-US" sz="2800" dirty="0"/>
          </a:p>
          <a:p>
            <a:pPr>
              <a:lnSpc>
                <a:spcPct val="80000"/>
              </a:lnSpc>
            </a:pPr>
            <a:r>
              <a:rPr lang="en-US" sz="2800" dirty="0"/>
              <a:t>Need to be careful though … let’s see what can go wrong..</a:t>
            </a:r>
          </a:p>
        </p:txBody>
      </p:sp>
    </p:spTree>
    <p:extLst>
      <p:ext uri="{BB962C8B-B14F-4D97-AF65-F5344CB8AC3E}">
        <p14:creationId xmlns:p14="http://schemas.microsoft.com/office/powerpoint/2010/main" val="42776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1945" y="2235200"/>
            <a:ext cx="3579510" cy="2946400"/>
          </a:xfrm>
          <a:prstGeom prst="rect">
            <a:avLst/>
          </a:prstGeom>
          <a:noFill/>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6514" y="2340708"/>
            <a:ext cx="3842741" cy="2155092"/>
          </a:xfrm>
          <a:prstGeom prst="rect">
            <a:avLst/>
          </a:prstGeom>
          <a:noFill/>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7424" y="2209800"/>
            <a:ext cx="3804752" cy="2946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Risk Minimization</a:t>
            </a:r>
          </a:p>
        </p:txBody>
      </p:sp>
      <p:sp>
        <p:nvSpPr>
          <p:cNvPr id="3" name="Content Placeholder 2"/>
          <p:cNvSpPr>
            <a:spLocks noGrp="1"/>
          </p:cNvSpPr>
          <p:nvPr>
            <p:ph idx="1"/>
          </p:nvPr>
        </p:nvSpPr>
        <p:spPr/>
        <p:txBody>
          <a:bodyPr/>
          <a:lstStyle/>
          <a:p>
            <a:r>
              <a:rPr lang="en-US" sz="2800" dirty="0"/>
              <a:t>Empirical risk minimization</a:t>
            </a:r>
          </a:p>
          <a:p>
            <a:pPr lvl="1"/>
            <a:r>
              <a:rPr lang="en-US" sz="2400" dirty="0"/>
              <a:t>Basic principle of machine learning</a:t>
            </a:r>
          </a:p>
          <a:p>
            <a:pPr lvl="1"/>
            <a:r>
              <a:rPr lang="en-US" sz="2400" dirty="0"/>
              <a:t>We want the model (classifier, </a:t>
            </a:r>
            <a:r>
              <a:rPr lang="en-US" sz="2400" dirty="0" err="1"/>
              <a:t>etc</a:t>
            </a:r>
            <a:r>
              <a:rPr lang="en-US" sz="2400" dirty="0"/>
              <a:t>) that does best on the true test distribution</a:t>
            </a:r>
          </a:p>
          <a:p>
            <a:pPr lvl="1"/>
            <a:r>
              <a:rPr lang="en-US" sz="2400" dirty="0"/>
              <a:t>Don’t know the true distribution so pick the best model on our actual training set</a:t>
            </a:r>
          </a:p>
          <a:p>
            <a:pPr lvl="1"/>
            <a:r>
              <a:rPr lang="en-US" sz="2400" dirty="0"/>
              <a:t>Finding “the best” model on the training set is phrased as an optimization problem</a:t>
            </a:r>
          </a:p>
          <a:p>
            <a:endParaRPr lang="en-US" sz="2800" dirty="0"/>
          </a:p>
          <a:p>
            <a:r>
              <a:rPr lang="en-US" sz="2800" dirty="0"/>
              <a:t>Main worry: overfitting to the training set</a:t>
            </a:r>
          </a:p>
          <a:p>
            <a:pPr lvl="1"/>
            <a:r>
              <a:rPr lang="en-US" sz="2400" dirty="0"/>
              <a:t>Better with more training data (less sampling variance, training more like test)</a:t>
            </a:r>
          </a:p>
          <a:p>
            <a:pPr lvl="1"/>
            <a:r>
              <a:rPr lang="en-US" sz="2400" dirty="0"/>
              <a:t>Better if we limit the complexity of our hypotheses (regularization and/or small hypothesis spaces)</a:t>
            </a:r>
          </a:p>
          <a:p>
            <a:pPr lvl="1"/>
            <a:endParaRPr lang="en-US" sz="2400" dirty="0"/>
          </a:p>
        </p:txBody>
      </p:sp>
    </p:spTree>
    <p:extLst>
      <p:ext uri="{BB962C8B-B14F-4D97-AF65-F5344CB8AC3E}">
        <p14:creationId xmlns:p14="http://schemas.microsoft.com/office/powerpoint/2010/main" val="3706252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974725" y="1295400"/>
            <a:ext cx="7537450" cy="5127625"/>
          </a:xfrm>
          <a:prstGeom prst="rect">
            <a:avLst/>
          </a:prstGeom>
          <a:noFill/>
          <a:ln w="0">
            <a:solidFill>
              <a:srgbClr val="FFFFFF"/>
            </a:solidFill>
            <a:miter lim="800000"/>
            <a:headEnd/>
            <a:tailEnd/>
          </a:ln>
        </p:spPr>
        <p:txBody>
          <a:bodyPr/>
          <a:lstStyle/>
          <a:p>
            <a:endParaRPr lang="en-US"/>
          </a:p>
        </p:txBody>
      </p:sp>
      <p:sp>
        <p:nvSpPr>
          <p:cNvPr id="22531" name="Line 4"/>
          <p:cNvSpPr>
            <a:spLocks noChangeShapeType="1"/>
          </p:cNvSpPr>
          <p:nvPr/>
        </p:nvSpPr>
        <p:spPr bwMode="auto">
          <a:xfrm>
            <a:off x="974725" y="6423025"/>
            <a:ext cx="7537450" cy="1588"/>
          </a:xfrm>
          <a:prstGeom prst="line">
            <a:avLst/>
          </a:prstGeom>
          <a:noFill/>
          <a:ln w="0">
            <a:solidFill>
              <a:srgbClr val="000000"/>
            </a:solidFill>
            <a:round/>
            <a:headEnd/>
            <a:tailEnd/>
          </a:ln>
        </p:spPr>
        <p:txBody>
          <a:bodyPr/>
          <a:lstStyle/>
          <a:p>
            <a:endParaRPr lang="en-US"/>
          </a:p>
        </p:txBody>
      </p:sp>
      <p:sp>
        <p:nvSpPr>
          <p:cNvPr id="22532" name="Line 5"/>
          <p:cNvSpPr>
            <a:spLocks noChangeShapeType="1"/>
          </p:cNvSpPr>
          <p:nvPr/>
        </p:nvSpPr>
        <p:spPr bwMode="auto">
          <a:xfrm flipV="1">
            <a:off x="974725" y="1295400"/>
            <a:ext cx="1588" cy="5127625"/>
          </a:xfrm>
          <a:prstGeom prst="line">
            <a:avLst/>
          </a:prstGeom>
          <a:noFill/>
          <a:ln w="0">
            <a:solidFill>
              <a:srgbClr val="000000"/>
            </a:solidFill>
            <a:round/>
            <a:headEnd/>
            <a:tailEnd/>
          </a:ln>
        </p:spPr>
        <p:txBody>
          <a:bodyPr/>
          <a:lstStyle/>
          <a:p>
            <a:endParaRPr lang="en-US"/>
          </a:p>
        </p:txBody>
      </p:sp>
      <p:sp>
        <p:nvSpPr>
          <p:cNvPr id="22533" name="Line 6"/>
          <p:cNvSpPr>
            <a:spLocks noChangeShapeType="1"/>
          </p:cNvSpPr>
          <p:nvPr/>
        </p:nvSpPr>
        <p:spPr bwMode="auto">
          <a:xfrm flipV="1">
            <a:off x="974725" y="6346825"/>
            <a:ext cx="1588" cy="76200"/>
          </a:xfrm>
          <a:prstGeom prst="line">
            <a:avLst/>
          </a:prstGeom>
          <a:noFill/>
          <a:ln w="0">
            <a:solidFill>
              <a:srgbClr val="000000"/>
            </a:solidFill>
            <a:round/>
            <a:headEnd/>
            <a:tailEnd/>
          </a:ln>
        </p:spPr>
        <p:txBody>
          <a:bodyPr/>
          <a:lstStyle/>
          <a:p>
            <a:endParaRPr lang="en-US"/>
          </a:p>
        </p:txBody>
      </p:sp>
      <p:sp>
        <p:nvSpPr>
          <p:cNvPr id="22534" name="Rectangle 7"/>
          <p:cNvSpPr>
            <a:spLocks noChangeArrowheads="1"/>
          </p:cNvSpPr>
          <p:nvPr/>
        </p:nvSpPr>
        <p:spPr bwMode="auto">
          <a:xfrm>
            <a:off x="973138"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0</a:t>
            </a:r>
            <a:endParaRPr lang="en-US" sz="2400">
              <a:cs typeface="Arial" pitchFamily="34" charset="0"/>
            </a:endParaRPr>
          </a:p>
        </p:txBody>
      </p:sp>
      <p:sp>
        <p:nvSpPr>
          <p:cNvPr id="22535" name="Line 8"/>
          <p:cNvSpPr>
            <a:spLocks noChangeShapeType="1"/>
          </p:cNvSpPr>
          <p:nvPr/>
        </p:nvSpPr>
        <p:spPr bwMode="auto">
          <a:xfrm flipV="1">
            <a:off x="1725613" y="6346825"/>
            <a:ext cx="1587" cy="76200"/>
          </a:xfrm>
          <a:prstGeom prst="line">
            <a:avLst/>
          </a:prstGeom>
          <a:noFill/>
          <a:ln w="0">
            <a:solidFill>
              <a:srgbClr val="000000"/>
            </a:solidFill>
            <a:round/>
            <a:headEnd/>
            <a:tailEnd/>
          </a:ln>
        </p:spPr>
        <p:txBody>
          <a:bodyPr/>
          <a:lstStyle/>
          <a:p>
            <a:endParaRPr lang="en-US"/>
          </a:p>
        </p:txBody>
      </p:sp>
      <p:sp>
        <p:nvSpPr>
          <p:cNvPr id="22536" name="Rectangle 9"/>
          <p:cNvSpPr>
            <a:spLocks noChangeArrowheads="1"/>
          </p:cNvSpPr>
          <p:nvPr/>
        </p:nvSpPr>
        <p:spPr bwMode="auto">
          <a:xfrm>
            <a:off x="1724025"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a:t>
            </a:r>
            <a:endParaRPr lang="en-US" sz="2400">
              <a:cs typeface="Arial" pitchFamily="34" charset="0"/>
            </a:endParaRPr>
          </a:p>
        </p:txBody>
      </p:sp>
      <p:sp>
        <p:nvSpPr>
          <p:cNvPr id="22537" name="Line 10"/>
          <p:cNvSpPr>
            <a:spLocks noChangeShapeType="1"/>
          </p:cNvSpPr>
          <p:nvPr/>
        </p:nvSpPr>
        <p:spPr bwMode="auto">
          <a:xfrm flipV="1">
            <a:off x="2474913" y="6346825"/>
            <a:ext cx="1587" cy="76200"/>
          </a:xfrm>
          <a:prstGeom prst="line">
            <a:avLst/>
          </a:prstGeom>
          <a:noFill/>
          <a:ln w="0">
            <a:solidFill>
              <a:srgbClr val="000000"/>
            </a:solidFill>
            <a:round/>
            <a:headEnd/>
            <a:tailEnd/>
          </a:ln>
        </p:spPr>
        <p:txBody>
          <a:bodyPr/>
          <a:lstStyle/>
          <a:p>
            <a:endParaRPr lang="en-US"/>
          </a:p>
        </p:txBody>
      </p:sp>
      <p:sp>
        <p:nvSpPr>
          <p:cNvPr id="22538" name="Rectangle 11"/>
          <p:cNvSpPr>
            <a:spLocks noChangeArrowheads="1"/>
          </p:cNvSpPr>
          <p:nvPr/>
        </p:nvSpPr>
        <p:spPr bwMode="auto">
          <a:xfrm>
            <a:off x="2473325"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4</a:t>
            </a:r>
            <a:endParaRPr lang="en-US" sz="2400">
              <a:cs typeface="Arial" pitchFamily="34" charset="0"/>
            </a:endParaRPr>
          </a:p>
        </p:txBody>
      </p:sp>
      <p:sp>
        <p:nvSpPr>
          <p:cNvPr id="22539" name="Line 12"/>
          <p:cNvSpPr>
            <a:spLocks noChangeShapeType="1"/>
          </p:cNvSpPr>
          <p:nvPr/>
        </p:nvSpPr>
        <p:spPr bwMode="auto">
          <a:xfrm flipV="1">
            <a:off x="3233738" y="6346825"/>
            <a:ext cx="1587" cy="76200"/>
          </a:xfrm>
          <a:prstGeom prst="line">
            <a:avLst/>
          </a:prstGeom>
          <a:noFill/>
          <a:ln w="0">
            <a:solidFill>
              <a:srgbClr val="000000"/>
            </a:solidFill>
            <a:round/>
            <a:headEnd/>
            <a:tailEnd/>
          </a:ln>
        </p:spPr>
        <p:txBody>
          <a:bodyPr/>
          <a:lstStyle/>
          <a:p>
            <a:endParaRPr lang="en-US"/>
          </a:p>
        </p:txBody>
      </p:sp>
      <p:sp>
        <p:nvSpPr>
          <p:cNvPr id="22540" name="Rectangle 13"/>
          <p:cNvSpPr>
            <a:spLocks noChangeArrowheads="1"/>
          </p:cNvSpPr>
          <p:nvPr/>
        </p:nvSpPr>
        <p:spPr bwMode="auto">
          <a:xfrm>
            <a:off x="3232150"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6</a:t>
            </a:r>
            <a:endParaRPr lang="en-US" sz="2400">
              <a:cs typeface="Arial" pitchFamily="34" charset="0"/>
            </a:endParaRPr>
          </a:p>
        </p:txBody>
      </p:sp>
      <p:sp>
        <p:nvSpPr>
          <p:cNvPr id="22541" name="Line 14"/>
          <p:cNvSpPr>
            <a:spLocks noChangeShapeType="1"/>
          </p:cNvSpPr>
          <p:nvPr/>
        </p:nvSpPr>
        <p:spPr bwMode="auto">
          <a:xfrm flipV="1">
            <a:off x="3984625" y="6346825"/>
            <a:ext cx="1588" cy="76200"/>
          </a:xfrm>
          <a:prstGeom prst="line">
            <a:avLst/>
          </a:prstGeom>
          <a:noFill/>
          <a:ln w="0">
            <a:solidFill>
              <a:srgbClr val="000000"/>
            </a:solidFill>
            <a:round/>
            <a:headEnd/>
            <a:tailEnd/>
          </a:ln>
        </p:spPr>
        <p:txBody>
          <a:bodyPr/>
          <a:lstStyle/>
          <a:p>
            <a:endParaRPr lang="en-US"/>
          </a:p>
        </p:txBody>
      </p:sp>
      <p:sp>
        <p:nvSpPr>
          <p:cNvPr id="22542" name="Rectangle 15"/>
          <p:cNvSpPr>
            <a:spLocks noChangeArrowheads="1"/>
          </p:cNvSpPr>
          <p:nvPr/>
        </p:nvSpPr>
        <p:spPr bwMode="auto">
          <a:xfrm>
            <a:off x="3983038"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8</a:t>
            </a:r>
            <a:endParaRPr lang="en-US" sz="2400">
              <a:cs typeface="Arial" pitchFamily="34" charset="0"/>
            </a:endParaRPr>
          </a:p>
        </p:txBody>
      </p:sp>
      <p:sp>
        <p:nvSpPr>
          <p:cNvPr id="22543" name="Line 16"/>
          <p:cNvSpPr>
            <a:spLocks noChangeShapeType="1"/>
          </p:cNvSpPr>
          <p:nvPr/>
        </p:nvSpPr>
        <p:spPr bwMode="auto">
          <a:xfrm flipV="1">
            <a:off x="4743450" y="6346825"/>
            <a:ext cx="1588" cy="76200"/>
          </a:xfrm>
          <a:prstGeom prst="line">
            <a:avLst/>
          </a:prstGeom>
          <a:noFill/>
          <a:ln w="0">
            <a:solidFill>
              <a:srgbClr val="000000"/>
            </a:solidFill>
            <a:round/>
            <a:headEnd/>
            <a:tailEnd/>
          </a:ln>
        </p:spPr>
        <p:txBody>
          <a:bodyPr/>
          <a:lstStyle/>
          <a:p>
            <a:endParaRPr lang="en-US"/>
          </a:p>
        </p:txBody>
      </p:sp>
      <p:sp>
        <p:nvSpPr>
          <p:cNvPr id="22544" name="Rectangle 17"/>
          <p:cNvSpPr>
            <a:spLocks noChangeArrowheads="1"/>
          </p:cNvSpPr>
          <p:nvPr/>
        </p:nvSpPr>
        <p:spPr bwMode="auto">
          <a:xfrm>
            <a:off x="4702175"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45" name="Line 18"/>
          <p:cNvSpPr>
            <a:spLocks noChangeShapeType="1"/>
          </p:cNvSpPr>
          <p:nvPr/>
        </p:nvSpPr>
        <p:spPr bwMode="auto">
          <a:xfrm flipV="1">
            <a:off x="5494338" y="6346825"/>
            <a:ext cx="1587" cy="76200"/>
          </a:xfrm>
          <a:prstGeom prst="line">
            <a:avLst/>
          </a:prstGeom>
          <a:noFill/>
          <a:ln w="0">
            <a:solidFill>
              <a:srgbClr val="000000"/>
            </a:solidFill>
            <a:round/>
            <a:headEnd/>
            <a:tailEnd/>
          </a:ln>
        </p:spPr>
        <p:txBody>
          <a:bodyPr/>
          <a:lstStyle/>
          <a:p>
            <a:endParaRPr lang="en-US"/>
          </a:p>
        </p:txBody>
      </p:sp>
      <p:sp>
        <p:nvSpPr>
          <p:cNvPr id="22546" name="Rectangle 19"/>
          <p:cNvSpPr>
            <a:spLocks noChangeArrowheads="1"/>
          </p:cNvSpPr>
          <p:nvPr/>
        </p:nvSpPr>
        <p:spPr bwMode="auto">
          <a:xfrm>
            <a:off x="5453063"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12</a:t>
            </a:r>
            <a:endParaRPr lang="en-US" sz="2400">
              <a:cs typeface="Arial" pitchFamily="34" charset="0"/>
            </a:endParaRPr>
          </a:p>
        </p:txBody>
      </p:sp>
      <p:sp>
        <p:nvSpPr>
          <p:cNvPr id="22547" name="Line 20"/>
          <p:cNvSpPr>
            <a:spLocks noChangeShapeType="1"/>
          </p:cNvSpPr>
          <p:nvPr/>
        </p:nvSpPr>
        <p:spPr bwMode="auto">
          <a:xfrm flipV="1">
            <a:off x="6243638" y="6346825"/>
            <a:ext cx="1587" cy="76200"/>
          </a:xfrm>
          <a:prstGeom prst="line">
            <a:avLst/>
          </a:prstGeom>
          <a:noFill/>
          <a:ln w="0">
            <a:solidFill>
              <a:srgbClr val="000000"/>
            </a:solidFill>
            <a:round/>
            <a:headEnd/>
            <a:tailEnd/>
          </a:ln>
        </p:spPr>
        <p:txBody>
          <a:bodyPr/>
          <a:lstStyle/>
          <a:p>
            <a:endParaRPr lang="en-US"/>
          </a:p>
        </p:txBody>
      </p:sp>
      <p:sp>
        <p:nvSpPr>
          <p:cNvPr id="22548" name="Rectangle 21"/>
          <p:cNvSpPr>
            <a:spLocks noChangeArrowheads="1"/>
          </p:cNvSpPr>
          <p:nvPr/>
        </p:nvSpPr>
        <p:spPr bwMode="auto">
          <a:xfrm>
            <a:off x="6202363"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14</a:t>
            </a:r>
            <a:endParaRPr lang="en-US" sz="2400">
              <a:cs typeface="Arial" pitchFamily="34" charset="0"/>
            </a:endParaRPr>
          </a:p>
        </p:txBody>
      </p:sp>
      <p:sp>
        <p:nvSpPr>
          <p:cNvPr id="22549" name="Line 22"/>
          <p:cNvSpPr>
            <a:spLocks noChangeShapeType="1"/>
          </p:cNvSpPr>
          <p:nvPr/>
        </p:nvSpPr>
        <p:spPr bwMode="auto">
          <a:xfrm flipV="1">
            <a:off x="7002463" y="6346825"/>
            <a:ext cx="1587" cy="76200"/>
          </a:xfrm>
          <a:prstGeom prst="line">
            <a:avLst/>
          </a:prstGeom>
          <a:noFill/>
          <a:ln w="0">
            <a:solidFill>
              <a:srgbClr val="000000"/>
            </a:solidFill>
            <a:round/>
            <a:headEnd/>
            <a:tailEnd/>
          </a:ln>
        </p:spPr>
        <p:txBody>
          <a:bodyPr/>
          <a:lstStyle/>
          <a:p>
            <a:endParaRPr lang="en-US"/>
          </a:p>
        </p:txBody>
      </p:sp>
      <p:sp>
        <p:nvSpPr>
          <p:cNvPr id="22550" name="Rectangle 23"/>
          <p:cNvSpPr>
            <a:spLocks noChangeArrowheads="1"/>
          </p:cNvSpPr>
          <p:nvPr/>
        </p:nvSpPr>
        <p:spPr bwMode="auto">
          <a:xfrm>
            <a:off x="6961188"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16</a:t>
            </a:r>
            <a:endParaRPr lang="en-US" sz="2400">
              <a:cs typeface="Arial" pitchFamily="34" charset="0"/>
            </a:endParaRPr>
          </a:p>
        </p:txBody>
      </p:sp>
      <p:sp>
        <p:nvSpPr>
          <p:cNvPr id="22551" name="Line 24"/>
          <p:cNvSpPr>
            <a:spLocks noChangeShapeType="1"/>
          </p:cNvSpPr>
          <p:nvPr/>
        </p:nvSpPr>
        <p:spPr bwMode="auto">
          <a:xfrm flipV="1">
            <a:off x="7753350" y="6346825"/>
            <a:ext cx="1588" cy="76200"/>
          </a:xfrm>
          <a:prstGeom prst="line">
            <a:avLst/>
          </a:prstGeom>
          <a:noFill/>
          <a:ln w="0">
            <a:solidFill>
              <a:srgbClr val="000000"/>
            </a:solidFill>
            <a:round/>
            <a:headEnd/>
            <a:tailEnd/>
          </a:ln>
        </p:spPr>
        <p:txBody>
          <a:bodyPr/>
          <a:lstStyle/>
          <a:p>
            <a:endParaRPr lang="en-US"/>
          </a:p>
        </p:txBody>
      </p:sp>
      <p:sp>
        <p:nvSpPr>
          <p:cNvPr id="22552" name="Rectangle 25"/>
          <p:cNvSpPr>
            <a:spLocks noChangeArrowheads="1"/>
          </p:cNvSpPr>
          <p:nvPr/>
        </p:nvSpPr>
        <p:spPr bwMode="auto">
          <a:xfrm>
            <a:off x="7712075"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18</a:t>
            </a:r>
            <a:endParaRPr lang="en-US" sz="2400">
              <a:cs typeface="Arial" pitchFamily="34" charset="0"/>
            </a:endParaRPr>
          </a:p>
        </p:txBody>
      </p:sp>
      <p:sp>
        <p:nvSpPr>
          <p:cNvPr id="22553" name="Line 26"/>
          <p:cNvSpPr>
            <a:spLocks noChangeShapeType="1"/>
          </p:cNvSpPr>
          <p:nvPr/>
        </p:nvSpPr>
        <p:spPr bwMode="auto">
          <a:xfrm flipV="1">
            <a:off x="8512175" y="6346825"/>
            <a:ext cx="1588" cy="76200"/>
          </a:xfrm>
          <a:prstGeom prst="line">
            <a:avLst/>
          </a:prstGeom>
          <a:noFill/>
          <a:ln w="0">
            <a:solidFill>
              <a:srgbClr val="000000"/>
            </a:solidFill>
            <a:round/>
            <a:headEnd/>
            <a:tailEnd/>
          </a:ln>
        </p:spPr>
        <p:txBody>
          <a:bodyPr/>
          <a:lstStyle/>
          <a:p>
            <a:endParaRPr lang="en-US"/>
          </a:p>
        </p:txBody>
      </p:sp>
      <p:sp>
        <p:nvSpPr>
          <p:cNvPr id="22554" name="Rectangle 27"/>
          <p:cNvSpPr>
            <a:spLocks noChangeArrowheads="1"/>
          </p:cNvSpPr>
          <p:nvPr/>
        </p:nvSpPr>
        <p:spPr bwMode="auto">
          <a:xfrm>
            <a:off x="8470900"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20</a:t>
            </a:r>
            <a:endParaRPr lang="en-US" sz="2400">
              <a:cs typeface="Arial" pitchFamily="34" charset="0"/>
            </a:endParaRPr>
          </a:p>
        </p:txBody>
      </p:sp>
      <p:sp>
        <p:nvSpPr>
          <p:cNvPr id="22555" name="Line 28"/>
          <p:cNvSpPr>
            <a:spLocks noChangeShapeType="1"/>
          </p:cNvSpPr>
          <p:nvPr/>
        </p:nvSpPr>
        <p:spPr bwMode="auto">
          <a:xfrm>
            <a:off x="974725" y="6423025"/>
            <a:ext cx="66675" cy="1588"/>
          </a:xfrm>
          <a:prstGeom prst="line">
            <a:avLst/>
          </a:prstGeom>
          <a:noFill/>
          <a:ln w="0">
            <a:solidFill>
              <a:srgbClr val="000000"/>
            </a:solidFill>
            <a:round/>
            <a:headEnd/>
            <a:tailEnd/>
          </a:ln>
        </p:spPr>
        <p:txBody>
          <a:bodyPr/>
          <a:lstStyle/>
          <a:p>
            <a:endParaRPr lang="en-US"/>
          </a:p>
        </p:txBody>
      </p:sp>
      <p:sp>
        <p:nvSpPr>
          <p:cNvPr id="22556" name="Rectangle 29"/>
          <p:cNvSpPr>
            <a:spLocks noChangeArrowheads="1"/>
          </p:cNvSpPr>
          <p:nvPr/>
        </p:nvSpPr>
        <p:spPr bwMode="auto">
          <a:xfrm>
            <a:off x="788988" y="6346825"/>
            <a:ext cx="182562"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-15</a:t>
            </a:r>
            <a:endParaRPr lang="en-US" sz="2400">
              <a:cs typeface="Arial" pitchFamily="34" charset="0"/>
            </a:endParaRPr>
          </a:p>
        </p:txBody>
      </p:sp>
      <p:sp>
        <p:nvSpPr>
          <p:cNvPr id="22557" name="Line 30"/>
          <p:cNvSpPr>
            <a:spLocks noChangeShapeType="1"/>
          </p:cNvSpPr>
          <p:nvPr/>
        </p:nvSpPr>
        <p:spPr bwMode="auto">
          <a:xfrm>
            <a:off x="974725" y="5853113"/>
            <a:ext cx="66675" cy="1587"/>
          </a:xfrm>
          <a:prstGeom prst="line">
            <a:avLst/>
          </a:prstGeom>
          <a:noFill/>
          <a:ln w="0">
            <a:solidFill>
              <a:srgbClr val="000000"/>
            </a:solidFill>
            <a:round/>
            <a:headEnd/>
            <a:tailEnd/>
          </a:ln>
        </p:spPr>
        <p:txBody>
          <a:bodyPr/>
          <a:lstStyle/>
          <a:p>
            <a:endParaRPr lang="en-US"/>
          </a:p>
        </p:txBody>
      </p:sp>
      <p:sp>
        <p:nvSpPr>
          <p:cNvPr id="22558" name="Rectangle 31"/>
          <p:cNvSpPr>
            <a:spLocks noChangeArrowheads="1"/>
          </p:cNvSpPr>
          <p:nvPr/>
        </p:nvSpPr>
        <p:spPr bwMode="auto">
          <a:xfrm>
            <a:off x="788988" y="5776913"/>
            <a:ext cx="182562"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59" name="Line 32"/>
          <p:cNvSpPr>
            <a:spLocks noChangeShapeType="1"/>
          </p:cNvSpPr>
          <p:nvPr/>
        </p:nvSpPr>
        <p:spPr bwMode="auto">
          <a:xfrm>
            <a:off x="974725" y="5281613"/>
            <a:ext cx="66675" cy="1587"/>
          </a:xfrm>
          <a:prstGeom prst="line">
            <a:avLst/>
          </a:prstGeom>
          <a:noFill/>
          <a:ln w="0">
            <a:solidFill>
              <a:srgbClr val="000000"/>
            </a:solidFill>
            <a:round/>
            <a:headEnd/>
            <a:tailEnd/>
          </a:ln>
        </p:spPr>
        <p:txBody>
          <a:bodyPr/>
          <a:lstStyle/>
          <a:p>
            <a:endParaRPr lang="en-US"/>
          </a:p>
        </p:txBody>
      </p:sp>
      <p:sp>
        <p:nvSpPr>
          <p:cNvPr id="22560" name="Rectangle 33"/>
          <p:cNvSpPr>
            <a:spLocks noChangeArrowheads="1"/>
          </p:cNvSpPr>
          <p:nvPr/>
        </p:nvSpPr>
        <p:spPr bwMode="auto">
          <a:xfrm>
            <a:off x="857250" y="5205413"/>
            <a:ext cx="112713"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-5</a:t>
            </a:r>
            <a:endParaRPr lang="en-US" sz="2400">
              <a:cs typeface="Arial" pitchFamily="34" charset="0"/>
            </a:endParaRPr>
          </a:p>
        </p:txBody>
      </p:sp>
      <p:sp>
        <p:nvSpPr>
          <p:cNvPr id="22561" name="Line 34"/>
          <p:cNvSpPr>
            <a:spLocks noChangeShapeType="1"/>
          </p:cNvSpPr>
          <p:nvPr/>
        </p:nvSpPr>
        <p:spPr bwMode="auto">
          <a:xfrm>
            <a:off x="974725" y="4711700"/>
            <a:ext cx="66675" cy="1588"/>
          </a:xfrm>
          <a:prstGeom prst="line">
            <a:avLst/>
          </a:prstGeom>
          <a:noFill/>
          <a:ln w="0">
            <a:solidFill>
              <a:srgbClr val="000000"/>
            </a:solidFill>
            <a:round/>
            <a:headEnd/>
            <a:tailEnd/>
          </a:ln>
        </p:spPr>
        <p:txBody>
          <a:bodyPr/>
          <a:lstStyle/>
          <a:p>
            <a:endParaRPr lang="en-US"/>
          </a:p>
        </p:txBody>
      </p:sp>
      <p:sp>
        <p:nvSpPr>
          <p:cNvPr id="22562" name="Rectangle 35"/>
          <p:cNvSpPr>
            <a:spLocks noChangeArrowheads="1"/>
          </p:cNvSpPr>
          <p:nvPr/>
        </p:nvSpPr>
        <p:spPr bwMode="auto">
          <a:xfrm>
            <a:off x="896938" y="46355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0</a:t>
            </a:r>
            <a:endParaRPr lang="en-US" sz="2400">
              <a:cs typeface="Arial" pitchFamily="34" charset="0"/>
            </a:endParaRPr>
          </a:p>
        </p:txBody>
      </p:sp>
      <p:sp>
        <p:nvSpPr>
          <p:cNvPr id="22563" name="Line 36"/>
          <p:cNvSpPr>
            <a:spLocks noChangeShapeType="1"/>
          </p:cNvSpPr>
          <p:nvPr/>
        </p:nvSpPr>
        <p:spPr bwMode="auto">
          <a:xfrm>
            <a:off x="974725" y="4140200"/>
            <a:ext cx="66675" cy="1588"/>
          </a:xfrm>
          <a:prstGeom prst="line">
            <a:avLst/>
          </a:prstGeom>
          <a:noFill/>
          <a:ln w="0">
            <a:solidFill>
              <a:srgbClr val="000000"/>
            </a:solidFill>
            <a:round/>
            <a:headEnd/>
            <a:tailEnd/>
          </a:ln>
        </p:spPr>
        <p:txBody>
          <a:bodyPr/>
          <a:lstStyle/>
          <a:p>
            <a:endParaRPr lang="en-US"/>
          </a:p>
        </p:txBody>
      </p:sp>
      <p:sp>
        <p:nvSpPr>
          <p:cNvPr id="22564" name="Rectangle 37"/>
          <p:cNvSpPr>
            <a:spLocks noChangeArrowheads="1"/>
          </p:cNvSpPr>
          <p:nvPr/>
        </p:nvSpPr>
        <p:spPr bwMode="auto">
          <a:xfrm>
            <a:off x="896938" y="40640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5</a:t>
            </a:r>
            <a:endParaRPr lang="en-US" sz="2400">
              <a:cs typeface="Arial" pitchFamily="34" charset="0"/>
            </a:endParaRPr>
          </a:p>
        </p:txBody>
      </p:sp>
      <p:sp>
        <p:nvSpPr>
          <p:cNvPr id="22565" name="Line 38"/>
          <p:cNvSpPr>
            <a:spLocks noChangeShapeType="1"/>
          </p:cNvSpPr>
          <p:nvPr/>
        </p:nvSpPr>
        <p:spPr bwMode="auto">
          <a:xfrm>
            <a:off x="974725" y="3568700"/>
            <a:ext cx="66675" cy="1588"/>
          </a:xfrm>
          <a:prstGeom prst="line">
            <a:avLst/>
          </a:prstGeom>
          <a:noFill/>
          <a:ln w="0">
            <a:solidFill>
              <a:srgbClr val="000000"/>
            </a:solidFill>
            <a:round/>
            <a:headEnd/>
            <a:tailEnd/>
          </a:ln>
        </p:spPr>
        <p:txBody>
          <a:bodyPr/>
          <a:lstStyle/>
          <a:p>
            <a:endParaRPr lang="en-US"/>
          </a:p>
        </p:txBody>
      </p:sp>
      <p:sp>
        <p:nvSpPr>
          <p:cNvPr id="22566" name="Rectangle 39"/>
          <p:cNvSpPr>
            <a:spLocks noChangeArrowheads="1"/>
          </p:cNvSpPr>
          <p:nvPr/>
        </p:nvSpPr>
        <p:spPr bwMode="auto">
          <a:xfrm>
            <a:off x="830263" y="34925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67" name="Line 40"/>
          <p:cNvSpPr>
            <a:spLocks noChangeShapeType="1"/>
          </p:cNvSpPr>
          <p:nvPr/>
        </p:nvSpPr>
        <p:spPr bwMode="auto">
          <a:xfrm>
            <a:off x="974725" y="2998788"/>
            <a:ext cx="66675" cy="1587"/>
          </a:xfrm>
          <a:prstGeom prst="line">
            <a:avLst/>
          </a:prstGeom>
          <a:noFill/>
          <a:ln w="0">
            <a:solidFill>
              <a:srgbClr val="000000"/>
            </a:solidFill>
            <a:round/>
            <a:headEnd/>
            <a:tailEnd/>
          </a:ln>
        </p:spPr>
        <p:txBody>
          <a:bodyPr/>
          <a:lstStyle/>
          <a:p>
            <a:endParaRPr lang="en-US"/>
          </a:p>
        </p:txBody>
      </p:sp>
      <p:sp>
        <p:nvSpPr>
          <p:cNvPr id="22568" name="Rectangle 41"/>
          <p:cNvSpPr>
            <a:spLocks noChangeArrowheads="1"/>
          </p:cNvSpPr>
          <p:nvPr/>
        </p:nvSpPr>
        <p:spPr bwMode="auto">
          <a:xfrm>
            <a:off x="830263" y="29225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15</a:t>
            </a:r>
            <a:endParaRPr lang="en-US" sz="2400">
              <a:cs typeface="Arial" pitchFamily="34" charset="0"/>
            </a:endParaRPr>
          </a:p>
        </p:txBody>
      </p:sp>
      <p:sp>
        <p:nvSpPr>
          <p:cNvPr id="22569" name="Line 42"/>
          <p:cNvSpPr>
            <a:spLocks noChangeShapeType="1"/>
          </p:cNvSpPr>
          <p:nvPr/>
        </p:nvSpPr>
        <p:spPr bwMode="auto">
          <a:xfrm>
            <a:off x="974725" y="2427288"/>
            <a:ext cx="66675" cy="1587"/>
          </a:xfrm>
          <a:prstGeom prst="line">
            <a:avLst/>
          </a:prstGeom>
          <a:noFill/>
          <a:ln w="0">
            <a:solidFill>
              <a:srgbClr val="000000"/>
            </a:solidFill>
            <a:round/>
            <a:headEnd/>
            <a:tailEnd/>
          </a:ln>
        </p:spPr>
        <p:txBody>
          <a:bodyPr/>
          <a:lstStyle/>
          <a:p>
            <a:endParaRPr lang="en-US"/>
          </a:p>
        </p:txBody>
      </p:sp>
      <p:sp>
        <p:nvSpPr>
          <p:cNvPr id="22570" name="Rectangle 43"/>
          <p:cNvSpPr>
            <a:spLocks noChangeArrowheads="1"/>
          </p:cNvSpPr>
          <p:nvPr/>
        </p:nvSpPr>
        <p:spPr bwMode="auto">
          <a:xfrm>
            <a:off x="830263" y="23510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20</a:t>
            </a:r>
            <a:endParaRPr lang="en-US" sz="2400">
              <a:cs typeface="Arial" pitchFamily="34" charset="0"/>
            </a:endParaRPr>
          </a:p>
        </p:txBody>
      </p:sp>
      <p:sp>
        <p:nvSpPr>
          <p:cNvPr id="22571" name="Line 44"/>
          <p:cNvSpPr>
            <a:spLocks noChangeShapeType="1"/>
          </p:cNvSpPr>
          <p:nvPr/>
        </p:nvSpPr>
        <p:spPr bwMode="auto">
          <a:xfrm>
            <a:off x="974725" y="1855788"/>
            <a:ext cx="66675" cy="1587"/>
          </a:xfrm>
          <a:prstGeom prst="line">
            <a:avLst/>
          </a:prstGeom>
          <a:noFill/>
          <a:ln w="0">
            <a:solidFill>
              <a:srgbClr val="000000"/>
            </a:solidFill>
            <a:round/>
            <a:headEnd/>
            <a:tailEnd/>
          </a:ln>
        </p:spPr>
        <p:txBody>
          <a:bodyPr/>
          <a:lstStyle/>
          <a:p>
            <a:endParaRPr lang="en-US"/>
          </a:p>
        </p:txBody>
      </p:sp>
      <p:sp>
        <p:nvSpPr>
          <p:cNvPr id="22572" name="Rectangle 45"/>
          <p:cNvSpPr>
            <a:spLocks noChangeArrowheads="1"/>
          </p:cNvSpPr>
          <p:nvPr/>
        </p:nvSpPr>
        <p:spPr bwMode="auto">
          <a:xfrm>
            <a:off x="830263" y="17795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25</a:t>
            </a:r>
            <a:endParaRPr lang="en-US" sz="2400">
              <a:cs typeface="Arial" pitchFamily="34" charset="0"/>
            </a:endParaRPr>
          </a:p>
        </p:txBody>
      </p:sp>
      <p:sp>
        <p:nvSpPr>
          <p:cNvPr id="22573" name="Line 46"/>
          <p:cNvSpPr>
            <a:spLocks noChangeShapeType="1"/>
          </p:cNvSpPr>
          <p:nvPr/>
        </p:nvSpPr>
        <p:spPr bwMode="auto">
          <a:xfrm>
            <a:off x="974725" y="1295400"/>
            <a:ext cx="66675" cy="1588"/>
          </a:xfrm>
          <a:prstGeom prst="line">
            <a:avLst/>
          </a:prstGeom>
          <a:noFill/>
          <a:ln w="0">
            <a:solidFill>
              <a:srgbClr val="000000"/>
            </a:solidFill>
            <a:round/>
            <a:headEnd/>
            <a:tailEnd/>
          </a:ln>
        </p:spPr>
        <p:txBody>
          <a:bodyPr/>
          <a:lstStyle/>
          <a:p>
            <a:endParaRPr lang="en-US"/>
          </a:p>
        </p:txBody>
      </p:sp>
      <p:sp>
        <p:nvSpPr>
          <p:cNvPr id="22574" name="Rectangle 47"/>
          <p:cNvSpPr>
            <a:spLocks noChangeArrowheads="1"/>
          </p:cNvSpPr>
          <p:nvPr/>
        </p:nvSpPr>
        <p:spPr bwMode="auto">
          <a:xfrm>
            <a:off x="830263" y="12192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30</a:t>
            </a:r>
            <a:endParaRPr lang="en-US" sz="2400">
              <a:cs typeface="Arial" pitchFamily="34" charset="0"/>
            </a:endParaRPr>
          </a:p>
        </p:txBody>
      </p:sp>
      <p:sp>
        <p:nvSpPr>
          <p:cNvPr id="22575" name="Oval 48"/>
          <p:cNvSpPr>
            <a:spLocks noChangeArrowheads="1"/>
          </p:cNvSpPr>
          <p:nvPr/>
        </p:nvSpPr>
        <p:spPr bwMode="auto">
          <a:xfrm>
            <a:off x="1308100" y="4549775"/>
            <a:ext cx="84138" cy="85725"/>
          </a:xfrm>
          <a:prstGeom prst="ellipse">
            <a:avLst/>
          </a:prstGeom>
          <a:solidFill>
            <a:srgbClr val="0000FF"/>
          </a:solidFill>
          <a:ln w="9525">
            <a:noFill/>
            <a:round/>
            <a:headEnd/>
            <a:tailEnd/>
          </a:ln>
        </p:spPr>
        <p:txBody>
          <a:bodyPr/>
          <a:lstStyle/>
          <a:p>
            <a:endParaRPr lang="en-US"/>
          </a:p>
        </p:txBody>
      </p:sp>
      <p:sp>
        <p:nvSpPr>
          <p:cNvPr id="22576" name="Oval 49"/>
          <p:cNvSpPr>
            <a:spLocks noChangeArrowheads="1"/>
          </p:cNvSpPr>
          <p:nvPr/>
        </p:nvSpPr>
        <p:spPr bwMode="auto">
          <a:xfrm>
            <a:off x="1308100" y="4549775"/>
            <a:ext cx="84138" cy="85725"/>
          </a:xfrm>
          <a:prstGeom prst="ellipse">
            <a:avLst/>
          </a:prstGeom>
          <a:noFill/>
          <a:ln w="0">
            <a:solidFill>
              <a:srgbClr val="0000FF"/>
            </a:solidFill>
            <a:round/>
            <a:headEnd/>
            <a:tailEnd/>
          </a:ln>
        </p:spPr>
        <p:txBody>
          <a:bodyPr/>
          <a:lstStyle/>
          <a:p>
            <a:endParaRPr lang="en-US"/>
          </a:p>
        </p:txBody>
      </p:sp>
      <p:sp>
        <p:nvSpPr>
          <p:cNvPr id="22577" name="Oval 50"/>
          <p:cNvSpPr>
            <a:spLocks noChangeArrowheads="1"/>
          </p:cNvSpPr>
          <p:nvPr/>
        </p:nvSpPr>
        <p:spPr bwMode="auto">
          <a:xfrm>
            <a:off x="1687513" y="4833938"/>
            <a:ext cx="85725" cy="85725"/>
          </a:xfrm>
          <a:prstGeom prst="ellipse">
            <a:avLst/>
          </a:prstGeom>
          <a:solidFill>
            <a:srgbClr val="0000FF"/>
          </a:solidFill>
          <a:ln w="9525">
            <a:noFill/>
            <a:round/>
            <a:headEnd/>
            <a:tailEnd/>
          </a:ln>
        </p:spPr>
        <p:txBody>
          <a:bodyPr/>
          <a:lstStyle/>
          <a:p>
            <a:endParaRPr lang="en-US"/>
          </a:p>
        </p:txBody>
      </p:sp>
      <p:sp>
        <p:nvSpPr>
          <p:cNvPr id="22578" name="Oval 51"/>
          <p:cNvSpPr>
            <a:spLocks noChangeArrowheads="1"/>
          </p:cNvSpPr>
          <p:nvPr/>
        </p:nvSpPr>
        <p:spPr bwMode="auto">
          <a:xfrm>
            <a:off x="1687513" y="4833938"/>
            <a:ext cx="85725" cy="85725"/>
          </a:xfrm>
          <a:prstGeom prst="ellipse">
            <a:avLst/>
          </a:prstGeom>
          <a:noFill/>
          <a:ln w="0">
            <a:solidFill>
              <a:srgbClr val="0000FF"/>
            </a:solidFill>
            <a:round/>
            <a:headEnd/>
            <a:tailEnd/>
          </a:ln>
        </p:spPr>
        <p:txBody>
          <a:bodyPr/>
          <a:lstStyle/>
          <a:p>
            <a:endParaRPr lang="en-US"/>
          </a:p>
        </p:txBody>
      </p:sp>
      <p:sp>
        <p:nvSpPr>
          <p:cNvPr id="22579" name="Oval 52"/>
          <p:cNvSpPr>
            <a:spLocks noChangeArrowheads="1"/>
          </p:cNvSpPr>
          <p:nvPr/>
        </p:nvSpPr>
        <p:spPr bwMode="auto">
          <a:xfrm>
            <a:off x="2066925" y="5243513"/>
            <a:ext cx="85725" cy="85725"/>
          </a:xfrm>
          <a:prstGeom prst="ellipse">
            <a:avLst/>
          </a:prstGeom>
          <a:solidFill>
            <a:srgbClr val="0000FF"/>
          </a:solidFill>
          <a:ln w="9525">
            <a:noFill/>
            <a:round/>
            <a:headEnd/>
            <a:tailEnd/>
          </a:ln>
        </p:spPr>
        <p:txBody>
          <a:bodyPr/>
          <a:lstStyle/>
          <a:p>
            <a:endParaRPr lang="en-US"/>
          </a:p>
        </p:txBody>
      </p:sp>
      <p:sp>
        <p:nvSpPr>
          <p:cNvPr id="22580" name="Oval 53"/>
          <p:cNvSpPr>
            <a:spLocks noChangeArrowheads="1"/>
          </p:cNvSpPr>
          <p:nvPr/>
        </p:nvSpPr>
        <p:spPr bwMode="auto">
          <a:xfrm>
            <a:off x="2066925" y="5243513"/>
            <a:ext cx="85725" cy="85725"/>
          </a:xfrm>
          <a:prstGeom prst="ellipse">
            <a:avLst/>
          </a:prstGeom>
          <a:noFill/>
          <a:ln w="0">
            <a:solidFill>
              <a:srgbClr val="0000FF"/>
            </a:solidFill>
            <a:round/>
            <a:headEnd/>
            <a:tailEnd/>
          </a:ln>
        </p:spPr>
        <p:txBody>
          <a:bodyPr/>
          <a:lstStyle/>
          <a:p>
            <a:endParaRPr lang="en-US"/>
          </a:p>
        </p:txBody>
      </p:sp>
      <p:sp>
        <p:nvSpPr>
          <p:cNvPr id="22581" name="Oval 54"/>
          <p:cNvSpPr>
            <a:spLocks noChangeArrowheads="1"/>
          </p:cNvSpPr>
          <p:nvPr/>
        </p:nvSpPr>
        <p:spPr bwMode="auto">
          <a:xfrm>
            <a:off x="2436813" y="5243513"/>
            <a:ext cx="85725" cy="85725"/>
          </a:xfrm>
          <a:prstGeom prst="ellipse">
            <a:avLst/>
          </a:prstGeom>
          <a:solidFill>
            <a:srgbClr val="0000FF"/>
          </a:solidFill>
          <a:ln w="9525">
            <a:noFill/>
            <a:round/>
            <a:headEnd/>
            <a:tailEnd/>
          </a:ln>
        </p:spPr>
        <p:txBody>
          <a:bodyPr/>
          <a:lstStyle/>
          <a:p>
            <a:endParaRPr lang="en-US"/>
          </a:p>
        </p:txBody>
      </p:sp>
      <p:sp>
        <p:nvSpPr>
          <p:cNvPr id="22582" name="Oval 55"/>
          <p:cNvSpPr>
            <a:spLocks noChangeArrowheads="1"/>
          </p:cNvSpPr>
          <p:nvPr/>
        </p:nvSpPr>
        <p:spPr bwMode="auto">
          <a:xfrm>
            <a:off x="2436813" y="5243513"/>
            <a:ext cx="85725" cy="85725"/>
          </a:xfrm>
          <a:prstGeom prst="ellipse">
            <a:avLst/>
          </a:prstGeom>
          <a:noFill/>
          <a:ln w="0">
            <a:solidFill>
              <a:srgbClr val="0000FF"/>
            </a:solidFill>
            <a:round/>
            <a:headEnd/>
            <a:tailEnd/>
          </a:ln>
        </p:spPr>
        <p:txBody>
          <a:bodyPr/>
          <a:lstStyle/>
          <a:p>
            <a:endParaRPr lang="en-US"/>
          </a:p>
        </p:txBody>
      </p:sp>
      <p:sp>
        <p:nvSpPr>
          <p:cNvPr id="22583" name="Oval 56"/>
          <p:cNvSpPr>
            <a:spLocks noChangeArrowheads="1"/>
          </p:cNvSpPr>
          <p:nvPr/>
        </p:nvSpPr>
        <p:spPr bwMode="auto">
          <a:xfrm>
            <a:off x="2816225" y="5434013"/>
            <a:ext cx="85725" cy="85725"/>
          </a:xfrm>
          <a:prstGeom prst="ellipse">
            <a:avLst/>
          </a:prstGeom>
          <a:solidFill>
            <a:srgbClr val="0000FF"/>
          </a:solidFill>
          <a:ln w="9525">
            <a:noFill/>
            <a:round/>
            <a:headEnd/>
            <a:tailEnd/>
          </a:ln>
        </p:spPr>
        <p:txBody>
          <a:bodyPr/>
          <a:lstStyle/>
          <a:p>
            <a:endParaRPr lang="en-US"/>
          </a:p>
        </p:txBody>
      </p:sp>
      <p:sp>
        <p:nvSpPr>
          <p:cNvPr id="22584" name="Oval 57"/>
          <p:cNvSpPr>
            <a:spLocks noChangeArrowheads="1"/>
          </p:cNvSpPr>
          <p:nvPr/>
        </p:nvSpPr>
        <p:spPr bwMode="auto">
          <a:xfrm>
            <a:off x="2816225" y="5434013"/>
            <a:ext cx="85725" cy="85725"/>
          </a:xfrm>
          <a:prstGeom prst="ellipse">
            <a:avLst/>
          </a:prstGeom>
          <a:noFill/>
          <a:ln w="0">
            <a:solidFill>
              <a:srgbClr val="0000FF"/>
            </a:solidFill>
            <a:round/>
            <a:headEnd/>
            <a:tailEnd/>
          </a:ln>
        </p:spPr>
        <p:txBody>
          <a:bodyPr/>
          <a:lstStyle/>
          <a:p>
            <a:endParaRPr lang="en-US"/>
          </a:p>
        </p:txBody>
      </p:sp>
      <p:sp>
        <p:nvSpPr>
          <p:cNvPr id="22585" name="Oval 58"/>
          <p:cNvSpPr>
            <a:spLocks noChangeArrowheads="1"/>
          </p:cNvSpPr>
          <p:nvPr/>
        </p:nvSpPr>
        <p:spPr bwMode="auto">
          <a:xfrm>
            <a:off x="3195638" y="5338763"/>
            <a:ext cx="85725" cy="85725"/>
          </a:xfrm>
          <a:prstGeom prst="ellipse">
            <a:avLst/>
          </a:prstGeom>
          <a:solidFill>
            <a:srgbClr val="0000FF"/>
          </a:solidFill>
          <a:ln w="9525">
            <a:noFill/>
            <a:round/>
            <a:headEnd/>
            <a:tailEnd/>
          </a:ln>
        </p:spPr>
        <p:txBody>
          <a:bodyPr/>
          <a:lstStyle/>
          <a:p>
            <a:endParaRPr lang="en-US"/>
          </a:p>
        </p:txBody>
      </p:sp>
      <p:sp>
        <p:nvSpPr>
          <p:cNvPr id="22586" name="Oval 59"/>
          <p:cNvSpPr>
            <a:spLocks noChangeArrowheads="1"/>
          </p:cNvSpPr>
          <p:nvPr/>
        </p:nvSpPr>
        <p:spPr bwMode="auto">
          <a:xfrm>
            <a:off x="3195638" y="5338763"/>
            <a:ext cx="85725" cy="85725"/>
          </a:xfrm>
          <a:prstGeom prst="ellipse">
            <a:avLst/>
          </a:prstGeom>
          <a:noFill/>
          <a:ln w="0">
            <a:solidFill>
              <a:srgbClr val="0000FF"/>
            </a:solidFill>
            <a:round/>
            <a:headEnd/>
            <a:tailEnd/>
          </a:ln>
        </p:spPr>
        <p:txBody>
          <a:bodyPr/>
          <a:lstStyle/>
          <a:p>
            <a:endParaRPr lang="en-US"/>
          </a:p>
        </p:txBody>
      </p:sp>
      <p:sp>
        <p:nvSpPr>
          <p:cNvPr id="22587" name="Oval 60"/>
          <p:cNvSpPr>
            <a:spLocks noChangeArrowheads="1"/>
          </p:cNvSpPr>
          <p:nvPr/>
        </p:nvSpPr>
        <p:spPr bwMode="auto">
          <a:xfrm>
            <a:off x="3567113" y="5081588"/>
            <a:ext cx="84137" cy="85725"/>
          </a:xfrm>
          <a:prstGeom prst="ellipse">
            <a:avLst/>
          </a:prstGeom>
          <a:solidFill>
            <a:srgbClr val="0000FF"/>
          </a:solidFill>
          <a:ln w="9525">
            <a:noFill/>
            <a:round/>
            <a:headEnd/>
            <a:tailEnd/>
          </a:ln>
        </p:spPr>
        <p:txBody>
          <a:bodyPr/>
          <a:lstStyle/>
          <a:p>
            <a:endParaRPr lang="en-US"/>
          </a:p>
        </p:txBody>
      </p:sp>
      <p:sp>
        <p:nvSpPr>
          <p:cNvPr id="22588" name="Oval 61"/>
          <p:cNvSpPr>
            <a:spLocks noChangeArrowheads="1"/>
          </p:cNvSpPr>
          <p:nvPr/>
        </p:nvSpPr>
        <p:spPr bwMode="auto">
          <a:xfrm>
            <a:off x="3567113" y="5081588"/>
            <a:ext cx="84137" cy="85725"/>
          </a:xfrm>
          <a:prstGeom prst="ellipse">
            <a:avLst/>
          </a:prstGeom>
          <a:noFill/>
          <a:ln w="0">
            <a:solidFill>
              <a:srgbClr val="0000FF"/>
            </a:solidFill>
            <a:round/>
            <a:headEnd/>
            <a:tailEnd/>
          </a:ln>
        </p:spPr>
        <p:txBody>
          <a:bodyPr/>
          <a:lstStyle/>
          <a:p>
            <a:endParaRPr lang="en-US"/>
          </a:p>
        </p:txBody>
      </p:sp>
      <p:sp>
        <p:nvSpPr>
          <p:cNvPr id="22589" name="Oval 62"/>
          <p:cNvSpPr>
            <a:spLocks noChangeArrowheads="1"/>
          </p:cNvSpPr>
          <p:nvPr/>
        </p:nvSpPr>
        <p:spPr bwMode="auto">
          <a:xfrm>
            <a:off x="3946525" y="4919663"/>
            <a:ext cx="85725" cy="85725"/>
          </a:xfrm>
          <a:prstGeom prst="ellipse">
            <a:avLst/>
          </a:prstGeom>
          <a:solidFill>
            <a:srgbClr val="0000FF"/>
          </a:solidFill>
          <a:ln w="9525">
            <a:noFill/>
            <a:round/>
            <a:headEnd/>
            <a:tailEnd/>
          </a:ln>
        </p:spPr>
        <p:txBody>
          <a:bodyPr/>
          <a:lstStyle/>
          <a:p>
            <a:endParaRPr lang="en-US"/>
          </a:p>
        </p:txBody>
      </p:sp>
      <p:sp>
        <p:nvSpPr>
          <p:cNvPr id="22590" name="Oval 63"/>
          <p:cNvSpPr>
            <a:spLocks noChangeArrowheads="1"/>
          </p:cNvSpPr>
          <p:nvPr/>
        </p:nvSpPr>
        <p:spPr bwMode="auto">
          <a:xfrm>
            <a:off x="3946525" y="4919663"/>
            <a:ext cx="85725" cy="85725"/>
          </a:xfrm>
          <a:prstGeom prst="ellipse">
            <a:avLst/>
          </a:prstGeom>
          <a:noFill/>
          <a:ln w="0">
            <a:solidFill>
              <a:srgbClr val="0000FF"/>
            </a:solidFill>
            <a:round/>
            <a:headEnd/>
            <a:tailEnd/>
          </a:ln>
        </p:spPr>
        <p:txBody>
          <a:bodyPr/>
          <a:lstStyle/>
          <a:p>
            <a:endParaRPr lang="en-US"/>
          </a:p>
        </p:txBody>
      </p:sp>
      <p:sp>
        <p:nvSpPr>
          <p:cNvPr id="22591" name="Oval 64"/>
          <p:cNvSpPr>
            <a:spLocks noChangeArrowheads="1"/>
          </p:cNvSpPr>
          <p:nvPr/>
        </p:nvSpPr>
        <p:spPr bwMode="auto">
          <a:xfrm>
            <a:off x="4325938" y="5157788"/>
            <a:ext cx="85725" cy="85725"/>
          </a:xfrm>
          <a:prstGeom prst="ellipse">
            <a:avLst/>
          </a:prstGeom>
          <a:solidFill>
            <a:srgbClr val="0000FF"/>
          </a:solidFill>
          <a:ln w="9525">
            <a:noFill/>
            <a:round/>
            <a:headEnd/>
            <a:tailEnd/>
          </a:ln>
        </p:spPr>
        <p:txBody>
          <a:bodyPr/>
          <a:lstStyle/>
          <a:p>
            <a:endParaRPr lang="en-US"/>
          </a:p>
        </p:txBody>
      </p:sp>
      <p:sp>
        <p:nvSpPr>
          <p:cNvPr id="22592" name="Oval 65"/>
          <p:cNvSpPr>
            <a:spLocks noChangeArrowheads="1"/>
          </p:cNvSpPr>
          <p:nvPr/>
        </p:nvSpPr>
        <p:spPr bwMode="auto">
          <a:xfrm>
            <a:off x="4325938" y="5157788"/>
            <a:ext cx="85725" cy="85725"/>
          </a:xfrm>
          <a:prstGeom prst="ellipse">
            <a:avLst/>
          </a:prstGeom>
          <a:noFill/>
          <a:ln w="0">
            <a:solidFill>
              <a:srgbClr val="0000FF"/>
            </a:solidFill>
            <a:round/>
            <a:headEnd/>
            <a:tailEnd/>
          </a:ln>
        </p:spPr>
        <p:txBody>
          <a:bodyPr/>
          <a:lstStyle/>
          <a:p>
            <a:endParaRPr lang="en-US"/>
          </a:p>
        </p:txBody>
      </p:sp>
      <p:sp>
        <p:nvSpPr>
          <p:cNvPr id="22593" name="Oval 66"/>
          <p:cNvSpPr>
            <a:spLocks noChangeArrowheads="1"/>
          </p:cNvSpPr>
          <p:nvPr/>
        </p:nvSpPr>
        <p:spPr bwMode="auto">
          <a:xfrm>
            <a:off x="4705350" y="4625975"/>
            <a:ext cx="85725" cy="85725"/>
          </a:xfrm>
          <a:prstGeom prst="ellipse">
            <a:avLst/>
          </a:prstGeom>
          <a:solidFill>
            <a:srgbClr val="0000FF"/>
          </a:solidFill>
          <a:ln w="9525">
            <a:noFill/>
            <a:round/>
            <a:headEnd/>
            <a:tailEnd/>
          </a:ln>
        </p:spPr>
        <p:txBody>
          <a:bodyPr/>
          <a:lstStyle/>
          <a:p>
            <a:endParaRPr lang="en-US"/>
          </a:p>
        </p:txBody>
      </p:sp>
      <p:sp>
        <p:nvSpPr>
          <p:cNvPr id="22594" name="Oval 67"/>
          <p:cNvSpPr>
            <a:spLocks noChangeArrowheads="1"/>
          </p:cNvSpPr>
          <p:nvPr/>
        </p:nvSpPr>
        <p:spPr bwMode="auto">
          <a:xfrm>
            <a:off x="4705350" y="4625975"/>
            <a:ext cx="85725" cy="85725"/>
          </a:xfrm>
          <a:prstGeom prst="ellipse">
            <a:avLst/>
          </a:prstGeom>
          <a:noFill/>
          <a:ln w="0">
            <a:solidFill>
              <a:srgbClr val="0000FF"/>
            </a:solidFill>
            <a:round/>
            <a:headEnd/>
            <a:tailEnd/>
          </a:ln>
        </p:spPr>
        <p:txBody>
          <a:bodyPr/>
          <a:lstStyle/>
          <a:p>
            <a:endParaRPr lang="en-US"/>
          </a:p>
        </p:txBody>
      </p:sp>
      <p:sp>
        <p:nvSpPr>
          <p:cNvPr id="22595" name="Oval 68"/>
          <p:cNvSpPr>
            <a:spLocks noChangeArrowheads="1"/>
          </p:cNvSpPr>
          <p:nvPr/>
        </p:nvSpPr>
        <p:spPr bwMode="auto">
          <a:xfrm>
            <a:off x="5075238" y="4805363"/>
            <a:ext cx="85725" cy="85725"/>
          </a:xfrm>
          <a:prstGeom prst="ellipse">
            <a:avLst/>
          </a:prstGeom>
          <a:solidFill>
            <a:srgbClr val="0000FF"/>
          </a:solidFill>
          <a:ln w="9525">
            <a:noFill/>
            <a:round/>
            <a:headEnd/>
            <a:tailEnd/>
          </a:ln>
        </p:spPr>
        <p:txBody>
          <a:bodyPr/>
          <a:lstStyle/>
          <a:p>
            <a:endParaRPr lang="en-US"/>
          </a:p>
        </p:txBody>
      </p:sp>
      <p:sp>
        <p:nvSpPr>
          <p:cNvPr id="22596" name="Oval 69"/>
          <p:cNvSpPr>
            <a:spLocks noChangeArrowheads="1"/>
          </p:cNvSpPr>
          <p:nvPr/>
        </p:nvSpPr>
        <p:spPr bwMode="auto">
          <a:xfrm>
            <a:off x="5075238" y="4805363"/>
            <a:ext cx="85725" cy="85725"/>
          </a:xfrm>
          <a:prstGeom prst="ellipse">
            <a:avLst/>
          </a:prstGeom>
          <a:noFill/>
          <a:ln w="0">
            <a:solidFill>
              <a:srgbClr val="0000FF"/>
            </a:solidFill>
            <a:round/>
            <a:headEnd/>
            <a:tailEnd/>
          </a:ln>
        </p:spPr>
        <p:txBody>
          <a:bodyPr/>
          <a:lstStyle/>
          <a:p>
            <a:endParaRPr lang="en-US"/>
          </a:p>
        </p:txBody>
      </p:sp>
      <p:sp>
        <p:nvSpPr>
          <p:cNvPr id="22597" name="Oval 70"/>
          <p:cNvSpPr>
            <a:spLocks noChangeArrowheads="1"/>
          </p:cNvSpPr>
          <p:nvPr/>
        </p:nvSpPr>
        <p:spPr bwMode="auto">
          <a:xfrm>
            <a:off x="5456238" y="4435475"/>
            <a:ext cx="84137" cy="85725"/>
          </a:xfrm>
          <a:prstGeom prst="ellipse">
            <a:avLst/>
          </a:prstGeom>
          <a:solidFill>
            <a:srgbClr val="0000FF"/>
          </a:solidFill>
          <a:ln w="9525">
            <a:noFill/>
            <a:round/>
            <a:headEnd/>
            <a:tailEnd/>
          </a:ln>
        </p:spPr>
        <p:txBody>
          <a:bodyPr/>
          <a:lstStyle/>
          <a:p>
            <a:endParaRPr lang="en-US"/>
          </a:p>
        </p:txBody>
      </p:sp>
      <p:sp>
        <p:nvSpPr>
          <p:cNvPr id="22598" name="Oval 71"/>
          <p:cNvSpPr>
            <a:spLocks noChangeArrowheads="1"/>
          </p:cNvSpPr>
          <p:nvPr/>
        </p:nvSpPr>
        <p:spPr bwMode="auto">
          <a:xfrm>
            <a:off x="5456238" y="4435475"/>
            <a:ext cx="84137" cy="85725"/>
          </a:xfrm>
          <a:prstGeom prst="ellipse">
            <a:avLst/>
          </a:prstGeom>
          <a:noFill/>
          <a:ln w="0">
            <a:solidFill>
              <a:srgbClr val="0000FF"/>
            </a:solidFill>
            <a:round/>
            <a:headEnd/>
            <a:tailEnd/>
          </a:ln>
        </p:spPr>
        <p:txBody>
          <a:bodyPr/>
          <a:lstStyle/>
          <a:p>
            <a:endParaRPr lang="en-US"/>
          </a:p>
        </p:txBody>
      </p:sp>
      <p:sp>
        <p:nvSpPr>
          <p:cNvPr id="22599" name="Oval 72"/>
          <p:cNvSpPr>
            <a:spLocks noChangeArrowheads="1"/>
          </p:cNvSpPr>
          <p:nvPr/>
        </p:nvSpPr>
        <p:spPr bwMode="auto">
          <a:xfrm>
            <a:off x="5835650" y="4786313"/>
            <a:ext cx="85725" cy="85725"/>
          </a:xfrm>
          <a:prstGeom prst="ellipse">
            <a:avLst/>
          </a:prstGeom>
          <a:solidFill>
            <a:srgbClr val="0000FF"/>
          </a:solidFill>
          <a:ln w="9525">
            <a:noFill/>
            <a:round/>
            <a:headEnd/>
            <a:tailEnd/>
          </a:ln>
        </p:spPr>
        <p:txBody>
          <a:bodyPr/>
          <a:lstStyle/>
          <a:p>
            <a:endParaRPr lang="en-US"/>
          </a:p>
        </p:txBody>
      </p:sp>
      <p:sp>
        <p:nvSpPr>
          <p:cNvPr id="22600" name="Oval 73"/>
          <p:cNvSpPr>
            <a:spLocks noChangeArrowheads="1"/>
          </p:cNvSpPr>
          <p:nvPr/>
        </p:nvSpPr>
        <p:spPr bwMode="auto">
          <a:xfrm>
            <a:off x="5835650" y="4786313"/>
            <a:ext cx="85725" cy="85725"/>
          </a:xfrm>
          <a:prstGeom prst="ellipse">
            <a:avLst/>
          </a:prstGeom>
          <a:noFill/>
          <a:ln w="0">
            <a:solidFill>
              <a:srgbClr val="0000FF"/>
            </a:solidFill>
            <a:round/>
            <a:headEnd/>
            <a:tailEnd/>
          </a:ln>
        </p:spPr>
        <p:txBody>
          <a:bodyPr/>
          <a:lstStyle/>
          <a:p>
            <a:endParaRPr lang="en-US"/>
          </a:p>
        </p:txBody>
      </p:sp>
      <p:sp>
        <p:nvSpPr>
          <p:cNvPr id="22601" name="Oval 74"/>
          <p:cNvSpPr>
            <a:spLocks noChangeArrowheads="1"/>
          </p:cNvSpPr>
          <p:nvPr/>
        </p:nvSpPr>
        <p:spPr bwMode="auto">
          <a:xfrm>
            <a:off x="6205538" y="4549775"/>
            <a:ext cx="85725" cy="85725"/>
          </a:xfrm>
          <a:prstGeom prst="ellipse">
            <a:avLst/>
          </a:prstGeom>
          <a:solidFill>
            <a:srgbClr val="0000FF"/>
          </a:solidFill>
          <a:ln w="9525">
            <a:noFill/>
            <a:round/>
            <a:headEnd/>
            <a:tailEnd/>
          </a:ln>
        </p:spPr>
        <p:txBody>
          <a:bodyPr/>
          <a:lstStyle/>
          <a:p>
            <a:endParaRPr lang="en-US"/>
          </a:p>
        </p:txBody>
      </p:sp>
      <p:sp>
        <p:nvSpPr>
          <p:cNvPr id="22602" name="Oval 75"/>
          <p:cNvSpPr>
            <a:spLocks noChangeArrowheads="1"/>
          </p:cNvSpPr>
          <p:nvPr/>
        </p:nvSpPr>
        <p:spPr bwMode="auto">
          <a:xfrm>
            <a:off x="6205538" y="4549775"/>
            <a:ext cx="85725" cy="85725"/>
          </a:xfrm>
          <a:prstGeom prst="ellipse">
            <a:avLst/>
          </a:prstGeom>
          <a:noFill/>
          <a:ln w="0">
            <a:solidFill>
              <a:srgbClr val="0000FF"/>
            </a:solidFill>
            <a:round/>
            <a:headEnd/>
            <a:tailEnd/>
          </a:ln>
        </p:spPr>
        <p:txBody>
          <a:bodyPr/>
          <a:lstStyle/>
          <a:p>
            <a:endParaRPr lang="en-US"/>
          </a:p>
        </p:txBody>
      </p:sp>
      <p:sp>
        <p:nvSpPr>
          <p:cNvPr id="22603" name="Oval 76"/>
          <p:cNvSpPr>
            <a:spLocks noChangeArrowheads="1"/>
          </p:cNvSpPr>
          <p:nvPr/>
        </p:nvSpPr>
        <p:spPr bwMode="auto">
          <a:xfrm>
            <a:off x="6584950" y="4340225"/>
            <a:ext cx="85725" cy="85725"/>
          </a:xfrm>
          <a:prstGeom prst="ellipse">
            <a:avLst/>
          </a:prstGeom>
          <a:solidFill>
            <a:srgbClr val="0000FF"/>
          </a:solidFill>
          <a:ln w="9525">
            <a:noFill/>
            <a:round/>
            <a:headEnd/>
            <a:tailEnd/>
          </a:ln>
        </p:spPr>
        <p:txBody>
          <a:bodyPr/>
          <a:lstStyle/>
          <a:p>
            <a:endParaRPr lang="en-US"/>
          </a:p>
        </p:txBody>
      </p:sp>
      <p:sp>
        <p:nvSpPr>
          <p:cNvPr id="22604" name="Oval 77"/>
          <p:cNvSpPr>
            <a:spLocks noChangeArrowheads="1"/>
          </p:cNvSpPr>
          <p:nvPr/>
        </p:nvSpPr>
        <p:spPr bwMode="auto">
          <a:xfrm>
            <a:off x="6584950" y="4340225"/>
            <a:ext cx="85725" cy="85725"/>
          </a:xfrm>
          <a:prstGeom prst="ellipse">
            <a:avLst/>
          </a:prstGeom>
          <a:noFill/>
          <a:ln w="0">
            <a:solidFill>
              <a:srgbClr val="0000FF"/>
            </a:solidFill>
            <a:round/>
            <a:headEnd/>
            <a:tailEnd/>
          </a:ln>
        </p:spPr>
        <p:txBody>
          <a:bodyPr/>
          <a:lstStyle/>
          <a:p>
            <a:endParaRPr lang="en-US"/>
          </a:p>
        </p:txBody>
      </p:sp>
      <p:sp>
        <p:nvSpPr>
          <p:cNvPr id="22605" name="Oval 78"/>
          <p:cNvSpPr>
            <a:spLocks noChangeArrowheads="1"/>
          </p:cNvSpPr>
          <p:nvPr/>
        </p:nvSpPr>
        <p:spPr bwMode="auto">
          <a:xfrm>
            <a:off x="6964363" y="3692525"/>
            <a:ext cx="85725" cy="85725"/>
          </a:xfrm>
          <a:prstGeom prst="ellipse">
            <a:avLst/>
          </a:prstGeom>
          <a:solidFill>
            <a:srgbClr val="0000FF"/>
          </a:solidFill>
          <a:ln w="9525">
            <a:noFill/>
            <a:round/>
            <a:headEnd/>
            <a:tailEnd/>
          </a:ln>
        </p:spPr>
        <p:txBody>
          <a:bodyPr/>
          <a:lstStyle/>
          <a:p>
            <a:endParaRPr lang="en-US"/>
          </a:p>
        </p:txBody>
      </p:sp>
      <p:sp>
        <p:nvSpPr>
          <p:cNvPr id="22606" name="Oval 79"/>
          <p:cNvSpPr>
            <a:spLocks noChangeArrowheads="1"/>
          </p:cNvSpPr>
          <p:nvPr/>
        </p:nvSpPr>
        <p:spPr bwMode="auto">
          <a:xfrm>
            <a:off x="6964363" y="3692525"/>
            <a:ext cx="85725" cy="85725"/>
          </a:xfrm>
          <a:prstGeom prst="ellipse">
            <a:avLst/>
          </a:prstGeom>
          <a:noFill/>
          <a:ln w="0">
            <a:solidFill>
              <a:srgbClr val="0000FF"/>
            </a:solidFill>
            <a:round/>
            <a:headEnd/>
            <a:tailEnd/>
          </a:ln>
        </p:spPr>
        <p:txBody>
          <a:bodyPr/>
          <a:lstStyle/>
          <a:p>
            <a:endParaRPr lang="en-US"/>
          </a:p>
        </p:txBody>
      </p:sp>
      <p:sp>
        <p:nvSpPr>
          <p:cNvPr id="22607" name="Oval 80"/>
          <p:cNvSpPr>
            <a:spLocks noChangeArrowheads="1"/>
          </p:cNvSpPr>
          <p:nvPr/>
        </p:nvSpPr>
        <p:spPr bwMode="auto">
          <a:xfrm>
            <a:off x="7335838" y="3949700"/>
            <a:ext cx="84137" cy="85725"/>
          </a:xfrm>
          <a:prstGeom prst="ellipse">
            <a:avLst/>
          </a:prstGeom>
          <a:solidFill>
            <a:srgbClr val="0000FF"/>
          </a:solidFill>
          <a:ln w="9525">
            <a:noFill/>
            <a:round/>
            <a:headEnd/>
            <a:tailEnd/>
          </a:ln>
        </p:spPr>
        <p:txBody>
          <a:bodyPr/>
          <a:lstStyle/>
          <a:p>
            <a:endParaRPr lang="en-US"/>
          </a:p>
        </p:txBody>
      </p:sp>
      <p:sp>
        <p:nvSpPr>
          <p:cNvPr id="22608" name="Oval 81"/>
          <p:cNvSpPr>
            <a:spLocks noChangeArrowheads="1"/>
          </p:cNvSpPr>
          <p:nvPr/>
        </p:nvSpPr>
        <p:spPr bwMode="auto">
          <a:xfrm>
            <a:off x="7335838" y="3949700"/>
            <a:ext cx="84137" cy="85725"/>
          </a:xfrm>
          <a:prstGeom prst="ellipse">
            <a:avLst/>
          </a:prstGeom>
          <a:noFill/>
          <a:ln w="0">
            <a:solidFill>
              <a:srgbClr val="0000FF"/>
            </a:solidFill>
            <a:round/>
            <a:headEnd/>
            <a:tailEnd/>
          </a:ln>
        </p:spPr>
        <p:txBody>
          <a:bodyPr/>
          <a:lstStyle/>
          <a:p>
            <a:endParaRPr lang="en-US"/>
          </a:p>
        </p:txBody>
      </p:sp>
      <p:sp>
        <p:nvSpPr>
          <p:cNvPr id="22609" name="Oval 82"/>
          <p:cNvSpPr>
            <a:spLocks noChangeArrowheads="1"/>
          </p:cNvSpPr>
          <p:nvPr/>
        </p:nvSpPr>
        <p:spPr bwMode="auto">
          <a:xfrm>
            <a:off x="7715250" y="3797300"/>
            <a:ext cx="85725" cy="85725"/>
          </a:xfrm>
          <a:prstGeom prst="ellipse">
            <a:avLst/>
          </a:prstGeom>
          <a:solidFill>
            <a:srgbClr val="0000FF"/>
          </a:solidFill>
          <a:ln w="9525">
            <a:noFill/>
            <a:round/>
            <a:headEnd/>
            <a:tailEnd/>
          </a:ln>
        </p:spPr>
        <p:txBody>
          <a:bodyPr/>
          <a:lstStyle/>
          <a:p>
            <a:endParaRPr lang="en-US"/>
          </a:p>
        </p:txBody>
      </p:sp>
      <p:sp>
        <p:nvSpPr>
          <p:cNvPr id="22610" name="Oval 83"/>
          <p:cNvSpPr>
            <a:spLocks noChangeArrowheads="1"/>
          </p:cNvSpPr>
          <p:nvPr/>
        </p:nvSpPr>
        <p:spPr bwMode="auto">
          <a:xfrm>
            <a:off x="7715250" y="3797300"/>
            <a:ext cx="85725" cy="85725"/>
          </a:xfrm>
          <a:prstGeom prst="ellipse">
            <a:avLst/>
          </a:prstGeom>
          <a:noFill/>
          <a:ln w="0">
            <a:solidFill>
              <a:srgbClr val="0000FF"/>
            </a:solidFill>
            <a:round/>
            <a:headEnd/>
            <a:tailEnd/>
          </a:ln>
        </p:spPr>
        <p:txBody>
          <a:bodyPr/>
          <a:lstStyle/>
          <a:p>
            <a:endParaRPr lang="en-US"/>
          </a:p>
        </p:txBody>
      </p:sp>
      <p:sp>
        <p:nvSpPr>
          <p:cNvPr id="22611" name="Oval 84"/>
          <p:cNvSpPr>
            <a:spLocks noChangeArrowheads="1"/>
          </p:cNvSpPr>
          <p:nvPr/>
        </p:nvSpPr>
        <p:spPr bwMode="auto">
          <a:xfrm>
            <a:off x="8094663" y="3654425"/>
            <a:ext cx="85725" cy="85725"/>
          </a:xfrm>
          <a:prstGeom prst="ellipse">
            <a:avLst/>
          </a:prstGeom>
          <a:solidFill>
            <a:srgbClr val="0000FF"/>
          </a:solidFill>
          <a:ln w="9525">
            <a:noFill/>
            <a:round/>
            <a:headEnd/>
            <a:tailEnd/>
          </a:ln>
        </p:spPr>
        <p:txBody>
          <a:bodyPr/>
          <a:lstStyle/>
          <a:p>
            <a:endParaRPr lang="en-US"/>
          </a:p>
        </p:txBody>
      </p:sp>
      <p:sp>
        <p:nvSpPr>
          <p:cNvPr id="22612" name="Oval 85"/>
          <p:cNvSpPr>
            <a:spLocks noChangeArrowheads="1"/>
          </p:cNvSpPr>
          <p:nvPr/>
        </p:nvSpPr>
        <p:spPr bwMode="auto">
          <a:xfrm>
            <a:off x="8094663" y="3654425"/>
            <a:ext cx="85725" cy="85725"/>
          </a:xfrm>
          <a:prstGeom prst="ellipse">
            <a:avLst/>
          </a:prstGeom>
          <a:noFill/>
          <a:ln w="0">
            <a:solidFill>
              <a:srgbClr val="0000FF"/>
            </a:solidFill>
            <a:round/>
            <a:headEnd/>
            <a:tailEnd/>
          </a:ln>
        </p:spPr>
        <p:txBody>
          <a:bodyPr/>
          <a:lstStyle/>
          <a:p>
            <a:endParaRPr lang="en-US"/>
          </a:p>
        </p:txBody>
      </p:sp>
      <p:sp>
        <p:nvSpPr>
          <p:cNvPr id="22613" name="Oval 86"/>
          <p:cNvSpPr>
            <a:spLocks noChangeArrowheads="1"/>
          </p:cNvSpPr>
          <p:nvPr/>
        </p:nvSpPr>
        <p:spPr bwMode="auto">
          <a:xfrm>
            <a:off x="8474075" y="3254375"/>
            <a:ext cx="85725" cy="85725"/>
          </a:xfrm>
          <a:prstGeom prst="ellipse">
            <a:avLst/>
          </a:prstGeom>
          <a:solidFill>
            <a:srgbClr val="0000FF"/>
          </a:solidFill>
          <a:ln w="9525">
            <a:noFill/>
            <a:round/>
            <a:headEnd/>
            <a:tailEnd/>
          </a:ln>
        </p:spPr>
        <p:txBody>
          <a:bodyPr/>
          <a:lstStyle/>
          <a:p>
            <a:endParaRPr lang="en-US"/>
          </a:p>
        </p:txBody>
      </p:sp>
      <p:sp>
        <p:nvSpPr>
          <p:cNvPr id="22614" name="Oval 87"/>
          <p:cNvSpPr>
            <a:spLocks noChangeArrowheads="1"/>
          </p:cNvSpPr>
          <p:nvPr/>
        </p:nvSpPr>
        <p:spPr bwMode="auto">
          <a:xfrm>
            <a:off x="8474075" y="3254375"/>
            <a:ext cx="85725" cy="85725"/>
          </a:xfrm>
          <a:prstGeom prst="ellipse">
            <a:avLst/>
          </a:prstGeom>
          <a:noFill/>
          <a:ln w="0">
            <a:solidFill>
              <a:srgbClr val="0000FF"/>
            </a:solidFill>
            <a:round/>
            <a:headEnd/>
            <a:tailEnd/>
          </a:ln>
        </p:spPr>
        <p:txBody>
          <a:bodyPr/>
          <a:lstStyle/>
          <a:p>
            <a:endParaRPr lang="en-US"/>
          </a:p>
        </p:txBody>
      </p:sp>
      <p:sp>
        <p:nvSpPr>
          <p:cNvPr id="22615" name="Freeform 88"/>
          <p:cNvSpPr>
            <a:spLocks/>
          </p:cNvSpPr>
          <p:nvPr/>
        </p:nvSpPr>
        <p:spPr bwMode="auto">
          <a:xfrm>
            <a:off x="1344613" y="1827213"/>
            <a:ext cx="4784725" cy="3721100"/>
          </a:xfrm>
          <a:custGeom>
            <a:avLst/>
            <a:gdLst>
              <a:gd name="T0" fmla="*/ 2147483647 w 3014"/>
              <a:gd name="T1" fmla="*/ 2147483647 h 2344"/>
              <a:gd name="T2" fmla="*/ 2147483647 w 3014"/>
              <a:gd name="T3" fmla="*/ 2147483647 h 2344"/>
              <a:gd name="T4" fmla="*/ 2147483647 w 3014"/>
              <a:gd name="T5" fmla="*/ 2147483647 h 2344"/>
              <a:gd name="T6" fmla="*/ 2147483647 w 3014"/>
              <a:gd name="T7" fmla="*/ 2147483647 h 2344"/>
              <a:gd name="T8" fmla="*/ 2147483647 w 3014"/>
              <a:gd name="T9" fmla="*/ 2147483647 h 2344"/>
              <a:gd name="T10" fmla="*/ 2147483647 w 3014"/>
              <a:gd name="T11" fmla="*/ 2147483647 h 2344"/>
              <a:gd name="T12" fmla="*/ 2147483647 w 3014"/>
              <a:gd name="T13" fmla="*/ 2147483647 h 2344"/>
              <a:gd name="T14" fmla="*/ 2147483647 w 3014"/>
              <a:gd name="T15" fmla="*/ 2147483647 h 2344"/>
              <a:gd name="T16" fmla="*/ 2147483647 w 3014"/>
              <a:gd name="T17" fmla="*/ 2147483647 h 2344"/>
              <a:gd name="T18" fmla="*/ 2147483647 w 3014"/>
              <a:gd name="T19" fmla="*/ 2147483647 h 2344"/>
              <a:gd name="T20" fmla="*/ 2147483647 w 3014"/>
              <a:gd name="T21" fmla="*/ 2147483647 h 2344"/>
              <a:gd name="T22" fmla="*/ 2147483647 w 3014"/>
              <a:gd name="T23" fmla="*/ 2147483647 h 2344"/>
              <a:gd name="T24" fmla="*/ 2147483647 w 3014"/>
              <a:gd name="T25" fmla="*/ 2147483647 h 2344"/>
              <a:gd name="T26" fmla="*/ 2147483647 w 3014"/>
              <a:gd name="T27" fmla="*/ 2147483647 h 2344"/>
              <a:gd name="T28" fmla="*/ 2147483647 w 3014"/>
              <a:gd name="T29" fmla="*/ 2147483647 h 2344"/>
              <a:gd name="T30" fmla="*/ 2147483647 w 3014"/>
              <a:gd name="T31" fmla="*/ 2147483647 h 2344"/>
              <a:gd name="T32" fmla="*/ 2147483647 w 3014"/>
              <a:gd name="T33" fmla="*/ 2147483647 h 2344"/>
              <a:gd name="T34" fmla="*/ 2147483647 w 3014"/>
              <a:gd name="T35" fmla="*/ 2147483647 h 2344"/>
              <a:gd name="T36" fmla="*/ 2147483647 w 3014"/>
              <a:gd name="T37" fmla="*/ 2147483647 h 2344"/>
              <a:gd name="T38" fmla="*/ 2147483647 w 3014"/>
              <a:gd name="T39" fmla="*/ 2147483647 h 2344"/>
              <a:gd name="T40" fmla="*/ 2147483647 w 3014"/>
              <a:gd name="T41" fmla="*/ 2147483647 h 2344"/>
              <a:gd name="T42" fmla="*/ 2147483647 w 3014"/>
              <a:gd name="T43" fmla="*/ 2147483647 h 2344"/>
              <a:gd name="T44" fmla="*/ 2147483647 w 3014"/>
              <a:gd name="T45" fmla="*/ 2147483647 h 2344"/>
              <a:gd name="T46" fmla="*/ 2147483647 w 3014"/>
              <a:gd name="T47" fmla="*/ 2147483647 h 2344"/>
              <a:gd name="T48" fmla="*/ 2147483647 w 3014"/>
              <a:gd name="T49" fmla="*/ 2147483647 h 2344"/>
              <a:gd name="T50" fmla="*/ 2147483647 w 3014"/>
              <a:gd name="T51" fmla="*/ 2147483647 h 2344"/>
              <a:gd name="T52" fmla="*/ 2147483647 w 3014"/>
              <a:gd name="T53" fmla="*/ 2147483647 h 2344"/>
              <a:gd name="T54" fmla="*/ 2147483647 w 3014"/>
              <a:gd name="T55" fmla="*/ 2147483647 h 2344"/>
              <a:gd name="T56" fmla="*/ 2147483647 w 3014"/>
              <a:gd name="T57" fmla="*/ 2147483647 h 2344"/>
              <a:gd name="T58" fmla="*/ 2147483647 w 3014"/>
              <a:gd name="T59" fmla="*/ 2147483647 h 2344"/>
              <a:gd name="T60" fmla="*/ 2147483647 w 3014"/>
              <a:gd name="T61" fmla="*/ 2147483647 h 2344"/>
              <a:gd name="T62" fmla="*/ 2147483647 w 3014"/>
              <a:gd name="T63" fmla="*/ 2147483647 h 2344"/>
              <a:gd name="T64" fmla="*/ 2147483647 w 3014"/>
              <a:gd name="T65" fmla="*/ 2147483647 h 2344"/>
              <a:gd name="T66" fmla="*/ 2147483647 w 3014"/>
              <a:gd name="T67" fmla="*/ 2147483647 h 2344"/>
              <a:gd name="T68" fmla="*/ 2147483647 w 3014"/>
              <a:gd name="T69" fmla="*/ 2147483647 h 2344"/>
              <a:gd name="T70" fmla="*/ 2147483647 w 3014"/>
              <a:gd name="T71" fmla="*/ 2147483647 h 2344"/>
              <a:gd name="T72" fmla="*/ 2147483647 w 3014"/>
              <a:gd name="T73" fmla="*/ 2147483647 h 2344"/>
              <a:gd name="T74" fmla="*/ 2147483647 w 3014"/>
              <a:gd name="T75" fmla="*/ 2147483647 h 2344"/>
              <a:gd name="T76" fmla="*/ 2147483647 w 3014"/>
              <a:gd name="T77" fmla="*/ 2147483647 h 2344"/>
              <a:gd name="T78" fmla="*/ 2147483647 w 3014"/>
              <a:gd name="T79" fmla="*/ 2147483647 h 2344"/>
              <a:gd name="T80" fmla="*/ 2147483647 w 3014"/>
              <a:gd name="T81" fmla="*/ 2147483647 h 2344"/>
              <a:gd name="T82" fmla="*/ 2147483647 w 3014"/>
              <a:gd name="T83" fmla="*/ 2147483647 h 23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14"/>
              <a:gd name="T127" fmla="*/ 0 h 2344"/>
              <a:gd name="T128" fmla="*/ 3014 w 3014"/>
              <a:gd name="T129" fmla="*/ 2344 h 23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14" h="2344">
                <a:moveTo>
                  <a:pt x="0" y="1739"/>
                </a:moveTo>
                <a:lnTo>
                  <a:pt x="24" y="630"/>
                </a:lnTo>
                <a:lnTo>
                  <a:pt x="48" y="114"/>
                </a:lnTo>
                <a:lnTo>
                  <a:pt x="72" y="0"/>
                </a:lnTo>
                <a:lnTo>
                  <a:pt x="96" y="132"/>
                </a:lnTo>
                <a:lnTo>
                  <a:pt x="120" y="402"/>
                </a:lnTo>
                <a:lnTo>
                  <a:pt x="144" y="738"/>
                </a:lnTo>
                <a:lnTo>
                  <a:pt x="168" y="1085"/>
                </a:lnTo>
                <a:lnTo>
                  <a:pt x="192" y="1409"/>
                </a:lnTo>
                <a:lnTo>
                  <a:pt x="216" y="1691"/>
                </a:lnTo>
                <a:lnTo>
                  <a:pt x="240" y="1918"/>
                </a:lnTo>
                <a:lnTo>
                  <a:pt x="264" y="2098"/>
                </a:lnTo>
                <a:lnTo>
                  <a:pt x="287" y="2218"/>
                </a:lnTo>
                <a:lnTo>
                  <a:pt x="311" y="2296"/>
                </a:lnTo>
                <a:lnTo>
                  <a:pt x="335" y="2338"/>
                </a:lnTo>
                <a:lnTo>
                  <a:pt x="359" y="2344"/>
                </a:lnTo>
                <a:lnTo>
                  <a:pt x="383" y="2332"/>
                </a:lnTo>
                <a:lnTo>
                  <a:pt x="407" y="2302"/>
                </a:lnTo>
                <a:lnTo>
                  <a:pt x="431" y="2260"/>
                </a:lnTo>
                <a:lnTo>
                  <a:pt x="455" y="2218"/>
                </a:lnTo>
                <a:lnTo>
                  <a:pt x="479" y="2182"/>
                </a:lnTo>
                <a:lnTo>
                  <a:pt x="503" y="2146"/>
                </a:lnTo>
                <a:lnTo>
                  <a:pt x="527" y="2116"/>
                </a:lnTo>
                <a:lnTo>
                  <a:pt x="551" y="2092"/>
                </a:lnTo>
                <a:lnTo>
                  <a:pt x="569" y="2080"/>
                </a:lnTo>
                <a:lnTo>
                  <a:pt x="592" y="2080"/>
                </a:lnTo>
                <a:lnTo>
                  <a:pt x="616" y="2080"/>
                </a:lnTo>
                <a:lnTo>
                  <a:pt x="640" y="2098"/>
                </a:lnTo>
                <a:lnTo>
                  <a:pt x="664" y="2116"/>
                </a:lnTo>
                <a:lnTo>
                  <a:pt x="688" y="2134"/>
                </a:lnTo>
                <a:lnTo>
                  <a:pt x="712" y="2164"/>
                </a:lnTo>
                <a:lnTo>
                  <a:pt x="736" y="2188"/>
                </a:lnTo>
                <a:lnTo>
                  <a:pt x="760" y="2218"/>
                </a:lnTo>
                <a:lnTo>
                  <a:pt x="784" y="2242"/>
                </a:lnTo>
                <a:lnTo>
                  <a:pt x="808" y="2266"/>
                </a:lnTo>
                <a:lnTo>
                  <a:pt x="832" y="2284"/>
                </a:lnTo>
                <a:lnTo>
                  <a:pt x="856" y="2302"/>
                </a:lnTo>
                <a:lnTo>
                  <a:pt x="879" y="2320"/>
                </a:lnTo>
                <a:lnTo>
                  <a:pt x="903" y="2326"/>
                </a:lnTo>
                <a:lnTo>
                  <a:pt x="927" y="2332"/>
                </a:lnTo>
                <a:lnTo>
                  <a:pt x="951" y="2332"/>
                </a:lnTo>
                <a:lnTo>
                  <a:pt x="975" y="2326"/>
                </a:lnTo>
                <a:lnTo>
                  <a:pt x="999" y="2320"/>
                </a:lnTo>
                <a:lnTo>
                  <a:pt x="1023" y="2314"/>
                </a:lnTo>
                <a:lnTo>
                  <a:pt x="1047" y="2296"/>
                </a:lnTo>
                <a:lnTo>
                  <a:pt x="1071" y="2284"/>
                </a:lnTo>
                <a:lnTo>
                  <a:pt x="1095" y="2266"/>
                </a:lnTo>
                <a:lnTo>
                  <a:pt x="1119" y="2248"/>
                </a:lnTo>
                <a:lnTo>
                  <a:pt x="1143" y="2230"/>
                </a:lnTo>
                <a:lnTo>
                  <a:pt x="1166" y="2212"/>
                </a:lnTo>
                <a:lnTo>
                  <a:pt x="1190" y="2194"/>
                </a:lnTo>
                <a:lnTo>
                  <a:pt x="1214" y="2176"/>
                </a:lnTo>
                <a:lnTo>
                  <a:pt x="1238" y="2158"/>
                </a:lnTo>
                <a:lnTo>
                  <a:pt x="1262" y="2140"/>
                </a:lnTo>
                <a:lnTo>
                  <a:pt x="1286" y="2128"/>
                </a:lnTo>
                <a:lnTo>
                  <a:pt x="1310" y="2116"/>
                </a:lnTo>
                <a:lnTo>
                  <a:pt x="1334" y="2104"/>
                </a:lnTo>
                <a:lnTo>
                  <a:pt x="1352" y="2098"/>
                </a:lnTo>
                <a:lnTo>
                  <a:pt x="1376" y="2092"/>
                </a:lnTo>
                <a:lnTo>
                  <a:pt x="1400" y="2086"/>
                </a:lnTo>
                <a:lnTo>
                  <a:pt x="1424" y="2080"/>
                </a:lnTo>
                <a:lnTo>
                  <a:pt x="1448" y="2074"/>
                </a:lnTo>
                <a:lnTo>
                  <a:pt x="1471" y="2074"/>
                </a:lnTo>
                <a:lnTo>
                  <a:pt x="1495" y="2068"/>
                </a:lnTo>
                <a:lnTo>
                  <a:pt x="1519" y="2068"/>
                </a:lnTo>
                <a:lnTo>
                  <a:pt x="1543" y="2068"/>
                </a:lnTo>
                <a:lnTo>
                  <a:pt x="1567" y="2062"/>
                </a:lnTo>
                <a:lnTo>
                  <a:pt x="1591" y="2062"/>
                </a:lnTo>
                <a:lnTo>
                  <a:pt x="1615" y="2056"/>
                </a:lnTo>
                <a:lnTo>
                  <a:pt x="1639" y="2056"/>
                </a:lnTo>
                <a:lnTo>
                  <a:pt x="1663" y="2050"/>
                </a:lnTo>
                <a:lnTo>
                  <a:pt x="1687" y="2044"/>
                </a:lnTo>
                <a:lnTo>
                  <a:pt x="1711" y="2038"/>
                </a:lnTo>
                <a:lnTo>
                  <a:pt x="1735" y="2032"/>
                </a:lnTo>
                <a:lnTo>
                  <a:pt x="1758" y="2020"/>
                </a:lnTo>
                <a:lnTo>
                  <a:pt x="1782" y="2014"/>
                </a:lnTo>
                <a:lnTo>
                  <a:pt x="1806" y="2002"/>
                </a:lnTo>
                <a:lnTo>
                  <a:pt x="1830" y="1990"/>
                </a:lnTo>
                <a:lnTo>
                  <a:pt x="1854" y="1978"/>
                </a:lnTo>
                <a:lnTo>
                  <a:pt x="1878" y="1966"/>
                </a:lnTo>
                <a:lnTo>
                  <a:pt x="1902" y="1948"/>
                </a:lnTo>
                <a:lnTo>
                  <a:pt x="1926" y="1936"/>
                </a:lnTo>
                <a:lnTo>
                  <a:pt x="1950" y="1924"/>
                </a:lnTo>
                <a:lnTo>
                  <a:pt x="1974" y="1906"/>
                </a:lnTo>
                <a:lnTo>
                  <a:pt x="1998" y="1894"/>
                </a:lnTo>
                <a:lnTo>
                  <a:pt x="2022" y="1876"/>
                </a:lnTo>
                <a:lnTo>
                  <a:pt x="2045" y="1864"/>
                </a:lnTo>
                <a:lnTo>
                  <a:pt x="2069" y="1852"/>
                </a:lnTo>
                <a:lnTo>
                  <a:pt x="2093" y="1841"/>
                </a:lnTo>
                <a:lnTo>
                  <a:pt x="2117" y="1829"/>
                </a:lnTo>
                <a:lnTo>
                  <a:pt x="2141" y="1817"/>
                </a:lnTo>
                <a:lnTo>
                  <a:pt x="2159" y="1805"/>
                </a:lnTo>
                <a:lnTo>
                  <a:pt x="2183" y="1793"/>
                </a:lnTo>
                <a:lnTo>
                  <a:pt x="2207" y="1787"/>
                </a:lnTo>
                <a:lnTo>
                  <a:pt x="2231" y="1781"/>
                </a:lnTo>
                <a:lnTo>
                  <a:pt x="2255" y="1769"/>
                </a:lnTo>
                <a:lnTo>
                  <a:pt x="2279" y="1763"/>
                </a:lnTo>
                <a:lnTo>
                  <a:pt x="2303" y="1757"/>
                </a:lnTo>
                <a:lnTo>
                  <a:pt x="2326" y="1757"/>
                </a:lnTo>
                <a:lnTo>
                  <a:pt x="2350" y="1751"/>
                </a:lnTo>
                <a:lnTo>
                  <a:pt x="2374" y="1751"/>
                </a:lnTo>
                <a:lnTo>
                  <a:pt x="2398" y="1745"/>
                </a:lnTo>
                <a:lnTo>
                  <a:pt x="2422" y="1745"/>
                </a:lnTo>
                <a:lnTo>
                  <a:pt x="2446" y="1745"/>
                </a:lnTo>
                <a:lnTo>
                  <a:pt x="2470" y="1745"/>
                </a:lnTo>
                <a:lnTo>
                  <a:pt x="2494" y="1745"/>
                </a:lnTo>
                <a:lnTo>
                  <a:pt x="2518" y="1745"/>
                </a:lnTo>
                <a:lnTo>
                  <a:pt x="2542" y="1751"/>
                </a:lnTo>
                <a:lnTo>
                  <a:pt x="2566" y="1751"/>
                </a:lnTo>
                <a:lnTo>
                  <a:pt x="2590" y="1757"/>
                </a:lnTo>
                <a:lnTo>
                  <a:pt x="2614" y="1757"/>
                </a:lnTo>
                <a:lnTo>
                  <a:pt x="2637" y="1763"/>
                </a:lnTo>
                <a:lnTo>
                  <a:pt x="2661" y="1769"/>
                </a:lnTo>
                <a:lnTo>
                  <a:pt x="2685" y="1775"/>
                </a:lnTo>
                <a:lnTo>
                  <a:pt x="2709" y="1781"/>
                </a:lnTo>
                <a:lnTo>
                  <a:pt x="2733" y="1787"/>
                </a:lnTo>
                <a:lnTo>
                  <a:pt x="2757" y="1793"/>
                </a:lnTo>
                <a:lnTo>
                  <a:pt x="2781" y="1799"/>
                </a:lnTo>
                <a:lnTo>
                  <a:pt x="2805" y="1805"/>
                </a:lnTo>
                <a:lnTo>
                  <a:pt x="2829" y="1811"/>
                </a:lnTo>
                <a:lnTo>
                  <a:pt x="2853" y="1817"/>
                </a:lnTo>
                <a:lnTo>
                  <a:pt x="2877" y="1823"/>
                </a:lnTo>
                <a:lnTo>
                  <a:pt x="2901" y="1829"/>
                </a:lnTo>
                <a:lnTo>
                  <a:pt x="2924" y="1829"/>
                </a:lnTo>
                <a:lnTo>
                  <a:pt x="2942" y="1835"/>
                </a:lnTo>
                <a:lnTo>
                  <a:pt x="2966" y="1835"/>
                </a:lnTo>
                <a:lnTo>
                  <a:pt x="2990" y="1835"/>
                </a:lnTo>
                <a:lnTo>
                  <a:pt x="3014" y="1829"/>
                </a:lnTo>
              </a:path>
            </a:pathLst>
          </a:custGeom>
          <a:noFill/>
          <a:ln w="0">
            <a:solidFill>
              <a:srgbClr val="0000FF"/>
            </a:solidFill>
            <a:round/>
            <a:headEnd/>
            <a:tailEnd/>
          </a:ln>
        </p:spPr>
        <p:txBody>
          <a:bodyPr/>
          <a:lstStyle/>
          <a:p>
            <a:endParaRPr lang="en-US"/>
          </a:p>
        </p:txBody>
      </p:sp>
      <p:sp>
        <p:nvSpPr>
          <p:cNvPr id="22616" name="Freeform 89"/>
          <p:cNvSpPr>
            <a:spLocks/>
          </p:cNvSpPr>
          <p:nvPr/>
        </p:nvSpPr>
        <p:spPr bwMode="auto">
          <a:xfrm>
            <a:off x="6129338" y="3292475"/>
            <a:ext cx="2382837" cy="2894013"/>
          </a:xfrm>
          <a:custGeom>
            <a:avLst/>
            <a:gdLst>
              <a:gd name="T0" fmla="*/ 2147483647 w 1501"/>
              <a:gd name="T1" fmla="*/ 2147483647 h 1823"/>
              <a:gd name="T2" fmla="*/ 2147483647 w 1501"/>
              <a:gd name="T3" fmla="*/ 2147483647 h 1823"/>
              <a:gd name="T4" fmla="*/ 2147483647 w 1501"/>
              <a:gd name="T5" fmla="*/ 2147483647 h 1823"/>
              <a:gd name="T6" fmla="*/ 2147483647 w 1501"/>
              <a:gd name="T7" fmla="*/ 2147483647 h 1823"/>
              <a:gd name="T8" fmla="*/ 2147483647 w 1501"/>
              <a:gd name="T9" fmla="*/ 2147483647 h 1823"/>
              <a:gd name="T10" fmla="*/ 2147483647 w 1501"/>
              <a:gd name="T11" fmla="*/ 2147483647 h 1823"/>
              <a:gd name="T12" fmla="*/ 2147483647 w 1501"/>
              <a:gd name="T13" fmla="*/ 2147483647 h 1823"/>
              <a:gd name="T14" fmla="*/ 2147483647 w 1501"/>
              <a:gd name="T15" fmla="*/ 2147483647 h 1823"/>
              <a:gd name="T16" fmla="*/ 2147483647 w 1501"/>
              <a:gd name="T17" fmla="*/ 2147483647 h 1823"/>
              <a:gd name="T18" fmla="*/ 2147483647 w 1501"/>
              <a:gd name="T19" fmla="*/ 2147483647 h 1823"/>
              <a:gd name="T20" fmla="*/ 2147483647 w 1501"/>
              <a:gd name="T21" fmla="*/ 2147483647 h 1823"/>
              <a:gd name="T22" fmla="*/ 2147483647 w 1501"/>
              <a:gd name="T23" fmla="*/ 2147483647 h 1823"/>
              <a:gd name="T24" fmla="*/ 2147483647 w 1501"/>
              <a:gd name="T25" fmla="*/ 2147483647 h 1823"/>
              <a:gd name="T26" fmla="*/ 2147483647 w 1501"/>
              <a:gd name="T27" fmla="*/ 2147483647 h 1823"/>
              <a:gd name="T28" fmla="*/ 2147483647 w 1501"/>
              <a:gd name="T29" fmla="*/ 2147483647 h 1823"/>
              <a:gd name="T30" fmla="*/ 2147483647 w 1501"/>
              <a:gd name="T31" fmla="*/ 2147483647 h 1823"/>
              <a:gd name="T32" fmla="*/ 2147483647 w 1501"/>
              <a:gd name="T33" fmla="*/ 2147483647 h 1823"/>
              <a:gd name="T34" fmla="*/ 2147483647 w 1501"/>
              <a:gd name="T35" fmla="*/ 2147483647 h 1823"/>
              <a:gd name="T36" fmla="*/ 2147483647 w 1501"/>
              <a:gd name="T37" fmla="*/ 2147483647 h 1823"/>
              <a:gd name="T38" fmla="*/ 2147483647 w 1501"/>
              <a:gd name="T39" fmla="*/ 2147483647 h 1823"/>
              <a:gd name="T40" fmla="*/ 2147483647 w 1501"/>
              <a:gd name="T41" fmla="*/ 2147483647 h 1823"/>
              <a:gd name="T42" fmla="*/ 2147483647 w 1501"/>
              <a:gd name="T43" fmla="*/ 2147483647 h 1823"/>
              <a:gd name="T44" fmla="*/ 2147483647 w 1501"/>
              <a:gd name="T45" fmla="*/ 2147483647 h 1823"/>
              <a:gd name="T46" fmla="*/ 2147483647 w 1501"/>
              <a:gd name="T47" fmla="*/ 2147483647 h 1823"/>
              <a:gd name="T48" fmla="*/ 2147483647 w 1501"/>
              <a:gd name="T49" fmla="*/ 2147483647 h 1823"/>
              <a:gd name="T50" fmla="*/ 2147483647 w 1501"/>
              <a:gd name="T51" fmla="*/ 2147483647 h 1823"/>
              <a:gd name="T52" fmla="*/ 2147483647 w 1501"/>
              <a:gd name="T53" fmla="*/ 2147483647 h 1823"/>
              <a:gd name="T54" fmla="*/ 2147483647 w 1501"/>
              <a:gd name="T55" fmla="*/ 2147483647 h 1823"/>
              <a:gd name="T56" fmla="*/ 2147483647 w 1501"/>
              <a:gd name="T57" fmla="*/ 2147483647 h 1823"/>
              <a:gd name="T58" fmla="*/ 2147483647 w 1501"/>
              <a:gd name="T59" fmla="*/ 2147483647 h 1823"/>
              <a:gd name="T60" fmla="*/ 2147483647 w 1501"/>
              <a:gd name="T61" fmla="*/ 2147483647 h 1823"/>
              <a:gd name="T62" fmla="*/ 2147483647 w 1501"/>
              <a:gd name="T63" fmla="*/ 0 h 18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1"/>
              <a:gd name="T97" fmla="*/ 0 h 1823"/>
              <a:gd name="T98" fmla="*/ 1501 w 1501"/>
              <a:gd name="T99" fmla="*/ 1823 h 18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1" h="1823">
                <a:moveTo>
                  <a:pt x="0" y="906"/>
                </a:moveTo>
                <a:lnTo>
                  <a:pt x="24" y="900"/>
                </a:lnTo>
                <a:lnTo>
                  <a:pt x="48" y="894"/>
                </a:lnTo>
                <a:lnTo>
                  <a:pt x="72" y="888"/>
                </a:lnTo>
                <a:lnTo>
                  <a:pt x="96" y="870"/>
                </a:lnTo>
                <a:lnTo>
                  <a:pt x="120" y="858"/>
                </a:lnTo>
                <a:lnTo>
                  <a:pt x="144" y="840"/>
                </a:lnTo>
                <a:lnTo>
                  <a:pt x="168" y="816"/>
                </a:lnTo>
                <a:lnTo>
                  <a:pt x="191" y="792"/>
                </a:lnTo>
                <a:lnTo>
                  <a:pt x="215" y="762"/>
                </a:lnTo>
                <a:lnTo>
                  <a:pt x="239" y="732"/>
                </a:lnTo>
                <a:lnTo>
                  <a:pt x="263" y="696"/>
                </a:lnTo>
                <a:lnTo>
                  <a:pt x="287" y="666"/>
                </a:lnTo>
                <a:lnTo>
                  <a:pt x="311" y="624"/>
                </a:lnTo>
                <a:lnTo>
                  <a:pt x="335" y="588"/>
                </a:lnTo>
                <a:lnTo>
                  <a:pt x="359" y="552"/>
                </a:lnTo>
                <a:lnTo>
                  <a:pt x="383" y="510"/>
                </a:lnTo>
                <a:lnTo>
                  <a:pt x="407" y="474"/>
                </a:lnTo>
                <a:lnTo>
                  <a:pt x="431" y="438"/>
                </a:lnTo>
                <a:lnTo>
                  <a:pt x="455" y="408"/>
                </a:lnTo>
                <a:lnTo>
                  <a:pt x="478" y="378"/>
                </a:lnTo>
                <a:lnTo>
                  <a:pt x="502" y="348"/>
                </a:lnTo>
                <a:lnTo>
                  <a:pt x="526" y="330"/>
                </a:lnTo>
                <a:lnTo>
                  <a:pt x="550" y="312"/>
                </a:lnTo>
                <a:lnTo>
                  <a:pt x="574" y="300"/>
                </a:lnTo>
                <a:lnTo>
                  <a:pt x="598" y="294"/>
                </a:lnTo>
                <a:lnTo>
                  <a:pt x="622" y="294"/>
                </a:lnTo>
                <a:lnTo>
                  <a:pt x="646" y="300"/>
                </a:lnTo>
                <a:lnTo>
                  <a:pt x="670" y="312"/>
                </a:lnTo>
                <a:lnTo>
                  <a:pt x="694" y="330"/>
                </a:lnTo>
                <a:lnTo>
                  <a:pt x="712" y="348"/>
                </a:lnTo>
                <a:lnTo>
                  <a:pt x="736" y="372"/>
                </a:lnTo>
                <a:lnTo>
                  <a:pt x="760" y="396"/>
                </a:lnTo>
                <a:lnTo>
                  <a:pt x="783" y="426"/>
                </a:lnTo>
                <a:lnTo>
                  <a:pt x="807" y="450"/>
                </a:lnTo>
                <a:lnTo>
                  <a:pt x="831" y="468"/>
                </a:lnTo>
                <a:lnTo>
                  <a:pt x="855" y="486"/>
                </a:lnTo>
                <a:lnTo>
                  <a:pt x="879" y="498"/>
                </a:lnTo>
                <a:lnTo>
                  <a:pt x="903" y="498"/>
                </a:lnTo>
                <a:lnTo>
                  <a:pt x="927" y="492"/>
                </a:lnTo>
                <a:lnTo>
                  <a:pt x="951" y="468"/>
                </a:lnTo>
                <a:lnTo>
                  <a:pt x="975" y="438"/>
                </a:lnTo>
                <a:lnTo>
                  <a:pt x="999" y="396"/>
                </a:lnTo>
                <a:lnTo>
                  <a:pt x="1023" y="348"/>
                </a:lnTo>
                <a:lnTo>
                  <a:pt x="1047" y="288"/>
                </a:lnTo>
                <a:lnTo>
                  <a:pt x="1070" y="222"/>
                </a:lnTo>
                <a:lnTo>
                  <a:pt x="1094" y="156"/>
                </a:lnTo>
                <a:lnTo>
                  <a:pt x="1118" y="96"/>
                </a:lnTo>
                <a:lnTo>
                  <a:pt x="1142" y="48"/>
                </a:lnTo>
                <a:lnTo>
                  <a:pt x="1166" y="18"/>
                </a:lnTo>
                <a:lnTo>
                  <a:pt x="1190" y="18"/>
                </a:lnTo>
                <a:lnTo>
                  <a:pt x="1214" y="48"/>
                </a:lnTo>
                <a:lnTo>
                  <a:pt x="1238" y="126"/>
                </a:lnTo>
                <a:lnTo>
                  <a:pt x="1262" y="246"/>
                </a:lnTo>
                <a:lnTo>
                  <a:pt x="1286" y="426"/>
                </a:lnTo>
                <a:lnTo>
                  <a:pt x="1310" y="654"/>
                </a:lnTo>
                <a:lnTo>
                  <a:pt x="1334" y="929"/>
                </a:lnTo>
                <a:lnTo>
                  <a:pt x="1357" y="1223"/>
                </a:lnTo>
                <a:lnTo>
                  <a:pt x="1381" y="1505"/>
                </a:lnTo>
                <a:lnTo>
                  <a:pt x="1405" y="1733"/>
                </a:lnTo>
                <a:lnTo>
                  <a:pt x="1429" y="1823"/>
                </a:lnTo>
                <a:lnTo>
                  <a:pt x="1453" y="1667"/>
                </a:lnTo>
                <a:lnTo>
                  <a:pt x="1477" y="1127"/>
                </a:lnTo>
                <a:lnTo>
                  <a:pt x="1501" y="0"/>
                </a:lnTo>
              </a:path>
            </a:pathLst>
          </a:custGeom>
          <a:noFill/>
          <a:ln w="0">
            <a:solidFill>
              <a:srgbClr val="0000FF"/>
            </a:solidFill>
            <a:round/>
            <a:headEnd/>
            <a:tailEnd/>
          </a:ln>
        </p:spPr>
        <p:txBody>
          <a:bodyPr/>
          <a:lstStyle/>
          <a:p>
            <a:endParaRPr lang="en-US"/>
          </a:p>
        </p:txBody>
      </p:sp>
      <p:sp>
        <p:nvSpPr>
          <p:cNvPr id="22618" name="Text Box 91"/>
          <p:cNvSpPr txBox="1">
            <a:spLocks noChangeArrowheads="1"/>
          </p:cNvSpPr>
          <p:nvPr/>
        </p:nvSpPr>
        <p:spPr bwMode="auto">
          <a:xfrm>
            <a:off x="1747678" y="2343150"/>
            <a:ext cx="2929257" cy="461665"/>
          </a:xfrm>
          <a:prstGeom prst="rect">
            <a:avLst/>
          </a:prstGeom>
          <a:noFill/>
          <a:ln w="28575" algn="ctr">
            <a:noFill/>
            <a:miter lim="800000"/>
            <a:headEnd/>
            <a:tailEnd/>
          </a:ln>
        </p:spPr>
        <p:txBody>
          <a:bodyPr wrap="none">
            <a:spAutoFit/>
          </a:bodyPr>
          <a:lstStyle/>
          <a:p>
            <a:pPr algn="ctr"/>
            <a:r>
              <a:rPr lang="en-US" sz="2400">
                <a:solidFill>
                  <a:srgbClr val="3333FF"/>
                </a:solidFill>
                <a:latin typeface="Calibri"/>
                <a:cs typeface="Calibri"/>
              </a:rPr>
              <a:t>Degree 15 polynomial</a:t>
            </a:r>
          </a:p>
        </p:txBody>
      </p:sp>
      <p:sp>
        <p:nvSpPr>
          <p:cNvPr id="2" name="Rectangle 2"/>
          <p:cNvSpPr>
            <a:spLocks noGrp="1" noChangeArrowheads="1"/>
          </p:cNvSpPr>
          <p:nvPr>
            <p:ph type="title"/>
          </p:nvPr>
        </p:nvSpPr>
        <p:spPr/>
        <p:txBody>
          <a:bodyPr/>
          <a:lstStyle/>
          <a:p>
            <a:r>
              <a:rPr lang="en-US" dirty="0" err="1"/>
              <a:t>Overfitting</a:t>
            </a:r>
            <a:endParaRPr lang="en-US" dirty="0"/>
          </a:p>
        </p:txBody>
      </p:sp>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6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6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15" grpId="0" animBg="1"/>
      <p:bldP spid="22616" grpId="0" animBg="1"/>
      <p:bldP spid="226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Calibri"/>
                <a:cs typeface="Calibri"/>
              </a:rPr>
              <a:t>Important Concepts</a:t>
            </a:r>
          </a:p>
        </p:txBody>
      </p:sp>
      <p:sp>
        <p:nvSpPr>
          <p:cNvPr id="1283075" name="Rectangle 3"/>
          <p:cNvSpPr>
            <a:spLocks noGrp="1" noChangeArrowheads="1"/>
          </p:cNvSpPr>
          <p:nvPr>
            <p:ph idx="1"/>
          </p:nvPr>
        </p:nvSpPr>
        <p:spPr>
          <a:xfrm>
            <a:off x="380267" y="1295400"/>
            <a:ext cx="6324600" cy="4953000"/>
          </a:xfrm>
        </p:spPr>
        <p:txBody>
          <a:bodyPr/>
          <a:lstStyle/>
          <a:p>
            <a:pPr eaLnBrk="1" hangingPunct="1">
              <a:lnSpc>
                <a:spcPct val="80000"/>
              </a:lnSpc>
            </a:pPr>
            <a:r>
              <a:rPr lang="en-US" sz="1800" dirty="0">
                <a:latin typeface="Calibri"/>
                <a:cs typeface="Calibri"/>
              </a:rPr>
              <a:t>How do we check that we’re not overfitting during training?</a:t>
            </a:r>
          </a:p>
          <a:p>
            <a:pPr eaLnBrk="1" hangingPunct="1">
              <a:lnSpc>
                <a:spcPct val="80000"/>
              </a:lnSpc>
            </a:pPr>
            <a:r>
              <a:rPr lang="en-US" sz="1800" dirty="0">
                <a:latin typeface="Calibri"/>
                <a:cs typeface="Calibri"/>
              </a:rPr>
              <a:t>Split training data into 3 different sets:</a:t>
            </a:r>
          </a:p>
          <a:p>
            <a:pPr lvl="1" eaLnBrk="1" hangingPunct="1">
              <a:lnSpc>
                <a:spcPct val="80000"/>
              </a:lnSpc>
            </a:pPr>
            <a:r>
              <a:rPr lang="en-US" sz="1600" dirty="0">
                <a:latin typeface="Calibri"/>
                <a:cs typeface="Calibri"/>
              </a:rPr>
              <a:t>Training set</a:t>
            </a:r>
          </a:p>
          <a:p>
            <a:pPr lvl="1" eaLnBrk="1" hangingPunct="1">
              <a:lnSpc>
                <a:spcPct val="80000"/>
              </a:lnSpc>
            </a:pPr>
            <a:r>
              <a:rPr lang="en-US" sz="1600" dirty="0">
                <a:latin typeface="Calibri"/>
                <a:cs typeface="Calibri"/>
              </a:rPr>
              <a:t>Held out set (more on this later)</a:t>
            </a:r>
          </a:p>
          <a:p>
            <a:pPr lvl="1" eaLnBrk="1" hangingPunct="1">
              <a:lnSpc>
                <a:spcPct val="80000"/>
              </a:lnSpc>
            </a:pPr>
            <a:r>
              <a:rPr lang="en-US" sz="1600" dirty="0">
                <a:latin typeface="Calibri"/>
                <a:cs typeface="Calibri"/>
              </a:rPr>
              <a:t>Test set</a:t>
            </a:r>
          </a:p>
          <a:p>
            <a:pPr lvl="1" eaLnBrk="1" hangingPunct="1">
              <a:lnSpc>
                <a:spcPct val="80000"/>
              </a:lnSpc>
            </a:pPr>
            <a:endParaRPr lang="en-US" sz="800" dirty="0">
              <a:latin typeface="Calibri"/>
              <a:cs typeface="Calibri"/>
            </a:endParaRPr>
          </a:p>
          <a:p>
            <a:pPr eaLnBrk="1" hangingPunct="1">
              <a:lnSpc>
                <a:spcPct val="80000"/>
              </a:lnSpc>
            </a:pPr>
            <a:r>
              <a:rPr lang="en-US" sz="1800" dirty="0">
                <a:latin typeface="Calibri"/>
                <a:cs typeface="Calibri"/>
              </a:rPr>
              <a:t>Experimentation cycle</a:t>
            </a:r>
          </a:p>
          <a:p>
            <a:pPr lvl="1" eaLnBrk="1" hangingPunct="1">
              <a:lnSpc>
                <a:spcPct val="80000"/>
              </a:lnSpc>
            </a:pPr>
            <a:r>
              <a:rPr lang="en-US" sz="1600" dirty="0">
                <a:latin typeface="Calibri"/>
                <a:cs typeface="Calibri"/>
              </a:rPr>
              <a:t>Learn parameters (e.g. model probabilities) on training set</a:t>
            </a:r>
          </a:p>
          <a:p>
            <a:pPr lvl="1" eaLnBrk="1" hangingPunct="1">
              <a:lnSpc>
                <a:spcPct val="80000"/>
              </a:lnSpc>
            </a:pPr>
            <a:r>
              <a:rPr lang="en-US" sz="1600" dirty="0">
                <a:latin typeface="Calibri"/>
                <a:cs typeface="Calibri"/>
              </a:rPr>
              <a:t>Compute accuracy of test set</a:t>
            </a:r>
          </a:p>
          <a:p>
            <a:pPr lvl="1" eaLnBrk="1" hangingPunct="1">
              <a:lnSpc>
                <a:spcPct val="80000"/>
              </a:lnSpc>
            </a:pPr>
            <a:r>
              <a:rPr lang="en-US" sz="1600" dirty="0">
                <a:latin typeface="Calibri"/>
                <a:cs typeface="Calibri"/>
              </a:rPr>
              <a:t>Very important: never “peek” at the test set!</a:t>
            </a:r>
          </a:p>
          <a:p>
            <a:pPr lvl="1" eaLnBrk="1" hangingPunct="1">
              <a:lnSpc>
                <a:spcPct val="80000"/>
              </a:lnSpc>
            </a:pPr>
            <a:endParaRPr lang="en-US" sz="700" dirty="0">
              <a:latin typeface="Calibri"/>
              <a:cs typeface="Calibri"/>
            </a:endParaRPr>
          </a:p>
          <a:p>
            <a:pPr eaLnBrk="1" hangingPunct="1">
              <a:lnSpc>
                <a:spcPct val="80000"/>
              </a:lnSpc>
            </a:pPr>
            <a:r>
              <a:rPr lang="en-US" sz="1800" dirty="0">
                <a:latin typeface="Calibri"/>
                <a:cs typeface="Calibri"/>
              </a:rPr>
              <a:t>Evaluation (many metrics possible, e.g. accuracy)</a:t>
            </a:r>
          </a:p>
          <a:p>
            <a:pPr lvl="1" eaLnBrk="1" hangingPunct="1">
              <a:lnSpc>
                <a:spcPct val="80000"/>
              </a:lnSpc>
            </a:pPr>
            <a:r>
              <a:rPr lang="en-US" sz="1600" dirty="0">
                <a:latin typeface="Calibri"/>
                <a:cs typeface="Calibri"/>
              </a:rPr>
              <a:t>Accuracy: fraction of instances predicted correctly</a:t>
            </a:r>
          </a:p>
          <a:p>
            <a:pPr lvl="1" eaLnBrk="1" hangingPunct="1">
              <a:lnSpc>
                <a:spcPct val="80000"/>
              </a:lnSpc>
            </a:pPr>
            <a:endParaRPr lang="en-US" sz="1000" dirty="0">
              <a:latin typeface="Calibri"/>
              <a:cs typeface="Calibri"/>
            </a:endParaRPr>
          </a:p>
          <a:p>
            <a:pPr eaLnBrk="1" hangingPunct="1">
              <a:lnSpc>
                <a:spcPct val="80000"/>
              </a:lnSpc>
            </a:pPr>
            <a:r>
              <a:rPr lang="en-US" sz="1800" dirty="0" err="1">
                <a:latin typeface="Calibri"/>
                <a:cs typeface="Calibri"/>
              </a:rPr>
              <a:t>Overfitting</a:t>
            </a:r>
            <a:r>
              <a:rPr lang="en-US" sz="1800" dirty="0">
                <a:latin typeface="Calibri"/>
                <a:cs typeface="Calibri"/>
              </a:rPr>
              <a:t> and generalization</a:t>
            </a:r>
          </a:p>
          <a:p>
            <a:pPr lvl="1" eaLnBrk="1" hangingPunct="1">
              <a:lnSpc>
                <a:spcPct val="80000"/>
              </a:lnSpc>
            </a:pPr>
            <a:r>
              <a:rPr lang="en-US" sz="1600" dirty="0">
                <a:latin typeface="Calibri"/>
                <a:cs typeface="Calibri"/>
              </a:rPr>
              <a:t>Want a classifier which does well on </a:t>
            </a:r>
            <a:r>
              <a:rPr lang="en-US" sz="1600" i="1" dirty="0">
                <a:latin typeface="Calibri"/>
                <a:cs typeface="Calibri"/>
              </a:rPr>
              <a:t>test</a:t>
            </a:r>
            <a:r>
              <a:rPr lang="en-US" sz="1600" dirty="0">
                <a:latin typeface="Calibri"/>
                <a:cs typeface="Calibri"/>
              </a:rPr>
              <a:t> data</a:t>
            </a:r>
          </a:p>
          <a:p>
            <a:pPr lvl="1" eaLnBrk="1" hangingPunct="1">
              <a:lnSpc>
                <a:spcPct val="80000"/>
              </a:lnSpc>
            </a:pPr>
            <a:r>
              <a:rPr lang="en-US" sz="1600" dirty="0" err="1">
                <a:latin typeface="Calibri"/>
                <a:cs typeface="Calibri"/>
              </a:rPr>
              <a:t>Overfitting</a:t>
            </a:r>
            <a:r>
              <a:rPr lang="en-US" sz="1600" dirty="0">
                <a:latin typeface="Calibri"/>
                <a:cs typeface="Calibri"/>
              </a:rPr>
              <a:t>: fitting the training data very closely, but not generalizing well</a:t>
            </a:r>
          </a:p>
          <a:p>
            <a:pPr lvl="1" eaLnBrk="1" hangingPunct="1">
              <a:lnSpc>
                <a:spcPct val="80000"/>
              </a:lnSpc>
            </a:pPr>
            <a:r>
              <a:rPr lang="en-US" sz="1600" dirty="0">
                <a:latin typeface="Calibri"/>
                <a:cs typeface="Calibri"/>
              </a:rPr>
              <a:t>We’ll investigate </a:t>
            </a:r>
            <a:r>
              <a:rPr lang="en-US" sz="1600" dirty="0" err="1">
                <a:latin typeface="Calibri"/>
                <a:cs typeface="Calibri"/>
              </a:rPr>
              <a:t>overfitting</a:t>
            </a:r>
            <a:r>
              <a:rPr lang="en-US" sz="1600" dirty="0">
                <a:latin typeface="Calibri"/>
                <a:cs typeface="Calibri"/>
              </a:rPr>
              <a:t> and generalization formally in a few lectures</a:t>
            </a:r>
          </a:p>
        </p:txBody>
      </p:sp>
      <p:sp>
        <p:nvSpPr>
          <p:cNvPr id="17412" name="Rectangle 4"/>
          <p:cNvSpPr>
            <a:spLocks noChangeArrowheads="1"/>
          </p:cNvSpPr>
          <p:nvPr/>
        </p:nvSpPr>
        <p:spPr bwMode="auto">
          <a:xfrm>
            <a:off x="6934200" y="1600200"/>
            <a:ext cx="1676400" cy="25908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p:cNvSpPr>
            <a:spLocks noChangeArrowheads="1"/>
          </p:cNvSpPr>
          <p:nvPr/>
        </p:nvSpPr>
        <p:spPr bwMode="auto">
          <a:xfrm>
            <a:off x="6934200" y="4267200"/>
            <a:ext cx="1676400" cy="990600"/>
          </a:xfrm>
          <a:prstGeom prst="rect">
            <a:avLst/>
          </a:prstGeom>
          <a:solidFill>
            <a:srgbClr val="FFCCCC"/>
          </a:solidFill>
          <a:ln w="9525">
            <a:solidFill>
              <a:schemeClr val="tx1"/>
            </a:solidFill>
            <a:miter lim="800000"/>
            <a:headEnd/>
            <a:tailEnd/>
          </a:ln>
        </p:spPr>
        <p:txBody>
          <a:bodyPr wrap="none" anchor="ctr"/>
          <a:lstStyle/>
          <a:p>
            <a:pPr algn="ctr"/>
            <a:r>
              <a:rPr lang="en-US" dirty="0">
                <a:latin typeface="Calibri"/>
                <a:cs typeface="Calibri"/>
              </a:rPr>
              <a:t>Held-Out</a:t>
            </a:r>
          </a:p>
          <a:p>
            <a:pPr algn="ctr"/>
            <a:r>
              <a:rPr lang="en-US" dirty="0">
                <a:latin typeface="Calibri"/>
                <a:cs typeface="Calibri"/>
              </a:rPr>
              <a:t>Data</a:t>
            </a:r>
          </a:p>
        </p:txBody>
      </p:sp>
      <p:sp>
        <p:nvSpPr>
          <p:cNvPr id="17414" name="Rectangle 6"/>
          <p:cNvSpPr>
            <a:spLocks noChangeArrowheads="1"/>
          </p:cNvSpPr>
          <p:nvPr/>
        </p:nvSpPr>
        <p:spPr bwMode="auto">
          <a:xfrm>
            <a:off x="6934200" y="5334000"/>
            <a:ext cx="1676400" cy="914400"/>
          </a:xfrm>
          <a:prstGeom prst="rect">
            <a:avLst/>
          </a:prstGeom>
          <a:solidFill>
            <a:srgbClr val="BDE6B2"/>
          </a:solidFill>
          <a:ln w="9525">
            <a:solidFill>
              <a:schemeClr val="tx1"/>
            </a:solidFill>
            <a:miter lim="800000"/>
            <a:headEnd/>
            <a:tailEnd/>
          </a:ln>
        </p:spPr>
        <p:txBody>
          <a:bodyPr wrap="none" anchor="ctr"/>
          <a:lstStyle/>
          <a:p>
            <a:pPr algn="ctr"/>
            <a:r>
              <a:rPr lang="en-US">
                <a:latin typeface="Calibri"/>
                <a:cs typeface="Calibri"/>
              </a:rPr>
              <a:t>Test</a:t>
            </a:r>
          </a:p>
          <a:p>
            <a:pPr algn="ctr"/>
            <a:r>
              <a:rPr lang="en-US">
                <a:latin typeface="Calibri"/>
                <a:cs typeface="Calibri"/>
              </a:rPr>
              <a:t>Data</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39933" y="1600200"/>
            <a:ext cx="2777206" cy="2286000"/>
          </a:xfrm>
          <a:prstGeom prst="rect">
            <a:avLst/>
          </a:prstGeom>
          <a:noFill/>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145493" y="3886200"/>
            <a:ext cx="2164772" cy="1676400"/>
          </a:xfrm>
          <a:prstGeom prst="rect">
            <a:avLst/>
          </a:prstGeom>
          <a:noFill/>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146386" y="5388709"/>
            <a:ext cx="2212274" cy="124069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30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30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307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3075">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307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8307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3075">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83075">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3075">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307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and </a:t>
            </a:r>
            <a:r>
              <a:rPr lang="en-US" dirty="0" err="1"/>
              <a:t>Overfitting</a:t>
            </a:r>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073" y="1295400"/>
            <a:ext cx="3121641" cy="4667250"/>
          </a:xfrm>
          <a:prstGeom prst="rect">
            <a:avLst/>
          </a:prstGeom>
          <a:noFill/>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295452"/>
            <a:ext cx="3352800" cy="4667146"/>
          </a:xfrm>
          <a:prstGeom prst="rect">
            <a:avLst/>
          </a:prstGeom>
          <a:noFill/>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96982" y="1295400"/>
            <a:ext cx="4265635" cy="46672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Example: Overfitting</a:t>
            </a:r>
          </a:p>
        </p:txBody>
      </p:sp>
      <p:grpSp>
        <p:nvGrpSpPr>
          <p:cNvPr id="23556" name="Group 4"/>
          <p:cNvGrpSpPr>
            <a:grpSpLocks/>
          </p:cNvGrpSpPr>
          <p:nvPr/>
        </p:nvGrpSpPr>
        <p:grpSpPr bwMode="auto">
          <a:xfrm>
            <a:off x="3352800" y="2667000"/>
            <a:ext cx="2438400" cy="2438400"/>
            <a:chOff x="3168" y="1584"/>
            <a:chExt cx="1536" cy="1536"/>
          </a:xfrm>
        </p:grpSpPr>
        <p:sp>
          <p:nvSpPr>
            <p:cNvPr id="23586" name="Rectangle 5"/>
            <p:cNvSpPr>
              <a:spLocks noChangeArrowheads="1"/>
            </p:cNvSpPr>
            <p:nvPr/>
          </p:nvSpPr>
          <p:spPr bwMode="auto">
            <a:xfrm>
              <a:off x="3168"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7" name="Rectangle 6"/>
            <p:cNvSpPr>
              <a:spLocks noChangeArrowheads="1"/>
            </p:cNvSpPr>
            <p:nvPr/>
          </p:nvSpPr>
          <p:spPr bwMode="auto">
            <a:xfrm>
              <a:off x="3360"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8" name="Rectangle 7"/>
            <p:cNvSpPr>
              <a:spLocks noChangeArrowheads="1"/>
            </p:cNvSpPr>
            <p:nvPr/>
          </p:nvSpPr>
          <p:spPr bwMode="auto">
            <a:xfrm>
              <a:off x="3168"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9" name="Rectangle 8"/>
            <p:cNvSpPr>
              <a:spLocks noChangeArrowheads="1"/>
            </p:cNvSpPr>
            <p:nvPr/>
          </p:nvSpPr>
          <p:spPr bwMode="auto">
            <a:xfrm>
              <a:off x="3360" y="177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0" name="Rectangle 9"/>
            <p:cNvSpPr>
              <a:spLocks noChangeArrowheads="1"/>
            </p:cNvSpPr>
            <p:nvPr/>
          </p:nvSpPr>
          <p:spPr bwMode="auto">
            <a:xfrm>
              <a:off x="3552"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1" name="Rectangle 10"/>
            <p:cNvSpPr>
              <a:spLocks noChangeArrowheads="1"/>
            </p:cNvSpPr>
            <p:nvPr/>
          </p:nvSpPr>
          <p:spPr bwMode="auto">
            <a:xfrm>
              <a:off x="3744"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2" name="Rectangle 11"/>
            <p:cNvSpPr>
              <a:spLocks noChangeArrowheads="1"/>
            </p:cNvSpPr>
            <p:nvPr/>
          </p:nvSpPr>
          <p:spPr bwMode="auto">
            <a:xfrm>
              <a:off x="3552"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3" name="Rectangle 12"/>
            <p:cNvSpPr>
              <a:spLocks noChangeArrowheads="1"/>
            </p:cNvSpPr>
            <p:nvPr/>
          </p:nvSpPr>
          <p:spPr bwMode="auto">
            <a:xfrm>
              <a:off x="3744"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4" name="Rectangle 13"/>
            <p:cNvSpPr>
              <a:spLocks noChangeArrowheads="1"/>
            </p:cNvSpPr>
            <p:nvPr/>
          </p:nvSpPr>
          <p:spPr bwMode="auto">
            <a:xfrm>
              <a:off x="3168"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5" name="Rectangle 14"/>
            <p:cNvSpPr>
              <a:spLocks noChangeArrowheads="1"/>
            </p:cNvSpPr>
            <p:nvPr/>
          </p:nvSpPr>
          <p:spPr bwMode="auto">
            <a:xfrm>
              <a:off x="3360"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6" name="Rectangle 15"/>
            <p:cNvSpPr>
              <a:spLocks noChangeArrowheads="1"/>
            </p:cNvSpPr>
            <p:nvPr/>
          </p:nvSpPr>
          <p:spPr bwMode="auto">
            <a:xfrm>
              <a:off x="3168"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7" name="Rectangle 16"/>
            <p:cNvSpPr>
              <a:spLocks noChangeArrowheads="1"/>
            </p:cNvSpPr>
            <p:nvPr/>
          </p:nvSpPr>
          <p:spPr bwMode="auto">
            <a:xfrm>
              <a:off x="3360"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8" name="Rectangle 17"/>
            <p:cNvSpPr>
              <a:spLocks noChangeArrowheads="1"/>
            </p:cNvSpPr>
            <p:nvPr/>
          </p:nvSpPr>
          <p:spPr bwMode="auto">
            <a:xfrm>
              <a:off x="3552"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9" name="Rectangle 18"/>
            <p:cNvSpPr>
              <a:spLocks noChangeArrowheads="1"/>
            </p:cNvSpPr>
            <p:nvPr/>
          </p:nvSpPr>
          <p:spPr bwMode="auto">
            <a:xfrm>
              <a:off x="3744"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0" name="Rectangle 19"/>
            <p:cNvSpPr>
              <a:spLocks noChangeArrowheads="1"/>
            </p:cNvSpPr>
            <p:nvPr/>
          </p:nvSpPr>
          <p:spPr bwMode="auto">
            <a:xfrm>
              <a:off x="3552"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1" name="Rectangle 20"/>
            <p:cNvSpPr>
              <a:spLocks noChangeArrowheads="1"/>
            </p:cNvSpPr>
            <p:nvPr/>
          </p:nvSpPr>
          <p:spPr bwMode="auto">
            <a:xfrm>
              <a:off x="3744" y="2160"/>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2" name="Rectangle 21"/>
            <p:cNvSpPr>
              <a:spLocks noChangeArrowheads="1"/>
            </p:cNvSpPr>
            <p:nvPr/>
          </p:nvSpPr>
          <p:spPr bwMode="auto">
            <a:xfrm>
              <a:off x="3936"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3" name="Rectangle 22"/>
            <p:cNvSpPr>
              <a:spLocks noChangeArrowheads="1"/>
            </p:cNvSpPr>
            <p:nvPr/>
          </p:nvSpPr>
          <p:spPr bwMode="auto">
            <a:xfrm>
              <a:off x="4128"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4" name="Rectangle 23"/>
            <p:cNvSpPr>
              <a:spLocks noChangeArrowheads="1"/>
            </p:cNvSpPr>
            <p:nvPr/>
          </p:nvSpPr>
          <p:spPr bwMode="auto">
            <a:xfrm>
              <a:off x="3936"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5" name="Rectangle 24"/>
            <p:cNvSpPr>
              <a:spLocks noChangeArrowheads="1"/>
            </p:cNvSpPr>
            <p:nvPr/>
          </p:nvSpPr>
          <p:spPr bwMode="auto">
            <a:xfrm>
              <a:off x="4128" y="177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6" name="Rectangle 25"/>
            <p:cNvSpPr>
              <a:spLocks noChangeArrowheads="1"/>
            </p:cNvSpPr>
            <p:nvPr/>
          </p:nvSpPr>
          <p:spPr bwMode="auto">
            <a:xfrm>
              <a:off x="4320"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7" name="Rectangle 26"/>
            <p:cNvSpPr>
              <a:spLocks noChangeArrowheads="1"/>
            </p:cNvSpPr>
            <p:nvPr/>
          </p:nvSpPr>
          <p:spPr bwMode="auto">
            <a:xfrm>
              <a:off x="4512"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8" name="Rectangle 27"/>
            <p:cNvSpPr>
              <a:spLocks noChangeArrowheads="1"/>
            </p:cNvSpPr>
            <p:nvPr/>
          </p:nvSpPr>
          <p:spPr bwMode="auto">
            <a:xfrm>
              <a:off x="4320"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9" name="Rectangle 28"/>
            <p:cNvSpPr>
              <a:spLocks noChangeArrowheads="1"/>
            </p:cNvSpPr>
            <p:nvPr/>
          </p:nvSpPr>
          <p:spPr bwMode="auto">
            <a:xfrm>
              <a:off x="4512"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0" name="Rectangle 29"/>
            <p:cNvSpPr>
              <a:spLocks noChangeArrowheads="1"/>
            </p:cNvSpPr>
            <p:nvPr/>
          </p:nvSpPr>
          <p:spPr bwMode="auto">
            <a:xfrm>
              <a:off x="3936" y="196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11" name="Rectangle 30"/>
            <p:cNvSpPr>
              <a:spLocks noChangeArrowheads="1"/>
            </p:cNvSpPr>
            <p:nvPr/>
          </p:nvSpPr>
          <p:spPr bwMode="auto">
            <a:xfrm>
              <a:off x="4128"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2" name="Rectangle 31"/>
            <p:cNvSpPr>
              <a:spLocks noChangeArrowheads="1"/>
            </p:cNvSpPr>
            <p:nvPr/>
          </p:nvSpPr>
          <p:spPr bwMode="auto">
            <a:xfrm>
              <a:off x="3936"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3" name="Rectangle 32"/>
            <p:cNvSpPr>
              <a:spLocks noChangeArrowheads="1"/>
            </p:cNvSpPr>
            <p:nvPr/>
          </p:nvSpPr>
          <p:spPr bwMode="auto">
            <a:xfrm>
              <a:off x="4128"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4" name="Rectangle 33"/>
            <p:cNvSpPr>
              <a:spLocks noChangeArrowheads="1"/>
            </p:cNvSpPr>
            <p:nvPr/>
          </p:nvSpPr>
          <p:spPr bwMode="auto">
            <a:xfrm>
              <a:off x="4320"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5" name="Rectangle 34"/>
            <p:cNvSpPr>
              <a:spLocks noChangeArrowheads="1"/>
            </p:cNvSpPr>
            <p:nvPr/>
          </p:nvSpPr>
          <p:spPr bwMode="auto">
            <a:xfrm>
              <a:off x="4512"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6" name="Rectangle 35"/>
            <p:cNvSpPr>
              <a:spLocks noChangeArrowheads="1"/>
            </p:cNvSpPr>
            <p:nvPr/>
          </p:nvSpPr>
          <p:spPr bwMode="auto">
            <a:xfrm>
              <a:off x="4320"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7" name="Rectangle 36"/>
            <p:cNvSpPr>
              <a:spLocks noChangeArrowheads="1"/>
            </p:cNvSpPr>
            <p:nvPr/>
          </p:nvSpPr>
          <p:spPr bwMode="auto">
            <a:xfrm>
              <a:off x="4512"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8" name="Rectangle 37"/>
            <p:cNvSpPr>
              <a:spLocks noChangeArrowheads="1"/>
            </p:cNvSpPr>
            <p:nvPr/>
          </p:nvSpPr>
          <p:spPr bwMode="auto">
            <a:xfrm>
              <a:off x="3168"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9" name="Rectangle 38"/>
            <p:cNvSpPr>
              <a:spLocks noChangeArrowheads="1"/>
            </p:cNvSpPr>
            <p:nvPr/>
          </p:nvSpPr>
          <p:spPr bwMode="auto">
            <a:xfrm>
              <a:off x="3360"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0" name="Rectangle 39"/>
            <p:cNvSpPr>
              <a:spLocks noChangeArrowheads="1"/>
            </p:cNvSpPr>
            <p:nvPr/>
          </p:nvSpPr>
          <p:spPr bwMode="auto">
            <a:xfrm>
              <a:off x="3168"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1" name="Rectangle 40"/>
            <p:cNvSpPr>
              <a:spLocks noChangeArrowheads="1"/>
            </p:cNvSpPr>
            <p:nvPr/>
          </p:nvSpPr>
          <p:spPr bwMode="auto">
            <a:xfrm>
              <a:off x="3360"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2" name="Rectangle 41"/>
            <p:cNvSpPr>
              <a:spLocks noChangeArrowheads="1"/>
            </p:cNvSpPr>
            <p:nvPr/>
          </p:nvSpPr>
          <p:spPr bwMode="auto">
            <a:xfrm>
              <a:off x="3552"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3" name="Rectangle 42"/>
            <p:cNvSpPr>
              <a:spLocks noChangeArrowheads="1"/>
            </p:cNvSpPr>
            <p:nvPr/>
          </p:nvSpPr>
          <p:spPr bwMode="auto">
            <a:xfrm>
              <a:off x="3744"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4" name="Rectangle 43"/>
            <p:cNvSpPr>
              <a:spLocks noChangeArrowheads="1"/>
            </p:cNvSpPr>
            <p:nvPr/>
          </p:nvSpPr>
          <p:spPr bwMode="auto">
            <a:xfrm>
              <a:off x="3552"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5" name="Rectangle 44"/>
            <p:cNvSpPr>
              <a:spLocks noChangeArrowheads="1"/>
            </p:cNvSpPr>
            <p:nvPr/>
          </p:nvSpPr>
          <p:spPr bwMode="auto">
            <a:xfrm>
              <a:off x="3744"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6" name="Rectangle 45"/>
            <p:cNvSpPr>
              <a:spLocks noChangeArrowheads="1"/>
            </p:cNvSpPr>
            <p:nvPr/>
          </p:nvSpPr>
          <p:spPr bwMode="auto">
            <a:xfrm>
              <a:off x="3168"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7" name="Rectangle 46"/>
            <p:cNvSpPr>
              <a:spLocks noChangeArrowheads="1"/>
            </p:cNvSpPr>
            <p:nvPr/>
          </p:nvSpPr>
          <p:spPr bwMode="auto">
            <a:xfrm>
              <a:off x="3360" y="273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28" name="Rectangle 47"/>
            <p:cNvSpPr>
              <a:spLocks noChangeArrowheads="1"/>
            </p:cNvSpPr>
            <p:nvPr/>
          </p:nvSpPr>
          <p:spPr bwMode="auto">
            <a:xfrm>
              <a:off x="3168"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9" name="Rectangle 48"/>
            <p:cNvSpPr>
              <a:spLocks noChangeArrowheads="1"/>
            </p:cNvSpPr>
            <p:nvPr/>
          </p:nvSpPr>
          <p:spPr bwMode="auto">
            <a:xfrm>
              <a:off x="3360"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0" name="Rectangle 49"/>
            <p:cNvSpPr>
              <a:spLocks noChangeArrowheads="1"/>
            </p:cNvSpPr>
            <p:nvPr/>
          </p:nvSpPr>
          <p:spPr bwMode="auto">
            <a:xfrm>
              <a:off x="3552"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1" name="Rectangle 50"/>
            <p:cNvSpPr>
              <a:spLocks noChangeArrowheads="1"/>
            </p:cNvSpPr>
            <p:nvPr/>
          </p:nvSpPr>
          <p:spPr bwMode="auto">
            <a:xfrm>
              <a:off x="3744"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2" name="Rectangle 51"/>
            <p:cNvSpPr>
              <a:spLocks noChangeArrowheads="1"/>
            </p:cNvSpPr>
            <p:nvPr/>
          </p:nvSpPr>
          <p:spPr bwMode="auto">
            <a:xfrm>
              <a:off x="3552"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3" name="Rectangle 52"/>
            <p:cNvSpPr>
              <a:spLocks noChangeArrowheads="1"/>
            </p:cNvSpPr>
            <p:nvPr/>
          </p:nvSpPr>
          <p:spPr bwMode="auto">
            <a:xfrm>
              <a:off x="3744"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4" name="Rectangle 53"/>
            <p:cNvSpPr>
              <a:spLocks noChangeArrowheads="1"/>
            </p:cNvSpPr>
            <p:nvPr/>
          </p:nvSpPr>
          <p:spPr bwMode="auto">
            <a:xfrm>
              <a:off x="3936" y="2352"/>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5" name="Rectangle 54"/>
            <p:cNvSpPr>
              <a:spLocks noChangeArrowheads="1"/>
            </p:cNvSpPr>
            <p:nvPr/>
          </p:nvSpPr>
          <p:spPr bwMode="auto">
            <a:xfrm>
              <a:off x="4128"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6" name="Rectangle 55"/>
            <p:cNvSpPr>
              <a:spLocks noChangeArrowheads="1"/>
            </p:cNvSpPr>
            <p:nvPr/>
          </p:nvSpPr>
          <p:spPr bwMode="auto">
            <a:xfrm>
              <a:off x="3936"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7" name="Rectangle 56"/>
            <p:cNvSpPr>
              <a:spLocks noChangeArrowheads="1"/>
            </p:cNvSpPr>
            <p:nvPr/>
          </p:nvSpPr>
          <p:spPr bwMode="auto">
            <a:xfrm>
              <a:off x="4128" y="254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8" name="Rectangle 57"/>
            <p:cNvSpPr>
              <a:spLocks noChangeArrowheads="1"/>
            </p:cNvSpPr>
            <p:nvPr/>
          </p:nvSpPr>
          <p:spPr bwMode="auto">
            <a:xfrm>
              <a:off x="4320"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9" name="Rectangle 58"/>
            <p:cNvSpPr>
              <a:spLocks noChangeArrowheads="1"/>
            </p:cNvSpPr>
            <p:nvPr/>
          </p:nvSpPr>
          <p:spPr bwMode="auto">
            <a:xfrm>
              <a:off x="4512"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0" name="Rectangle 59"/>
            <p:cNvSpPr>
              <a:spLocks noChangeArrowheads="1"/>
            </p:cNvSpPr>
            <p:nvPr/>
          </p:nvSpPr>
          <p:spPr bwMode="auto">
            <a:xfrm>
              <a:off x="4320"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1" name="Rectangle 60"/>
            <p:cNvSpPr>
              <a:spLocks noChangeArrowheads="1"/>
            </p:cNvSpPr>
            <p:nvPr/>
          </p:nvSpPr>
          <p:spPr bwMode="auto">
            <a:xfrm>
              <a:off x="4512"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2" name="Rectangle 61"/>
            <p:cNvSpPr>
              <a:spLocks noChangeArrowheads="1"/>
            </p:cNvSpPr>
            <p:nvPr/>
          </p:nvSpPr>
          <p:spPr bwMode="auto">
            <a:xfrm>
              <a:off x="3936"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3" name="Rectangle 62"/>
            <p:cNvSpPr>
              <a:spLocks noChangeArrowheads="1"/>
            </p:cNvSpPr>
            <p:nvPr/>
          </p:nvSpPr>
          <p:spPr bwMode="auto">
            <a:xfrm>
              <a:off x="4128" y="273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44" name="Rectangle 63"/>
            <p:cNvSpPr>
              <a:spLocks noChangeArrowheads="1"/>
            </p:cNvSpPr>
            <p:nvPr/>
          </p:nvSpPr>
          <p:spPr bwMode="auto">
            <a:xfrm>
              <a:off x="3936"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45" name="Rectangle 64"/>
            <p:cNvSpPr>
              <a:spLocks noChangeArrowheads="1"/>
            </p:cNvSpPr>
            <p:nvPr/>
          </p:nvSpPr>
          <p:spPr bwMode="auto">
            <a:xfrm>
              <a:off x="4128"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6" name="Rectangle 65"/>
            <p:cNvSpPr>
              <a:spLocks noChangeArrowheads="1"/>
            </p:cNvSpPr>
            <p:nvPr/>
          </p:nvSpPr>
          <p:spPr bwMode="auto">
            <a:xfrm>
              <a:off x="4320"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7" name="Rectangle 66"/>
            <p:cNvSpPr>
              <a:spLocks noChangeArrowheads="1"/>
            </p:cNvSpPr>
            <p:nvPr/>
          </p:nvSpPr>
          <p:spPr bwMode="auto">
            <a:xfrm>
              <a:off x="4512"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8" name="Rectangle 67"/>
            <p:cNvSpPr>
              <a:spLocks noChangeArrowheads="1"/>
            </p:cNvSpPr>
            <p:nvPr/>
          </p:nvSpPr>
          <p:spPr bwMode="auto">
            <a:xfrm>
              <a:off x="4320"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9" name="Rectangle 68"/>
            <p:cNvSpPr>
              <a:spLocks noChangeArrowheads="1"/>
            </p:cNvSpPr>
            <p:nvPr/>
          </p:nvSpPr>
          <p:spPr bwMode="auto">
            <a:xfrm>
              <a:off x="4512"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grpSp>
      <p:pic>
        <p:nvPicPr>
          <p:cNvPr id="23557" name="Picture 184" descr="txp_fig"/>
          <p:cNvPicPr>
            <a:picLocks noChangeAspect="1" noChangeArrowheads="1"/>
          </p:cNvPicPr>
          <p:nvPr>
            <p:custDataLst>
              <p:tags r:id="rId1"/>
            </p:custDataLst>
          </p:nvPr>
        </p:nvPicPr>
        <p:blipFill>
          <a:blip r:embed="rId14" cstate="print"/>
          <a:srcRect/>
          <a:stretch>
            <a:fillRect/>
          </a:stretch>
        </p:blipFill>
        <p:spPr bwMode="auto">
          <a:xfrm>
            <a:off x="366713" y="1758950"/>
            <a:ext cx="1995487" cy="217488"/>
          </a:xfrm>
          <a:prstGeom prst="rect">
            <a:avLst/>
          </a:prstGeom>
          <a:noFill/>
          <a:ln w="9525">
            <a:noFill/>
            <a:miter lim="800000"/>
            <a:headEnd/>
            <a:tailEnd/>
          </a:ln>
        </p:spPr>
      </p:pic>
      <p:pic>
        <p:nvPicPr>
          <p:cNvPr id="23558" name="Picture 186" descr="txp_fig"/>
          <p:cNvPicPr>
            <a:picLocks noChangeAspect="1" noChangeArrowheads="1"/>
          </p:cNvPicPr>
          <p:nvPr>
            <p:custDataLst>
              <p:tags r:id="rId2"/>
            </p:custDataLst>
          </p:nvPr>
        </p:nvPicPr>
        <p:blipFill>
          <a:blip r:embed="rId15" cstate="print"/>
          <a:srcRect/>
          <a:stretch>
            <a:fillRect/>
          </a:stretch>
        </p:blipFill>
        <p:spPr bwMode="auto">
          <a:xfrm>
            <a:off x="6615113" y="1752600"/>
            <a:ext cx="1995487" cy="217488"/>
          </a:xfrm>
          <a:prstGeom prst="rect">
            <a:avLst/>
          </a:prstGeom>
          <a:noFill/>
          <a:ln w="9525">
            <a:noFill/>
            <a:miter lim="800000"/>
            <a:headEnd/>
            <a:tailEnd/>
          </a:ln>
        </p:spPr>
      </p:pic>
      <p:grpSp>
        <p:nvGrpSpPr>
          <p:cNvPr id="3" name="Group 218"/>
          <p:cNvGrpSpPr>
            <a:grpSpLocks/>
          </p:cNvGrpSpPr>
          <p:nvPr/>
        </p:nvGrpSpPr>
        <p:grpSpPr bwMode="auto">
          <a:xfrm>
            <a:off x="420688" y="2971800"/>
            <a:ext cx="8221662" cy="304800"/>
            <a:chOff x="265" y="1872"/>
            <a:chExt cx="5179" cy="192"/>
          </a:xfrm>
        </p:grpSpPr>
        <p:sp>
          <p:nvSpPr>
            <p:cNvPr id="23581" name="Line 106"/>
            <p:cNvSpPr>
              <a:spLocks noChangeShapeType="1"/>
            </p:cNvSpPr>
            <p:nvPr/>
          </p:nvSpPr>
          <p:spPr bwMode="auto">
            <a:xfrm>
              <a:off x="1680" y="1968"/>
              <a:ext cx="624" cy="0"/>
            </a:xfrm>
            <a:prstGeom prst="line">
              <a:avLst/>
            </a:prstGeom>
            <a:noFill/>
            <a:ln w="28575">
              <a:solidFill>
                <a:schemeClr val="tx1"/>
              </a:solidFill>
              <a:round/>
              <a:headEnd/>
              <a:tailEnd/>
            </a:ln>
          </p:spPr>
          <p:txBody>
            <a:bodyPr/>
            <a:lstStyle/>
            <a:p>
              <a:endParaRPr lang="en-US"/>
            </a:p>
          </p:txBody>
        </p:sp>
        <p:sp>
          <p:nvSpPr>
            <p:cNvPr id="23582" name="Rectangle 107"/>
            <p:cNvSpPr>
              <a:spLocks noChangeArrowheads="1"/>
            </p:cNvSpPr>
            <p:nvPr/>
          </p:nvSpPr>
          <p:spPr bwMode="auto">
            <a:xfrm>
              <a:off x="2304" y="1872"/>
              <a:ext cx="192" cy="192"/>
            </a:xfrm>
            <a:prstGeom prst="rect">
              <a:avLst/>
            </a:prstGeom>
            <a:noFill/>
            <a:ln w="38100">
              <a:solidFill>
                <a:schemeClr val="tx1"/>
              </a:solidFill>
              <a:miter lim="800000"/>
              <a:headEnd/>
              <a:tailEnd/>
            </a:ln>
          </p:spPr>
          <p:txBody>
            <a:bodyPr wrap="none" anchor="ctr"/>
            <a:lstStyle/>
            <a:p>
              <a:endParaRPr lang="en-US"/>
            </a:p>
          </p:txBody>
        </p:sp>
        <p:pic>
          <p:nvPicPr>
            <p:cNvPr id="23583" name="Picture 202" descr="txp_fig"/>
            <p:cNvPicPr>
              <a:picLocks noChangeAspect="1" noChangeArrowheads="1"/>
            </p:cNvPicPr>
            <p:nvPr>
              <p:custDataLst>
                <p:tags r:id="rId11"/>
              </p:custDataLst>
            </p:nvPr>
          </p:nvPicPr>
          <p:blipFill>
            <a:blip r:embed="rId16" cstate="print"/>
            <a:srcRect/>
            <a:stretch>
              <a:fillRect/>
            </a:stretch>
          </p:blipFill>
          <p:spPr bwMode="auto">
            <a:xfrm>
              <a:off x="265" y="1920"/>
              <a:ext cx="1278" cy="144"/>
            </a:xfrm>
            <a:prstGeom prst="rect">
              <a:avLst/>
            </a:prstGeom>
            <a:noFill/>
            <a:ln w="9525">
              <a:noFill/>
              <a:miter lim="800000"/>
              <a:headEnd/>
              <a:tailEnd/>
            </a:ln>
          </p:spPr>
        </p:pic>
        <p:pic>
          <p:nvPicPr>
            <p:cNvPr id="23584" name="Picture 209" descr="txp_fig"/>
            <p:cNvPicPr>
              <a:picLocks noChangeAspect="1" noChangeArrowheads="1"/>
            </p:cNvPicPr>
            <p:nvPr>
              <p:custDataLst>
                <p:tags r:id="rId12"/>
              </p:custDataLst>
            </p:nvPr>
          </p:nvPicPr>
          <p:blipFill>
            <a:blip r:embed="rId17" cstate="print"/>
            <a:srcRect/>
            <a:stretch>
              <a:fillRect/>
            </a:stretch>
          </p:blipFill>
          <p:spPr bwMode="auto">
            <a:xfrm>
              <a:off x="4166" y="1920"/>
              <a:ext cx="1278" cy="144"/>
            </a:xfrm>
            <a:prstGeom prst="rect">
              <a:avLst/>
            </a:prstGeom>
            <a:noFill/>
            <a:ln w="9525">
              <a:noFill/>
              <a:miter lim="800000"/>
              <a:headEnd/>
              <a:tailEnd/>
            </a:ln>
          </p:spPr>
        </p:pic>
        <p:sp>
          <p:nvSpPr>
            <p:cNvPr id="23585" name="Line 214"/>
            <p:cNvSpPr>
              <a:spLocks noChangeShapeType="1"/>
            </p:cNvSpPr>
            <p:nvPr/>
          </p:nvSpPr>
          <p:spPr bwMode="auto">
            <a:xfrm>
              <a:off x="2496" y="1968"/>
              <a:ext cx="1584" cy="0"/>
            </a:xfrm>
            <a:prstGeom prst="line">
              <a:avLst/>
            </a:prstGeom>
            <a:noFill/>
            <a:ln w="28575">
              <a:solidFill>
                <a:schemeClr val="tx1"/>
              </a:solidFill>
              <a:round/>
              <a:headEnd/>
              <a:tailEnd/>
            </a:ln>
          </p:spPr>
          <p:txBody>
            <a:bodyPr/>
            <a:lstStyle/>
            <a:p>
              <a:endParaRPr lang="en-US"/>
            </a:p>
          </p:txBody>
        </p:sp>
      </p:grpSp>
      <p:grpSp>
        <p:nvGrpSpPr>
          <p:cNvPr id="4" name="Group 219"/>
          <p:cNvGrpSpPr>
            <a:grpSpLocks/>
          </p:cNvGrpSpPr>
          <p:nvPr/>
        </p:nvGrpSpPr>
        <p:grpSpPr bwMode="auto">
          <a:xfrm>
            <a:off x="420688" y="3581400"/>
            <a:ext cx="8204200" cy="304800"/>
            <a:chOff x="265" y="2256"/>
            <a:chExt cx="5168" cy="192"/>
          </a:xfrm>
        </p:grpSpPr>
        <p:sp>
          <p:nvSpPr>
            <p:cNvPr id="23576" name="Line 105"/>
            <p:cNvSpPr>
              <a:spLocks noChangeShapeType="1"/>
            </p:cNvSpPr>
            <p:nvPr/>
          </p:nvSpPr>
          <p:spPr bwMode="auto">
            <a:xfrm flipH="1">
              <a:off x="1680" y="2352"/>
              <a:ext cx="1008" cy="0"/>
            </a:xfrm>
            <a:prstGeom prst="line">
              <a:avLst/>
            </a:prstGeom>
            <a:noFill/>
            <a:ln w="28575">
              <a:solidFill>
                <a:schemeClr val="tx1"/>
              </a:solidFill>
              <a:round/>
              <a:headEnd/>
              <a:tailEnd/>
            </a:ln>
          </p:spPr>
          <p:txBody>
            <a:bodyPr/>
            <a:lstStyle/>
            <a:p>
              <a:endParaRPr lang="en-US"/>
            </a:p>
          </p:txBody>
        </p:sp>
        <p:sp>
          <p:nvSpPr>
            <p:cNvPr id="23577" name="Rectangle 108"/>
            <p:cNvSpPr>
              <a:spLocks noChangeArrowheads="1"/>
            </p:cNvSpPr>
            <p:nvPr/>
          </p:nvSpPr>
          <p:spPr bwMode="auto">
            <a:xfrm>
              <a:off x="2688" y="2256"/>
              <a:ext cx="192" cy="192"/>
            </a:xfrm>
            <a:prstGeom prst="rect">
              <a:avLst/>
            </a:prstGeom>
            <a:noFill/>
            <a:ln w="38100">
              <a:solidFill>
                <a:schemeClr val="tx1"/>
              </a:solidFill>
              <a:miter lim="800000"/>
              <a:headEnd/>
              <a:tailEnd/>
            </a:ln>
          </p:spPr>
          <p:txBody>
            <a:bodyPr wrap="none" anchor="ctr"/>
            <a:lstStyle/>
            <a:p>
              <a:endParaRPr lang="en-US"/>
            </a:p>
          </p:txBody>
        </p:sp>
        <p:pic>
          <p:nvPicPr>
            <p:cNvPr id="23578" name="Picture 201" descr="txp_fig"/>
            <p:cNvPicPr>
              <a:picLocks noChangeAspect="1" noChangeArrowheads="1"/>
            </p:cNvPicPr>
            <p:nvPr>
              <p:custDataLst>
                <p:tags r:id="rId9"/>
              </p:custDataLst>
            </p:nvPr>
          </p:nvPicPr>
          <p:blipFill>
            <a:blip r:embed="rId18" cstate="print"/>
            <a:srcRect/>
            <a:stretch>
              <a:fillRect/>
            </a:stretch>
          </p:blipFill>
          <p:spPr bwMode="auto">
            <a:xfrm>
              <a:off x="265" y="2304"/>
              <a:ext cx="1271" cy="144"/>
            </a:xfrm>
            <a:prstGeom prst="rect">
              <a:avLst/>
            </a:prstGeom>
            <a:noFill/>
            <a:ln w="9525">
              <a:noFill/>
              <a:miter lim="800000"/>
              <a:headEnd/>
              <a:tailEnd/>
            </a:ln>
          </p:spPr>
        </p:pic>
        <p:pic>
          <p:nvPicPr>
            <p:cNvPr id="23579" name="Picture 211" descr="txp_fig"/>
            <p:cNvPicPr>
              <a:picLocks noChangeAspect="1" noChangeArrowheads="1"/>
            </p:cNvPicPr>
            <p:nvPr>
              <p:custDataLst>
                <p:tags r:id="rId10"/>
              </p:custDataLst>
            </p:nvPr>
          </p:nvPicPr>
          <p:blipFill>
            <a:blip r:embed="rId19" cstate="print"/>
            <a:srcRect/>
            <a:stretch>
              <a:fillRect/>
            </a:stretch>
          </p:blipFill>
          <p:spPr bwMode="auto">
            <a:xfrm>
              <a:off x="4155" y="2304"/>
              <a:ext cx="1278" cy="144"/>
            </a:xfrm>
            <a:prstGeom prst="rect">
              <a:avLst/>
            </a:prstGeom>
            <a:noFill/>
            <a:ln w="9525">
              <a:noFill/>
              <a:miter lim="800000"/>
              <a:headEnd/>
              <a:tailEnd/>
            </a:ln>
          </p:spPr>
        </p:pic>
        <p:sp>
          <p:nvSpPr>
            <p:cNvPr id="23580" name="Line 215"/>
            <p:cNvSpPr>
              <a:spLocks noChangeShapeType="1"/>
            </p:cNvSpPr>
            <p:nvPr/>
          </p:nvSpPr>
          <p:spPr bwMode="auto">
            <a:xfrm flipH="1">
              <a:off x="2880" y="2352"/>
              <a:ext cx="1200" cy="0"/>
            </a:xfrm>
            <a:prstGeom prst="line">
              <a:avLst/>
            </a:prstGeom>
            <a:noFill/>
            <a:ln w="28575">
              <a:solidFill>
                <a:schemeClr val="tx1"/>
              </a:solidFill>
              <a:round/>
              <a:headEnd/>
              <a:tailEnd/>
            </a:ln>
          </p:spPr>
          <p:txBody>
            <a:bodyPr/>
            <a:lstStyle/>
            <a:p>
              <a:endParaRPr lang="en-US"/>
            </a:p>
          </p:txBody>
        </p:sp>
      </p:grpSp>
      <p:sp>
        <p:nvSpPr>
          <p:cNvPr id="25609" name="Text Box 222"/>
          <p:cNvSpPr txBox="1">
            <a:spLocks noChangeArrowheads="1"/>
          </p:cNvSpPr>
          <p:nvPr/>
        </p:nvSpPr>
        <p:spPr bwMode="auto">
          <a:xfrm>
            <a:off x="3886200" y="5791200"/>
            <a:ext cx="2209800" cy="457200"/>
          </a:xfrm>
          <a:prstGeom prst="rect">
            <a:avLst/>
          </a:prstGeom>
          <a:noFill/>
          <a:ln w="9525">
            <a:noFill/>
            <a:miter lim="800000"/>
            <a:headEnd/>
            <a:tailEnd/>
          </a:ln>
        </p:spPr>
        <p:txBody>
          <a:bodyPr>
            <a:spAutoFit/>
          </a:bodyPr>
          <a:lstStyle/>
          <a:p>
            <a:pPr>
              <a:spcBef>
                <a:spcPct val="50000"/>
              </a:spcBef>
            </a:pPr>
            <a:r>
              <a:rPr lang="en-US" sz="2400" i="1" dirty="0">
                <a:latin typeface="Calibri"/>
                <a:cs typeface="Calibri"/>
              </a:rPr>
              <a:t>2 wins!!</a:t>
            </a:r>
          </a:p>
        </p:txBody>
      </p:sp>
      <p:grpSp>
        <p:nvGrpSpPr>
          <p:cNvPr id="5" name="Group 225"/>
          <p:cNvGrpSpPr>
            <a:grpSpLocks/>
          </p:cNvGrpSpPr>
          <p:nvPr/>
        </p:nvGrpSpPr>
        <p:grpSpPr bwMode="auto">
          <a:xfrm>
            <a:off x="385763" y="4191000"/>
            <a:ext cx="8250237" cy="304800"/>
            <a:chOff x="243" y="2640"/>
            <a:chExt cx="5197" cy="192"/>
          </a:xfrm>
        </p:grpSpPr>
        <p:sp>
          <p:nvSpPr>
            <p:cNvPr id="23571" name="Rectangle 188"/>
            <p:cNvSpPr>
              <a:spLocks noChangeArrowheads="1"/>
            </p:cNvSpPr>
            <p:nvPr/>
          </p:nvSpPr>
          <p:spPr bwMode="auto">
            <a:xfrm>
              <a:off x="2496" y="2640"/>
              <a:ext cx="192" cy="192"/>
            </a:xfrm>
            <a:prstGeom prst="rect">
              <a:avLst/>
            </a:prstGeom>
            <a:noFill/>
            <a:ln w="38100">
              <a:solidFill>
                <a:schemeClr val="tx1"/>
              </a:solidFill>
              <a:miter lim="800000"/>
              <a:headEnd/>
              <a:tailEnd/>
            </a:ln>
          </p:spPr>
          <p:txBody>
            <a:bodyPr wrap="none" anchor="ctr"/>
            <a:lstStyle/>
            <a:p>
              <a:endParaRPr lang="en-US"/>
            </a:p>
          </p:txBody>
        </p:sp>
        <p:sp>
          <p:nvSpPr>
            <p:cNvPr id="23572" name="Line 189"/>
            <p:cNvSpPr>
              <a:spLocks noChangeShapeType="1"/>
            </p:cNvSpPr>
            <p:nvPr/>
          </p:nvSpPr>
          <p:spPr bwMode="auto">
            <a:xfrm flipH="1">
              <a:off x="1680" y="2736"/>
              <a:ext cx="816" cy="0"/>
            </a:xfrm>
            <a:prstGeom prst="line">
              <a:avLst/>
            </a:prstGeom>
            <a:noFill/>
            <a:ln w="28575">
              <a:solidFill>
                <a:schemeClr val="tx1"/>
              </a:solidFill>
              <a:round/>
              <a:headEnd/>
              <a:tailEnd/>
            </a:ln>
          </p:spPr>
          <p:txBody>
            <a:bodyPr/>
            <a:lstStyle/>
            <a:p>
              <a:endParaRPr lang="en-US"/>
            </a:p>
          </p:txBody>
        </p:sp>
        <p:pic>
          <p:nvPicPr>
            <p:cNvPr id="23573" name="Picture 200" descr="txp_fig"/>
            <p:cNvPicPr>
              <a:picLocks noChangeAspect="1" noChangeArrowheads="1"/>
            </p:cNvPicPr>
            <p:nvPr>
              <p:custDataLst>
                <p:tags r:id="rId7"/>
              </p:custDataLst>
            </p:nvPr>
          </p:nvPicPr>
          <p:blipFill>
            <a:blip r:embed="rId20" cstate="print"/>
            <a:srcRect/>
            <a:stretch>
              <a:fillRect/>
            </a:stretch>
          </p:blipFill>
          <p:spPr bwMode="auto">
            <a:xfrm>
              <a:off x="243" y="2688"/>
              <a:ext cx="1298" cy="144"/>
            </a:xfrm>
            <a:prstGeom prst="rect">
              <a:avLst/>
            </a:prstGeom>
            <a:noFill/>
            <a:ln w="9525">
              <a:noFill/>
              <a:miter lim="800000"/>
              <a:headEnd/>
              <a:tailEnd/>
            </a:ln>
          </p:spPr>
        </p:pic>
        <p:sp>
          <p:nvSpPr>
            <p:cNvPr id="23574" name="Line 216"/>
            <p:cNvSpPr>
              <a:spLocks noChangeShapeType="1"/>
            </p:cNvSpPr>
            <p:nvPr/>
          </p:nvSpPr>
          <p:spPr bwMode="auto">
            <a:xfrm flipH="1">
              <a:off x="2688" y="2736"/>
              <a:ext cx="1392" cy="0"/>
            </a:xfrm>
            <a:prstGeom prst="line">
              <a:avLst/>
            </a:prstGeom>
            <a:noFill/>
            <a:ln w="28575">
              <a:solidFill>
                <a:schemeClr val="tx1"/>
              </a:solidFill>
              <a:round/>
              <a:headEnd/>
              <a:tailEnd/>
            </a:ln>
          </p:spPr>
          <p:txBody>
            <a:bodyPr/>
            <a:lstStyle/>
            <a:p>
              <a:endParaRPr lang="en-US"/>
            </a:p>
          </p:txBody>
        </p:sp>
        <p:pic>
          <p:nvPicPr>
            <p:cNvPr id="23575" name="Picture 223" descr="txp_fig"/>
            <p:cNvPicPr>
              <a:picLocks noChangeAspect="1" noChangeArrowheads="1"/>
            </p:cNvPicPr>
            <p:nvPr>
              <p:custDataLst>
                <p:tags r:id="rId8"/>
              </p:custDataLst>
            </p:nvPr>
          </p:nvPicPr>
          <p:blipFill>
            <a:blip r:embed="rId21" cstate="print"/>
            <a:srcRect/>
            <a:stretch>
              <a:fillRect/>
            </a:stretch>
          </p:blipFill>
          <p:spPr bwMode="auto">
            <a:xfrm>
              <a:off x="4135" y="2688"/>
              <a:ext cx="1305" cy="144"/>
            </a:xfrm>
            <a:prstGeom prst="rect">
              <a:avLst/>
            </a:prstGeom>
            <a:noFill/>
            <a:ln w="9525">
              <a:noFill/>
              <a:miter lim="800000"/>
              <a:headEnd/>
              <a:tailEnd/>
            </a:ln>
          </p:spPr>
        </p:pic>
      </p:grpSp>
      <p:grpSp>
        <p:nvGrpSpPr>
          <p:cNvPr id="6" name="Group 226"/>
          <p:cNvGrpSpPr>
            <a:grpSpLocks/>
          </p:cNvGrpSpPr>
          <p:nvPr/>
        </p:nvGrpSpPr>
        <p:grpSpPr bwMode="auto">
          <a:xfrm>
            <a:off x="325438" y="4800600"/>
            <a:ext cx="8286750" cy="304800"/>
            <a:chOff x="205" y="3024"/>
            <a:chExt cx="5220" cy="192"/>
          </a:xfrm>
        </p:grpSpPr>
        <p:sp>
          <p:nvSpPr>
            <p:cNvPr id="23566" name="Rectangle 187"/>
            <p:cNvSpPr>
              <a:spLocks noChangeArrowheads="1"/>
            </p:cNvSpPr>
            <p:nvPr/>
          </p:nvSpPr>
          <p:spPr bwMode="auto">
            <a:xfrm>
              <a:off x="3456" y="3024"/>
              <a:ext cx="192" cy="192"/>
            </a:xfrm>
            <a:prstGeom prst="rect">
              <a:avLst/>
            </a:prstGeom>
            <a:noFill/>
            <a:ln w="38100">
              <a:solidFill>
                <a:schemeClr val="tx1"/>
              </a:solidFill>
              <a:miter lim="800000"/>
              <a:headEnd/>
              <a:tailEnd/>
            </a:ln>
          </p:spPr>
          <p:txBody>
            <a:bodyPr wrap="none" anchor="ctr"/>
            <a:lstStyle/>
            <a:p>
              <a:endParaRPr lang="en-US"/>
            </a:p>
          </p:txBody>
        </p:sp>
        <p:sp>
          <p:nvSpPr>
            <p:cNvPr id="23567" name="Line 190"/>
            <p:cNvSpPr>
              <a:spLocks noChangeShapeType="1"/>
            </p:cNvSpPr>
            <p:nvPr/>
          </p:nvSpPr>
          <p:spPr bwMode="auto">
            <a:xfrm flipH="1" flipV="1">
              <a:off x="1680" y="3120"/>
              <a:ext cx="1776" cy="0"/>
            </a:xfrm>
            <a:prstGeom prst="line">
              <a:avLst/>
            </a:prstGeom>
            <a:noFill/>
            <a:ln w="28575">
              <a:solidFill>
                <a:schemeClr val="tx1"/>
              </a:solidFill>
              <a:round/>
              <a:headEnd/>
              <a:tailEnd/>
            </a:ln>
          </p:spPr>
          <p:txBody>
            <a:bodyPr/>
            <a:lstStyle/>
            <a:p>
              <a:endParaRPr lang="en-US"/>
            </a:p>
          </p:txBody>
        </p:sp>
        <p:pic>
          <p:nvPicPr>
            <p:cNvPr id="23568" name="Picture 204" descr="txp_fig"/>
            <p:cNvPicPr>
              <a:picLocks noChangeAspect="1" noChangeArrowheads="1"/>
            </p:cNvPicPr>
            <p:nvPr>
              <p:custDataLst>
                <p:tags r:id="rId5"/>
              </p:custDataLst>
            </p:nvPr>
          </p:nvPicPr>
          <p:blipFill>
            <a:blip r:embed="rId22" cstate="print"/>
            <a:srcRect/>
            <a:stretch>
              <a:fillRect/>
            </a:stretch>
          </p:blipFill>
          <p:spPr bwMode="auto">
            <a:xfrm>
              <a:off x="205" y="3072"/>
              <a:ext cx="1367" cy="144"/>
            </a:xfrm>
            <a:prstGeom prst="rect">
              <a:avLst/>
            </a:prstGeom>
            <a:noFill/>
            <a:ln w="9525">
              <a:noFill/>
              <a:miter lim="800000"/>
              <a:headEnd/>
              <a:tailEnd/>
            </a:ln>
          </p:spPr>
        </p:pic>
        <p:sp>
          <p:nvSpPr>
            <p:cNvPr id="23569" name="Line 217"/>
            <p:cNvSpPr>
              <a:spLocks noChangeShapeType="1"/>
            </p:cNvSpPr>
            <p:nvPr/>
          </p:nvSpPr>
          <p:spPr bwMode="auto">
            <a:xfrm flipH="1" flipV="1">
              <a:off x="3648" y="3120"/>
              <a:ext cx="432" cy="0"/>
            </a:xfrm>
            <a:prstGeom prst="line">
              <a:avLst/>
            </a:prstGeom>
            <a:noFill/>
            <a:ln w="28575">
              <a:solidFill>
                <a:schemeClr val="tx1"/>
              </a:solidFill>
              <a:round/>
              <a:headEnd/>
              <a:tailEnd/>
            </a:ln>
          </p:spPr>
          <p:txBody>
            <a:bodyPr/>
            <a:lstStyle/>
            <a:p>
              <a:endParaRPr lang="en-US"/>
            </a:p>
          </p:txBody>
        </p:sp>
        <p:pic>
          <p:nvPicPr>
            <p:cNvPr id="23570" name="Picture 224" descr="txp_fig"/>
            <p:cNvPicPr>
              <a:picLocks noChangeAspect="1" noChangeArrowheads="1"/>
            </p:cNvPicPr>
            <p:nvPr>
              <p:custDataLst>
                <p:tags r:id="rId6"/>
              </p:custDataLst>
            </p:nvPr>
          </p:nvPicPr>
          <p:blipFill>
            <a:blip r:embed="rId23" cstate="print"/>
            <a:srcRect/>
            <a:stretch>
              <a:fillRect/>
            </a:stretch>
          </p:blipFill>
          <p:spPr bwMode="auto">
            <a:xfrm>
              <a:off x="4147" y="3072"/>
              <a:ext cx="1278" cy="144"/>
            </a:xfrm>
            <a:prstGeom prst="rect">
              <a:avLst/>
            </a:prstGeom>
            <a:noFill/>
            <a:ln w="9525">
              <a:noFill/>
              <a:miter lim="800000"/>
              <a:headEnd/>
              <a:tailEnd/>
            </a:ln>
          </p:spPr>
        </p:pic>
      </p:grpSp>
      <p:pic>
        <p:nvPicPr>
          <p:cNvPr id="25612" name="Picture 103" descr="txp_fig"/>
          <p:cNvPicPr>
            <a:picLocks noChangeAspect="1"/>
          </p:cNvPicPr>
          <p:nvPr>
            <p:custDataLst>
              <p:tags r:id="rId3"/>
            </p:custDataLst>
          </p:nvPr>
        </p:nvPicPr>
        <p:blipFill>
          <a:blip r:embed="rId24" cstate="print"/>
          <a:srcRect/>
          <a:stretch>
            <a:fillRect/>
          </a:stretch>
        </p:blipFill>
        <p:spPr bwMode="auto">
          <a:xfrm>
            <a:off x="595313" y="2362200"/>
            <a:ext cx="1690687" cy="217488"/>
          </a:xfrm>
          <a:prstGeom prst="rect">
            <a:avLst/>
          </a:prstGeom>
          <a:noFill/>
          <a:ln w="9525">
            <a:noFill/>
            <a:miter lim="800000"/>
            <a:headEnd/>
            <a:tailEnd/>
          </a:ln>
        </p:spPr>
      </p:pic>
      <p:pic>
        <p:nvPicPr>
          <p:cNvPr id="25613" name="Picture 104" descr="txp_fig"/>
          <p:cNvPicPr>
            <a:picLocks noChangeAspect="1"/>
          </p:cNvPicPr>
          <p:nvPr>
            <p:custDataLst>
              <p:tags r:id="rId4"/>
            </p:custDataLst>
          </p:nvPr>
        </p:nvPicPr>
        <p:blipFill>
          <a:blip r:embed="rId25" cstate="print"/>
          <a:srcRect/>
          <a:stretch>
            <a:fillRect/>
          </a:stretch>
        </p:blipFill>
        <p:spPr bwMode="auto">
          <a:xfrm>
            <a:off x="6781800" y="2297113"/>
            <a:ext cx="1690688" cy="217487"/>
          </a:xfrm>
          <a:prstGeom prst="rect">
            <a:avLst/>
          </a:prstGeom>
          <a:noFill/>
          <a:ln w="9525">
            <a:noFill/>
            <a:miter lim="800000"/>
            <a:headEnd/>
            <a:tailEnd/>
          </a:ln>
        </p:spPr>
      </p:pic>
      <p:pic>
        <p:nvPicPr>
          <p:cNvPr id="98" name="Picture 1"/>
          <p:cNvPicPr>
            <a:picLocks noChangeAspect="1" noChangeArrowheads="1"/>
          </p:cNvPicPr>
          <p:nvPr/>
        </p:nvPicPr>
        <p:blipFill>
          <a:blip r:embed="rId26">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Classification and Machine Learning</a:t>
            </a:r>
          </a:p>
        </p:txBody>
      </p:sp>
      <p:sp>
        <p:nvSpPr>
          <p:cNvPr id="9219" name="Rectangle 3"/>
          <p:cNvSpPr>
            <a:spLocks noGrp="1" noChangeArrowheads="1"/>
          </p:cNvSpPr>
          <p:nvPr>
            <p:ph idx="1"/>
          </p:nvPr>
        </p:nvSpPr>
        <p:spPr>
          <a:xfrm>
            <a:off x="406400" y="1397001"/>
            <a:ext cx="10947400" cy="4729164"/>
          </a:xfrm>
        </p:spPr>
        <p:txBody>
          <a:bodyPr/>
          <a:lstStyle/>
          <a:p>
            <a:pPr eaLnBrk="1" hangingPunct="1">
              <a:lnSpc>
                <a:spcPct val="80000"/>
              </a:lnSpc>
            </a:pPr>
            <a:r>
              <a:rPr lang="en-US" sz="2400" dirty="0"/>
              <a:t>Dataset: each data point, x, is associated with some label (aka class), y</a:t>
            </a:r>
          </a:p>
          <a:p>
            <a:pPr eaLnBrk="1" hangingPunct="1">
              <a:lnSpc>
                <a:spcPct val="80000"/>
              </a:lnSpc>
            </a:pPr>
            <a:r>
              <a:rPr lang="en-US" sz="2400" dirty="0"/>
              <a:t>Goal of classification: given inputs x, write an algorithm to predict labels y</a:t>
            </a:r>
          </a:p>
          <a:p>
            <a:pPr eaLnBrk="1" hangingPunct="1">
              <a:lnSpc>
                <a:spcPct val="80000"/>
              </a:lnSpc>
            </a:pPr>
            <a:r>
              <a:rPr lang="en-US" sz="2400" dirty="0"/>
              <a:t>Workflow of classification process:</a:t>
            </a:r>
          </a:p>
          <a:p>
            <a:pPr lvl="1">
              <a:lnSpc>
                <a:spcPct val="80000"/>
              </a:lnSpc>
            </a:pPr>
            <a:r>
              <a:rPr lang="en-US" sz="2000" dirty="0"/>
              <a:t>Input is provided to you</a:t>
            </a:r>
          </a:p>
          <a:p>
            <a:pPr lvl="1">
              <a:lnSpc>
                <a:spcPct val="80000"/>
              </a:lnSpc>
            </a:pPr>
            <a:r>
              <a:rPr lang="en-US" sz="2000" dirty="0"/>
              <a:t>Extract </a:t>
            </a:r>
            <a:r>
              <a:rPr lang="en-US" sz="2000" b="1" dirty="0"/>
              <a:t>features</a:t>
            </a:r>
            <a:r>
              <a:rPr lang="en-US" sz="2000" dirty="0"/>
              <a:t> from the input: attributes of the input that characterize each x and hopefully help with classification</a:t>
            </a:r>
          </a:p>
          <a:p>
            <a:pPr lvl="1">
              <a:lnSpc>
                <a:spcPct val="80000"/>
              </a:lnSpc>
            </a:pPr>
            <a:r>
              <a:rPr lang="en-US" sz="2000" dirty="0"/>
              <a:t>Run some machine learning algorithm on the features: today, Naïve Bayes</a:t>
            </a:r>
          </a:p>
          <a:p>
            <a:pPr lvl="1">
              <a:lnSpc>
                <a:spcPct val="80000"/>
              </a:lnSpc>
            </a:pPr>
            <a:r>
              <a:rPr lang="en-US" sz="2000" dirty="0"/>
              <a:t>Output a predicted label y</a:t>
            </a:r>
          </a:p>
        </p:txBody>
      </p:sp>
      <p:sp>
        <p:nvSpPr>
          <p:cNvPr id="3" name="Rectangle: Rounded Corners 2">
            <a:extLst>
              <a:ext uri="{FF2B5EF4-FFF2-40B4-BE49-F238E27FC236}">
                <a16:creationId xmlns:a16="http://schemas.microsoft.com/office/drawing/2014/main" id="{C2F49C05-04A2-47D3-92DB-D8B1439E7796}"/>
              </a:ext>
            </a:extLst>
          </p:cNvPr>
          <p:cNvSpPr/>
          <p:nvPr/>
        </p:nvSpPr>
        <p:spPr>
          <a:xfrm>
            <a:off x="1447800" y="5430503"/>
            <a:ext cx="1447800" cy="9905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x (input)</a:t>
            </a:r>
          </a:p>
        </p:txBody>
      </p:sp>
      <p:sp>
        <p:nvSpPr>
          <p:cNvPr id="8" name="Rectangle: Rounded Corners 7">
            <a:extLst>
              <a:ext uri="{FF2B5EF4-FFF2-40B4-BE49-F238E27FC236}">
                <a16:creationId xmlns:a16="http://schemas.microsoft.com/office/drawing/2014/main" id="{58D64A15-A620-4EEF-9886-56FCBCAC795C}"/>
              </a:ext>
            </a:extLst>
          </p:cNvPr>
          <p:cNvSpPr/>
          <p:nvPr/>
        </p:nvSpPr>
        <p:spPr>
          <a:xfrm>
            <a:off x="8763000" y="5430503"/>
            <a:ext cx="2265038" cy="972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y</a:t>
            </a:r>
            <a:br>
              <a:rPr lang="en-US" dirty="0">
                <a:solidFill>
                  <a:schemeClr val="tx1"/>
                </a:solidFill>
              </a:rPr>
            </a:br>
            <a:r>
              <a:rPr lang="en-US" dirty="0">
                <a:solidFill>
                  <a:schemeClr val="tx1"/>
                </a:solidFill>
              </a:rPr>
              <a:t>(predicted output)</a:t>
            </a:r>
          </a:p>
        </p:txBody>
      </p:sp>
      <p:sp>
        <p:nvSpPr>
          <p:cNvPr id="9" name="Rectangle: Rounded Corners 8">
            <a:extLst>
              <a:ext uri="{FF2B5EF4-FFF2-40B4-BE49-F238E27FC236}">
                <a16:creationId xmlns:a16="http://schemas.microsoft.com/office/drawing/2014/main" id="{B834F5FF-1F1C-4D4F-A866-D169DDCDA061}"/>
              </a:ext>
            </a:extLst>
          </p:cNvPr>
          <p:cNvSpPr/>
          <p:nvPr/>
        </p:nvSpPr>
        <p:spPr>
          <a:xfrm>
            <a:off x="4876800" y="5439379"/>
            <a:ext cx="1905000" cy="972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Features (attributes of x)</a:t>
            </a:r>
          </a:p>
        </p:txBody>
      </p:sp>
      <p:cxnSp>
        <p:nvCxnSpPr>
          <p:cNvPr id="6" name="Straight Arrow Connector 5">
            <a:extLst>
              <a:ext uri="{FF2B5EF4-FFF2-40B4-BE49-F238E27FC236}">
                <a16:creationId xmlns:a16="http://schemas.microsoft.com/office/drawing/2014/main" id="{D0A1E68E-4A38-43C8-856E-AA483B3CA786}"/>
              </a:ext>
            </a:extLst>
          </p:cNvPr>
          <p:cNvCxnSpPr>
            <a:stCxn id="3" idx="3"/>
            <a:endCxn id="9" idx="1"/>
          </p:cNvCxnSpPr>
          <p:nvPr/>
        </p:nvCxnSpPr>
        <p:spPr>
          <a:xfrm flipV="1">
            <a:off x="2895600" y="5925802"/>
            <a:ext cx="198120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1D9465-E117-48A9-B9E0-5EC99DAC4E68}"/>
              </a:ext>
            </a:extLst>
          </p:cNvPr>
          <p:cNvCxnSpPr/>
          <p:nvPr/>
        </p:nvCxnSpPr>
        <p:spPr>
          <a:xfrm flipV="1">
            <a:off x="6781800" y="5925801"/>
            <a:ext cx="198120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A7B1032-5BE6-4081-A675-5ACEFC1F80D1}"/>
              </a:ext>
            </a:extLst>
          </p:cNvPr>
          <p:cNvSpPr txBox="1"/>
          <p:nvPr/>
        </p:nvSpPr>
        <p:spPr>
          <a:xfrm>
            <a:off x="2933700" y="5251327"/>
            <a:ext cx="1905000" cy="646331"/>
          </a:xfrm>
          <a:prstGeom prst="rect">
            <a:avLst/>
          </a:prstGeom>
          <a:noFill/>
        </p:spPr>
        <p:txBody>
          <a:bodyPr wrap="square" rtlCol="0">
            <a:spAutoFit/>
          </a:bodyPr>
          <a:lstStyle/>
          <a:p>
            <a:pPr algn="ctr"/>
            <a:r>
              <a:rPr lang="en-US" dirty="0"/>
              <a:t>Feature extraction</a:t>
            </a:r>
          </a:p>
        </p:txBody>
      </p:sp>
      <p:sp>
        <p:nvSpPr>
          <p:cNvPr id="14" name="TextBox 13">
            <a:extLst>
              <a:ext uri="{FF2B5EF4-FFF2-40B4-BE49-F238E27FC236}">
                <a16:creationId xmlns:a16="http://schemas.microsoft.com/office/drawing/2014/main" id="{62F65F5E-D125-490E-BFF5-547D51082F20}"/>
              </a:ext>
            </a:extLst>
          </p:cNvPr>
          <p:cNvSpPr txBox="1"/>
          <p:nvPr/>
        </p:nvSpPr>
        <p:spPr>
          <a:xfrm>
            <a:off x="6825449" y="5270594"/>
            <a:ext cx="1905000" cy="646331"/>
          </a:xfrm>
          <a:prstGeom prst="rect">
            <a:avLst/>
          </a:prstGeom>
          <a:noFill/>
        </p:spPr>
        <p:txBody>
          <a:bodyPr wrap="square" rtlCol="0">
            <a:spAutoFit/>
          </a:bodyPr>
          <a:lstStyle/>
          <a:p>
            <a:pPr algn="ctr"/>
            <a:r>
              <a:rPr lang="en-US" dirty="0"/>
              <a:t>Machine learning</a:t>
            </a:r>
          </a:p>
        </p:txBody>
      </p:sp>
    </p:spTree>
    <p:extLst>
      <p:ext uri="{BB962C8B-B14F-4D97-AF65-F5344CB8AC3E}">
        <p14:creationId xmlns:p14="http://schemas.microsoft.com/office/powerpoint/2010/main" val="209081362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Example: Overfitting</a:t>
            </a:r>
          </a:p>
        </p:txBody>
      </p:sp>
      <p:sp>
        <p:nvSpPr>
          <p:cNvPr id="24579" name="Rectangle 3"/>
          <p:cNvSpPr>
            <a:spLocks noGrp="1" noChangeArrowheads="1"/>
          </p:cNvSpPr>
          <p:nvPr>
            <p:ph idx="1"/>
          </p:nvPr>
        </p:nvSpPr>
        <p:spPr>
          <a:xfrm>
            <a:off x="457200" y="1524000"/>
            <a:ext cx="8229600" cy="4525963"/>
          </a:xfrm>
        </p:spPr>
        <p:txBody>
          <a:bodyPr/>
          <a:lstStyle/>
          <a:p>
            <a:pPr eaLnBrk="1" hangingPunct="1"/>
            <a:r>
              <a:rPr lang="en-US" sz="2000" dirty="0"/>
              <a:t>Posteriors determined by </a:t>
            </a:r>
            <a:r>
              <a:rPr lang="en-US" sz="2000" i="1" dirty="0"/>
              <a:t>relative </a:t>
            </a:r>
            <a:r>
              <a:rPr lang="en-US" sz="2000" dirty="0"/>
              <a:t>probabilities (odds ratios):</a:t>
            </a:r>
          </a:p>
          <a:p>
            <a:pPr eaLnBrk="1" hangingPunct="1"/>
            <a:endParaRPr lang="en-US" sz="2000" dirty="0"/>
          </a:p>
        </p:txBody>
      </p:sp>
      <p:sp>
        <p:nvSpPr>
          <p:cNvPr id="26628" name="Text Box 4"/>
          <p:cNvSpPr txBox="1">
            <a:spLocks noChangeArrowheads="1"/>
          </p:cNvSpPr>
          <p:nvPr/>
        </p:nvSpPr>
        <p:spPr bwMode="auto">
          <a:xfrm>
            <a:off x="1600200" y="3316288"/>
            <a:ext cx="2514600" cy="2024062"/>
          </a:xfrm>
          <a:prstGeom prst="rect">
            <a:avLst/>
          </a:prstGeom>
          <a:noFill/>
          <a:ln w="9525">
            <a:solidFill>
              <a:schemeClr val="tx1"/>
            </a:solidFill>
            <a:miter lim="800000"/>
            <a:headEnd/>
            <a:tailEnd/>
          </a:ln>
        </p:spPr>
        <p:txBody>
          <a:bodyPr>
            <a:spAutoFit/>
          </a:bodyPr>
          <a:lstStyle/>
          <a:p>
            <a:r>
              <a:rPr lang="en-US">
                <a:latin typeface="Courier New" pitchFamily="49" charset="0"/>
              </a:rPr>
              <a:t>south-west : inf</a:t>
            </a:r>
          </a:p>
          <a:p>
            <a:r>
              <a:rPr lang="en-US">
                <a:latin typeface="Courier New" pitchFamily="49" charset="0"/>
              </a:rPr>
              <a:t>nation     : inf</a:t>
            </a:r>
          </a:p>
          <a:p>
            <a:r>
              <a:rPr lang="en-US">
                <a:latin typeface="Courier New" pitchFamily="49" charset="0"/>
              </a:rPr>
              <a:t>morally    : inf</a:t>
            </a:r>
          </a:p>
          <a:p>
            <a:r>
              <a:rPr lang="en-US">
                <a:latin typeface="Courier New" pitchFamily="49" charset="0"/>
              </a:rPr>
              <a:t>nicely     : inf</a:t>
            </a:r>
          </a:p>
          <a:p>
            <a:r>
              <a:rPr lang="en-US">
                <a:latin typeface="Courier New" pitchFamily="49" charset="0"/>
              </a:rPr>
              <a:t>extent     : inf</a:t>
            </a:r>
          </a:p>
          <a:p>
            <a:r>
              <a:rPr lang="en-US">
                <a:latin typeface="Courier New" pitchFamily="49" charset="0"/>
              </a:rPr>
              <a:t>seriously  : inf</a:t>
            </a:r>
          </a:p>
          <a:p>
            <a:r>
              <a:rPr lang="en-US">
                <a:latin typeface="Courier New" pitchFamily="49" charset="0"/>
              </a:rPr>
              <a:t>...</a:t>
            </a:r>
          </a:p>
        </p:txBody>
      </p:sp>
      <p:sp>
        <p:nvSpPr>
          <p:cNvPr id="26629" name="Text Box 5"/>
          <p:cNvSpPr txBox="1">
            <a:spLocks noChangeArrowheads="1"/>
          </p:cNvSpPr>
          <p:nvPr/>
        </p:nvSpPr>
        <p:spPr bwMode="auto">
          <a:xfrm>
            <a:off x="2743200" y="5721350"/>
            <a:ext cx="3886200" cy="457200"/>
          </a:xfrm>
          <a:prstGeom prst="rect">
            <a:avLst/>
          </a:prstGeom>
          <a:noFill/>
          <a:ln w="9525">
            <a:noFill/>
            <a:miter lim="800000"/>
            <a:headEnd/>
            <a:tailEnd/>
          </a:ln>
        </p:spPr>
        <p:txBody>
          <a:bodyPr>
            <a:spAutoFit/>
          </a:bodyPr>
          <a:lstStyle/>
          <a:p>
            <a:pPr>
              <a:spcBef>
                <a:spcPct val="50000"/>
              </a:spcBef>
            </a:pPr>
            <a:r>
              <a:rPr lang="en-US" sz="2400" i="1" dirty="0">
                <a:latin typeface="Calibri" pitchFamily="34" charset="0"/>
              </a:rPr>
              <a:t>What went wrong here?</a:t>
            </a:r>
          </a:p>
        </p:txBody>
      </p:sp>
      <p:sp>
        <p:nvSpPr>
          <p:cNvPr id="26630" name="Text Box 6"/>
          <p:cNvSpPr txBox="1">
            <a:spLocks noChangeArrowheads="1"/>
          </p:cNvSpPr>
          <p:nvPr/>
        </p:nvSpPr>
        <p:spPr bwMode="auto">
          <a:xfrm>
            <a:off x="4876800" y="3316288"/>
            <a:ext cx="2438400" cy="2024062"/>
          </a:xfrm>
          <a:prstGeom prst="rect">
            <a:avLst/>
          </a:prstGeom>
          <a:noFill/>
          <a:ln w="9525">
            <a:solidFill>
              <a:schemeClr val="tx1"/>
            </a:solidFill>
            <a:miter lim="800000"/>
            <a:headEnd/>
            <a:tailEnd/>
          </a:ln>
        </p:spPr>
        <p:txBody>
          <a:bodyPr>
            <a:spAutoFit/>
          </a:bodyPr>
          <a:lstStyle/>
          <a:p>
            <a:r>
              <a:rPr lang="en-US">
                <a:latin typeface="Courier New" pitchFamily="49" charset="0"/>
              </a:rPr>
              <a:t>screens    : inf</a:t>
            </a:r>
          </a:p>
          <a:p>
            <a:r>
              <a:rPr lang="en-US">
                <a:latin typeface="Courier New" pitchFamily="49" charset="0"/>
              </a:rPr>
              <a:t>minute     : inf</a:t>
            </a:r>
          </a:p>
          <a:p>
            <a:r>
              <a:rPr lang="en-US">
                <a:latin typeface="Courier New" pitchFamily="49" charset="0"/>
              </a:rPr>
              <a:t>guaranteed : inf</a:t>
            </a:r>
          </a:p>
          <a:p>
            <a:r>
              <a:rPr lang="en-US">
                <a:latin typeface="Courier New" pitchFamily="49" charset="0"/>
              </a:rPr>
              <a:t>$205.00    : inf</a:t>
            </a:r>
          </a:p>
          <a:p>
            <a:r>
              <a:rPr lang="en-US">
                <a:latin typeface="Courier New" pitchFamily="49" charset="0"/>
              </a:rPr>
              <a:t>delivery   : inf</a:t>
            </a:r>
          </a:p>
          <a:p>
            <a:r>
              <a:rPr lang="en-US">
                <a:latin typeface="Courier New" pitchFamily="49" charset="0"/>
              </a:rPr>
              <a:t>signature  : inf</a:t>
            </a:r>
          </a:p>
          <a:p>
            <a:r>
              <a:rPr lang="en-US">
                <a:latin typeface="Courier New" pitchFamily="49" charset="0"/>
              </a:rPr>
              <a:t>...</a:t>
            </a:r>
          </a:p>
        </p:txBody>
      </p:sp>
      <p:pic>
        <p:nvPicPr>
          <p:cNvPr id="24583" name="Picture 7" descr="txp_fig"/>
          <p:cNvPicPr>
            <a:picLocks noChangeAspect="1" noChangeArrowheads="1"/>
          </p:cNvPicPr>
          <p:nvPr>
            <p:custDataLst>
              <p:tags r:id="rId1"/>
            </p:custDataLst>
          </p:nvPr>
        </p:nvPicPr>
        <p:blipFill>
          <a:blip r:embed="rId4" cstate="print"/>
          <a:srcRect/>
          <a:stretch>
            <a:fillRect/>
          </a:stretch>
        </p:blipFill>
        <p:spPr bwMode="auto">
          <a:xfrm>
            <a:off x="2009775" y="2387600"/>
            <a:ext cx="1647825" cy="698500"/>
          </a:xfrm>
          <a:prstGeom prst="rect">
            <a:avLst/>
          </a:prstGeom>
          <a:noFill/>
          <a:ln w="9525">
            <a:noFill/>
            <a:miter lim="800000"/>
            <a:headEnd/>
            <a:tailEnd/>
          </a:ln>
        </p:spPr>
      </p:pic>
      <p:pic>
        <p:nvPicPr>
          <p:cNvPr id="24584" name="Picture 8" descr="txp_fig"/>
          <p:cNvPicPr>
            <a:picLocks noChangeAspect="1" noChangeArrowheads="1"/>
          </p:cNvPicPr>
          <p:nvPr>
            <p:custDataLst>
              <p:tags r:id="rId2"/>
            </p:custDataLst>
          </p:nvPr>
        </p:nvPicPr>
        <p:blipFill>
          <a:blip r:embed="rId5" cstate="print"/>
          <a:srcRect/>
          <a:stretch>
            <a:fillRect/>
          </a:stretch>
        </p:blipFill>
        <p:spPr bwMode="auto">
          <a:xfrm>
            <a:off x="5183188" y="2362200"/>
            <a:ext cx="1647825" cy="698500"/>
          </a:xfrm>
          <a:prstGeom prst="rect">
            <a:avLst/>
          </a:prstGeom>
          <a:noFill/>
          <a:ln w="9525">
            <a:noFill/>
            <a:miter lim="800000"/>
            <a:headEnd/>
            <a:tailEnd/>
          </a:ln>
        </p:spPr>
      </p:pic>
      <p:pic>
        <p:nvPicPr>
          <p:cNvPr id="9" name="Picture 1"/>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p:bldP spid="266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Generalization and Overfitting</a:t>
            </a:r>
          </a:p>
        </p:txBody>
      </p:sp>
      <p:sp>
        <p:nvSpPr>
          <p:cNvPr id="25603" name="Rectangle 3"/>
          <p:cNvSpPr>
            <a:spLocks noGrp="1" noChangeArrowheads="1"/>
          </p:cNvSpPr>
          <p:nvPr>
            <p:ph idx="1"/>
          </p:nvPr>
        </p:nvSpPr>
        <p:spPr/>
        <p:txBody>
          <a:bodyPr/>
          <a:lstStyle/>
          <a:p>
            <a:pPr eaLnBrk="1" hangingPunct="1">
              <a:lnSpc>
                <a:spcPct val="90000"/>
              </a:lnSpc>
            </a:pPr>
            <a:r>
              <a:rPr lang="en-US" sz="2000" dirty="0"/>
              <a:t>Relative frequency parameters will </a:t>
            </a:r>
            <a:r>
              <a:rPr lang="en-US" sz="2000" dirty="0" err="1">
                <a:solidFill>
                  <a:srgbClr val="C00000"/>
                </a:solidFill>
              </a:rPr>
              <a:t>overfit</a:t>
            </a:r>
            <a:r>
              <a:rPr lang="en-US" sz="2000" dirty="0"/>
              <a:t> the training data!</a:t>
            </a:r>
          </a:p>
          <a:p>
            <a:pPr lvl="1" eaLnBrk="1" hangingPunct="1">
              <a:lnSpc>
                <a:spcPct val="90000"/>
              </a:lnSpc>
            </a:pPr>
            <a:r>
              <a:rPr lang="en-US" sz="1800" dirty="0"/>
              <a:t>Just because we never saw a 3 with pixel (15,15) on during training doesn’t mean we won’t see it at test time</a:t>
            </a:r>
          </a:p>
          <a:p>
            <a:pPr lvl="1" eaLnBrk="1" hangingPunct="1">
              <a:lnSpc>
                <a:spcPct val="90000"/>
              </a:lnSpc>
            </a:pPr>
            <a:r>
              <a:rPr lang="en-US" sz="1800" dirty="0"/>
              <a:t>Unlikely that every occurrence of “minute” is 100% spam</a:t>
            </a:r>
          </a:p>
          <a:p>
            <a:pPr lvl="1" eaLnBrk="1" hangingPunct="1">
              <a:lnSpc>
                <a:spcPct val="90000"/>
              </a:lnSpc>
            </a:pPr>
            <a:r>
              <a:rPr lang="en-US" sz="1800" dirty="0"/>
              <a:t>Unlikely that every occurrence of “seriously” is 100% ham</a:t>
            </a:r>
          </a:p>
          <a:p>
            <a:pPr lvl="1" eaLnBrk="1" hangingPunct="1">
              <a:lnSpc>
                <a:spcPct val="90000"/>
              </a:lnSpc>
            </a:pPr>
            <a:r>
              <a:rPr lang="en-US" sz="1800" dirty="0"/>
              <a:t>What about all the words that don’t occur in the training set at all?</a:t>
            </a:r>
          </a:p>
          <a:p>
            <a:pPr lvl="1" eaLnBrk="1" hangingPunct="1">
              <a:lnSpc>
                <a:spcPct val="90000"/>
              </a:lnSpc>
            </a:pPr>
            <a:r>
              <a:rPr lang="en-US" sz="1800" dirty="0"/>
              <a:t>In general, we can’t go around giving unseen events zero probability</a:t>
            </a:r>
          </a:p>
          <a:p>
            <a:pPr eaLnBrk="1" hangingPunct="1">
              <a:lnSpc>
                <a:spcPct val="90000"/>
              </a:lnSpc>
            </a:pPr>
            <a:endParaRPr lang="en-US" sz="2000" dirty="0"/>
          </a:p>
          <a:p>
            <a:pPr eaLnBrk="1" hangingPunct="1">
              <a:lnSpc>
                <a:spcPct val="90000"/>
              </a:lnSpc>
            </a:pPr>
            <a:r>
              <a:rPr lang="en-US" sz="2000" dirty="0"/>
              <a:t>As an extreme case, imagine using the entire email as the only feature (e.g. document ID)</a:t>
            </a:r>
          </a:p>
          <a:p>
            <a:pPr lvl="1" eaLnBrk="1" hangingPunct="1">
              <a:lnSpc>
                <a:spcPct val="90000"/>
              </a:lnSpc>
            </a:pPr>
            <a:r>
              <a:rPr lang="en-US" sz="1800" dirty="0"/>
              <a:t>Would get the training data perfect (if deterministic labeling)</a:t>
            </a:r>
          </a:p>
          <a:p>
            <a:pPr lvl="1" eaLnBrk="1" hangingPunct="1">
              <a:lnSpc>
                <a:spcPct val="90000"/>
              </a:lnSpc>
            </a:pPr>
            <a:r>
              <a:rPr lang="en-US" sz="1800" dirty="0"/>
              <a:t>Wouldn’t </a:t>
            </a:r>
            <a:r>
              <a:rPr lang="en-US" sz="1800" i="1" dirty="0"/>
              <a:t>generalize</a:t>
            </a:r>
            <a:r>
              <a:rPr lang="en-US" sz="1800" dirty="0"/>
              <a:t> at all</a:t>
            </a:r>
          </a:p>
          <a:p>
            <a:pPr lvl="1" eaLnBrk="1" hangingPunct="1">
              <a:lnSpc>
                <a:spcPct val="90000"/>
              </a:lnSpc>
            </a:pPr>
            <a:r>
              <a:rPr lang="en-US" sz="1800" dirty="0"/>
              <a:t>Just making the bag-of-words assumption gives us some generalization, but isn’t enough</a:t>
            </a:r>
          </a:p>
          <a:p>
            <a:pPr lvl="1" eaLnBrk="1" hangingPunct="1">
              <a:lnSpc>
                <a:spcPct val="90000"/>
              </a:lnSpc>
            </a:pPr>
            <a:endParaRPr lang="en-US" sz="1800" dirty="0"/>
          </a:p>
          <a:p>
            <a:pPr eaLnBrk="1" hangingPunct="1">
              <a:lnSpc>
                <a:spcPct val="90000"/>
              </a:lnSpc>
            </a:pPr>
            <a:r>
              <a:rPr lang="en-US" sz="2000" dirty="0"/>
              <a:t>To generalize better: we need to </a:t>
            </a:r>
            <a:r>
              <a:rPr lang="en-US" sz="2000" dirty="0">
                <a:solidFill>
                  <a:srgbClr val="CC0000"/>
                </a:solidFill>
              </a:rPr>
              <a:t>smooth </a:t>
            </a:r>
            <a:r>
              <a:rPr lang="en-US" sz="2000" dirty="0"/>
              <a:t>or </a:t>
            </a:r>
            <a:r>
              <a:rPr lang="en-US" sz="2000" dirty="0">
                <a:solidFill>
                  <a:srgbClr val="CC0000"/>
                </a:solidFill>
              </a:rPr>
              <a:t>regularize </a:t>
            </a:r>
            <a:r>
              <a:rPr lang="en-US" sz="2000" dirty="0"/>
              <a:t>the estimates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000" y="1229135"/>
            <a:ext cx="10171112" cy="524745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Unseen Events</a:t>
            </a:r>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2287797"/>
            <a:ext cx="3524960" cy="2739606"/>
          </a:xfrm>
          <a:prstGeom prst="rect">
            <a:avLst/>
          </a:prstGeom>
          <a:noFill/>
        </p:spPr>
      </p:pic>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8344" y="2244725"/>
            <a:ext cx="4760049" cy="3013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alibri"/>
                <a:cs typeface="Calibri"/>
              </a:rPr>
              <a:t>Laplace Smoothing</a:t>
            </a:r>
          </a:p>
        </p:txBody>
      </p:sp>
      <p:sp>
        <p:nvSpPr>
          <p:cNvPr id="29699" name="Rectangle 3"/>
          <p:cNvSpPr>
            <a:spLocks noGrp="1" noChangeArrowheads="1"/>
          </p:cNvSpPr>
          <p:nvPr>
            <p:ph idx="1"/>
          </p:nvPr>
        </p:nvSpPr>
        <p:spPr>
          <a:xfrm>
            <a:off x="457200" y="1600200"/>
            <a:ext cx="4724400" cy="4876800"/>
          </a:xfrm>
        </p:spPr>
        <p:txBody>
          <a:bodyPr/>
          <a:lstStyle/>
          <a:p>
            <a:pPr eaLnBrk="1" hangingPunct="1"/>
            <a:r>
              <a:rPr lang="en-US" sz="2400" dirty="0">
                <a:latin typeface="Calibri"/>
                <a:cs typeface="Calibri"/>
              </a:rPr>
              <a:t>Laplace’s estimate:</a:t>
            </a:r>
          </a:p>
          <a:p>
            <a:pPr lvl="1" eaLnBrk="1" hangingPunct="1"/>
            <a:r>
              <a:rPr lang="en-US" sz="2000" dirty="0">
                <a:latin typeface="Calibri"/>
                <a:cs typeface="Calibri"/>
              </a:rPr>
              <a:t>Pretend you saw every outcome once more than you actually did</a:t>
            </a: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endParaRPr lang="en-US" sz="2000" dirty="0">
              <a:latin typeface="Calibri"/>
              <a:cs typeface="Calibri"/>
            </a:endParaRPr>
          </a:p>
          <a:p>
            <a:pPr lvl="1" eaLnBrk="1" hangingPunct="1"/>
            <a:r>
              <a:rPr lang="en-US" sz="2000" dirty="0">
                <a:latin typeface="Calibri"/>
                <a:cs typeface="Calibri"/>
              </a:rPr>
              <a:t>Can derive this estimate with </a:t>
            </a:r>
            <a:r>
              <a:rPr lang="en-US" sz="2000" i="1" dirty="0" err="1">
                <a:latin typeface="Calibri"/>
                <a:cs typeface="Calibri"/>
              </a:rPr>
              <a:t>Dirichlet</a:t>
            </a:r>
            <a:r>
              <a:rPr lang="en-US" sz="2000" i="1" dirty="0">
                <a:latin typeface="Calibri"/>
                <a:cs typeface="Calibri"/>
              </a:rPr>
              <a:t> priors</a:t>
            </a:r>
            <a:r>
              <a:rPr lang="en-US" sz="2000" dirty="0">
                <a:latin typeface="Calibri"/>
                <a:cs typeface="Calibri"/>
              </a:rPr>
              <a:t> (see cs281a)</a:t>
            </a:r>
          </a:p>
          <a:p>
            <a:pPr eaLnBrk="1" hangingPunct="1"/>
            <a:endParaRPr lang="en-US" sz="2400" dirty="0">
              <a:latin typeface="Calibri"/>
              <a:cs typeface="Calibri"/>
            </a:endParaRPr>
          </a:p>
          <a:p>
            <a:pPr eaLnBrk="1" hangingPunct="1"/>
            <a:endParaRPr lang="en-US" sz="2400" dirty="0">
              <a:latin typeface="Calibri"/>
              <a:cs typeface="Calibri"/>
            </a:endParaRPr>
          </a:p>
        </p:txBody>
      </p:sp>
      <p:pic>
        <p:nvPicPr>
          <p:cNvPr id="29700" name="Picture 4" descr="txp_fig"/>
          <p:cNvPicPr>
            <a:picLocks noChangeAspect="1" noChangeArrowheads="1"/>
          </p:cNvPicPr>
          <p:nvPr>
            <p:custDataLst>
              <p:tags r:id="rId1"/>
            </p:custDataLst>
          </p:nvPr>
        </p:nvPicPr>
        <p:blipFill>
          <a:blip r:embed="rId6" cstate="print"/>
          <a:srcRect/>
          <a:stretch>
            <a:fillRect/>
          </a:stretch>
        </p:blipFill>
        <p:spPr bwMode="auto">
          <a:xfrm>
            <a:off x="2446338" y="4116389"/>
            <a:ext cx="1643063" cy="760412"/>
          </a:xfrm>
          <a:prstGeom prst="rect">
            <a:avLst/>
          </a:prstGeom>
          <a:noFill/>
          <a:ln w="9525">
            <a:noFill/>
            <a:miter lim="800000"/>
            <a:headEnd/>
            <a:tailEnd/>
          </a:ln>
        </p:spPr>
      </p:pic>
      <p:pic>
        <p:nvPicPr>
          <p:cNvPr id="29704" name="Picture 8" descr="txp_fig"/>
          <p:cNvPicPr>
            <a:picLocks noChangeAspect="1" noChangeArrowheads="1"/>
          </p:cNvPicPr>
          <p:nvPr>
            <p:custDataLst>
              <p:tags r:id="rId2"/>
            </p:custDataLst>
          </p:nvPr>
        </p:nvPicPr>
        <p:blipFill>
          <a:blip r:embed="rId7" cstate="print"/>
          <a:srcRect/>
          <a:stretch>
            <a:fillRect/>
          </a:stretch>
        </p:blipFill>
        <p:spPr bwMode="auto">
          <a:xfrm>
            <a:off x="6019800" y="3294065"/>
            <a:ext cx="2690813" cy="668337"/>
          </a:xfrm>
          <a:prstGeom prst="rect">
            <a:avLst/>
          </a:prstGeom>
          <a:noFill/>
          <a:ln w="9525">
            <a:noFill/>
            <a:miter lim="800000"/>
            <a:headEnd/>
            <a:tailEnd/>
          </a:ln>
        </p:spPr>
      </p:pic>
      <p:pic>
        <p:nvPicPr>
          <p:cNvPr id="29705" name="Picture 9" descr="txp_fig"/>
          <p:cNvPicPr>
            <a:picLocks noChangeAspect="1" noChangeArrowheads="1"/>
          </p:cNvPicPr>
          <p:nvPr>
            <p:custDataLst>
              <p:tags r:id="rId3"/>
            </p:custDataLst>
          </p:nvPr>
        </p:nvPicPr>
        <p:blipFill>
          <a:blip r:embed="rId8" cstate="print"/>
          <a:srcRect/>
          <a:stretch>
            <a:fillRect/>
          </a:stretch>
        </p:blipFill>
        <p:spPr bwMode="auto">
          <a:xfrm>
            <a:off x="5927725" y="4437065"/>
            <a:ext cx="2813051" cy="668337"/>
          </a:xfrm>
          <a:prstGeom prst="rect">
            <a:avLst/>
          </a:prstGeom>
          <a:noFill/>
          <a:ln w="9525">
            <a:noFill/>
            <a:miter lim="800000"/>
            <a:headEnd/>
            <a:tailEnd/>
          </a:ln>
        </p:spPr>
      </p:pic>
      <p:pic>
        <p:nvPicPr>
          <p:cNvPr id="29706" name="Picture 10" descr="txp_fig"/>
          <p:cNvPicPr>
            <a:picLocks noChangeAspect="1" noChangeArrowheads="1"/>
          </p:cNvPicPr>
          <p:nvPr>
            <p:custDataLst>
              <p:tags r:id="rId4"/>
            </p:custDataLst>
          </p:nvPr>
        </p:nvPicPr>
        <p:blipFill>
          <a:blip r:embed="rId9" cstate="print"/>
          <a:srcRect/>
          <a:stretch>
            <a:fillRect/>
          </a:stretch>
        </p:blipFill>
        <p:spPr bwMode="auto">
          <a:xfrm>
            <a:off x="1074738" y="3049589"/>
            <a:ext cx="3649663" cy="760412"/>
          </a:xfrm>
          <a:prstGeom prst="rect">
            <a:avLst/>
          </a:prstGeom>
          <a:noFill/>
          <a:ln w="9525">
            <a:noFill/>
            <a:miter lim="800000"/>
            <a:headEnd/>
            <a:tailEnd/>
          </a:ln>
        </p:spPr>
      </p:pic>
      <p:sp>
        <p:nvSpPr>
          <p:cNvPr id="1291275" name="Rectangle 11"/>
          <p:cNvSpPr>
            <a:spLocks noChangeArrowheads="1"/>
          </p:cNvSpPr>
          <p:nvPr/>
        </p:nvSpPr>
        <p:spPr bwMode="auto">
          <a:xfrm>
            <a:off x="7696200" y="32004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1276" name="Rectangle 12"/>
          <p:cNvSpPr>
            <a:spLocks noChangeArrowheads="1"/>
          </p:cNvSpPr>
          <p:nvPr/>
        </p:nvSpPr>
        <p:spPr bwMode="auto">
          <a:xfrm>
            <a:off x="7696200" y="42672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grpSp>
        <p:nvGrpSpPr>
          <p:cNvPr id="2" name="Group 15"/>
          <p:cNvGrpSpPr/>
          <p:nvPr/>
        </p:nvGrpSpPr>
        <p:grpSpPr>
          <a:xfrm>
            <a:off x="6629400" y="1905000"/>
            <a:ext cx="2606040" cy="685800"/>
            <a:chOff x="6629400" y="1905000"/>
            <a:chExt cx="1447800" cy="381000"/>
          </a:xfrm>
        </p:grpSpPr>
        <p:sp>
          <p:nvSpPr>
            <p:cNvPr id="13" name="Oval 6"/>
            <p:cNvSpPr>
              <a:spLocks noChangeArrowheads="1"/>
            </p:cNvSpPr>
            <p:nvPr/>
          </p:nvSpPr>
          <p:spPr bwMode="auto">
            <a:xfrm>
              <a:off x="66294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4" name="Oval 7"/>
            <p:cNvSpPr>
              <a:spLocks noChangeArrowheads="1"/>
            </p:cNvSpPr>
            <p:nvPr/>
          </p:nvSpPr>
          <p:spPr bwMode="auto">
            <a:xfrm>
              <a:off x="71628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5" name="Oval 8"/>
            <p:cNvSpPr>
              <a:spLocks noChangeArrowheads="1"/>
            </p:cNvSpPr>
            <p:nvPr/>
          </p:nvSpPr>
          <p:spPr bwMode="auto">
            <a:xfrm>
              <a:off x="7696200" y="1905000"/>
              <a:ext cx="381000" cy="381000"/>
            </a:xfrm>
            <a:prstGeom prst="ellipse">
              <a:avLst/>
            </a:prstGeom>
            <a:solidFill>
              <a:srgbClr val="99CCFF"/>
            </a:solidFill>
            <a:ln w="19050">
              <a:solidFill>
                <a:schemeClr val="tx1"/>
              </a:solidFill>
              <a:round/>
              <a:headEnd/>
              <a:tailEnd/>
            </a:ln>
          </p:spPr>
          <p:txBody>
            <a:bodyPr wrap="none" anchor="ctr"/>
            <a:lstStyle/>
            <a:p>
              <a:pPr algn="ctr"/>
              <a:r>
                <a:rPr lang="en-US" sz="3200" dirty="0">
                  <a:latin typeface="Calibri"/>
                  <a:cs typeface="Calibri"/>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127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1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75" grpId="0" animBg="1"/>
      <p:bldP spid="12912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latin typeface="Calibri"/>
                <a:cs typeface="Calibri"/>
              </a:rPr>
              <a:t>Laplace Smoothing</a:t>
            </a:r>
          </a:p>
        </p:txBody>
      </p:sp>
      <p:sp>
        <p:nvSpPr>
          <p:cNvPr id="1292291" name="Rectangle 3"/>
          <p:cNvSpPr>
            <a:spLocks noGrp="1" noChangeArrowheads="1"/>
          </p:cNvSpPr>
          <p:nvPr>
            <p:ph idx="1"/>
          </p:nvPr>
        </p:nvSpPr>
        <p:spPr>
          <a:xfrm>
            <a:off x="838200" y="1447800"/>
            <a:ext cx="5791200" cy="4343400"/>
          </a:xfrm>
        </p:spPr>
        <p:txBody>
          <a:bodyPr/>
          <a:lstStyle/>
          <a:p>
            <a:pPr eaLnBrk="1" hangingPunct="1">
              <a:lnSpc>
                <a:spcPct val="90000"/>
              </a:lnSpc>
            </a:pPr>
            <a:r>
              <a:rPr lang="en-US" sz="2400" dirty="0">
                <a:latin typeface="Calibri"/>
                <a:cs typeface="Calibri"/>
              </a:rPr>
              <a:t>Laplace’s estimate (extended):</a:t>
            </a:r>
          </a:p>
          <a:p>
            <a:pPr lvl="1" eaLnBrk="1" hangingPunct="1">
              <a:lnSpc>
                <a:spcPct val="90000"/>
              </a:lnSpc>
            </a:pPr>
            <a:r>
              <a:rPr lang="en-US" sz="2000" dirty="0">
                <a:latin typeface="Calibri"/>
                <a:cs typeface="Calibri"/>
              </a:rPr>
              <a:t>Pretend you saw every outcome k extra times</a:t>
            </a:r>
          </a:p>
          <a:p>
            <a:pPr lvl="1" eaLnBrk="1" hangingPunct="1">
              <a:lnSpc>
                <a:spcPct val="90000"/>
              </a:lnSpc>
            </a:pPr>
            <a:endParaRPr lang="en-US" sz="2000" dirty="0">
              <a:latin typeface="Calibri"/>
              <a:cs typeface="Calibri"/>
            </a:endParaRPr>
          </a:p>
          <a:p>
            <a:pPr lvl="1" eaLnBrk="1" hangingPunct="1">
              <a:lnSpc>
                <a:spcPct val="90000"/>
              </a:lnSpc>
            </a:pPr>
            <a:endParaRPr lang="en-US" sz="2000" dirty="0">
              <a:latin typeface="Calibri"/>
              <a:cs typeface="Calibri"/>
            </a:endParaRPr>
          </a:p>
          <a:p>
            <a:pPr lvl="1" eaLnBrk="1" hangingPunct="1">
              <a:lnSpc>
                <a:spcPct val="90000"/>
              </a:lnSpc>
            </a:pPr>
            <a:endParaRPr lang="en-US" sz="2000" dirty="0">
              <a:latin typeface="Calibri"/>
              <a:cs typeface="Calibri"/>
            </a:endParaRPr>
          </a:p>
          <a:p>
            <a:pPr lvl="1" eaLnBrk="1" hangingPunct="1">
              <a:lnSpc>
                <a:spcPct val="90000"/>
              </a:lnSpc>
            </a:pPr>
            <a:endParaRPr lang="en-US" sz="2000" dirty="0">
              <a:latin typeface="Calibri"/>
              <a:cs typeface="Calibri"/>
            </a:endParaRPr>
          </a:p>
          <a:p>
            <a:pPr lvl="1" eaLnBrk="1" hangingPunct="1">
              <a:lnSpc>
                <a:spcPct val="90000"/>
              </a:lnSpc>
            </a:pPr>
            <a:r>
              <a:rPr lang="en-US" sz="2000" dirty="0">
                <a:latin typeface="Calibri"/>
                <a:cs typeface="Calibri"/>
              </a:rPr>
              <a:t>What’s Laplace with k = 0?</a:t>
            </a:r>
          </a:p>
          <a:p>
            <a:pPr lvl="1" eaLnBrk="1" hangingPunct="1">
              <a:lnSpc>
                <a:spcPct val="90000"/>
              </a:lnSpc>
            </a:pPr>
            <a:r>
              <a:rPr lang="en-US" sz="2000" dirty="0">
                <a:latin typeface="Calibri"/>
                <a:cs typeface="Calibri"/>
              </a:rPr>
              <a:t>k is the </a:t>
            </a:r>
            <a:r>
              <a:rPr lang="en-US" sz="2000" dirty="0">
                <a:solidFill>
                  <a:srgbClr val="CC0000"/>
                </a:solidFill>
                <a:latin typeface="Calibri"/>
                <a:cs typeface="Calibri"/>
              </a:rPr>
              <a:t>strength</a:t>
            </a:r>
            <a:r>
              <a:rPr lang="en-US" sz="2000" dirty="0">
                <a:latin typeface="Calibri"/>
                <a:cs typeface="Calibri"/>
              </a:rPr>
              <a:t> of the prior</a:t>
            </a:r>
          </a:p>
          <a:p>
            <a:pPr lvl="1" eaLnBrk="1" hangingPunct="1">
              <a:lnSpc>
                <a:spcPct val="90000"/>
              </a:lnSpc>
            </a:pPr>
            <a:endParaRPr lang="en-US" sz="2000" dirty="0">
              <a:latin typeface="Calibri"/>
              <a:cs typeface="Calibri"/>
            </a:endParaRPr>
          </a:p>
          <a:p>
            <a:pPr eaLnBrk="1" hangingPunct="1">
              <a:lnSpc>
                <a:spcPct val="90000"/>
              </a:lnSpc>
            </a:pPr>
            <a:r>
              <a:rPr lang="en-US" sz="2400" dirty="0">
                <a:latin typeface="Calibri"/>
                <a:cs typeface="Calibri"/>
              </a:rPr>
              <a:t>Laplace for conditionals:</a:t>
            </a:r>
          </a:p>
          <a:p>
            <a:pPr lvl="1" eaLnBrk="1" hangingPunct="1">
              <a:lnSpc>
                <a:spcPct val="90000"/>
              </a:lnSpc>
            </a:pPr>
            <a:r>
              <a:rPr lang="en-US" sz="2000" dirty="0">
                <a:latin typeface="Calibri"/>
                <a:cs typeface="Calibri"/>
              </a:rPr>
              <a:t>Smooth each condition independently:</a:t>
            </a:r>
          </a:p>
          <a:p>
            <a:pPr lvl="1" eaLnBrk="1" hangingPunct="1">
              <a:lnSpc>
                <a:spcPct val="90000"/>
              </a:lnSpc>
            </a:pPr>
            <a:endParaRPr lang="en-US" sz="2000" dirty="0">
              <a:latin typeface="Calibri"/>
              <a:cs typeface="Calibri"/>
            </a:endParaRPr>
          </a:p>
          <a:p>
            <a:pPr lvl="1" eaLnBrk="1" hangingPunct="1">
              <a:lnSpc>
                <a:spcPct val="90000"/>
              </a:lnSpc>
            </a:pPr>
            <a:endParaRPr lang="en-US" sz="2000" dirty="0">
              <a:latin typeface="Calibri"/>
              <a:cs typeface="Calibri"/>
            </a:endParaRPr>
          </a:p>
          <a:p>
            <a:pPr eaLnBrk="1" hangingPunct="1">
              <a:lnSpc>
                <a:spcPct val="90000"/>
              </a:lnSpc>
            </a:pPr>
            <a:endParaRPr lang="en-US" sz="2400" dirty="0">
              <a:latin typeface="Calibri"/>
              <a:cs typeface="Calibri"/>
            </a:endParaRPr>
          </a:p>
        </p:txBody>
      </p:sp>
      <p:pic>
        <p:nvPicPr>
          <p:cNvPr id="30727" name="Picture 7" descr="txp_fig"/>
          <p:cNvPicPr>
            <a:picLocks noChangeAspect="1" noChangeArrowheads="1"/>
          </p:cNvPicPr>
          <p:nvPr>
            <p:custDataLst>
              <p:tags r:id="rId1"/>
            </p:custDataLst>
          </p:nvPr>
        </p:nvPicPr>
        <p:blipFill>
          <a:blip r:embed="rId7" cstate="print"/>
          <a:srcRect/>
          <a:stretch>
            <a:fillRect/>
          </a:stretch>
        </p:blipFill>
        <p:spPr bwMode="auto">
          <a:xfrm>
            <a:off x="7543802" y="3962401"/>
            <a:ext cx="2670175" cy="596900"/>
          </a:xfrm>
          <a:prstGeom prst="rect">
            <a:avLst/>
          </a:prstGeom>
          <a:noFill/>
          <a:ln w="9525">
            <a:noFill/>
            <a:miter lim="800000"/>
            <a:headEnd/>
            <a:tailEnd/>
          </a:ln>
        </p:spPr>
      </p:pic>
      <p:pic>
        <p:nvPicPr>
          <p:cNvPr id="30728" name="Picture 8" descr="txp_fig"/>
          <p:cNvPicPr>
            <a:picLocks noChangeAspect="1" noChangeArrowheads="1"/>
          </p:cNvPicPr>
          <p:nvPr>
            <p:custDataLst>
              <p:tags r:id="rId2"/>
            </p:custDataLst>
          </p:nvPr>
        </p:nvPicPr>
        <p:blipFill>
          <a:blip r:embed="rId8" cstate="print"/>
          <a:srcRect/>
          <a:stretch>
            <a:fillRect/>
          </a:stretch>
        </p:blipFill>
        <p:spPr bwMode="auto">
          <a:xfrm>
            <a:off x="7239001" y="4876801"/>
            <a:ext cx="3617913" cy="595313"/>
          </a:xfrm>
          <a:prstGeom prst="rect">
            <a:avLst/>
          </a:prstGeom>
          <a:noFill/>
          <a:ln w="9525">
            <a:noFill/>
            <a:miter lim="800000"/>
            <a:headEnd/>
            <a:tailEnd/>
          </a:ln>
        </p:spPr>
      </p:pic>
      <p:pic>
        <p:nvPicPr>
          <p:cNvPr id="30729" name="Picture 9" descr="txp_fig"/>
          <p:cNvPicPr>
            <a:picLocks noChangeAspect="1" noChangeArrowheads="1"/>
          </p:cNvPicPr>
          <p:nvPr>
            <p:custDataLst>
              <p:tags r:id="rId3"/>
            </p:custDataLst>
          </p:nvPr>
        </p:nvPicPr>
        <p:blipFill>
          <a:blip r:embed="rId9" cstate="print"/>
          <a:srcRect/>
          <a:stretch>
            <a:fillRect/>
          </a:stretch>
        </p:blipFill>
        <p:spPr bwMode="auto">
          <a:xfrm>
            <a:off x="7543802" y="3103563"/>
            <a:ext cx="2670175" cy="596900"/>
          </a:xfrm>
          <a:prstGeom prst="rect">
            <a:avLst/>
          </a:prstGeom>
          <a:noFill/>
          <a:ln w="9525">
            <a:noFill/>
            <a:miter lim="800000"/>
            <a:headEnd/>
            <a:tailEnd/>
          </a:ln>
        </p:spPr>
      </p:pic>
      <p:pic>
        <p:nvPicPr>
          <p:cNvPr id="1292298" name="Picture 10" descr="txp_fig"/>
          <p:cNvPicPr>
            <a:picLocks noChangeAspect="1" noChangeArrowheads="1"/>
          </p:cNvPicPr>
          <p:nvPr>
            <p:custDataLst>
              <p:tags r:id="rId4"/>
            </p:custDataLst>
          </p:nvPr>
        </p:nvPicPr>
        <p:blipFill>
          <a:blip r:embed="rId10" cstate="print"/>
          <a:srcRect/>
          <a:stretch>
            <a:fillRect/>
          </a:stretch>
        </p:blipFill>
        <p:spPr bwMode="auto">
          <a:xfrm>
            <a:off x="1789114" y="5570538"/>
            <a:ext cx="3468687" cy="677863"/>
          </a:xfrm>
          <a:prstGeom prst="rect">
            <a:avLst/>
          </a:prstGeom>
          <a:noFill/>
          <a:ln w="9525">
            <a:noFill/>
            <a:miter lim="800000"/>
            <a:headEnd/>
            <a:tailEnd/>
          </a:ln>
        </p:spPr>
      </p:pic>
      <p:pic>
        <p:nvPicPr>
          <p:cNvPr id="30731" name="Picture 11" descr="txp_fig"/>
          <p:cNvPicPr>
            <a:picLocks noChangeAspect="1" noChangeArrowheads="1"/>
          </p:cNvPicPr>
          <p:nvPr>
            <p:custDataLst>
              <p:tags r:id="rId5"/>
            </p:custDataLst>
          </p:nvPr>
        </p:nvPicPr>
        <p:blipFill>
          <a:blip r:embed="rId11" cstate="print"/>
          <a:srcRect/>
          <a:stretch>
            <a:fillRect/>
          </a:stretch>
        </p:blipFill>
        <p:spPr bwMode="auto">
          <a:xfrm>
            <a:off x="1828802" y="2667000"/>
            <a:ext cx="2760663" cy="633413"/>
          </a:xfrm>
          <a:prstGeom prst="rect">
            <a:avLst/>
          </a:prstGeom>
          <a:noFill/>
          <a:ln w="9525">
            <a:noFill/>
            <a:miter lim="800000"/>
            <a:headEnd/>
            <a:tailEnd/>
          </a:ln>
        </p:spPr>
      </p:pic>
      <p:sp>
        <p:nvSpPr>
          <p:cNvPr id="1292300" name="Rectangle 12"/>
          <p:cNvSpPr>
            <a:spLocks noChangeArrowheads="1"/>
          </p:cNvSpPr>
          <p:nvPr/>
        </p:nvSpPr>
        <p:spPr bwMode="auto">
          <a:xfrm>
            <a:off x="9372600" y="28956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2301" name="Rectangle 13"/>
          <p:cNvSpPr>
            <a:spLocks noChangeArrowheads="1"/>
          </p:cNvSpPr>
          <p:nvPr/>
        </p:nvSpPr>
        <p:spPr bwMode="auto">
          <a:xfrm>
            <a:off x="9372600" y="37338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2302" name="Rectangle 14"/>
          <p:cNvSpPr>
            <a:spLocks noChangeArrowheads="1"/>
          </p:cNvSpPr>
          <p:nvPr/>
        </p:nvSpPr>
        <p:spPr bwMode="auto">
          <a:xfrm>
            <a:off x="9296400" y="4724400"/>
            <a:ext cx="16764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grpSp>
        <p:nvGrpSpPr>
          <p:cNvPr id="2" name="Group 14"/>
          <p:cNvGrpSpPr/>
          <p:nvPr/>
        </p:nvGrpSpPr>
        <p:grpSpPr>
          <a:xfrm>
            <a:off x="7620000" y="1828800"/>
            <a:ext cx="2606040" cy="685800"/>
            <a:chOff x="6629400" y="1905000"/>
            <a:chExt cx="1447800" cy="381000"/>
          </a:xfrm>
        </p:grpSpPr>
        <p:sp>
          <p:nvSpPr>
            <p:cNvPr id="16" name="Oval 6"/>
            <p:cNvSpPr>
              <a:spLocks noChangeArrowheads="1"/>
            </p:cNvSpPr>
            <p:nvPr/>
          </p:nvSpPr>
          <p:spPr bwMode="auto">
            <a:xfrm>
              <a:off x="66294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7" name="Oval 7"/>
            <p:cNvSpPr>
              <a:spLocks noChangeArrowheads="1"/>
            </p:cNvSpPr>
            <p:nvPr/>
          </p:nvSpPr>
          <p:spPr bwMode="auto">
            <a:xfrm>
              <a:off x="71628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8" name="Oval 8"/>
            <p:cNvSpPr>
              <a:spLocks noChangeArrowheads="1"/>
            </p:cNvSpPr>
            <p:nvPr/>
          </p:nvSpPr>
          <p:spPr bwMode="auto">
            <a:xfrm>
              <a:off x="7696200" y="1905000"/>
              <a:ext cx="381000" cy="381000"/>
            </a:xfrm>
            <a:prstGeom prst="ellipse">
              <a:avLst/>
            </a:prstGeom>
            <a:solidFill>
              <a:srgbClr val="99CCFF"/>
            </a:solidFill>
            <a:ln w="19050">
              <a:solidFill>
                <a:schemeClr val="tx1"/>
              </a:solidFill>
              <a:round/>
              <a:headEnd/>
              <a:tailEnd/>
            </a:ln>
          </p:spPr>
          <p:txBody>
            <a:bodyPr wrap="none" anchor="ctr"/>
            <a:lstStyle/>
            <a:p>
              <a:pPr algn="ctr"/>
              <a:r>
                <a:rPr lang="en-US" sz="3200" dirty="0">
                  <a:latin typeface="Calibri"/>
                  <a:cs typeface="Calibri"/>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230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230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23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229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229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300" grpId="0" animBg="1"/>
      <p:bldP spid="1292301" grpId="0" animBg="1"/>
      <p:bldP spid="129230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Real Naïve Bayes: Smoothing</a:t>
            </a:r>
          </a:p>
        </p:txBody>
      </p:sp>
      <p:sp>
        <p:nvSpPr>
          <p:cNvPr id="30723" name="Rectangle 3"/>
          <p:cNvSpPr>
            <a:spLocks noGrp="1" noChangeArrowheads="1"/>
          </p:cNvSpPr>
          <p:nvPr>
            <p:ph idx="1"/>
          </p:nvPr>
        </p:nvSpPr>
        <p:spPr/>
        <p:txBody>
          <a:bodyPr/>
          <a:lstStyle/>
          <a:p>
            <a:pPr eaLnBrk="1" hangingPunct="1"/>
            <a:r>
              <a:rPr lang="en-US" sz="2400" dirty="0"/>
              <a:t>For real classification problems, smoothing is critical</a:t>
            </a:r>
          </a:p>
          <a:p>
            <a:pPr eaLnBrk="1" hangingPunct="1"/>
            <a:r>
              <a:rPr lang="en-US" sz="2400" dirty="0"/>
              <a:t>New odds ratios:</a:t>
            </a:r>
          </a:p>
        </p:txBody>
      </p:sp>
      <p:sp>
        <p:nvSpPr>
          <p:cNvPr id="30724" name="Text Box 4"/>
          <p:cNvSpPr txBox="1">
            <a:spLocks noChangeArrowheads="1"/>
          </p:cNvSpPr>
          <p:nvPr/>
        </p:nvSpPr>
        <p:spPr bwMode="auto">
          <a:xfrm>
            <a:off x="1600200" y="3690938"/>
            <a:ext cx="25146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helvetica : 11.4</a:t>
            </a:r>
          </a:p>
          <a:p>
            <a:r>
              <a:rPr lang="en-US">
                <a:latin typeface="Courier New" pitchFamily="49" charset="0"/>
              </a:rPr>
              <a:t>seems     : 10.8</a:t>
            </a:r>
          </a:p>
          <a:p>
            <a:r>
              <a:rPr lang="en-US">
                <a:latin typeface="Courier New" pitchFamily="49" charset="0"/>
              </a:rPr>
              <a:t>group     : 10.2</a:t>
            </a:r>
          </a:p>
          <a:p>
            <a:r>
              <a:rPr lang="en-US">
                <a:latin typeface="Courier New" pitchFamily="49" charset="0"/>
              </a:rPr>
              <a:t>ago       :  8.4</a:t>
            </a:r>
          </a:p>
          <a:p>
            <a:r>
              <a:rPr lang="en-US">
                <a:latin typeface="Courier New" pitchFamily="49" charset="0"/>
              </a:rPr>
              <a:t>areas     :  8.3</a:t>
            </a:r>
          </a:p>
          <a:p>
            <a:r>
              <a:rPr lang="en-US">
                <a:latin typeface="Courier New" pitchFamily="49" charset="0"/>
              </a:rPr>
              <a:t>...</a:t>
            </a:r>
          </a:p>
        </p:txBody>
      </p:sp>
      <p:sp>
        <p:nvSpPr>
          <p:cNvPr id="30725" name="Text Box 5"/>
          <p:cNvSpPr txBox="1">
            <a:spLocks noChangeArrowheads="1"/>
          </p:cNvSpPr>
          <p:nvPr/>
        </p:nvSpPr>
        <p:spPr bwMode="auto">
          <a:xfrm>
            <a:off x="4876800" y="3690938"/>
            <a:ext cx="24384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verdana : 28.8</a:t>
            </a:r>
          </a:p>
          <a:p>
            <a:r>
              <a:rPr lang="en-US">
                <a:latin typeface="Courier New" pitchFamily="49" charset="0"/>
              </a:rPr>
              <a:t>Credit  : 28.4</a:t>
            </a:r>
          </a:p>
          <a:p>
            <a:r>
              <a:rPr lang="en-US">
                <a:latin typeface="Courier New" pitchFamily="49" charset="0"/>
              </a:rPr>
              <a:t>ORDER   : 27.2</a:t>
            </a:r>
          </a:p>
          <a:p>
            <a:r>
              <a:rPr lang="en-US">
                <a:latin typeface="Courier New" pitchFamily="49" charset="0"/>
              </a:rPr>
              <a:t>&lt;FONT&gt;  : 26.9</a:t>
            </a:r>
          </a:p>
          <a:p>
            <a:r>
              <a:rPr lang="en-US">
                <a:latin typeface="Courier New" pitchFamily="49" charset="0"/>
              </a:rPr>
              <a:t>money   : 26.5</a:t>
            </a:r>
          </a:p>
          <a:p>
            <a:r>
              <a:rPr lang="en-US">
                <a:latin typeface="Courier New" pitchFamily="49" charset="0"/>
              </a:rPr>
              <a:t>...</a:t>
            </a:r>
          </a:p>
        </p:txBody>
      </p:sp>
      <p:pic>
        <p:nvPicPr>
          <p:cNvPr id="30726" name="Picture 6" descr="txp_fig"/>
          <p:cNvPicPr>
            <a:picLocks noChangeAspect="1" noChangeArrowheads="1"/>
          </p:cNvPicPr>
          <p:nvPr>
            <p:custDataLst>
              <p:tags r:id="rId1"/>
            </p:custDataLst>
          </p:nvPr>
        </p:nvPicPr>
        <p:blipFill>
          <a:blip r:embed="rId4" cstate="print"/>
          <a:srcRect/>
          <a:stretch>
            <a:fillRect/>
          </a:stretch>
        </p:blipFill>
        <p:spPr bwMode="auto">
          <a:xfrm>
            <a:off x="2009775" y="2762250"/>
            <a:ext cx="1647825" cy="698500"/>
          </a:xfrm>
          <a:prstGeom prst="rect">
            <a:avLst/>
          </a:prstGeom>
          <a:noFill/>
          <a:ln w="9525">
            <a:noFill/>
            <a:miter lim="800000"/>
            <a:headEnd/>
            <a:tailEnd/>
          </a:ln>
        </p:spPr>
      </p:pic>
      <p:pic>
        <p:nvPicPr>
          <p:cNvPr id="30727" name="Picture 7" descr="txp_fig"/>
          <p:cNvPicPr>
            <a:picLocks noChangeAspect="1" noChangeArrowheads="1"/>
          </p:cNvPicPr>
          <p:nvPr>
            <p:custDataLst>
              <p:tags r:id="rId2"/>
            </p:custDataLst>
          </p:nvPr>
        </p:nvPicPr>
        <p:blipFill>
          <a:blip r:embed="rId5" cstate="print"/>
          <a:srcRect/>
          <a:stretch>
            <a:fillRect/>
          </a:stretch>
        </p:blipFill>
        <p:spPr bwMode="auto">
          <a:xfrm>
            <a:off x="5183188" y="2736850"/>
            <a:ext cx="1647825" cy="698500"/>
          </a:xfrm>
          <a:prstGeom prst="rect">
            <a:avLst/>
          </a:prstGeom>
          <a:noFill/>
          <a:ln w="9525">
            <a:noFill/>
            <a:miter lim="800000"/>
            <a:headEnd/>
            <a:tailEnd/>
          </a:ln>
        </p:spPr>
      </p:pic>
      <p:sp>
        <p:nvSpPr>
          <p:cNvPr id="30728" name="Text Box 8"/>
          <p:cNvSpPr txBox="1">
            <a:spLocks noChangeArrowheads="1"/>
          </p:cNvSpPr>
          <p:nvPr/>
        </p:nvSpPr>
        <p:spPr bwMode="auto">
          <a:xfrm>
            <a:off x="2514600" y="5791200"/>
            <a:ext cx="4267200" cy="457200"/>
          </a:xfrm>
          <a:prstGeom prst="rect">
            <a:avLst/>
          </a:prstGeom>
          <a:noFill/>
          <a:ln w="9525">
            <a:noFill/>
            <a:miter lim="800000"/>
            <a:headEnd/>
            <a:tailEnd/>
          </a:ln>
        </p:spPr>
        <p:txBody>
          <a:bodyPr>
            <a:spAutoFit/>
          </a:bodyPr>
          <a:lstStyle/>
          <a:p>
            <a:pPr>
              <a:spcBef>
                <a:spcPct val="50000"/>
              </a:spcBef>
            </a:pPr>
            <a:r>
              <a:rPr lang="en-US" sz="2400" i="1" dirty="0">
                <a:latin typeface="Calibri" pitchFamily="34" charset="0"/>
              </a:rPr>
              <a:t>Do these make more sense?</a:t>
            </a:r>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43863" y="1295400"/>
            <a:ext cx="3352874" cy="4667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0" y="1143596"/>
            <a:ext cx="7199313" cy="540900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atin typeface="Calibri"/>
                <a:cs typeface="Calibri"/>
              </a:rPr>
              <a:t>Tuning on Held-Out Data</a:t>
            </a:r>
          </a:p>
        </p:txBody>
      </p:sp>
      <p:sp>
        <p:nvSpPr>
          <p:cNvPr id="31747" name="Rectangle 3"/>
          <p:cNvSpPr>
            <a:spLocks noGrp="1" noChangeArrowheads="1"/>
          </p:cNvSpPr>
          <p:nvPr>
            <p:ph idx="1"/>
          </p:nvPr>
        </p:nvSpPr>
        <p:spPr>
          <a:xfrm>
            <a:off x="457200" y="1676400"/>
            <a:ext cx="6477000" cy="4525962"/>
          </a:xfrm>
        </p:spPr>
        <p:txBody>
          <a:bodyPr/>
          <a:lstStyle/>
          <a:p>
            <a:pPr eaLnBrk="1" hangingPunct="1">
              <a:lnSpc>
                <a:spcPct val="80000"/>
              </a:lnSpc>
            </a:pPr>
            <a:r>
              <a:rPr lang="en-US" sz="2800" dirty="0">
                <a:latin typeface="Calibri"/>
                <a:cs typeface="Calibri"/>
              </a:rPr>
              <a:t>Now we’ve got two kinds of unknowns</a:t>
            </a:r>
          </a:p>
          <a:p>
            <a:pPr lvl="1" eaLnBrk="1" hangingPunct="1">
              <a:lnSpc>
                <a:spcPct val="80000"/>
              </a:lnSpc>
            </a:pPr>
            <a:r>
              <a:rPr lang="en-US" sz="2400" dirty="0">
                <a:latin typeface="Calibri"/>
                <a:cs typeface="Calibri"/>
              </a:rPr>
              <a:t>Parameters: the probabilities P(X|Y), P(Y)</a:t>
            </a:r>
          </a:p>
          <a:p>
            <a:pPr lvl="1" eaLnBrk="1" hangingPunct="1">
              <a:lnSpc>
                <a:spcPct val="80000"/>
              </a:lnSpc>
            </a:pPr>
            <a:r>
              <a:rPr lang="en-US" sz="2400" dirty="0" err="1">
                <a:latin typeface="Calibri"/>
                <a:cs typeface="Calibri"/>
              </a:rPr>
              <a:t>Hyperparameters</a:t>
            </a:r>
            <a:r>
              <a:rPr lang="en-US" sz="2400" dirty="0">
                <a:latin typeface="Calibri"/>
                <a:cs typeface="Calibri"/>
              </a:rPr>
              <a:t>: e.g. the amount / type of smoothing to do, k, </a:t>
            </a:r>
            <a:r>
              <a:rPr lang="en-US" sz="2400" dirty="0">
                <a:latin typeface="Calibri"/>
                <a:cs typeface="Calibri"/>
                <a:sym typeface="Symbol" pitchFamily="18" charset="2"/>
              </a:rPr>
              <a:t></a:t>
            </a:r>
          </a:p>
          <a:p>
            <a:pPr lvl="1" eaLnBrk="1" hangingPunct="1">
              <a:lnSpc>
                <a:spcPct val="80000"/>
              </a:lnSpc>
            </a:pPr>
            <a:endParaRPr lang="en-US" sz="2400" dirty="0">
              <a:latin typeface="Calibri"/>
              <a:cs typeface="Calibri"/>
              <a:sym typeface="Symbol" pitchFamily="18" charset="2"/>
            </a:endParaRPr>
          </a:p>
          <a:p>
            <a:pPr eaLnBrk="1" hangingPunct="1">
              <a:lnSpc>
                <a:spcPct val="80000"/>
              </a:lnSpc>
            </a:pPr>
            <a:r>
              <a:rPr lang="en-US" sz="2800" dirty="0">
                <a:latin typeface="Calibri"/>
                <a:cs typeface="Calibri"/>
                <a:sym typeface="Symbol" pitchFamily="18" charset="2"/>
              </a:rPr>
              <a:t>What should we learn where?</a:t>
            </a:r>
          </a:p>
          <a:p>
            <a:pPr lvl="1" eaLnBrk="1" hangingPunct="1">
              <a:lnSpc>
                <a:spcPct val="80000"/>
              </a:lnSpc>
            </a:pPr>
            <a:r>
              <a:rPr lang="en-US" sz="2400" dirty="0">
                <a:latin typeface="Calibri"/>
                <a:cs typeface="Calibri"/>
                <a:sym typeface="Symbol" pitchFamily="18" charset="2"/>
              </a:rPr>
              <a:t>Learn parameters from training data</a:t>
            </a:r>
          </a:p>
          <a:p>
            <a:pPr lvl="1" eaLnBrk="1" hangingPunct="1">
              <a:lnSpc>
                <a:spcPct val="80000"/>
              </a:lnSpc>
            </a:pPr>
            <a:r>
              <a:rPr lang="en-US" sz="2400" dirty="0">
                <a:latin typeface="Calibri"/>
                <a:cs typeface="Calibri"/>
                <a:sym typeface="Symbol" pitchFamily="18" charset="2"/>
              </a:rPr>
              <a:t>Tune </a:t>
            </a:r>
            <a:r>
              <a:rPr lang="en-US" sz="2400" dirty="0" err="1">
                <a:latin typeface="Calibri"/>
                <a:cs typeface="Calibri"/>
                <a:sym typeface="Symbol" pitchFamily="18" charset="2"/>
              </a:rPr>
              <a:t>hyperparameters</a:t>
            </a:r>
            <a:r>
              <a:rPr lang="en-US" sz="2400" dirty="0">
                <a:latin typeface="Calibri"/>
                <a:cs typeface="Calibri"/>
                <a:sym typeface="Symbol" pitchFamily="18" charset="2"/>
              </a:rPr>
              <a:t> on different data</a:t>
            </a:r>
          </a:p>
          <a:p>
            <a:pPr lvl="2" eaLnBrk="1" hangingPunct="1">
              <a:lnSpc>
                <a:spcPct val="80000"/>
              </a:lnSpc>
            </a:pPr>
            <a:r>
              <a:rPr lang="en-US" sz="2000" dirty="0">
                <a:latin typeface="Calibri"/>
                <a:cs typeface="Calibri"/>
                <a:sym typeface="Symbol" pitchFamily="18" charset="2"/>
              </a:rPr>
              <a:t>Why?</a:t>
            </a:r>
          </a:p>
          <a:p>
            <a:pPr lvl="1" eaLnBrk="1" hangingPunct="1">
              <a:lnSpc>
                <a:spcPct val="80000"/>
              </a:lnSpc>
            </a:pPr>
            <a:r>
              <a:rPr lang="en-US" sz="2400" dirty="0">
                <a:latin typeface="Calibri"/>
                <a:cs typeface="Calibri"/>
                <a:sym typeface="Symbol" pitchFamily="18" charset="2"/>
              </a:rPr>
              <a:t>For each value of the </a:t>
            </a:r>
            <a:r>
              <a:rPr lang="en-US" sz="2400" dirty="0" err="1">
                <a:latin typeface="Calibri"/>
                <a:cs typeface="Calibri"/>
                <a:sym typeface="Symbol" pitchFamily="18" charset="2"/>
              </a:rPr>
              <a:t>hyperparameters</a:t>
            </a:r>
            <a:r>
              <a:rPr lang="en-US" sz="2400" dirty="0">
                <a:latin typeface="Calibri"/>
                <a:cs typeface="Calibri"/>
                <a:sym typeface="Symbol" pitchFamily="18" charset="2"/>
              </a:rPr>
              <a:t>, train and test on the held-out data</a:t>
            </a:r>
          </a:p>
          <a:p>
            <a:pPr lvl="1" eaLnBrk="1" hangingPunct="1">
              <a:lnSpc>
                <a:spcPct val="80000"/>
              </a:lnSpc>
            </a:pPr>
            <a:r>
              <a:rPr lang="en-US" sz="2400" dirty="0">
                <a:latin typeface="Calibri"/>
                <a:cs typeface="Calibri"/>
                <a:sym typeface="Symbol" pitchFamily="18" charset="2"/>
              </a:rPr>
              <a:t>Choose the best value and do a final test on the test data</a:t>
            </a:r>
          </a:p>
        </p:txBody>
      </p:sp>
      <p:sp>
        <p:nvSpPr>
          <p:cNvPr id="31748" name="Line 4"/>
          <p:cNvSpPr>
            <a:spLocks noChangeShapeType="1"/>
          </p:cNvSpPr>
          <p:nvPr/>
        </p:nvSpPr>
        <p:spPr bwMode="auto">
          <a:xfrm>
            <a:off x="8129587" y="3933825"/>
            <a:ext cx="2165350" cy="0"/>
          </a:xfrm>
          <a:prstGeom prst="line">
            <a:avLst/>
          </a:prstGeom>
          <a:noFill/>
          <a:ln w="38100">
            <a:solidFill>
              <a:schemeClr val="tx1"/>
            </a:solidFill>
            <a:round/>
            <a:headEnd/>
            <a:tailEnd/>
          </a:ln>
        </p:spPr>
        <p:txBody>
          <a:bodyPr/>
          <a:lstStyle/>
          <a:p>
            <a:endParaRPr lang="en-US">
              <a:latin typeface="Calibri"/>
              <a:cs typeface="Calibri"/>
            </a:endParaRPr>
          </a:p>
        </p:txBody>
      </p:sp>
      <p:sp>
        <p:nvSpPr>
          <p:cNvPr id="31749" name="Line 5"/>
          <p:cNvSpPr>
            <a:spLocks noChangeShapeType="1"/>
          </p:cNvSpPr>
          <p:nvPr/>
        </p:nvSpPr>
        <p:spPr bwMode="auto">
          <a:xfrm flipV="1">
            <a:off x="8129587" y="2093913"/>
            <a:ext cx="0" cy="1839912"/>
          </a:xfrm>
          <a:prstGeom prst="line">
            <a:avLst/>
          </a:prstGeom>
          <a:noFill/>
          <a:ln w="38100">
            <a:solidFill>
              <a:schemeClr val="tx1"/>
            </a:solidFill>
            <a:round/>
            <a:headEnd/>
            <a:tailEnd/>
          </a:ln>
        </p:spPr>
        <p:txBody>
          <a:bodyPr/>
          <a:lstStyle/>
          <a:p>
            <a:endParaRPr lang="en-US">
              <a:latin typeface="Calibri"/>
              <a:cs typeface="Calibri"/>
            </a:endParaRPr>
          </a:p>
        </p:txBody>
      </p:sp>
      <p:pic>
        <p:nvPicPr>
          <p:cNvPr id="31750" name="Picture 13" descr="txp_fig"/>
          <p:cNvPicPr>
            <a:picLocks noChangeAspect="1"/>
          </p:cNvPicPr>
          <p:nvPr>
            <p:custDataLst>
              <p:tags r:id="rId1"/>
            </p:custDataLst>
          </p:nvPr>
        </p:nvPicPr>
        <p:blipFill>
          <a:blip r:embed="rId7" cstate="print"/>
          <a:srcRect/>
          <a:stretch>
            <a:fillRect/>
          </a:stretch>
        </p:blipFill>
        <p:spPr bwMode="auto">
          <a:xfrm>
            <a:off x="9140825" y="4149725"/>
            <a:ext cx="150812" cy="223838"/>
          </a:xfrm>
          <a:prstGeom prst="rect">
            <a:avLst/>
          </a:prstGeom>
          <a:noFill/>
          <a:ln w="9525">
            <a:noFill/>
            <a:miter lim="800000"/>
            <a:headEnd/>
            <a:tailEnd/>
          </a:ln>
        </p:spPr>
      </p:pic>
      <p:pic>
        <p:nvPicPr>
          <p:cNvPr id="31751" name="Picture 7" descr="txp_fig"/>
          <p:cNvPicPr>
            <a:picLocks noChangeAspect="1" noChangeArrowheads="1"/>
          </p:cNvPicPr>
          <p:nvPr>
            <p:custDataLst>
              <p:tags r:id="rId2"/>
            </p:custDataLst>
          </p:nvPr>
        </p:nvPicPr>
        <p:blipFill>
          <a:blip r:embed="rId8" cstate="print"/>
          <a:srcRect/>
          <a:stretch>
            <a:fillRect/>
          </a:stretch>
        </p:blipFill>
        <p:spPr bwMode="auto">
          <a:xfrm>
            <a:off x="7704137" y="2306638"/>
            <a:ext cx="209550" cy="1317625"/>
          </a:xfrm>
          <a:prstGeom prst="rect">
            <a:avLst/>
          </a:prstGeom>
          <a:noFill/>
          <a:ln w="9525">
            <a:noFill/>
            <a:miter lim="800000"/>
            <a:headEnd/>
            <a:tailEnd/>
          </a:ln>
        </p:spPr>
      </p:pic>
      <p:sp>
        <p:nvSpPr>
          <p:cNvPr id="31752" name="Freeform 8"/>
          <p:cNvSpPr>
            <a:spLocks/>
          </p:cNvSpPr>
          <p:nvPr/>
        </p:nvSpPr>
        <p:spPr bwMode="auto">
          <a:xfrm>
            <a:off x="8161337" y="2128838"/>
            <a:ext cx="2133600" cy="1752600"/>
          </a:xfrm>
          <a:custGeom>
            <a:avLst/>
            <a:gdLst>
              <a:gd name="T0" fmla="*/ 0 w 1344"/>
              <a:gd name="T1" fmla="*/ 0 h 1104"/>
              <a:gd name="T2" fmla="*/ 2147483647 w 1344"/>
              <a:gd name="T3" fmla="*/ 2147483647 h 1104"/>
              <a:gd name="T4" fmla="*/ 2147483647 w 1344"/>
              <a:gd name="T5" fmla="*/ 2147483647 h 1104"/>
              <a:gd name="T6" fmla="*/ 2147483647 w 1344"/>
              <a:gd name="T7" fmla="*/ 2147483647 h 1104"/>
              <a:gd name="T8" fmla="*/ 0 60000 65536"/>
              <a:gd name="T9" fmla="*/ 0 60000 65536"/>
              <a:gd name="T10" fmla="*/ 0 60000 65536"/>
              <a:gd name="T11" fmla="*/ 0 60000 65536"/>
              <a:gd name="T12" fmla="*/ 0 w 1344"/>
              <a:gd name="T13" fmla="*/ 0 h 1104"/>
              <a:gd name="T14" fmla="*/ 1344 w 1344"/>
              <a:gd name="T15" fmla="*/ 1104 h 1104"/>
            </a:gdLst>
            <a:ahLst/>
            <a:cxnLst>
              <a:cxn ang="T8">
                <a:pos x="T0" y="T1"/>
              </a:cxn>
              <a:cxn ang="T9">
                <a:pos x="T2" y="T3"/>
              </a:cxn>
              <a:cxn ang="T10">
                <a:pos x="T4" y="T5"/>
              </a:cxn>
              <a:cxn ang="T11">
                <a:pos x="T6" y="T7"/>
              </a:cxn>
            </a:cxnLst>
            <a:rect l="T12" t="T13" r="T14" b="T15"/>
            <a:pathLst>
              <a:path w="1344" h="1104">
                <a:moveTo>
                  <a:pt x="0" y="0"/>
                </a:moveTo>
                <a:cubicBezTo>
                  <a:pt x="132" y="0"/>
                  <a:pt x="264" y="0"/>
                  <a:pt x="432" y="48"/>
                </a:cubicBezTo>
                <a:cubicBezTo>
                  <a:pt x="600" y="96"/>
                  <a:pt x="856" y="112"/>
                  <a:pt x="1008" y="288"/>
                </a:cubicBezTo>
                <a:cubicBezTo>
                  <a:pt x="1160" y="464"/>
                  <a:pt x="1252" y="784"/>
                  <a:pt x="1344" y="1104"/>
                </a:cubicBezTo>
              </a:path>
            </a:pathLst>
          </a:custGeom>
          <a:noFill/>
          <a:ln w="38100">
            <a:solidFill>
              <a:srgbClr val="3333FF"/>
            </a:solidFill>
            <a:round/>
            <a:headEnd/>
            <a:tailEnd/>
          </a:ln>
        </p:spPr>
        <p:txBody>
          <a:bodyPr/>
          <a:lstStyle/>
          <a:p>
            <a:endParaRPr lang="en-US">
              <a:latin typeface="Calibri"/>
              <a:cs typeface="Calibri"/>
            </a:endParaRPr>
          </a:p>
        </p:txBody>
      </p:sp>
      <p:pic>
        <p:nvPicPr>
          <p:cNvPr id="31753" name="Picture 9" descr="txp_fig"/>
          <p:cNvPicPr>
            <a:picLocks noChangeAspect="1" noChangeArrowheads="1"/>
          </p:cNvPicPr>
          <p:nvPr>
            <p:custDataLst>
              <p:tags r:id="rId3"/>
            </p:custDataLst>
          </p:nvPr>
        </p:nvPicPr>
        <p:blipFill>
          <a:blip r:embed="rId9" cstate="print"/>
          <a:srcRect/>
          <a:stretch>
            <a:fillRect/>
          </a:stretch>
        </p:blipFill>
        <p:spPr bwMode="auto">
          <a:xfrm>
            <a:off x="9151937" y="1900238"/>
            <a:ext cx="1136650" cy="269875"/>
          </a:xfrm>
          <a:prstGeom prst="rect">
            <a:avLst/>
          </a:prstGeom>
          <a:noFill/>
          <a:ln w="9525">
            <a:noFill/>
            <a:miter lim="800000"/>
            <a:headEnd/>
            <a:tailEnd/>
          </a:ln>
        </p:spPr>
      </p:pic>
      <p:sp>
        <p:nvSpPr>
          <p:cNvPr id="31754" name="Freeform 10"/>
          <p:cNvSpPr>
            <a:spLocks/>
          </p:cNvSpPr>
          <p:nvPr/>
        </p:nvSpPr>
        <p:spPr bwMode="auto">
          <a:xfrm>
            <a:off x="8164512" y="2430463"/>
            <a:ext cx="2130425" cy="1450975"/>
          </a:xfrm>
          <a:custGeom>
            <a:avLst/>
            <a:gdLst>
              <a:gd name="T0" fmla="*/ 0 w 1342"/>
              <a:gd name="T1" fmla="*/ 2147483647 h 914"/>
              <a:gd name="T2" fmla="*/ 2147483647 w 1342"/>
              <a:gd name="T3" fmla="*/ 2147483647 h 914"/>
              <a:gd name="T4" fmla="*/ 2147483647 w 1342"/>
              <a:gd name="T5" fmla="*/ 2147483647 h 914"/>
              <a:gd name="T6" fmla="*/ 2147483647 w 1342"/>
              <a:gd name="T7" fmla="*/ 2147483647 h 914"/>
              <a:gd name="T8" fmla="*/ 0 60000 65536"/>
              <a:gd name="T9" fmla="*/ 0 60000 65536"/>
              <a:gd name="T10" fmla="*/ 0 60000 65536"/>
              <a:gd name="T11" fmla="*/ 0 60000 65536"/>
              <a:gd name="T12" fmla="*/ 0 w 1342"/>
              <a:gd name="T13" fmla="*/ 0 h 914"/>
              <a:gd name="T14" fmla="*/ 1342 w 1342"/>
              <a:gd name="T15" fmla="*/ 914 h 914"/>
            </a:gdLst>
            <a:ahLst/>
            <a:cxnLst>
              <a:cxn ang="T8">
                <a:pos x="T0" y="T1"/>
              </a:cxn>
              <a:cxn ang="T9">
                <a:pos x="T2" y="T3"/>
              </a:cxn>
              <a:cxn ang="T10">
                <a:pos x="T4" y="T5"/>
              </a:cxn>
              <a:cxn ang="T11">
                <a:pos x="T6" y="T7"/>
              </a:cxn>
            </a:cxnLst>
            <a:rect l="T12" t="T13" r="T14" b="T15"/>
            <a:pathLst>
              <a:path w="1342" h="914">
                <a:moveTo>
                  <a:pt x="0" y="235"/>
                </a:moveTo>
                <a:cubicBezTo>
                  <a:pt x="64" y="197"/>
                  <a:pt x="228" y="8"/>
                  <a:pt x="388" y="4"/>
                </a:cubicBezTo>
                <a:cubicBezTo>
                  <a:pt x="548" y="0"/>
                  <a:pt x="799" y="62"/>
                  <a:pt x="958" y="214"/>
                </a:cubicBezTo>
                <a:cubicBezTo>
                  <a:pt x="1117" y="366"/>
                  <a:pt x="1262" y="768"/>
                  <a:pt x="1342" y="914"/>
                </a:cubicBezTo>
              </a:path>
            </a:pathLst>
          </a:custGeom>
          <a:noFill/>
          <a:ln w="38100">
            <a:solidFill>
              <a:srgbClr val="008000"/>
            </a:solidFill>
            <a:round/>
            <a:headEnd/>
            <a:tailEnd/>
          </a:ln>
        </p:spPr>
        <p:txBody>
          <a:bodyPr/>
          <a:lstStyle/>
          <a:p>
            <a:endParaRPr lang="en-US">
              <a:latin typeface="Calibri"/>
              <a:cs typeface="Calibri"/>
            </a:endParaRPr>
          </a:p>
        </p:txBody>
      </p:sp>
      <p:pic>
        <p:nvPicPr>
          <p:cNvPr id="31755" name="Picture 11" descr="txp_fig"/>
          <p:cNvPicPr>
            <a:picLocks noChangeAspect="1" noChangeArrowheads="1"/>
          </p:cNvPicPr>
          <p:nvPr>
            <p:custDataLst>
              <p:tags r:id="rId4"/>
            </p:custDataLst>
          </p:nvPr>
        </p:nvPicPr>
        <p:blipFill>
          <a:blip r:embed="rId10" cstate="print"/>
          <a:srcRect/>
          <a:stretch>
            <a:fillRect/>
          </a:stretch>
        </p:blipFill>
        <p:spPr bwMode="auto">
          <a:xfrm>
            <a:off x="8229600" y="3124200"/>
            <a:ext cx="1227137" cy="223838"/>
          </a:xfrm>
          <a:prstGeom prst="rect">
            <a:avLst/>
          </a:prstGeom>
          <a:noFill/>
          <a:ln w="9525">
            <a:noFill/>
            <a:miter lim="800000"/>
            <a:headEnd/>
            <a:tailEnd/>
          </a:ln>
        </p:spPr>
      </p:pic>
      <p:pic>
        <p:nvPicPr>
          <p:cNvPr id="31756" name="Picture 12" descr="txp_fig"/>
          <p:cNvPicPr>
            <a:picLocks noChangeAspect="1" noChangeArrowheads="1"/>
          </p:cNvPicPr>
          <p:nvPr>
            <p:custDataLst>
              <p:tags r:id="rId5"/>
            </p:custDataLst>
          </p:nvPr>
        </p:nvPicPr>
        <p:blipFill>
          <a:blip r:embed="rId11" cstate="print"/>
          <a:srcRect/>
          <a:stretch>
            <a:fillRect/>
          </a:stretch>
        </p:blipFill>
        <p:spPr bwMode="auto">
          <a:xfrm>
            <a:off x="9228137" y="3424238"/>
            <a:ext cx="584200" cy="209550"/>
          </a:xfrm>
          <a:prstGeom prst="rect">
            <a:avLst/>
          </a:prstGeom>
          <a:noFill/>
          <a:ln w="9525">
            <a:noFill/>
            <a:miter lim="800000"/>
            <a:headEnd/>
            <a:tailEnd/>
          </a:ln>
        </p:spPr>
      </p:pic>
      <p:sp>
        <p:nvSpPr>
          <p:cNvPr id="31757" name="Freeform 13"/>
          <p:cNvSpPr>
            <a:spLocks/>
          </p:cNvSpPr>
          <p:nvPr/>
        </p:nvSpPr>
        <p:spPr bwMode="auto">
          <a:xfrm>
            <a:off x="8161337" y="2420938"/>
            <a:ext cx="2130425" cy="1463675"/>
          </a:xfrm>
          <a:custGeom>
            <a:avLst/>
            <a:gdLst>
              <a:gd name="T0" fmla="*/ 0 w 1342"/>
              <a:gd name="T1" fmla="*/ 2147483647 h 922"/>
              <a:gd name="T2" fmla="*/ 2147483647 w 1342"/>
              <a:gd name="T3" fmla="*/ 2147483647 h 922"/>
              <a:gd name="T4" fmla="*/ 2147483647 w 1342"/>
              <a:gd name="T5" fmla="*/ 2147483647 h 922"/>
              <a:gd name="T6" fmla="*/ 2147483647 w 1342"/>
              <a:gd name="T7" fmla="*/ 2147483647 h 922"/>
              <a:gd name="T8" fmla="*/ 0 60000 65536"/>
              <a:gd name="T9" fmla="*/ 0 60000 65536"/>
              <a:gd name="T10" fmla="*/ 0 60000 65536"/>
              <a:gd name="T11" fmla="*/ 0 60000 65536"/>
              <a:gd name="T12" fmla="*/ 0 w 1342"/>
              <a:gd name="T13" fmla="*/ 0 h 922"/>
              <a:gd name="T14" fmla="*/ 1342 w 1342"/>
              <a:gd name="T15" fmla="*/ 922 h 922"/>
            </a:gdLst>
            <a:ahLst/>
            <a:cxnLst>
              <a:cxn ang="T8">
                <a:pos x="T0" y="T1"/>
              </a:cxn>
              <a:cxn ang="T9">
                <a:pos x="T2" y="T3"/>
              </a:cxn>
              <a:cxn ang="T10">
                <a:pos x="T4" y="T5"/>
              </a:cxn>
              <a:cxn ang="T11">
                <a:pos x="T6" y="T7"/>
              </a:cxn>
            </a:cxnLst>
            <a:rect l="T12" t="T13" r="T14" b="T15"/>
            <a:pathLst>
              <a:path w="1342" h="922">
                <a:moveTo>
                  <a:pt x="0" y="243"/>
                </a:moveTo>
                <a:cubicBezTo>
                  <a:pt x="93" y="203"/>
                  <a:pt x="406" y="8"/>
                  <a:pt x="557" y="4"/>
                </a:cubicBezTo>
                <a:cubicBezTo>
                  <a:pt x="708" y="0"/>
                  <a:pt x="776" y="67"/>
                  <a:pt x="907" y="220"/>
                </a:cubicBezTo>
                <a:cubicBezTo>
                  <a:pt x="1038" y="373"/>
                  <a:pt x="1252" y="776"/>
                  <a:pt x="1342" y="922"/>
                </a:cubicBezTo>
              </a:path>
            </a:pathLst>
          </a:custGeom>
          <a:noFill/>
          <a:ln w="38100">
            <a:solidFill>
              <a:srgbClr val="CC0000"/>
            </a:solidFill>
            <a:round/>
            <a:headEnd/>
            <a:tailEnd/>
          </a:ln>
        </p:spPr>
        <p:txBody>
          <a:bodyPr/>
          <a:lstStyle/>
          <a:p>
            <a:endParaRPr lang="en-US">
              <a:latin typeface="Calibri"/>
              <a:cs typeface="Calibri"/>
            </a:endParaRPr>
          </a:p>
        </p:txBody>
      </p:sp>
      <p:pic>
        <p:nvPicPr>
          <p:cNvPr id="1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323298" y="4375150"/>
            <a:ext cx="1032052" cy="1543050"/>
          </a:xfrm>
          <a:prstGeom prst="rect">
            <a:avLst/>
          </a:prstGeom>
          <a:noFill/>
        </p:spPr>
      </p:pic>
      <p:pic>
        <p:nvPicPr>
          <p:cNvPr id="15" name="Picture 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8618537" y="4451367"/>
            <a:ext cx="1108477" cy="1543016"/>
          </a:xfrm>
          <a:prstGeom prst="rect">
            <a:avLst/>
          </a:prstGeom>
          <a:noFill/>
        </p:spPr>
      </p:pic>
      <p:pic>
        <p:nvPicPr>
          <p:cNvPr id="1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10066596" y="4400550"/>
            <a:ext cx="1410271" cy="154305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0" y="1371600"/>
            <a:ext cx="7500937" cy="45859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Training and Machine Learning</a:t>
            </a:r>
          </a:p>
        </p:txBody>
      </p:sp>
      <p:sp>
        <p:nvSpPr>
          <p:cNvPr id="9219" name="Rectangle 3"/>
          <p:cNvSpPr>
            <a:spLocks noGrp="1" noChangeArrowheads="1"/>
          </p:cNvSpPr>
          <p:nvPr>
            <p:ph idx="1"/>
          </p:nvPr>
        </p:nvSpPr>
        <p:spPr>
          <a:xfrm>
            <a:off x="406400" y="1397001"/>
            <a:ext cx="10947400" cy="4729164"/>
          </a:xfrm>
        </p:spPr>
        <p:txBody>
          <a:bodyPr/>
          <a:lstStyle/>
          <a:p>
            <a:pPr eaLnBrk="1" hangingPunct="1">
              <a:lnSpc>
                <a:spcPct val="80000"/>
              </a:lnSpc>
            </a:pPr>
            <a:r>
              <a:rPr lang="en-US" sz="2400" dirty="0"/>
              <a:t>Big idea: ML algorithms learn patterns between features and labels from </a:t>
            </a:r>
            <a:r>
              <a:rPr lang="en-US" sz="2400" i="1" dirty="0"/>
              <a:t>data</a:t>
            </a:r>
            <a:endParaRPr lang="en-US" sz="2400" dirty="0"/>
          </a:p>
          <a:p>
            <a:pPr lvl="1">
              <a:lnSpc>
                <a:spcPct val="80000"/>
              </a:lnSpc>
            </a:pPr>
            <a:r>
              <a:rPr lang="en-US" sz="1800" dirty="0"/>
              <a:t>You don’t have to reason about the data yourself</a:t>
            </a:r>
          </a:p>
          <a:p>
            <a:pPr lvl="1">
              <a:lnSpc>
                <a:spcPct val="80000"/>
              </a:lnSpc>
            </a:pPr>
            <a:r>
              <a:rPr lang="en-US" sz="1800" dirty="0"/>
              <a:t>You’re given </a:t>
            </a:r>
            <a:r>
              <a:rPr lang="en-US" sz="1800" b="1" dirty="0"/>
              <a:t>training data</a:t>
            </a:r>
            <a:r>
              <a:rPr lang="en-US" sz="1800" dirty="0"/>
              <a:t>: lots of example datapoints and their actual labels</a:t>
            </a:r>
          </a:p>
        </p:txBody>
      </p:sp>
      <p:pic>
        <p:nvPicPr>
          <p:cNvPr id="11" name="Picture 2">
            <a:extLst>
              <a:ext uri="{FF2B5EF4-FFF2-40B4-BE49-F238E27FC236}">
                <a16:creationId xmlns:a16="http://schemas.microsoft.com/office/drawing/2014/main" id="{9F52960E-A8AA-45F3-A34D-71FA36516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226" y="3215622"/>
            <a:ext cx="2777206" cy="2286000"/>
          </a:xfrm>
          <a:prstGeom prst="rect">
            <a:avLst/>
          </a:prstGeom>
          <a:noFill/>
        </p:spPr>
      </p:pic>
      <p:pic>
        <p:nvPicPr>
          <p:cNvPr id="13" name="Picture 2">
            <a:extLst>
              <a:ext uri="{FF2B5EF4-FFF2-40B4-BE49-F238E27FC236}">
                <a16:creationId xmlns:a16="http://schemas.microsoft.com/office/drawing/2014/main" id="{3CD52C5E-2D76-4743-8183-CE0B7A7CEB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47780" y="3204875"/>
            <a:ext cx="2971800" cy="2301363"/>
          </a:xfrm>
          <a:prstGeom prst="rect">
            <a:avLst/>
          </a:prstGeom>
          <a:noFill/>
        </p:spPr>
      </p:pic>
      <p:pic>
        <p:nvPicPr>
          <p:cNvPr id="15" name="Picture 2">
            <a:extLst>
              <a:ext uri="{FF2B5EF4-FFF2-40B4-BE49-F238E27FC236}">
                <a16:creationId xmlns:a16="http://schemas.microsoft.com/office/drawing/2014/main" id="{FDD32943-76CE-47E6-8760-5EBAF16B2A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957780" y="3242995"/>
            <a:ext cx="3212121" cy="1801427"/>
          </a:xfrm>
          <a:prstGeom prst="rect">
            <a:avLst/>
          </a:prstGeom>
          <a:noFill/>
        </p:spPr>
      </p:pic>
      <p:sp>
        <p:nvSpPr>
          <p:cNvPr id="16" name="TextBox 15">
            <a:extLst>
              <a:ext uri="{FF2B5EF4-FFF2-40B4-BE49-F238E27FC236}">
                <a16:creationId xmlns:a16="http://schemas.microsoft.com/office/drawing/2014/main" id="{FCC9B20E-3568-4CD8-8819-6E1E628FE99E}"/>
              </a:ext>
            </a:extLst>
          </p:cNvPr>
          <p:cNvSpPr txBox="1"/>
          <p:nvPr/>
        </p:nvSpPr>
        <p:spPr>
          <a:xfrm>
            <a:off x="1252180" y="5602069"/>
            <a:ext cx="5334000" cy="646331"/>
          </a:xfrm>
          <a:prstGeom prst="rect">
            <a:avLst/>
          </a:prstGeom>
          <a:noFill/>
        </p:spPr>
        <p:txBody>
          <a:bodyPr wrap="square" rtlCol="0">
            <a:spAutoFit/>
          </a:bodyPr>
          <a:lstStyle/>
          <a:p>
            <a:pPr algn="ctr"/>
            <a:r>
              <a:rPr lang="en-US" dirty="0"/>
              <a:t>Training: Learn patterns from labeled data, and periodically test how well you’re doing</a:t>
            </a:r>
          </a:p>
        </p:txBody>
      </p:sp>
      <p:sp>
        <p:nvSpPr>
          <p:cNvPr id="17" name="TextBox 16">
            <a:extLst>
              <a:ext uri="{FF2B5EF4-FFF2-40B4-BE49-F238E27FC236}">
                <a16:creationId xmlns:a16="http://schemas.microsoft.com/office/drawing/2014/main" id="{D316B9B1-07ED-41F1-A06B-2CCF80C58EDF}"/>
              </a:ext>
            </a:extLst>
          </p:cNvPr>
          <p:cNvSpPr txBox="1"/>
          <p:nvPr/>
        </p:nvSpPr>
        <p:spPr>
          <a:xfrm>
            <a:off x="7773140" y="5588383"/>
            <a:ext cx="3581400" cy="646331"/>
          </a:xfrm>
          <a:prstGeom prst="rect">
            <a:avLst/>
          </a:prstGeom>
          <a:noFill/>
        </p:spPr>
        <p:txBody>
          <a:bodyPr wrap="square" rtlCol="0">
            <a:spAutoFit/>
          </a:bodyPr>
          <a:lstStyle/>
          <a:p>
            <a:pPr algn="ctr"/>
            <a:r>
              <a:rPr lang="en-US" dirty="0"/>
              <a:t>Eventually, use your algorithm to predict labels for unlabeled data</a:t>
            </a:r>
          </a:p>
        </p:txBody>
      </p:sp>
    </p:spTree>
    <p:extLst>
      <p:ext uri="{BB962C8B-B14F-4D97-AF65-F5344CB8AC3E}">
        <p14:creationId xmlns:p14="http://schemas.microsoft.com/office/powerpoint/2010/main" val="15437488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Errors, and What to Do</a:t>
            </a:r>
          </a:p>
        </p:txBody>
      </p:sp>
      <p:sp>
        <p:nvSpPr>
          <p:cNvPr id="32771" name="Rectangle 3"/>
          <p:cNvSpPr>
            <a:spLocks noGrp="1" noChangeArrowheads="1"/>
          </p:cNvSpPr>
          <p:nvPr>
            <p:ph idx="1"/>
          </p:nvPr>
        </p:nvSpPr>
        <p:spPr>
          <a:xfrm>
            <a:off x="2133600" y="1447800"/>
            <a:ext cx="8229600" cy="4800600"/>
          </a:xfrm>
        </p:spPr>
        <p:txBody>
          <a:bodyPr/>
          <a:lstStyle/>
          <a:p>
            <a:pPr eaLnBrk="1" hangingPunct="1"/>
            <a:r>
              <a:rPr lang="en-US" sz="2400" dirty="0"/>
              <a:t>Examples of errors</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p:txBody>
      </p:sp>
      <p:sp>
        <p:nvSpPr>
          <p:cNvPr id="32772" name="Text Box 4"/>
          <p:cNvSpPr txBox="1">
            <a:spLocks noChangeArrowheads="1"/>
          </p:cNvSpPr>
          <p:nvPr/>
        </p:nvSpPr>
        <p:spPr bwMode="auto">
          <a:xfrm>
            <a:off x="2590800" y="2082800"/>
            <a:ext cx="6781800" cy="1697038"/>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Dear GlobalSCAPE Customer, </a:t>
            </a:r>
          </a:p>
          <a:p>
            <a:pPr>
              <a:spcBef>
                <a:spcPct val="50000"/>
              </a:spcBef>
            </a:pPr>
            <a:r>
              <a:rPr lang="en-US" sz="1400">
                <a:latin typeface="Courier New" pitchFamily="49" charset="0"/>
              </a:rPr>
              <a:t>GlobalSCAPE has partnered with ScanSoft to offer you the latest version of OmniPage Pro, for just $99.99* - the regular list price is $499! The most common question we've received about this offer is - Is this genuine? We would like to assure you that this offer is authorized by ScanSoft, is genuine and valid. You can get the . . .</a:t>
            </a:r>
          </a:p>
        </p:txBody>
      </p:sp>
      <p:sp>
        <p:nvSpPr>
          <p:cNvPr id="32773" name="Text Box 5"/>
          <p:cNvSpPr txBox="1">
            <a:spLocks noChangeArrowheads="1"/>
          </p:cNvSpPr>
          <p:nvPr/>
        </p:nvSpPr>
        <p:spPr bwMode="auto">
          <a:xfrm>
            <a:off x="2590800" y="3987800"/>
            <a:ext cx="6781800" cy="1803400"/>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 . . To receive your $30 Amazon.com promotional certificate, click through to</a:t>
            </a:r>
          </a:p>
          <a:p>
            <a:pPr>
              <a:spcBef>
                <a:spcPct val="50000"/>
              </a:spcBef>
            </a:pPr>
            <a:r>
              <a:rPr lang="en-US" sz="1400">
                <a:latin typeface="Courier New" pitchFamily="49" charset="0"/>
              </a:rPr>
              <a:t>  http://www.amazon.com/apparel</a:t>
            </a:r>
          </a:p>
          <a:p>
            <a:pPr>
              <a:spcBef>
                <a:spcPct val="50000"/>
              </a:spcBef>
            </a:pPr>
            <a:r>
              <a:rPr lang="en-US" sz="1400">
                <a:latin typeface="Courier New" pitchFamily="49" charset="0"/>
              </a:rPr>
              <a:t>and see the prominent link for the $30 offer. All details are there. We hope you enjoyed receiving this message. However, if you'd rather not receive future e-mails announcing new store launches, please click . .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What to Do About Errors?</a:t>
            </a:r>
          </a:p>
        </p:txBody>
      </p:sp>
      <p:sp>
        <p:nvSpPr>
          <p:cNvPr id="33795" name="Rectangle 3"/>
          <p:cNvSpPr>
            <a:spLocks noGrp="1" noChangeArrowheads="1"/>
          </p:cNvSpPr>
          <p:nvPr>
            <p:ph idx="1"/>
          </p:nvPr>
        </p:nvSpPr>
        <p:spPr>
          <a:xfrm>
            <a:off x="406400" y="1397001"/>
            <a:ext cx="6451600" cy="4729164"/>
          </a:xfrm>
        </p:spPr>
        <p:txBody>
          <a:bodyPr/>
          <a:lstStyle/>
          <a:p>
            <a:pPr eaLnBrk="1" hangingPunct="1">
              <a:lnSpc>
                <a:spcPct val="80000"/>
              </a:lnSpc>
            </a:pPr>
            <a:r>
              <a:rPr lang="en-US" sz="2400" dirty="0"/>
              <a:t>Need more features– words aren’t enough!</a:t>
            </a:r>
          </a:p>
          <a:p>
            <a:pPr lvl="1" eaLnBrk="1" hangingPunct="1">
              <a:lnSpc>
                <a:spcPct val="80000"/>
              </a:lnSpc>
            </a:pPr>
            <a:r>
              <a:rPr lang="en-US" sz="2000" dirty="0"/>
              <a:t>Have you emailed the sender before?</a:t>
            </a:r>
          </a:p>
          <a:p>
            <a:pPr lvl="1" eaLnBrk="1" hangingPunct="1">
              <a:lnSpc>
                <a:spcPct val="80000"/>
              </a:lnSpc>
            </a:pPr>
            <a:r>
              <a:rPr lang="en-US" sz="2000" dirty="0"/>
              <a:t>Have 1K other people just gotten the same email?</a:t>
            </a:r>
          </a:p>
          <a:p>
            <a:pPr lvl="1" eaLnBrk="1" hangingPunct="1">
              <a:lnSpc>
                <a:spcPct val="80000"/>
              </a:lnSpc>
            </a:pPr>
            <a:r>
              <a:rPr lang="en-US" sz="2000" dirty="0"/>
              <a:t>Is the sending information consistent? </a:t>
            </a:r>
          </a:p>
          <a:p>
            <a:pPr lvl="1" eaLnBrk="1" hangingPunct="1">
              <a:lnSpc>
                <a:spcPct val="80000"/>
              </a:lnSpc>
            </a:pPr>
            <a:r>
              <a:rPr lang="en-US" sz="2000" dirty="0"/>
              <a:t>Is the email in ALL CAPS?</a:t>
            </a:r>
          </a:p>
          <a:p>
            <a:pPr lvl="1" eaLnBrk="1" hangingPunct="1">
              <a:lnSpc>
                <a:spcPct val="80000"/>
              </a:lnSpc>
            </a:pPr>
            <a:r>
              <a:rPr lang="en-US" sz="2000" dirty="0"/>
              <a:t>Do inline URLs point where they say they point?</a:t>
            </a:r>
          </a:p>
          <a:p>
            <a:pPr lvl="1" eaLnBrk="1" hangingPunct="1">
              <a:lnSpc>
                <a:spcPct val="80000"/>
              </a:lnSpc>
            </a:pPr>
            <a:r>
              <a:rPr lang="en-US" sz="2000" dirty="0"/>
              <a:t>Does the email address you by (your) name?</a:t>
            </a:r>
          </a:p>
          <a:p>
            <a:pPr eaLnBrk="1" hangingPunct="1">
              <a:lnSpc>
                <a:spcPct val="80000"/>
              </a:lnSpc>
            </a:pPr>
            <a:endParaRPr lang="en-US" sz="2400" dirty="0"/>
          </a:p>
          <a:p>
            <a:pPr eaLnBrk="1" hangingPunct="1">
              <a:lnSpc>
                <a:spcPct val="80000"/>
              </a:lnSpc>
            </a:pPr>
            <a:r>
              <a:rPr lang="en-US" sz="2400" dirty="0"/>
              <a:t>Can add these information sources as new variables in the NB model</a:t>
            </a:r>
          </a:p>
          <a:p>
            <a:pPr eaLnBrk="1" hangingPunct="1">
              <a:lnSpc>
                <a:spcPct val="80000"/>
              </a:lnSpc>
            </a:pPr>
            <a:endParaRPr lang="en-US" sz="2400" dirty="0"/>
          </a:p>
          <a:p>
            <a:pPr eaLnBrk="1" hangingPunct="1">
              <a:lnSpc>
                <a:spcPct val="80000"/>
              </a:lnSpc>
            </a:pPr>
            <a:r>
              <a:rPr lang="en-US" sz="2400" dirty="0"/>
              <a:t>Next class we’ll talk about classifiers which let you easily add arbitrary features more easily, and, later, how to induce </a:t>
            </a:r>
            <a:r>
              <a:rPr lang="en-US" sz="2400"/>
              <a:t>new features</a:t>
            </a:r>
            <a:endParaRPr lang="en-US" sz="2400" dirty="0"/>
          </a:p>
          <a:p>
            <a:pPr eaLnBrk="1" hangingPunct="1">
              <a:lnSpc>
                <a:spcPct val="80000"/>
              </a:lnSpc>
            </a:pP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4800" y="1371722"/>
            <a:ext cx="3233737" cy="4585694"/>
          </a:xfrm>
          <a:prstGeom prst="rect">
            <a:avLst/>
          </a:prstGeom>
          <a:noFill/>
        </p:spPr>
      </p:pic>
      <p:sp>
        <p:nvSpPr>
          <p:cNvPr id="5" name="Rectangle 4"/>
          <p:cNvSpPr/>
          <p:nvPr/>
        </p:nvSpPr>
        <p:spPr>
          <a:xfrm>
            <a:off x="7848600" y="1447800"/>
            <a:ext cx="304800" cy="4648200"/>
          </a:xfrm>
          <a:prstGeom prst="rect">
            <a:avLst/>
          </a:prstGeom>
          <a:gradFill flip="none" rotWithShape="1">
            <a:gsLst>
              <a:gs pos="0">
                <a:schemeClr val="bg1"/>
              </a:gs>
              <a:gs pos="47000">
                <a:schemeClr val="bg1">
                  <a:alpha val="5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Baselines</a:t>
            </a:r>
          </a:p>
        </p:txBody>
      </p:sp>
      <p:sp>
        <p:nvSpPr>
          <p:cNvPr id="35843" name="Rectangle 3"/>
          <p:cNvSpPr>
            <a:spLocks noGrp="1" noChangeArrowheads="1"/>
          </p:cNvSpPr>
          <p:nvPr>
            <p:ph idx="1"/>
          </p:nvPr>
        </p:nvSpPr>
        <p:spPr/>
        <p:txBody>
          <a:bodyPr/>
          <a:lstStyle/>
          <a:p>
            <a:pPr eaLnBrk="1" hangingPunct="1">
              <a:lnSpc>
                <a:spcPct val="80000"/>
              </a:lnSpc>
            </a:pPr>
            <a:r>
              <a:rPr lang="en-US" sz="2400"/>
              <a:t>First step: get a </a:t>
            </a:r>
            <a:r>
              <a:rPr lang="en-US" sz="2400">
                <a:solidFill>
                  <a:srgbClr val="CC0000"/>
                </a:solidFill>
              </a:rPr>
              <a:t>baseline</a:t>
            </a:r>
          </a:p>
          <a:p>
            <a:pPr lvl="1" eaLnBrk="1" hangingPunct="1">
              <a:lnSpc>
                <a:spcPct val="80000"/>
              </a:lnSpc>
            </a:pPr>
            <a:r>
              <a:rPr lang="en-US" sz="2000"/>
              <a:t>Baselines are very simple “straw man” procedures</a:t>
            </a:r>
          </a:p>
          <a:p>
            <a:pPr lvl="1" eaLnBrk="1" hangingPunct="1">
              <a:lnSpc>
                <a:spcPct val="80000"/>
              </a:lnSpc>
            </a:pPr>
            <a:r>
              <a:rPr lang="en-US" sz="2000"/>
              <a:t>Help determine how hard the task is</a:t>
            </a:r>
          </a:p>
          <a:p>
            <a:pPr lvl="1" eaLnBrk="1" hangingPunct="1">
              <a:lnSpc>
                <a:spcPct val="80000"/>
              </a:lnSpc>
            </a:pPr>
            <a:r>
              <a:rPr lang="en-US" sz="2000"/>
              <a:t>Help know what a “good” accuracy is</a:t>
            </a:r>
          </a:p>
          <a:p>
            <a:pPr eaLnBrk="1" hangingPunct="1">
              <a:lnSpc>
                <a:spcPct val="80000"/>
              </a:lnSpc>
            </a:pPr>
            <a:endParaRPr lang="en-US" sz="2400"/>
          </a:p>
          <a:p>
            <a:pPr eaLnBrk="1" hangingPunct="1">
              <a:lnSpc>
                <a:spcPct val="80000"/>
              </a:lnSpc>
            </a:pPr>
            <a:r>
              <a:rPr lang="en-US" sz="2400"/>
              <a:t>Weak baseline: most frequent label classifier</a:t>
            </a:r>
          </a:p>
          <a:p>
            <a:pPr lvl="1" eaLnBrk="1" hangingPunct="1">
              <a:lnSpc>
                <a:spcPct val="80000"/>
              </a:lnSpc>
            </a:pPr>
            <a:r>
              <a:rPr lang="en-US" sz="2000"/>
              <a:t>Gives all test instances whatever label was most common in the training set</a:t>
            </a:r>
          </a:p>
          <a:p>
            <a:pPr lvl="1" eaLnBrk="1" hangingPunct="1">
              <a:lnSpc>
                <a:spcPct val="80000"/>
              </a:lnSpc>
            </a:pPr>
            <a:r>
              <a:rPr lang="en-US" sz="2000"/>
              <a:t>E.g. for spam filtering, might label everything as ham</a:t>
            </a:r>
          </a:p>
          <a:p>
            <a:pPr lvl="1" eaLnBrk="1" hangingPunct="1">
              <a:lnSpc>
                <a:spcPct val="80000"/>
              </a:lnSpc>
            </a:pPr>
            <a:r>
              <a:rPr lang="en-US" sz="2000"/>
              <a:t>Accuracy might be very high if the problem is skewed</a:t>
            </a:r>
          </a:p>
          <a:p>
            <a:pPr lvl="1" eaLnBrk="1" hangingPunct="1">
              <a:lnSpc>
                <a:spcPct val="80000"/>
              </a:lnSpc>
            </a:pPr>
            <a:r>
              <a:rPr lang="en-US" sz="2000"/>
              <a:t>E.g. calling everything “ham” gets 66%, so a classifier that gets 70% isn’t very good…</a:t>
            </a:r>
          </a:p>
          <a:p>
            <a:pPr lvl="1" eaLnBrk="1" hangingPunct="1">
              <a:lnSpc>
                <a:spcPct val="80000"/>
              </a:lnSpc>
            </a:pPr>
            <a:endParaRPr lang="en-US" sz="2000"/>
          </a:p>
          <a:p>
            <a:pPr eaLnBrk="1" hangingPunct="1">
              <a:lnSpc>
                <a:spcPct val="80000"/>
              </a:lnSpc>
            </a:pPr>
            <a:r>
              <a:rPr lang="en-US" sz="2400"/>
              <a:t>For real research, usually use previous work as a (strong) baseline</a:t>
            </a:r>
          </a:p>
          <a:p>
            <a:pPr lvl="1" eaLnBrk="1" hangingPunct="1">
              <a:lnSpc>
                <a:spcPct val="80000"/>
              </a:lnSpc>
            </a:pPr>
            <a:endParaRPr 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Confidences from a Classifier</a:t>
            </a:r>
          </a:p>
        </p:txBody>
      </p:sp>
      <p:sp>
        <p:nvSpPr>
          <p:cNvPr id="1299459" name="Rectangle 3"/>
          <p:cNvSpPr>
            <a:spLocks noGrp="1" noChangeArrowheads="1"/>
          </p:cNvSpPr>
          <p:nvPr>
            <p:ph idx="1"/>
          </p:nvPr>
        </p:nvSpPr>
        <p:spPr>
          <a:xfrm>
            <a:off x="457200" y="1600200"/>
            <a:ext cx="7848600" cy="5029200"/>
          </a:xfrm>
        </p:spPr>
        <p:txBody>
          <a:bodyPr/>
          <a:lstStyle/>
          <a:p>
            <a:pPr eaLnBrk="1" hangingPunct="1">
              <a:lnSpc>
                <a:spcPct val="80000"/>
              </a:lnSpc>
            </a:pPr>
            <a:r>
              <a:rPr lang="en-US" sz="2400" dirty="0"/>
              <a:t>The </a:t>
            </a:r>
            <a:r>
              <a:rPr lang="en-US" sz="2400" dirty="0">
                <a:solidFill>
                  <a:srgbClr val="CC0000"/>
                </a:solidFill>
              </a:rPr>
              <a:t>confidence </a:t>
            </a:r>
            <a:r>
              <a:rPr lang="en-US" sz="2400" dirty="0"/>
              <a:t>of a probabilistic classifier:</a:t>
            </a:r>
          </a:p>
          <a:p>
            <a:pPr lvl="1" eaLnBrk="1" hangingPunct="1">
              <a:lnSpc>
                <a:spcPct val="80000"/>
              </a:lnSpc>
            </a:pPr>
            <a:r>
              <a:rPr lang="en-US" sz="2000" dirty="0"/>
              <a:t>Posterior probability of the top label</a:t>
            </a:r>
          </a:p>
          <a:p>
            <a:pPr lvl="1" eaLnBrk="1" hangingPunct="1">
              <a:lnSpc>
                <a:spcPct val="80000"/>
              </a:lnSpc>
            </a:pPr>
            <a:endParaRPr lang="en-US" sz="2000" dirty="0"/>
          </a:p>
          <a:p>
            <a:pPr lvl="1" eaLnBrk="1" hangingPunct="1">
              <a:lnSpc>
                <a:spcPct val="80000"/>
              </a:lnSpc>
            </a:pPr>
            <a:endParaRPr lang="en-US" sz="2000" dirty="0"/>
          </a:p>
          <a:p>
            <a:pPr lvl="1" eaLnBrk="1" hangingPunct="1">
              <a:lnSpc>
                <a:spcPct val="80000"/>
              </a:lnSpc>
            </a:pPr>
            <a:endParaRPr lang="en-US" sz="2000" dirty="0"/>
          </a:p>
          <a:p>
            <a:pPr lvl="1" eaLnBrk="1" hangingPunct="1">
              <a:lnSpc>
                <a:spcPct val="80000"/>
              </a:lnSpc>
            </a:pPr>
            <a:r>
              <a:rPr lang="en-US" sz="2000" dirty="0"/>
              <a:t>Represents how sure the classifier is of the classification</a:t>
            </a:r>
          </a:p>
          <a:p>
            <a:pPr lvl="1" eaLnBrk="1" hangingPunct="1">
              <a:lnSpc>
                <a:spcPct val="80000"/>
              </a:lnSpc>
            </a:pPr>
            <a:r>
              <a:rPr lang="en-US" sz="2000" dirty="0"/>
              <a:t>Any probabilistic model will have confidences</a:t>
            </a:r>
          </a:p>
          <a:p>
            <a:pPr lvl="1" eaLnBrk="1" hangingPunct="1">
              <a:lnSpc>
                <a:spcPct val="80000"/>
              </a:lnSpc>
            </a:pPr>
            <a:r>
              <a:rPr lang="en-US" sz="2000" dirty="0"/>
              <a:t>No guarantee confidence is correct</a:t>
            </a:r>
          </a:p>
          <a:p>
            <a:pPr eaLnBrk="1" hangingPunct="1">
              <a:lnSpc>
                <a:spcPct val="80000"/>
              </a:lnSpc>
            </a:pPr>
            <a:endParaRPr lang="en-US" sz="2400" dirty="0"/>
          </a:p>
          <a:p>
            <a:pPr eaLnBrk="1" hangingPunct="1">
              <a:lnSpc>
                <a:spcPct val="80000"/>
              </a:lnSpc>
            </a:pPr>
            <a:r>
              <a:rPr lang="en-US" sz="2400" dirty="0"/>
              <a:t>Calibration</a:t>
            </a:r>
          </a:p>
          <a:p>
            <a:pPr lvl="1" eaLnBrk="1" hangingPunct="1">
              <a:lnSpc>
                <a:spcPct val="80000"/>
              </a:lnSpc>
            </a:pPr>
            <a:r>
              <a:rPr lang="en-US" sz="2000" dirty="0"/>
              <a:t>Weak calibration: higher confidences mean higher accuracy</a:t>
            </a:r>
          </a:p>
          <a:p>
            <a:pPr lvl="1" eaLnBrk="1" hangingPunct="1">
              <a:lnSpc>
                <a:spcPct val="80000"/>
              </a:lnSpc>
            </a:pPr>
            <a:r>
              <a:rPr lang="en-US" sz="2000" dirty="0"/>
              <a:t>Strong calibration: confidence predicts accuracy rate</a:t>
            </a:r>
          </a:p>
          <a:p>
            <a:pPr lvl="1" eaLnBrk="1" hangingPunct="1">
              <a:lnSpc>
                <a:spcPct val="80000"/>
              </a:lnSpc>
            </a:pPr>
            <a:r>
              <a:rPr lang="en-US" sz="2000" dirty="0"/>
              <a:t>What’s the value of calibration?</a:t>
            </a:r>
          </a:p>
        </p:txBody>
      </p:sp>
      <p:pic>
        <p:nvPicPr>
          <p:cNvPr id="36868" name="Picture 34" descr="txp_fig"/>
          <p:cNvPicPr>
            <a:picLocks noChangeAspect="1"/>
          </p:cNvPicPr>
          <p:nvPr>
            <p:custDataLst>
              <p:tags r:id="rId1"/>
            </p:custDataLst>
          </p:nvPr>
        </p:nvPicPr>
        <p:blipFill>
          <a:blip r:embed="rId9" cstate="print"/>
          <a:srcRect/>
          <a:stretch>
            <a:fillRect/>
          </a:stretch>
        </p:blipFill>
        <p:spPr bwMode="auto">
          <a:xfrm>
            <a:off x="1905000" y="2514220"/>
            <a:ext cx="3654425" cy="395288"/>
          </a:xfrm>
          <a:prstGeom prst="rect">
            <a:avLst/>
          </a:prstGeom>
          <a:noFill/>
          <a:ln w="9525">
            <a:noFill/>
            <a:miter lim="800000"/>
            <a:headEnd/>
            <a:tailEnd/>
          </a:ln>
        </p:spPr>
      </p:pic>
      <p:grpSp>
        <p:nvGrpSpPr>
          <p:cNvPr id="36869" name="Group 5"/>
          <p:cNvGrpSpPr>
            <a:grpSpLocks/>
          </p:cNvGrpSpPr>
          <p:nvPr/>
        </p:nvGrpSpPr>
        <p:grpSpPr bwMode="auto">
          <a:xfrm>
            <a:off x="8991600" y="1510989"/>
            <a:ext cx="1600200" cy="1538287"/>
            <a:chOff x="4179" y="1008"/>
            <a:chExt cx="1149" cy="1104"/>
          </a:xfrm>
        </p:grpSpPr>
        <p:sp>
          <p:nvSpPr>
            <p:cNvPr id="36890" name="Line 6"/>
            <p:cNvSpPr>
              <a:spLocks noChangeShapeType="1"/>
            </p:cNvSpPr>
            <p:nvPr/>
          </p:nvSpPr>
          <p:spPr bwMode="auto">
            <a:xfrm>
              <a:off x="4368" y="1842"/>
              <a:ext cx="960" cy="0"/>
            </a:xfrm>
            <a:prstGeom prst="line">
              <a:avLst/>
            </a:prstGeom>
            <a:noFill/>
            <a:ln w="38100">
              <a:solidFill>
                <a:schemeClr val="tx1"/>
              </a:solidFill>
              <a:round/>
              <a:headEnd/>
              <a:tailEnd/>
            </a:ln>
          </p:spPr>
          <p:txBody>
            <a:bodyPr/>
            <a:lstStyle/>
            <a:p>
              <a:endParaRPr lang="en-US"/>
            </a:p>
          </p:txBody>
        </p:sp>
        <p:pic>
          <p:nvPicPr>
            <p:cNvPr id="36891" name="Picture 7" descr="txp_fig"/>
            <p:cNvPicPr>
              <a:picLocks noChangeAspect="1" noChangeArrowheads="1"/>
            </p:cNvPicPr>
            <p:nvPr>
              <p:custDataLst>
                <p:tags r:id="rId6"/>
              </p:custDataLst>
            </p:nvPr>
          </p:nvPicPr>
          <p:blipFill>
            <a:blip r:embed="rId10" cstate="print"/>
            <a:srcRect/>
            <a:stretch>
              <a:fillRect/>
            </a:stretch>
          </p:blipFill>
          <p:spPr bwMode="auto">
            <a:xfrm>
              <a:off x="4608" y="1938"/>
              <a:ext cx="523" cy="174"/>
            </a:xfrm>
            <a:prstGeom prst="rect">
              <a:avLst/>
            </a:prstGeom>
            <a:noFill/>
            <a:ln w="9525">
              <a:noFill/>
              <a:miter lim="800000"/>
              <a:headEnd/>
              <a:tailEnd/>
            </a:ln>
          </p:spPr>
        </p:pic>
        <p:pic>
          <p:nvPicPr>
            <p:cNvPr id="36892" name="Picture 8" descr="txp_fig"/>
            <p:cNvPicPr>
              <a:picLocks noChangeAspect="1" noChangeArrowheads="1"/>
            </p:cNvPicPr>
            <p:nvPr>
              <p:custDataLst>
                <p:tags r:id="rId7"/>
              </p:custDataLst>
            </p:nvPr>
          </p:nvPicPr>
          <p:blipFill>
            <a:blip r:embed="rId11" cstate="print"/>
            <a:srcRect/>
            <a:stretch>
              <a:fillRect/>
            </a:stretch>
          </p:blipFill>
          <p:spPr bwMode="auto">
            <a:xfrm>
              <a:off x="4179" y="1122"/>
              <a:ext cx="93" cy="585"/>
            </a:xfrm>
            <a:prstGeom prst="rect">
              <a:avLst/>
            </a:prstGeom>
            <a:noFill/>
            <a:ln w="9525">
              <a:noFill/>
              <a:miter lim="800000"/>
              <a:headEnd/>
              <a:tailEnd/>
            </a:ln>
          </p:spPr>
        </p:pic>
        <p:sp>
          <p:nvSpPr>
            <p:cNvPr id="36893" name="Line 9"/>
            <p:cNvSpPr>
              <a:spLocks noChangeShapeType="1"/>
            </p:cNvSpPr>
            <p:nvPr/>
          </p:nvSpPr>
          <p:spPr bwMode="auto">
            <a:xfrm flipV="1">
              <a:off x="4368" y="1026"/>
              <a:ext cx="0" cy="816"/>
            </a:xfrm>
            <a:prstGeom prst="line">
              <a:avLst/>
            </a:prstGeom>
            <a:noFill/>
            <a:ln w="38100">
              <a:solidFill>
                <a:schemeClr val="tx1"/>
              </a:solidFill>
              <a:round/>
              <a:headEnd/>
              <a:tailEnd/>
            </a:ln>
          </p:spPr>
          <p:txBody>
            <a:bodyPr/>
            <a:lstStyle/>
            <a:p>
              <a:endParaRPr lang="en-US"/>
            </a:p>
          </p:txBody>
        </p:sp>
        <p:sp>
          <p:nvSpPr>
            <p:cNvPr id="36894" name="Rectangle 10"/>
            <p:cNvSpPr>
              <a:spLocks noChangeArrowheads="1"/>
            </p:cNvSpPr>
            <p:nvPr/>
          </p:nvSpPr>
          <p:spPr bwMode="auto">
            <a:xfrm>
              <a:off x="4416" y="1776"/>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5" name="Rectangle 11"/>
            <p:cNvSpPr>
              <a:spLocks noChangeArrowheads="1"/>
            </p:cNvSpPr>
            <p:nvPr/>
          </p:nvSpPr>
          <p:spPr bwMode="auto">
            <a:xfrm>
              <a:off x="4608" y="1632"/>
              <a:ext cx="144"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6" name="Rectangle 12"/>
            <p:cNvSpPr>
              <a:spLocks noChangeArrowheads="1"/>
            </p:cNvSpPr>
            <p:nvPr/>
          </p:nvSpPr>
          <p:spPr bwMode="auto">
            <a:xfrm>
              <a:off x="4800" y="1488"/>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7" name="Rectangle 13"/>
            <p:cNvSpPr>
              <a:spLocks noChangeArrowheads="1"/>
            </p:cNvSpPr>
            <p:nvPr/>
          </p:nvSpPr>
          <p:spPr bwMode="auto">
            <a:xfrm>
              <a:off x="4992" y="1248"/>
              <a:ext cx="144" cy="57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8" name="Rectangle 14"/>
            <p:cNvSpPr>
              <a:spLocks noChangeArrowheads="1"/>
            </p:cNvSpPr>
            <p:nvPr/>
          </p:nvSpPr>
          <p:spPr bwMode="auto">
            <a:xfrm>
              <a:off x="5184" y="1008"/>
              <a:ext cx="144" cy="81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6870" name="Group 15"/>
          <p:cNvGrpSpPr>
            <a:grpSpLocks/>
          </p:cNvGrpSpPr>
          <p:nvPr/>
        </p:nvGrpSpPr>
        <p:grpSpPr bwMode="auto">
          <a:xfrm>
            <a:off x="8991600" y="3263589"/>
            <a:ext cx="1600200" cy="1538287"/>
            <a:chOff x="4179" y="2304"/>
            <a:chExt cx="1149" cy="1104"/>
          </a:xfrm>
        </p:grpSpPr>
        <p:sp>
          <p:nvSpPr>
            <p:cNvPr id="36881" name="Line 16"/>
            <p:cNvSpPr>
              <a:spLocks noChangeShapeType="1"/>
            </p:cNvSpPr>
            <p:nvPr/>
          </p:nvSpPr>
          <p:spPr bwMode="auto">
            <a:xfrm>
              <a:off x="4368" y="3138"/>
              <a:ext cx="960" cy="0"/>
            </a:xfrm>
            <a:prstGeom prst="line">
              <a:avLst/>
            </a:prstGeom>
            <a:noFill/>
            <a:ln w="38100">
              <a:solidFill>
                <a:schemeClr val="tx1"/>
              </a:solidFill>
              <a:round/>
              <a:headEnd/>
              <a:tailEnd/>
            </a:ln>
          </p:spPr>
          <p:txBody>
            <a:bodyPr/>
            <a:lstStyle/>
            <a:p>
              <a:endParaRPr lang="en-US"/>
            </a:p>
          </p:txBody>
        </p:sp>
        <p:pic>
          <p:nvPicPr>
            <p:cNvPr id="36882" name="Picture 17" descr="txp_fig"/>
            <p:cNvPicPr>
              <a:picLocks noChangeAspect="1" noChangeArrowheads="1"/>
            </p:cNvPicPr>
            <p:nvPr>
              <p:custDataLst>
                <p:tags r:id="rId4"/>
              </p:custDataLst>
            </p:nvPr>
          </p:nvPicPr>
          <p:blipFill>
            <a:blip r:embed="rId10" cstate="print"/>
            <a:srcRect/>
            <a:stretch>
              <a:fillRect/>
            </a:stretch>
          </p:blipFill>
          <p:spPr bwMode="auto">
            <a:xfrm>
              <a:off x="4608" y="3234"/>
              <a:ext cx="523" cy="174"/>
            </a:xfrm>
            <a:prstGeom prst="rect">
              <a:avLst/>
            </a:prstGeom>
            <a:noFill/>
            <a:ln w="9525">
              <a:noFill/>
              <a:miter lim="800000"/>
              <a:headEnd/>
              <a:tailEnd/>
            </a:ln>
          </p:spPr>
        </p:pic>
        <p:pic>
          <p:nvPicPr>
            <p:cNvPr id="36883" name="Picture 18" descr="txp_fig"/>
            <p:cNvPicPr>
              <a:picLocks noChangeAspect="1" noChangeArrowheads="1"/>
            </p:cNvPicPr>
            <p:nvPr>
              <p:custDataLst>
                <p:tags r:id="rId5"/>
              </p:custDataLst>
            </p:nvPr>
          </p:nvPicPr>
          <p:blipFill>
            <a:blip r:embed="rId11" cstate="print"/>
            <a:srcRect/>
            <a:stretch>
              <a:fillRect/>
            </a:stretch>
          </p:blipFill>
          <p:spPr bwMode="auto">
            <a:xfrm>
              <a:off x="4179" y="2418"/>
              <a:ext cx="93" cy="585"/>
            </a:xfrm>
            <a:prstGeom prst="rect">
              <a:avLst/>
            </a:prstGeom>
            <a:noFill/>
            <a:ln w="9525">
              <a:noFill/>
              <a:miter lim="800000"/>
              <a:headEnd/>
              <a:tailEnd/>
            </a:ln>
          </p:spPr>
        </p:pic>
        <p:sp>
          <p:nvSpPr>
            <p:cNvPr id="36884" name="Line 19"/>
            <p:cNvSpPr>
              <a:spLocks noChangeShapeType="1"/>
            </p:cNvSpPr>
            <p:nvPr/>
          </p:nvSpPr>
          <p:spPr bwMode="auto">
            <a:xfrm flipV="1">
              <a:off x="4368" y="2322"/>
              <a:ext cx="0" cy="816"/>
            </a:xfrm>
            <a:prstGeom prst="line">
              <a:avLst/>
            </a:prstGeom>
            <a:noFill/>
            <a:ln w="38100">
              <a:solidFill>
                <a:schemeClr val="tx1"/>
              </a:solidFill>
              <a:round/>
              <a:headEnd/>
              <a:tailEnd/>
            </a:ln>
          </p:spPr>
          <p:txBody>
            <a:bodyPr/>
            <a:lstStyle/>
            <a:p>
              <a:endParaRPr lang="en-US"/>
            </a:p>
          </p:txBody>
        </p:sp>
        <p:sp>
          <p:nvSpPr>
            <p:cNvPr id="36885" name="Rectangle 20"/>
            <p:cNvSpPr>
              <a:spLocks noChangeArrowheads="1"/>
            </p:cNvSpPr>
            <p:nvPr/>
          </p:nvSpPr>
          <p:spPr bwMode="auto">
            <a:xfrm>
              <a:off x="4416" y="3072"/>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6" name="Rectangle 21"/>
            <p:cNvSpPr>
              <a:spLocks noChangeArrowheads="1"/>
            </p:cNvSpPr>
            <p:nvPr/>
          </p:nvSpPr>
          <p:spPr bwMode="auto">
            <a:xfrm>
              <a:off x="4608" y="2976"/>
              <a:ext cx="144" cy="1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7" name="Rectangle 22"/>
            <p:cNvSpPr>
              <a:spLocks noChangeArrowheads="1"/>
            </p:cNvSpPr>
            <p:nvPr/>
          </p:nvSpPr>
          <p:spPr bwMode="auto">
            <a:xfrm>
              <a:off x="4800" y="2928"/>
              <a:ext cx="144"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8" name="Rectangle 23"/>
            <p:cNvSpPr>
              <a:spLocks noChangeArrowheads="1"/>
            </p:cNvSpPr>
            <p:nvPr/>
          </p:nvSpPr>
          <p:spPr bwMode="auto">
            <a:xfrm>
              <a:off x="4992" y="2784"/>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9" name="Rectangle 24"/>
            <p:cNvSpPr>
              <a:spLocks noChangeArrowheads="1"/>
            </p:cNvSpPr>
            <p:nvPr/>
          </p:nvSpPr>
          <p:spPr bwMode="auto">
            <a:xfrm>
              <a:off x="5184" y="2304"/>
              <a:ext cx="144" cy="81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6871" name="Group 25"/>
          <p:cNvGrpSpPr>
            <a:grpSpLocks/>
          </p:cNvGrpSpPr>
          <p:nvPr/>
        </p:nvGrpSpPr>
        <p:grpSpPr bwMode="auto">
          <a:xfrm>
            <a:off x="8991600" y="5016189"/>
            <a:ext cx="1600200" cy="1512887"/>
            <a:chOff x="4179" y="3522"/>
            <a:chExt cx="1149" cy="1086"/>
          </a:xfrm>
        </p:grpSpPr>
        <p:sp>
          <p:nvSpPr>
            <p:cNvPr id="36872" name="Line 26"/>
            <p:cNvSpPr>
              <a:spLocks noChangeShapeType="1"/>
            </p:cNvSpPr>
            <p:nvPr/>
          </p:nvSpPr>
          <p:spPr bwMode="auto">
            <a:xfrm>
              <a:off x="4368" y="4338"/>
              <a:ext cx="960" cy="0"/>
            </a:xfrm>
            <a:prstGeom prst="line">
              <a:avLst/>
            </a:prstGeom>
            <a:noFill/>
            <a:ln w="38100">
              <a:solidFill>
                <a:schemeClr val="tx1"/>
              </a:solidFill>
              <a:round/>
              <a:headEnd/>
              <a:tailEnd/>
            </a:ln>
          </p:spPr>
          <p:txBody>
            <a:bodyPr/>
            <a:lstStyle/>
            <a:p>
              <a:endParaRPr lang="en-US"/>
            </a:p>
          </p:txBody>
        </p:sp>
        <p:pic>
          <p:nvPicPr>
            <p:cNvPr id="36873" name="Picture 27" descr="txp_fig"/>
            <p:cNvPicPr>
              <a:picLocks noChangeAspect="1" noChangeArrowheads="1"/>
            </p:cNvPicPr>
            <p:nvPr>
              <p:custDataLst>
                <p:tags r:id="rId2"/>
              </p:custDataLst>
            </p:nvPr>
          </p:nvPicPr>
          <p:blipFill>
            <a:blip r:embed="rId10" cstate="print"/>
            <a:srcRect/>
            <a:stretch>
              <a:fillRect/>
            </a:stretch>
          </p:blipFill>
          <p:spPr bwMode="auto">
            <a:xfrm>
              <a:off x="4608" y="4434"/>
              <a:ext cx="523" cy="174"/>
            </a:xfrm>
            <a:prstGeom prst="rect">
              <a:avLst/>
            </a:prstGeom>
            <a:noFill/>
            <a:ln w="9525">
              <a:noFill/>
              <a:miter lim="800000"/>
              <a:headEnd/>
              <a:tailEnd/>
            </a:ln>
          </p:spPr>
        </p:pic>
        <p:pic>
          <p:nvPicPr>
            <p:cNvPr id="36874" name="Picture 28" descr="txp_fig"/>
            <p:cNvPicPr>
              <a:picLocks noChangeAspect="1" noChangeArrowheads="1"/>
            </p:cNvPicPr>
            <p:nvPr>
              <p:custDataLst>
                <p:tags r:id="rId3"/>
              </p:custDataLst>
            </p:nvPr>
          </p:nvPicPr>
          <p:blipFill>
            <a:blip r:embed="rId11" cstate="print"/>
            <a:srcRect/>
            <a:stretch>
              <a:fillRect/>
            </a:stretch>
          </p:blipFill>
          <p:spPr bwMode="auto">
            <a:xfrm>
              <a:off x="4179" y="3618"/>
              <a:ext cx="93" cy="585"/>
            </a:xfrm>
            <a:prstGeom prst="rect">
              <a:avLst/>
            </a:prstGeom>
            <a:noFill/>
            <a:ln w="9525">
              <a:noFill/>
              <a:miter lim="800000"/>
              <a:headEnd/>
              <a:tailEnd/>
            </a:ln>
          </p:spPr>
        </p:pic>
        <p:sp>
          <p:nvSpPr>
            <p:cNvPr id="36875" name="Line 29"/>
            <p:cNvSpPr>
              <a:spLocks noChangeShapeType="1"/>
            </p:cNvSpPr>
            <p:nvPr/>
          </p:nvSpPr>
          <p:spPr bwMode="auto">
            <a:xfrm flipV="1">
              <a:off x="4368" y="3522"/>
              <a:ext cx="0" cy="816"/>
            </a:xfrm>
            <a:prstGeom prst="line">
              <a:avLst/>
            </a:prstGeom>
            <a:noFill/>
            <a:ln w="38100">
              <a:solidFill>
                <a:schemeClr val="tx1"/>
              </a:solidFill>
              <a:round/>
              <a:headEnd/>
              <a:tailEnd/>
            </a:ln>
          </p:spPr>
          <p:txBody>
            <a:bodyPr/>
            <a:lstStyle/>
            <a:p>
              <a:endParaRPr lang="en-US"/>
            </a:p>
          </p:txBody>
        </p:sp>
        <p:sp>
          <p:nvSpPr>
            <p:cNvPr id="36876" name="Rectangle 30"/>
            <p:cNvSpPr>
              <a:spLocks noChangeArrowheads="1"/>
            </p:cNvSpPr>
            <p:nvPr/>
          </p:nvSpPr>
          <p:spPr bwMode="auto">
            <a:xfrm>
              <a:off x="4416" y="4272"/>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7" name="Rectangle 31"/>
            <p:cNvSpPr>
              <a:spLocks noChangeArrowheads="1"/>
            </p:cNvSpPr>
            <p:nvPr/>
          </p:nvSpPr>
          <p:spPr bwMode="auto">
            <a:xfrm>
              <a:off x="4608" y="3792"/>
              <a:ext cx="144"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8" name="Rectangle 32"/>
            <p:cNvSpPr>
              <a:spLocks noChangeArrowheads="1"/>
            </p:cNvSpPr>
            <p:nvPr/>
          </p:nvSpPr>
          <p:spPr bwMode="auto">
            <a:xfrm>
              <a:off x="4800" y="3984"/>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9" name="Rectangle 33"/>
            <p:cNvSpPr>
              <a:spLocks noChangeArrowheads="1"/>
            </p:cNvSpPr>
            <p:nvPr/>
          </p:nvSpPr>
          <p:spPr bwMode="auto">
            <a:xfrm>
              <a:off x="4992" y="3600"/>
              <a:ext cx="144" cy="72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0" name="Rectangle 34"/>
            <p:cNvSpPr>
              <a:spLocks noChangeArrowheads="1"/>
            </p:cNvSpPr>
            <p:nvPr/>
          </p:nvSpPr>
          <p:spPr bwMode="auto">
            <a:xfrm>
              <a:off x="5184" y="3744"/>
              <a:ext cx="144" cy="576"/>
            </a:xfrm>
            <a:prstGeom prst="rect">
              <a:avLst/>
            </a:pr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945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9459">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9459">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94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Summary</a:t>
            </a:r>
          </a:p>
        </p:txBody>
      </p:sp>
      <p:sp>
        <p:nvSpPr>
          <p:cNvPr id="39939" name="Rectangle 3"/>
          <p:cNvSpPr>
            <a:spLocks noGrp="1" noChangeArrowheads="1"/>
          </p:cNvSpPr>
          <p:nvPr>
            <p:ph idx="1"/>
          </p:nvPr>
        </p:nvSpPr>
        <p:spPr/>
        <p:txBody>
          <a:bodyPr/>
          <a:lstStyle/>
          <a:p>
            <a:pPr eaLnBrk="1" hangingPunct="1">
              <a:lnSpc>
                <a:spcPct val="80000"/>
              </a:lnSpc>
            </a:pPr>
            <a:r>
              <a:rPr lang="en-US" sz="2400"/>
              <a:t>Bayes rule lets us do diagnostic queries with causal probabilities</a:t>
            </a:r>
          </a:p>
          <a:p>
            <a:pPr eaLnBrk="1" hangingPunct="1">
              <a:lnSpc>
                <a:spcPct val="80000"/>
              </a:lnSpc>
            </a:pPr>
            <a:endParaRPr lang="en-US" sz="2400"/>
          </a:p>
          <a:p>
            <a:pPr eaLnBrk="1" hangingPunct="1">
              <a:lnSpc>
                <a:spcPct val="80000"/>
              </a:lnSpc>
            </a:pPr>
            <a:r>
              <a:rPr lang="en-US" sz="2400"/>
              <a:t>The naïve Bayes assumption takes all features to be independent given the class label</a:t>
            </a:r>
          </a:p>
          <a:p>
            <a:pPr eaLnBrk="1" hangingPunct="1">
              <a:lnSpc>
                <a:spcPct val="80000"/>
              </a:lnSpc>
            </a:pPr>
            <a:endParaRPr lang="en-US" sz="2400"/>
          </a:p>
          <a:p>
            <a:pPr eaLnBrk="1" hangingPunct="1">
              <a:lnSpc>
                <a:spcPct val="80000"/>
              </a:lnSpc>
            </a:pPr>
            <a:r>
              <a:rPr lang="en-US" sz="2400"/>
              <a:t>We can build classifiers out of a naïve Bayes model using training data</a:t>
            </a:r>
          </a:p>
          <a:p>
            <a:pPr eaLnBrk="1" hangingPunct="1">
              <a:lnSpc>
                <a:spcPct val="80000"/>
              </a:lnSpc>
            </a:pPr>
            <a:endParaRPr lang="en-US" sz="2400"/>
          </a:p>
          <a:p>
            <a:pPr eaLnBrk="1" hangingPunct="1">
              <a:lnSpc>
                <a:spcPct val="80000"/>
              </a:lnSpc>
            </a:pPr>
            <a:r>
              <a:rPr lang="en-US" sz="2400"/>
              <a:t>Smoothing estimates is important in real systems</a:t>
            </a:r>
          </a:p>
          <a:p>
            <a:pPr eaLnBrk="1" hangingPunct="1">
              <a:lnSpc>
                <a:spcPct val="80000"/>
              </a:lnSpc>
            </a:pPr>
            <a:endParaRPr lang="en-US" sz="2400"/>
          </a:p>
          <a:p>
            <a:pPr eaLnBrk="1" hangingPunct="1">
              <a:lnSpc>
                <a:spcPct val="80000"/>
              </a:lnSpc>
            </a:pPr>
            <a:r>
              <a:rPr lang="en-US" sz="2400"/>
              <a:t>Classifier confidences are useful, when you can get them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Next Time: Discriminative Learning</a:t>
            </a:r>
          </a:p>
        </p:txBody>
      </p:sp>
      <p:sp>
        <p:nvSpPr>
          <p:cNvPr id="40963" name="Rectangle 3"/>
          <p:cNvSpPr>
            <a:spLocks noGrp="1" noChangeArrowheads="1"/>
          </p:cNvSpPr>
          <p:nvPr>
            <p:ph idx="1"/>
          </p:nvPr>
        </p:nvSpPr>
        <p:spPr/>
        <p:txBody>
          <a:bodyPr/>
          <a:lstStyle/>
          <a:p>
            <a:pPr eaLnBrk="1" hangingPunct="1"/>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Example: Spam Filter</a:t>
            </a:r>
          </a:p>
        </p:txBody>
      </p:sp>
      <p:sp>
        <p:nvSpPr>
          <p:cNvPr id="8195" name="Rectangle 3"/>
          <p:cNvSpPr>
            <a:spLocks noGrp="1" noChangeArrowheads="1"/>
          </p:cNvSpPr>
          <p:nvPr>
            <p:ph idx="1"/>
          </p:nvPr>
        </p:nvSpPr>
        <p:spPr>
          <a:xfrm>
            <a:off x="304800" y="1447800"/>
            <a:ext cx="6553200" cy="5029200"/>
          </a:xfrm>
        </p:spPr>
        <p:txBody>
          <a:bodyPr/>
          <a:lstStyle/>
          <a:p>
            <a:pPr eaLnBrk="1" hangingPunct="1">
              <a:lnSpc>
                <a:spcPct val="80000"/>
              </a:lnSpc>
            </a:pPr>
            <a:r>
              <a:rPr lang="en-US" sz="2400" dirty="0"/>
              <a:t>Input: an email</a:t>
            </a:r>
          </a:p>
          <a:p>
            <a:pPr eaLnBrk="1" hangingPunct="1">
              <a:lnSpc>
                <a:spcPct val="80000"/>
              </a:lnSpc>
            </a:pPr>
            <a:r>
              <a:rPr lang="en-US" sz="2400" dirty="0"/>
              <a:t>Output: spam/ham</a:t>
            </a:r>
          </a:p>
          <a:p>
            <a:pPr lvl="1">
              <a:lnSpc>
                <a:spcPct val="80000"/>
              </a:lnSpc>
            </a:pPr>
            <a:endParaRPr lang="en-US" sz="2000" dirty="0"/>
          </a:p>
          <a:p>
            <a:pPr eaLnBrk="1" hangingPunct="1">
              <a:lnSpc>
                <a:spcPct val="80000"/>
              </a:lnSpc>
            </a:pPr>
            <a:r>
              <a:rPr lang="en-US" sz="2400" dirty="0"/>
              <a:t>Setup:</a:t>
            </a:r>
          </a:p>
          <a:p>
            <a:pPr lvl="1" eaLnBrk="1" hangingPunct="1">
              <a:lnSpc>
                <a:spcPct val="80000"/>
              </a:lnSpc>
            </a:pPr>
            <a:r>
              <a:rPr lang="en-US" sz="2000" dirty="0"/>
              <a:t>Get a large collection of example emails, each labeled “spam” or “ham”</a:t>
            </a:r>
          </a:p>
          <a:p>
            <a:pPr lvl="1" eaLnBrk="1" hangingPunct="1">
              <a:lnSpc>
                <a:spcPct val="80000"/>
              </a:lnSpc>
            </a:pPr>
            <a:r>
              <a:rPr lang="en-US" sz="2000" dirty="0"/>
              <a:t>Note: someone has to hand label all this data!</a:t>
            </a:r>
          </a:p>
          <a:p>
            <a:pPr lvl="1" eaLnBrk="1" hangingPunct="1">
              <a:lnSpc>
                <a:spcPct val="80000"/>
              </a:lnSpc>
            </a:pPr>
            <a:r>
              <a:rPr lang="en-US" sz="2000" dirty="0"/>
              <a:t>Want to learn to predict labels of new, future emails</a:t>
            </a:r>
          </a:p>
          <a:p>
            <a:pPr lvl="1">
              <a:lnSpc>
                <a:spcPct val="80000"/>
              </a:lnSpc>
            </a:pPr>
            <a:endParaRPr lang="en-US" sz="2000" dirty="0"/>
          </a:p>
          <a:p>
            <a:pPr eaLnBrk="1" hangingPunct="1">
              <a:lnSpc>
                <a:spcPct val="80000"/>
              </a:lnSpc>
            </a:pPr>
            <a:r>
              <a:rPr lang="en-US" sz="2400" dirty="0"/>
              <a:t>Features: The attributes used to make the ham / spam decision</a:t>
            </a:r>
            <a:endParaRPr lang="en-US" sz="2000" dirty="0"/>
          </a:p>
          <a:p>
            <a:pPr lvl="1" eaLnBrk="1" hangingPunct="1">
              <a:lnSpc>
                <a:spcPct val="80000"/>
              </a:lnSpc>
            </a:pPr>
            <a:r>
              <a:rPr lang="en-US" sz="2000" dirty="0"/>
              <a:t>Words: FREE!</a:t>
            </a:r>
          </a:p>
          <a:p>
            <a:pPr lvl="1" eaLnBrk="1" hangingPunct="1">
              <a:lnSpc>
                <a:spcPct val="80000"/>
              </a:lnSpc>
            </a:pPr>
            <a:r>
              <a:rPr lang="en-US" sz="2000" dirty="0"/>
              <a:t>Text Patterns: $</a:t>
            </a:r>
            <a:r>
              <a:rPr lang="en-US" sz="2000" dirty="0" err="1"/>
              <a:t>dd</a:t>
            </a:r>
            <a:r>
              <a:rPr lang="en-US" sz="2000" dirty="0"/>
              <a:t>, CAPS</a:t>
            </a:r>
          </a:p>
          <a:p>
            <a:pPr lvl="1" eaLnBrk="1" hangingPunct="1">
              <a:lnSpc>
                <a:spcPct val="80000"/>
              </a:lnSpc>
            </a:pPr>
            <a:r>
              <a:rPr lang="en-US" sz="2000" dirty="0"/>
              <a:t>Non-text: </a:t>
            </a:r>
            <a:r>
              <a:rPr lang="en-US" sz="2000" dirty="0" err="1"/>
              <a:t>SenderInContacts</a:t>
            </a:r>
            <a:r>
              <a:rPr lang="en-US" sz="2000" dirty="0"/>
              <a:t>, </a:t>
            </a:r>
            <a:r>
              <a:rPr lang="en-US" sz="2000" dirty="0" err="1"/>
              <a:t>WidelyBroadcast</a:t>
            </a:r>
            <a:endParaRPr lang="en-US" sz="2000" dirty="0"/>
          </a:p>
          <a:p>
            <a:pPr lvl="1" eaLnBrk="1" hangingPunct="1">
              <a:lnSpc>
                <a:spcPct val="80000"/>
              </a:lnSpc>
            </a:pPr>
            <a:r>
              <a:rPr lang="en-US" sz="2000" dirty="0"/>
              <a:t>…</a:t>
            </a:r>
          </a:p>
          <a:p>
            <a:pPr lvl="1" eaLnBrk="1" hangingPunct="1">
              <a:lnSpc>
                <a:spcPct val="80000"/>
              </a:lnSpc>
            </a:pPr>
            <a:endParaRPr lang="en-US" sz="2000" dirty="0"/>
          </a:p>
        </p:txBody>
      </p:sp>
      <p:sp>
        <p:nvSpPr>
          <p:cNvPr id="8196" name="Text Box 4"/>
          <p:cNvSpPr txBox="1">
            <a:spLocks noChangeArrowheads="1"/>
          </p:cNvSpPr>
          <p:nvPr/>
        </p:nvSpPr>
        <p:spPr bwMode="auto">
          <a:xfrm>
            <a:off x="8001000" y="1447800"/>
            <a:ext cx="3581400" cy="1569660"/>
          </a:xfrm>
          <a:prstGeom prst="rect">
            <a:avLst/>
          </a:prstGeom>
          <a:noFill/>
          <a:ln w="9525">
            <a:solidFill>
              <a:schemeClr val="tx1"/>
            </a:solidFill>
            <a:miter lim="800000"/>
            <a:headEnd/>
            <a:tailEnd/>
          </a:ln>
        </p:spPr>
        <p:txBody>
          <a:bodyPr>
            <a:spAutoFit/>
          </a:bodyPr>
          <a:lstStyle/>
          <a:p>
            <a:r>
              <a:rPr lang="en-US" sz="1600">
                <a:latin typeface="Calibri"/>
                <a:cs typeface="Calibri"/>
              </a:rPr>
              <a:t>Dear Sir.</a:t>
            </a:r>
          </a:p>
          <a:p>
            <a:endParaRPr lang="en-US" sz="1600">
              <a:latin typeface="Calibri"/>
              <a:cs typeface="Calibri"/>
            </a:endParaRPr>
          </a:p>
          <a:p>
            <a:r>
              <a:rPr lang="en-US" sz="1600">
                <a:latin typeface="Calibri"/>
                <a:cs typeface="Calibri"/>
              </a:rPr>
              <a:t>First, I must solicit your confidence in this transaction, this is by virture of its nature as being utterly confidencial and top secret. …</a:t>
            </a:r>
          </a:p>
        </p:txBody>
      </p:sp>
      <p:sp>
        <p:nvSpPr>
          <p:cNvPr id="8197" name="Text Box 5"/>
          <p:cNvSpPr txBox="1">
            <a:spLocks noChangeArrowheads="1"/>
          </p:cNvSpPr>
          <p:nvPr/>
        </p:nvSpPr>
        <p:spPr bwMode="auto">
          <a:xfrm>
            <a:off x="8001000" y="3048000"/>
            <a:ext cx="3505200" cy="1815882"/>
          </a:xfrm>
          <a:prstGeom prst="rect">
            <a:avLst/>
          </a:prstGeom>
          <a:noFill/>
          <a:ln w="9525">
            <a:solidFill>
              <a:schemeClr val="tx1"/>
            </a:solidFill>
            <a:miter lim="800000"/>
            <a:headEnd/>
            <a:tailEnd/>
          </a:ln>
        </p:spPr>
        <p:txBody>
          <a:bodyPr>
            <a:spAutoFit/>
          </a:bodyPr>
          <a:lstStyle/>
          <a:p>
            <a:r>
              <a:rPr lang="en-US" sz="1600">
                <a:latin typeface="Calibri"/>
                <a:cs typeface="Calibri"/>
              </a:rPr>
              <a:t>TO BE REMOVED FROM FUTURE MAILINGS, SIMPLY REPLY TO THIS MESSAGE AND PUT "REMOVE" IN THE SUBJECT.</a:t>
            </a:r>
          </a:p>
          <a:p>
            <a:endParaRPr lang="en-US" sz="1600">
              <a:latin typeface="Calibri"/>
              <a:cs typeface="Calibri"/>
            </a:endParaRPr>
          </a:p>
          <a:p>
            <a:r>
              <a:rPr lang="en-US" sz="1600">
                <a:latin typeface="Calibri"/>
                <a:cs typeface="Calibri"/>
              </a:rPr>
              <a:t>99  MILLION EMAIL ADDRESSES</a:t>
            </a:r>
          </a:p>
          <a:p>
            <a:r>
              <a:rPr lang="en-US" sz="1600">
                <a:latin typeface="Calibri"/>
                <a:cs typeface="Calibri"/>
              </a:rPr>
              <a:t>  FOR ONLY $99</a:t>
            </a:r>
          </a:p>
        </p:txBody>
      </p:sp>
      <p:sp>
        <p:nvSpPr>
          <p:cNvPr id="8198" name="Text Box 6"/>
          <p:cNvSpPr txBox="1">
            <a:spLocks noChangeArrowheads="1"/>
          </p:cNvSpPr>
          <p:nvPr/>
        </p:nvSpPr>
        <p:spPr bwMode="auto">
          <a:xfrm>
            <a:off x="8001000" y="4876800"/>
            <a:ext cx="3505200" cy="1815882"/>
          </a:xfrm>
          <a:prstGeom prst="rect">
            <a:avLst/>
          </a:prstGeom>
          <a:noFill/>
          <a:ln w="9525">
            <a:solidFill>
              <a:schemeClr val="tx1"/>
            </a:solidFill>
            <a:miter lim="800000"/>
            <a:headEnd/>
            <a:tailEnd/>
          </a:ln>
        </p:spPr>
        <p:txBody>
          <a:bodyPr>
            <a:spAutoFit/>
          </a:bodyPr>
          <a:lstStyle/>
          <a:p>
            <a:r>
              <a:rPr lang="en-US" sz="1600">
                <a:latin typeface="Calibri"/>
                <a:cs typeface="Calibri"/>
              </a:rPr>
              <a:t>Ok, Iknow this is blatantly OT but I'm beginning to go insane. Had an old Dell Dimension XPS sitting in the corner and decided to put it to use, I know it was working pre being stuck in the corner, but when I plugged it in, hit the power nothing happened.</a:t>
            </a:r>
          </a:p>
        </p:txBody>
      </p:sp>
      <p:sp>
        <p:nvSpPr>
          <p:cNvPr id="1282055" name="Freeform 7"/>
          <p:cNvSpPr>
            <a:spLocks/>
          </p:cNvSpPr>
          <p:nvPr/>
        </p:nvSpPr>
        <p:spPr bwMode="auto">
          <a:xfrm>
            <a:off x="7061200" y="5334000"/>
            <a:ext cx="635000" cy="4572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a:lstStyle/>
          <a:p>
            <a:endParaRPr lang="en-US"/>
          </a:p>
        </p:txBody>
      </p:sp>
      <p:sp>
        <p:nvSpPr>
          <p:cNvPr id="1282056" name="Freeform 8"/>
          <p:cNvSpPr>
            <a:spLocks/>
          </p:cNvSpPr>
          <p:nvPr/>
        </p:nvSpPr>
        <p:spPr bwMode="auto">
          <a:xfrm>
            <a:off x="7165975" y="19050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
        <p:nvSpPr>
          <p:cNvPr id="1282057" name="Freeform 9"/>
          <p:cNvSpPr>
            <a:spLocks/>
          </p:cNvSpPr>
          <p:nvPr/>
        </p:nvSpPr>
        <p:spPr bwMode="auto">
          <a:xfrm>
            <a:off x="7162800" y="35052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20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20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5" grpId="0" animBg="1"/>
      <p:bldP spid="1282056" grpId="0" animBg="1"/>
      <p:bldP spid="12820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Calibri"/>
                <a:cs typeface="Calibri"/>
              </a:rPr>
              <a:t>Example: Digit Recognition</a:t>
            </a:r>
          </a:p>
        </p:txBody>
      </p:sp>
      <p:sp>
        <p:nvSpPr>
          <p:cNvPr id="10243" name="Rectangle 3"/>
          <p:cNvSpPr>
            <a:spLocks noGrp="1" noChangeArrowheads="1"/>
          </p:cNvSpPr>
          <p:nvPr>
            <p:ph idx="1"/>
          </p:nvPr>
        </p:nvSpPr>
        <p:spPr>
          <a:xfrm>
            <a:off x="457200" y="1570037"/>
            <a:ext cx="8001000" cy="4525963"/>
          </a:xfrm>
        </p:spPr>
        <p:txBody>
          <a:bodyPr/>
          <a:lstStyle/>
          <a:p>
            <a:pPr eaLnBrk="1" hangingPunct="1"/>
            <a:r>
              <a:rPr lang="en-US" sz="2400" dirty="0">
                <a:latin typeface="Calibri"/>
                <a:cs typeface="Calibri"/>
              </a:rPr>
              <a:t>Input: images / pixel grids</a:t>
            </a:r>
          </a:p>
          <a:p>
            <a:pPr eaLnBrk="1" hangingPunct="1"/>
            <a:r>
              <a:rPr lang="en-US" sz="2400" dirty="0">
                <a:latin typeface="Calibri"/>
                <a:cs typeface="Calibri"/>
              </a:rPr>
              <a:t>Output: a digit 0-9</a:t>
            </a:r>
          </a:p>
          <a:p>
            <a:pPr eaLnBrk="1" hangingPunct="1"/>
            <a:endParaRPr lang="en-US" sz="2400" dirty="0">
              <a:latin typeface="Calibri"/>
              <a:cs typeface="Calibri"/>
            </a:endParaRPr>
          </a:p>
          <a:p>
            <a:pPr eaLnBrk="1" hangingPunct="1">
              <a:lnSpc>
                <a:spcPct val="80000"/>
              </a:lnSpc>
            </a:pPr>
            <a:r>
              <a:rPr lang="en-US" sz="2400" dirty="0">
                <a:latin typeface="Calibri"/>
                <a:cs typeface="Calibri"/>
              </a:rPr>
              <a:t>Setup:</a:t>
            </a:r>
          </a:p>
          <a:p>
            <a:pPr lvl="1" eaLnBrk="1" hangingPunct="1">
              <a:lnSpc>
                <a:spcPct val="80000"/>
              </a:lnSpc>
            </a:pPr>
            <a:r>
              <a:rPr lang="en-US" sz="2000" dirty="0">
                <a:latin typeface="Calibri"/>
                <a:cs typeface="Calibri"/>
              </a:rPr>
              <a:t>Get a large collection of example images, each labeled with a digit</a:t>
            </a:r>
          </a:p>
          <a:p>
            <a:pPr lvl="1" eaLnBrk="1" hangingPunct="1">
              <a:lnSpc>
                <a:spcPct val="80000"/>
              </a:lnSpc>
            </a:pPr>
            <a:r>
              <a:rPr lang="en-US" sz="2000" dirty="0">
                <a:latin typeface="Calibri"/>
                <a:cs typeface="Calibri"/>
              </a:rPr>
              <a:t>Note: someone has to hand label all this data!</a:t>
            </a:r>
          </a:p>
          <a:p>
            <a:pPr lvl="1" eaLnBrk="1" hangingPunct="1">
              <a:lnSpc>
                <a:spcPct val="80000"/>
              </a:lnSpc>
            </a:pPr>
            <a:r>
              <a:rPr lang="en-US" sz="2000" dirty="0">
                <a:latin typeface="Calibri"/>
                <a:cs typeface="Calibri"/>
              </a:rPr>
              <a:t>Want to learn to predict labels of new, future digit images</a:t>
            </a:r>
          </a:p>
          <a:p>
            <a:pPr lvl="1" eaLnBrk="1" hangingPunct="1">
              <a:lnSpc>
                <a:spcPct val="80000"/>
              </a:lnSpc>
            </a:pPr>
            <a:endParaRPr lang="en-US" sz="2000" dirty="0">
              <a:latin typeface="Calibri"/>
              <a:cs typeface="Calibri"/>
            </a:endParaRP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Features: The attributes used to make the digit decision</a:t>
            </a:r>
          </a:p>
          <a:p>
            <a:pPr lvl="1" eaLnBrk="1" hangingPunct="1">
              <a:lnSpc>
                <a:spcPct val="80000"/>
              </a:lnSpc>
            </a:pPr>
            <a:r>
              <a:rPr lang="en-US" sz="2000" dirty="0">
                <a:latin typeface="Calibri"/>
                <a:cs typeface="Calibri"/>
              </a:rPr>
              <a:t>Pixels: (6,8)=ON</a:t>
            </a:r>
          </a:p>
          <a:p>
            <a:pPr lvl="1" eaLnBrk="1" hangingPunct="1">
              <a:lnSpc>
                <a:spcPct val="80000"/>
              </a:lnSpc>
            </a:pPr>
            <a:r>
              <a:rPr lang="en-US" sz="2000" dirty="0">
                <a:latin typeface="Calibri"/>
                <a:cs typeface="Calibri"/>
              </a:rPr>
              <a:t>Shape Patterns: </a:t>
            </a:r>
            <a:r>
              <a:rPr lang="en-US" sz="2000" dirty="0" err="1">
                <a:latin typeface="Calibri"/>
                <a:cs typeface="Calibri"/>
              </a:rPr>
              <a:t>NumComponents</a:t>
            </a:r>
            <a:r>
              <a:rPr lang="en-US" sz="2000" dirty="0">
                <a:latin typeface="Calibri"/>
                <a:cs typeface="Calibri"/>
              </a:rPr>
              <a:t>, </a:t>
            </a:r>
            <a:r>
              <a:rPr lang="en-US" sz="2000" dirty="0" err="1">
                <a:latin typeface="Calibri"/>
                <a:cs typeface="Calibri"/>
              </a:rPr>
              <a:t>AspectRatio</a:t>
            </a:r>
            <a:r>
              <a:rPr lang="en-US" sz="2000" dirty="0">
                <a:latin typeface="Calibri"/>
                <a:cs typeface="Calibri"/>
              </a:rPr>
              <a:t>, </a:t>
            </a:r>
            <a:r>
              <a:rPr lang="en-US" sz="2000" dirty="0" err="1">
                <a:latin typeface="Calibri"/>
                <a:cs typeface="Calibri"/>
              </a:rPr>
              <a:t>NumLoops</a:t>
            </a:r>
            <a:endParaRPr lang="en-US" sz="2000" dirty="0">
              <a:latin typeface="Calibri"/>
              <a:cs typeface="Calibri"/>
            </a:endParaRPr>
          </a:p>
          <a:p>
            <a:pPr lvl="1" eaLnBrk="1" hangingPunct="1">
              <a:lnSpc>
                <a:spcPct val="80000"/>
              </a:lnSpc>
            </a:pPr>
            <a:r>
              <a:rPr lang="en-US" sz="2000" dirty="0">
                <a:latin typeface="Calibri"/>
                <a:cs typeface="Calibri"/>
              </a:rPr>
              <a:t>…</a:t>
            </a:r>
          </a:p>
          <a:p>
            <a:pPr lvl="1" eaLnBrk="1" hangingPunct="1">
              <a:lnSpc>
                <a:spcPct val="80000"/>
              </a:lnSpc>
            </a:pPr>
            <a:r>
              <a:rPr lang="en-US" sz="2000" dirty="0">
                <a:latin typeface="Calibri"/>
                <a:cs typeface="Calibri"/>
              </a:rPr>
              <a:t>Features are increasingly induced rather than crafted</a:t>
            </a:r>
          </a:p>
          <a:p>
            <a:pPr lvl="1" eaLnBrk="1" hangingPunct="1">
              <a:lnSpc>
                <a:spcPct val="80000"/>
              </a:lnSpc>
            </a:pPr>
            <a:endParaRPr lang="en-US" sz="2000" dirty="0">
              <a:latin typeface="Calibri"/>
              <a:cs typeface="Calibri"/>
            </a:endParaRPr>
          </a:p>
          <a:p>
            <a:pPr eaLnBrk="1" hangingPunct="1"/>
            <a:endParaRPr lang="en-US" sz="2400" dirty="0">
              <a:latin typeface="Calibri"/>
              <a:cs typeface="Calibri"/>
            </a:endParaRPr>
          </a:p>
        </p:txBody>
      </p:sp>
      <p:pic>
        <p:nvPicPr>
          <p:cNvPr id="10244" name="Picture 4"/>
          <p:cNvPicPr>
            <a:picLocks noChangeAspect="1" noChangeArrowheads="1"/>
          </p:cNvPicPr>
          <p:nvPr/>
        </p:nvPicPr>
        <p:blipFill>
          <a:blip r:embed="rId2" cstate="print"/>
          <a:srcRect/>
          <a:stretch>
            <a:fillRect/>
          </a:stretch>
        </p:blipFill>
        <p:spPr bwMode="auto">
          <a:xfrm>
            <a:off x="9677400" y="1676400"/>
            <a:ext cx="508000" cy="571500"/>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9601200" y="2514600"/>
            <a:ext cx="544513" cy="598488"/>
          </a:xfrm>
          <a:prstGeom prst="rect">
            <a:avLst/>
          </a:prstGeom>
          <a:noFill/>
          <a:ln w="9525">
            <a:noFill/>
            <a:miter lim="800000"/>
            <a:headEnd/>
            <a:tailEnd/>
          </a:ln>
        </p:spPr>
      </p:pic>
      <p:pic>
        <p:nvPicPr>
          <p:cNvPr id="10246" name="Picture 7"/>
          <p:cNvPicPr>
            <a:picLocks noChangeAspect="1" noChangeArrowheads="1"/>
          </p:cNvPicPr>
          <p:nvPr/>
        </p:nvPicPr>
        <p:blipFill>
          <a:blip r:embed="rId4" cstate="print"/>
          <a:srcRect/>
          <a:stretch>
            <a:fillRect/>
          </a:stretch>
        </p:blipFill>
        <p:spPr bwMode="auto">
          <a:xfrm>
            <a:off x="9555162" y="4267200"/>
            <a:ext cx="655638" cy="673100"/>
          </a:xfrm>
          <a:prstGeom prst="rect">
            <a:avLst/>
          </a:prstGeom>
          <a:noFill/>
          <a:ln w="9525">
            <a:noFill/>
            <a:miter lim="800000"/>
            <a:headEnd/>
            <a:tailEnd/>
          </a:ln>
        </p:spPr>
      </p:pic>
      <p:pic>
        <p:nvPicPr>
          <p:cNvPr id="10247" name="Picture 73"/>
          <p:cNvPicPr>
            <a:picLocks noChangeAspect="1" noChangeArrowheads="1"/>
          </p:cNvPicPr>
          <p:nvPr/>
        </p:nvPicPr>
        <p:blipFill>
          <a:blip r:embed="rId5" cstate="print"/>
          <a:srcRect/>
          <a:stretch>
            <a:fillRect/>
          </a:stretch>
        </p:blipFill>
        <p:spPr bwMode="auto">
          <a:xfrm>
            <a:off x="9593262" y="5414962"/>
            <a:ext cx="617538" cy="681038"/>
          </a:xfrm>
          <a:prstGeom prst="rect">
            <a:avLst/>
          </a:prstGeom>
          <a:noFill/>
          <a:ln w="9525">
            <a:noFill/>
            <a:miter lim="800000"/>
            <a:headEnd/>
            <a:tailEnd/>
          </a:ln>
        </p:spPr>
      </p:pic>
      <p:pic>
        <p:nvPicPr>
          <p:cNvPr id="10248" name="Picture 74"/>
          <p:cNvPicPr>
            <a:picLocks noChangeAspect="1" noChangeArrowheads="1"/>
          </p:cNvPicPr>
          <p:nvPr/>
        </p:nvPicPr>
        <p:blipFill>
          <a:blip r:embed="rId6" cstate="print"/>
          <a:srcRect/>
          <a:stretch>
            <a:fillRect/>
          </a:stretch>
        </p:blipFill>
        <p:spPr bwMode="auto">
          <a:xfrm>
            <a:off x="9601200" y="3352800"/>
            <a:ext cx="617538" cy="598488"/>
          </a:xfrm>
          <a:prstGeom prst="rect">
            <a:avLst/>
          </a:prstGeom>
          <a:noFill/>
          <a:ln w="9525">
            <a:noFill/>
            <a:miter lim="800000"/>
            <a:headEnd/>
            <a:tailEnd/>
          </a:ln>
        </p:spPr>
      </p:pic>
      <p:sp>
        <p:nvSpPr>
          <p:cNvPr id="10249" name="TextBox 74"/>
          <p:cNvSpPr txBox="1">
            <a:spLocks noChangeArrowheads="1"/>
          </p:cNvSpPr>
          <p:nvPr/>
        </p:nvSpPr>
        <p:spPr bwMode="auto">
          <a:xfrm>
            <a:off x="10896600" y="1752600"/>
            <a:ext cx="381000" cy="369888"/>
          </a:xfrm>
          <a:prstGeom prst="rect">
            <a:avLst/>
          </a:prstGeom>
          <a:noFill/>
          <a:ln w="9525">
            <a:noFill/>
            <a:miter lim="800000"/>
            <a:headEnd/>
            <a:tailEnd/>
          </a:ln>
        </p:spPr>
        <p:txBody>
          <a:bodyPr>
            <a:spAutoFit/>
          </a:bodyPr>
          <a:lstStyle/>
          <a:p>
            <a:r>
              <a:rPr lang="en-US">
                <a:latin typeface="Calibri"/>
                <a:cs typeface="Calibri"/>
              </a:rPr>
              <a:t>0</a:t>
            </a:r>
          </a:p>
        </p:txBody>
      </p:sp>
      <p:sp>
        <p:nvSpPr>
          <p:cNvPr id="10250" name="TextBox 75"/>
          <p:cNvSpPr txBox="1">
            <a:spLocks noChangeArrowheads="1"/>
          </p:cNvSpPr>
          <p:nvPr/>
        </p:nvSpPr>
        <p:spPr bwMode="auto">
          <a:xfrm>
            <a:off x="10896600" y="2590800"/>
            <a:ext cx="381000" cy="369888"/>
          </a:xfrm>
          <a:prstGeom prst="rect">
            <a:avLst/>
          </a:prstGeom>
          <a:noFill/>
          <a:ln w="9525">
            <a:noFill/>
            <a:miter lim="800000"/>
            <a:headEnd/>
            <a:tailEnd/>
          </a:ln>
        </p:spPr>
        <p:txBody>
          <a:bodyPr>
            <a:spAutoFit/>
          </a:bodyPr>
          <a:lstStyle/>
          <a:p>
            <a:r>
              <a:rPr lang="en-US">
                <a:latin typeface="Calibri"/>
                <a:cs typeface="Calibri"/>
              </a:rPr>
              <a:t>1</a:t>
            </a:r>
          </a:p>
        </p:txBody>
      </p:sp>
      <p:sp>
        <p:nvSpPr>
          <p:cNvPr id="10251" name="TextBox 76"/>
          <p:cNvSpPr txBox="1">
            <a:spLocks noChangeArrowheads="1"/>
          </p:cNvSpPr>
          <p:nvPr/>
        </p:nvSpPr>
        <p:spPr bwMode="auto">
          <a:xfrm>
            <a:off x="10896600" y="3505200"/>
            <a:ext cx="381000" cy="369888"/>
          </a:xfrm>
          <a:prstGeom prst="rect">
            <a:avLst/>
          </a:prstGeom>
          <a:noFill/>
          <a:ln w="9525">
            <a:noFill/>
            <a:miter lim="800000"/>
            <a:headEnd/>
            <a:tailEnd/>
          </a:ln>
        </p:spPr>
        <p:txBody>
          <a:bodyPr>
            <a:spAutoFit/>
          </a:bodyPr>
          <a:lstStyle/>
          <a:p>
            <a:r>
              <a:rPr lang="en-US">
                <a:latin typeface="Calibri"/>
                <a:cs typeface="Calibri"/>
              </a:rPr>
              <a:t>2</a:t>
            </a:r>
          </a:p>
        </p:txBody>
      </p:sp>
      <p:sp>
        <p:nvSpPr>
          <p:cNvPr id="10252" name="TextBox 77"/>
          <p:cNvSpPr txBox="1">
            <a:spLocks noChangeArrowheads="1"/>
          </p:cNvSpPr>
          <p:nvPr/>
        </p:nvSpPr>
        <p:spPr bwMode="auto">
          <a:xfrm>
            <a:off x="10896600" y="4419600"/>
            <a:ext cx="381000" cy="369888"/>
          </a:xfrm>
          <a:prstGeom prst="rect">
            <a:avLst/>
          </a:prstGeom>
          <a:noFill/>
          <a:ln w="9525">
            <a:noFill/>
            <a:miter lim="800000"/>
            <a:headEnd/>
            <a:tailEnd/>
          </a:ln>
        </p:spPr>
        <p:txBody>
          <a:bodyPr>
            <a:spAutoFit/>
          </a:bodyPr>
          <a:lstStyle/>
          <a:p>
            <a:r>
              <a:rPr lang="en-US">
                <a:latin typeface="Calibri"/>
                <a:cs typeface="Calibri"/>
              </a:rPr>
              <a:t>1</a:t>
            </a:r>
          </a:p>
        </p:txBody>
      </p:sp>
      <p:sp>
        <p:nvSpPr>
          <p:cNvPr id="10253" name="TextBox 78"/>
          <p:cNvSpPr txBox="1">
            <a:spLocks noChangeArrowheads="1"/>
          </p:cNvSpPr>
          <p:nvPr/>
        </p:nvSpPr>
        <p:spPr bwMode="auto">
          <a:xfrm>
            <a:off x="10820400" y="5567362"/>
            <a:ext cx="609600" cy="369888"/>
          </a:xfrm>
          <a:prstGeom prst="rect">
            <a:avLst/>
          </a:prstGeom>
          <a:noFill/>
          <a:ln w="9525">
            <a:noFill/>
            <a:miter lim="800000"/>
            <a:headEnd/>
            <a:tailEnd/>
          </a:ln>
        </p:spPr>
        <p:txBody>
          <a:bodyPr>
            <a:spAutoFit/>
          </a:bodyPr>
          <a:lstStyle/>
          <a:p>
            <a:r>
              <a:rPr lang="en-US">
                <a:latin typeface="Calibri"/>
                <a:cs typeface="Calibri"/>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p:bldP spid="10251" grpId="0"/>
      <p:bldP spid="10252" grpId="0"/>
      <p:bldP spid="102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119" y="1371600"/>
            <a:ext cx="5333761" cy="4368111"/>
          </a:xfrm>
          <a:prstGeom prst="rect">
            <a:avLst/>
          </a:prstGeom>
          <a:noFill/>
        </p:spPr>
      </p:pic>
      <p:sp>
        <p:nvSpPr>
          <p:cNvPr id="9218" name="Rectangle 2"/>
          <p:cNvSpPr>
            <a:spLocks noGrp="1" noChangeArrowheads="1"/>
          </p:cNvSpPr>
          <p:nvPr>
            <p:ph type="title"/>
          </p:nvPr>
        </p:nvSpPr>
        <p:spPr/>
        <p:txBody>
          <a:bodyPr/>
          <a:lstStyle/>
          <a:p>
            <a:pPr eaLnBrk="1" hangingPunct="1"/>
            <a:r>
              <a:rPr lang="en-US"/>
              <a:t>Other Classification Tasks</a:t>
            </a:r>
          </a:p>
        </p:txBody>
      </p:sp>
      <p:sp>
        <p:nvSpPr>
          <p:cNvPr id="9219" name="Rectangle 3"/>
          <p:cNvSpPr>
            <a:spLocks noGrp="1" noChangeArrowheads="1"/>
          </p:cNvSpPr>
          <p:nvPr>
            <p:ph idx="1"/>
          </p:nvPr>
        </p:nvSpPr>
        <p:spPr>
          <a:xfrm>
            <a:off x="406400" y="1397001"/>
            <a:ext cx="7442200" cy="4729164"/>
          </a:xfrm>
        </p:spPr>
        <p:txBody>
          <a:bodyPr/>
          <a:lstStyle/>
          <a:p>
            <a:pPr eaLnBrk="1" hangingPunct="1">
              <a:lnSpc>
                <a:spcPct val="80000"/>
              </a:lnSpc>
            </a:pPr>
            <a:r>
              <a:rPr lang="en-US" sz="2400" dirty="0"/>
              <a:t>Classification: given inputs x, predict labels (classes) y</a:t>
            </a:r>
          </a:p>
          <a:p>
            <a:pPr eaLnBrk="1" hangingPunct="1">
              <a:lnSpc>
                <a:spcPct val="80000"/>
              </a:lnSpc>
            </a:pPr>
            <a:endParaRPr lang="en-US" sz="2400" dirty="0"/>
          </a:p>
          <a:p>
            <a:pPr eaLnBrk="1" hangingPunct="1">
              <a:lnSpc>
                <a:spcPct val="80000"/>
              </a:lnSpc>
            </a:pPr>
            <a:r>
              <a:rPr lang="en-US" sz="2400" dirty="0"/>
              <a:t>Examples:</a:t>
            </a:r>
          </a:p>
          <a:p>
            <a:pPr lvl="1" eaLnBrk="1" hangingPunct="1">
              <a:lnSpc>
                <a:spcPct val="80000"/>
              </a:lnSpc>
            </a:pPr>
            <a:r>
              <a:rPr lang="en-US" sz="2000" dirty="0"/>
              <a:t>Medical diagnosis (input: symptoms,</a:t>
            </a:r>
          </a:p>
          <a:p>
            <a:pPr lvl="1" eaLnBrk="1" hangingPunct="1">
              <a:lnSpc>
                <a:spcPct val="80000"/>
              </a:lnSpc>
              <a:buNone/>
            </a:pPr>
            <a:r>
              <a:rPr lang="en-US" sz="2000" dirty="0"/>
              <a:t>	classes: diseases)</a:t>
            </a:r>
          </a:p>
          <a:p>
            <a:pPr lvl="1">
              <a:lnSpc>
                <a:spcPct val="80000"/>
              </a:lnSpc>
            </a:pPr>
            <a:r>
              <a:rPr lang="en-US" sz="2000" dirty="0"/>
              <a:t>Fraud detection (input: account activity,</a:t>
            </a:r>
          </a:p>
          <a:p>
            <a:pPr lvl="1">
              <a:lnSpc>
                <a:spcPct val="80000"/>
              </a:lnSpc>
              <a:buNone/>
            </a:pPr>
            <a:r>
              <a:rPr lang="en-US" sz="2000" dirty="0"/>
              <a:t>	classes: fraud / no fraud)</a:t>
            </a:r>
          </a:p>
          <a:p>
            <a:pPr lvl="1" eaLnBrk="1" hangingPunct="1">
              <a:lnSpc>
                <a:spcPct val="80000"/>
              </a:lnSpc>
            </a:pPr>
            <a:r>
              <a:rPr lang="en-US" sz="2000" dirty="0"/>
              <a:t>Automatic essay grading (input: document,</a:t>
            </a:r>
          </a:p>
          <a:p>
            <a:pPr lvl="1" eaLnBrk="1" hangingPunct="1">
              <a:lnSpc>
                <a:spcPct val="80000"/>
              </a:lnSpc>
              <a:buNone/>
            </a:pPr>
            <a:r>
              <a:rPr lang="en-US" sz="2000" dirty="0"/>
              <a:t>	classes: grades)</a:t>
            </a:r>
          </a:p>
          <a:p>
            <a:pPr lvl="1">
              <a:lnSpc>
                <a:spcPct val="80000"/>
              </a:lnSpc>
            </a:pPr>
            <a:r>
              <a:rPr lang="en-US" sz="2000" dirty="0"/>
              <a:t>Customer service email routing</a:t>
            </a:r>
          </a:p>
          <a:p>
            <a:pPr lvl="1">
              <a:lnSpc>
                <a:spcPct val="80000"/>
              </a:lnSpc>
            </a:pPr>
            <a:r>
              <a:rPr lang="en-US" sz="2000" dirty="0"/>
              <a:t>Review sentiment</a:t>
            </a:r>
          </a:p>
          <a:p>
            <a:pPr lvl="1">
              <a:lnSpc>
                <a:spcPct val="80000"/>
              </a:lnSpc>
            </a:pPr>
            <a:r>
              <a:rPr lang="en-US" sz="2000" dirty="0"/>
              <a:t>Language ID</a:t>
            </a:r>
          </a:p>
          <a:p>
            <a:pPr lvl="1" eaLnBrk="1" hangingPunct="1">
              <a:lnSpc>
                <a:spcPct val="80000"/>
              </a:lnSpc>
            </a:pPr>
            <a:r>
              <a:rPr lang="en-US" sz="2000" dirty="0"/>
              <a:t>… many more</a:t>
            </a:r>
          </a:p>
          <a:p>
            <a:pPr lvl="1" eaLnBrk="1" hangingPunct="1">
              <a:lnSpc>
                <a:spcPct val="80000"/>
              </a:lnSpc>
            </a:pPr>
            <a:endParaRPr lang="en-US" sz="2000" dirty="0"/>
          </a:p>
          <a:p>
            <a:pPr eaLnBrk="1" hangingPunct="1">
              <a:lnSpc>
                <a:spcPct val="80000"/>
              </a:lnSpc>
            </a:pPr>
            <a:r>
              <a:rPr lang="en-US" sz="2400" dirty="0"/>
              <a:t>Classification is an important commercial technology!</a:t>
            </a:r>
          </a:p>
          <a:p>
            <a:pPr lvl="1" eaLnBrk="1" hangingPunct="1">
              <a:lnSpc>
                <a:spcPct val="80000"/>
              </a:lnSpc>
            </a:pPr>
            <a:endParaRPr lang="en-US" sz="2000" dirty="0"/>
          </a:p>
          <a:p>
            <a:pPr eaLnBrk="1" hangingPunct="1">
              <a:lnSpc>
                <a:spcPct val="80000"/>
              </a:lnSpc>
            </a:pPr>
            <a:endParaRPr lang="en-US" sz="2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Classification</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24200" y="1307269"/>
            <a:ext cx="5943600" cy="5061857"/>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f_1 \ldots f_n) =&#10;\]&#10;\end{document}&#10;"/>
  <p:tag name="FILENAME" val="txp_fig"/>
  <p:tag name="FORMAT" val="pngmono"/>
  <p:tag name="RES" val="1200"/>
  <p:tag name="BLEND" val="0"/>
  <p:tag name="TRANSPARENT" val="0"/>
  <p:tag name="TBUG" val="0"/>
  <p:tag name="ALLOWFS" val="0"/>
  <p:tag name="ORIGWIDTH" val="156"/>
  <p:tag name="PICTUREFILESIZE" val="6495"/>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y_1, f_1 \ldots f_n)\\&#10;P(y_2, f_1 \ldots f_n)\\&#10;\vdots\\&#10;P(y_k, f_1 \ldots f_n)\\&#10;\end{array}&#10;\right]&#10;\]&#10;\end{document}&#10;"/>
  <p:tag name="FILENAME" val="txp_fig"/>
  <p:tag name="FORMAT" val="pngmono"/>
  <p:tag name="RES" val="1200"/>
  <p:tag name="BLEND" val="0"/>
  <p:tag name="TRANSPARENT" val="0"/>
  <p:tag name="TBUG" val="0"/>
  <p:tag name="ALLOWFS" val="0"/>
  <p:tag name="ORIGWIDTH" val="168"/>
  <p:tag name="PICTUREFILESIZE" val="22329"/>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f_1) \prod_i P(f_i | y_1)\\&#10;P(f_2) \prod_i P(f_i | y_2)\\&#10;\vdots\\&#10;P(f_k) \prod_i P(f_i | y_k)\\&#10;\end{array}&#10;\right]&#10;\]&#10;\end{document}&#10;"/>
  <p:tag name="FILENAME" val="txp_fig"/>
  <p:tag name="FORMAT" val="pngmono"/>
  <p:tag name="RES" val="1200"/>
  <p:tag name="BLEND" val="0"/>
  <p:tag name="TRANSPARENT" val="0"/>
  <p:tag name="TBUG" val="0"/>
  <p:tag name="ALLOWFS" val="0"/>
  <p:tag name="ORIGWIDTH" val="194"/>
  <p:tag name="PICTUREFILESIZE" val="30773"/>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1 \ldots f_n)&#10;\]&#10;\end{document}&#10;"/>
  <p:tag name="FILENAME" val="txp_fig"/>
  <p:tag name="FORMAT" val="pngmono"/>
  <p:tag name="RES" val="1200"/>
  <p:tag name="BLEND" val="0"/>
  <p:tag name="TRANSPARENT" val="0"/>
  <p:tag name="TBUG" val="0"/>
  <p:tag name="ALLOWFS" val="0"/>
  <p:tag name="ORIGWIDTH" val="107"/>
  <p:tag name="PICTUREFILESIZE" val="484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f_1 \ldots f_n)&#10;\]&#10;\end{document}&#10;"/>
  <p:tag name="FILENAME" val="txp_fig"/>
  <p:tag name="FORMAT" val="pngmono"/>
  <p:tag name="RES" val="1200"/>
  <p:tag name="BLEND" val="0"/>
  <p:tag name="TRANSPARENT" val="0"/>
  <p:tag name="TBUG" val="0"/>
  <p:tag name="ALLOWFS" val="0"/>
  <p:tag name="ORIGWIDTH" val="130"/>
  <p:tag name="PICTUREFILESIZE" val="6210"/>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y_1, f_1 \ldots f_n)\\&#10;P(y_2, f_1 \ldots f_n)\\&#10;\vdots\\&#10;P(y_k, f_1 \ldots f_n)\\&#10;\end{array}&#10;\right]&#10;\]&#10;\end{document}&#10;"/>
  <p:tag name="FILENAME" val="txp_fig"/>
  <p:tag name="FORMAT" val="pngmono"/>
  <p:tag name="RES" val="1200"/>
  <p:tag name="BLEND" val="0"/>
  <p:tag name="TRANSPARENT" val="0"/>
  <p:tag name="TBUG" val="0"/>
  <p:tag name="ALLOWFS" val="0"/>
  <p:tag name="ORIGWIDTH" val="168"/>
  <p:tag name="PICTUREFILESIZE" val="22329"/>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3008"/>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3,1}=on|Y)&#10;\]&#10;\end{document}&#10;"/>
  <p:tag name="FILENAME" val="txp_fig"/>
  <p:tag name="FORMAT" val="pngmono"/>
  <p:tag name="RES" val="1200"/>
  <p:tag name="BLEND" val="0"/>
  <p:tag name="TRANSPARENT" val="0"/>
  <p:tag name="TBUG" val="0"/>
  <p:tag name="ALLOWFS" val="0"/>
  <p:tag name="ORIGWIDTH" val="149"/>
  <p:tag name="PICTUREFILESIZE" val="728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5,5}=on|Y)&#10;\]&#10;\end{document}&#10;"/>
  <p:tag name="FILENAME" val="txp_fig"/>
  <p:tag name="FORMAT" val="pngmono"/>
  <p:tag name="RES" val="1200"/>
  <p:tag name="BLEND" val="0"/>
  <p:tag name="TRANSPARENT" val="0"/>
  <p:tag name="TBUG" val="0"/>
  <p:tag name="ALLOWFS" val="0"/>
  <p:tag name="ORIGWIDTH" val="149"/>
  <p:tag name="PICTUREFILESIZE" val="7447"/>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W_1 \ldots W_n) = P(Y) \prod_i P(W_i | Y)&#10;\]&#10;\end{document}&#10;"/>
  <p:tag name="FILENAME" val="txp_fig"/>
  <p:tag name="FORMAT" val="pngmono"/>
  <p:tag name="RES" val="1200"/>
  <p:tag name="BLEND" val="0"/>
  <p:tag name="TRANSPARENT" val="0"/>
  <p:tag name="TBUG" val="0"/>
  <p:tag name="ALLOWFS" val="0"/>
  <p:tag name="ORIGWIDTH" val="347"/>
  <p:tag name="PICTUREFILESIZE" val="1919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W_1 \ldots W_n) = P(Y) \prod_i P(W_i | Y)&#10;\]&#10;\end{document}&#10;"/>
  <p:tag name="FILENAME" val="txp_fig"/>
  <p:tag name="FORMAT" val="pngmono"/>
  <p:tag name="RES" val="1200"/>
  <p:tag name="BLEND" val="0"/>
  <p:tag name="TRANSPARENT" val="0"/>
  <p:tag name="TBUG" val="0"/>
  <p:tag name="ALLOWFS" val="0"/>
  <p:tag name="ORIGWIDTH" val="347"/>
  <p:tag name="PICTUREFILESIZE" val="19190"/>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5"/>
  <p:tag name="PICTUREFILESIZE" val="6747"/>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05"/>
  <p:tag name="PICTUREFILESIZE" val="5738"/>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298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mathrm{ML}(x) = \frac{\mbox{count}(x)}{\mbox{total samples}}&#10;\]&#10;\end{document}&#10;"/>
  <p:tag name="FILENAME" val="txp_fig"/>
  <p:tag name="FORMAT" val="pngmono"/>
  <p:tag name="RES" val="1200"/>
  <p:tag name="BLEND" val="0"/>
  <p:tag name="TRANSPARENT" val="0"/>
  <p:tag name="TBUG" val="0"/>
  <p:tag name="ALLOWFS" val="0"/>
  <p:tag name="ORIGWIDTH" val="240"/>
  <p:tag name="PICTUREFILESIZE" val="16875"/>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theta_{ML} = \argmax_\theta P({\bf X}|\theta)&#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0"/>
  <p:tag name="PICTUREFILESIZE" val="13388"/>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L}} = \argmax_\theta \prod_i P_\theta(X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4"/>
  <p:tag name="PICTUREFILESIZE" val="12446"/>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theta_{MAP} = \argmax_\theta P(\theta | {\bf 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35"/>
  <p:tag name="PICTUREFILESIZE" val="14263"/>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AP}} = \argmax_\theta P({\bf X} | \theta) P(\theta) / P({\bf 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83"/>
  <p:tag name="PICTUREFILESIZE" val="16852"/>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AP}} = \argmax_\theta P({\bf X} | \theta) P(\theta)&#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19"/>
  <p:tag name="PICTUREFILESIZE" val="13059"/>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box{features}, C=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3"/>
  <p:tag name="PICTUREFILESIZE" val="877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box{features}, C=3)&#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3"/>
  <p:tag name="PICTUREFILESIZE" val="8886"/>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2) = 0.1&#10;\]&#10;\end{document}&#10;"/>
  <p:tag name="FILENAME" val="txp_fig"/>
  <p:tag name="FORMAT" val="pngmono"/>
  <p:tag name="RES" val="1200"/>
  <p:tag name="BLEND" val="0"/>
  <p:tag name="TRANSPARENT" val="0"/>
  <p:tag name="TBUG" val="0"/>
  <p:tag name="ALLOWFS" val="0"/>
  <p:tag name="ORIGWIDTH" val="155"/>
  <p:tag name="PICTUREFILESIZE" val="5987"/>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3) = 0.1&#10;\]&#10;\end{document}&#10;"/>
  <p:tag name="FILENAME" val="txp_fig"/>
  <p:tag name="FORMAT" val="pngmono"/>
  <p:tag name="RES" val="1200"/>
  <p:tag name="BLEND" val="0"/>
  <p:tag name="TRANSPARENT" val="0"/>
  <p:tag name="TBUG" val="0"/>
  <p:tag name="ALLOWFS" val="0"/>
  <p:tag name="ORIGWIDTH" val="155"/>
  <p:tag name="PICTUREFILESIZE" val="6109"/>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9"/>
  <p:tag name="PICTUREFILESIZE" val="8274"/>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0&#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074"/>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ff}| C=2) = 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9"/>
  <p:tag name="PICTUREFILESIZE" val="7671"/>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ff}| C=3) = 0.7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0"/>
  <p:tag name="PICTUREFILESIZE" val="8126"/>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5"/>
  <p:tag name="PICTUREFILESIZE" val="7539"/>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9&#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38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ightarrow \langle F_{0,0} = 0 \,\,\, F_{0,1} = 0 \,\,\, F_{0,2} = 1 \,\,\, F_{0,3} = 1 \,\,\, F_{0,4} = 0 \,\,\, \ldots  F_{15,15} = 0 \rangle&#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42"/>
  <p:tag name="PICTUREFILESIZE" val="21523"/>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8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376"/>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8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527"/>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ham})}{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78"/>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spam})}{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82"/>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frac{c(x)+1}{N + |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08"/>
  <p:tag name="PICTUREFILESIZE" val="7552"/>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ML}(X) = \left\langle \frac{2}{3}, \frac{1}{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77"/>
  <p:tag name="PICTUREFILESIZE" val="12698"/>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X) = \left\langle \frac{3}{5}, \frac{2}{5}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85"/>
  <p:tag name="PICTUREFILESIZE" val="13209"/>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x) = \frac{c(x)+1}{\sum_x [ c(x) + 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0"/>
  <p:tag name="PICTUREFILESIZE" val="16024"/>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1}(X) = \left\langle \frac{3}{5}, \frac{2}{5}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97"/>
  <p:tag name="PICTUREFILESIZE" val="13856"/>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100}(X) = \left\langle \frac{102}{203}, \frac{101}{20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67"/>
  <p:tag name="PICTUREFILESIZE" val="18124"/>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F_{0,0} \ldots F_{15,15}) \propto P(Y) \prod_{i,j} P(F_{i,j} | Y)&#10;\]&#10;\end{document}&#10;"/>
  <p:tag name="FILENAME" val="txp_fig"/>
  <p:tag name="FORMAT" val="pngmono"/>
  <p:tag name="RES" val="1200"/>
  <p:tag name="BLEND" val="0"/>
  <p:tag name="TRANSPARENT" val="0"/>
  <p:tag name="TBUG" val="0"/>
  <p:tag name="ALLOWFS" val="0"/>
  <p:tag name="ORIGWIDTH" val="387"/>
  <p:tag name="PICTUREFILESIZE" val="20827"/>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0}(X) = \left\langle \frac{2}{3}, \frac{1}{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97"/>
  <p:tag name="PICTUREFILESIZE" val="13915"/>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k}(x|y) = \frac{c(x,y)+k}{c(y) + k|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6"/>
  <p:tag name="PICTUREFILESIZE" val="20968"/>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k}(x) = \frac{c(x)+k}{N + k|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8"/>
  <p:tag name="PICTUREFILESIZE" val="16244"/>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ham})}{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78"/>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spam})}{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82"/>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graphicx}&#10;\begin{document}&#10;\def\argmax{\mathop{\rm arg\,max}}&#10;\rotatebox{0}{$k$}&#10;\end{document}&#10;"/>
  <p:tag name="FILENAME" val="txp_fig"/>
  <p:tag name="FORMAT" val="pngmono"/>
  <p:tag name="RES" val="1200"/>
  <p:tag name="BLEND" val="0"/>
  <p:tag name="TRANSPARENT" val="0"/>
  <p:tag name="TBUG" val="0"/>
  <p:tag name="ALLOWFS" val="0"/>
  <p:tag name="ORIGWIDTH" val="10"/>
  <p:tag name="PICTUREFILESIZE" val="918"/>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color}&#10;\begin{document}&#10;\def\argmax{\mathop{\rm arg\,max}}&#10;\textcolor{blue}{training}&#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76"/>
  <p:tag name="PICTUREFILESIZE" val="5660"/>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OliveGreen}{held-ou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82"/>
  <p:tag name="PICTUREFILESIZE" val="5624"/>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BrickRed}{tes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9"/>
  <p:tag name="PICTUREFILESIZE" val="3600"/>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box{confidence}(x) = \max_y P(y|x)&#10;\]&#10;\end{document}&#10;"/>
  <p:tag name="FILENAME" val="txp_fig"/>
  <p:tag name="FORMAT" val="pngmono"/>
  <p:tag name="RES" val="1200"/>
  <p:tag name="BLEND" val="0"/>
  <p:tag name="TRANSPARENT" val="0"/>
  <p:tag name="TBUG" val="0"/>
  <p:tag name="ALLOWFS" val="0"/>
  <p:tag name="ORIGWIDTH" val="277"/>
  <p:tag name="PICTUREFILESIZE" val="15788"/>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Y}, \mbox{F}_1 \ldots \mbox{F}_n) =&#10;\]&#10;\end{document}&#10;"/>
  <p:tag name="FILENAME" val="txp_fig"/>
  <p:tag name="FORMAT" val="pngmono"/>
  <p:tag name="RES" val="1200"/>
  <p:tag name="BLEND" val="0"/>
  <p:tag name="TRANSPARENT" val="0"/>
  <p:tag name="TBUG" val="0"/>
  <p:tag name="ALLOWFS" val="0"/>
  <p:tag name="ORIGWIDTH" val="168"/>
  <p:tag name="PICTUREFILESIZE" val="555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Y}) \prod_i P(\mbox{F}_i | \mbox{Y})&#10;\]&#10;\end{document}&#10;"/>
  <p:tag name="FILENAME" val="txp_fig"/>
  <p:tag name="FORMAT" val="pngmono"/>
  <p:tag name="RES" val="1200"/>
  <p:tag name="BLEND" val="0"/>
  <p:tag name="TRANSPARENT" val="0"/>
  <p:tag name="TBUG" val="0"/>
  <p:tag name="ALLOWFS" val="0"/>
  <p:tag name="ORIGWIDTH" val="157"/>
  <p:tag name="PICTUREFILESIZE" val="9202"/>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50145</TotalTime>
  <Words>4767</Words>
  <Application>Microsoft Macintosh PowerPoint</Application>
  <PresentationFormat>Widescreen</PresentationFormat>
  <Paragraphs>929</Paragraphs>
  <Slides>55</Slides>
  <Notes>11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Courier New</vt:lpstr>
      <vt:lpstr>Helvetica</vt:lpstr>
      <vt:lpstr>Verdana</vt:lpstr>
      <vt:lpstr>Wingdings</vt:lpstr>
      <vt:lpstr>dan-berkeley-nlp-v1</vt:lpstr>
      <vt:lpstr>CS 188: Artificial Intelligence </vt:lpstr>
      <vt:lpstr>Machine Learning</vt:lpstr>
      <vt:lpstr>Classification</vt:lpstr>
      <vt:lpstr>Classification and Machine Learning</vt:lpstr>
      <vt:lpstr>Training and Machine Learning</vt:lpstr>
      <vt:lpstr>Example: Spam Filter</vt:lpstr>
      <vt:lpstr>Example: Digit Recognition</vt:lpstr>
      <vt:lpstr>Other Classification Tasks</vt:lpstr>
      <vt:lpstr>Model-Based Classification</vt:lpstr>
      <vt:lpstr>Model-Based Classification</vt:lpstr>
      <vt:lpstr>Naïve Bayes Model</vt:lpstr>
      <vt:lpstr>Naïve Bayes Model</vt:lpstr>
      <vt:lpstr>Example: Naïve Bayes for Spam Filter</vt:lpstr>
      <vt:lpstr>Example: Naïve Bayes for Spam Filter</vt:lpstr>
      <vt:lpstr>Example: Naïve Bayes for Spam Filter</vt:lpstr>
      <vt:lpstr>Example: Naïve Bayes for Spam Filter</vt:lpstr>
      <vt:lpstr>Example: Naïve Bayes for Spam Filter</vt:lpstr>
      <vt:lpstr>Naïve Bayes for Digits</vt:lpstr>
      <vt:lpstr>General Naïve Bayes</vt:lpstr>
      <vt:lpstr>Inference for Naïve Bayes</vt:lpstr>
      <vt:lpstr>Example: Conditional Probabilities</vt:lpstr>
      <vt:lpstr>A Spam Filter</vt:lpstr>
      <vt:lpstr>Naïve Bayes for Text</vt:lpstr>
      <vt:lpstr>Example: Spam Filtering</vt:lpstr>
      <vt:lpstr>Spam Example</vt:lpstr>
      <vt:lpstr>General Naïve Bayes</vt:lpstr>
      <vt:lpstr>Parameter Estimation</vt:lpstr>
      <vt:lpstr>Parameter Estimation</vt:lpstr>
      <vt:lpstr>Parameter Estimation with Maximum Likelihood</vt:lpstr>
      <vt:lpstr>Parameter Estimation with Maximum Likelihood</vt:lpstr>
      <vt:lpstr>Parameter Estimation with Maximum Likelihood</vt:lpstr>
      <vt:lpstr>Maximum Likelihood?</vt:lpstr>
      <vt:lpstr>Parameter Estimation with Maximum Likelihood</vt:lpstr>
      <vt:lpstr>Training and Testing</vt:lpstr>
      <vt:lpstr>Empirical Risk Minimization</vt:lpstr>
      <vt:lpstr>Overfitting</vt:lpstr>
      <vt:lpstr>Important Concepts</vt:lpstr>
      <vt:lpstr>Generalization and Overfitting</vt:lpstr>
      <vt:lpstr>Example: Overfitting</vt:lpstr>
      <vt:lpstr>Example: Overfitting</vt:lpstr>
      <vt:lpstr>Generalization and Overfitting</vt:lpstr>
      <vt:lpstr>Smoothing</vt:lpstr>
      <vt:lpstr>Unseen Events</vt:lpstr>
      <vt:lpstr>Laplace Smoothing</vt:lpstr>
      <vt:lpstr>Laplace Smoothing</vt:lpstr>
      <vt:lpstr>Real Naïve Bayes: Smoothing</vt:lpstr>
      <vt:lpstr>Tuning</vt:lpstr>
      <vt:lpstr>Tuning on Held-Out Data</vt:lpstr>
      <vt:lpstr>Features</vt:lpstr>
      <vt:lpstr>Errors, and What to Do</vt:lpstr>
      <vt:lpstr>What to Do About Errors?</vt:lpstr>
      <vt:lpstr>Baselines</vt:lpstr>
      <vt:lpstr>Confidences from a Classifier</vt:lpstr>
      <vt:lpstr>Summary</vt:lpstr>
      <vt:lpstr>Next Time: Discriminative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Peyrin Kao</cp:lastModifiedBy>
  <cp:revision>2700</cp:revision>
  <dcterms:created xsi:type="dcterms:W3CDTF">2004-08-27T04:16:05Z</dcterms:created>
  <dcterms:modified xsi:type="dcterms:W3CDTF">2023-04-13T19:29:53Z</dcterms:modified>
</cp:coreProperties>
</file>