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0"/>
  </p:notesMasterIdLst>
  <p:handoutMasterIdLst>
    <p:handoutMasterId r:id="rId41"/>
  </p:handoutMasterIdLst>
  <p:sldIdLst>
    <p:sldId id="570" r:id="rId2"/>
    <p:sldId id="573" r:id="rId3"/>
    <p:sldId id="528" r:id="rId4"/>
    <p:sldId id="560" r:id="rId5"/>
    <p:sldId id="561" r:id="rId6"/>
    <p:sldId id="596" r:id="rId7"/>
    <p:sldId id="591" r:id="rId8"/>
    <p:sldId id="592" r:id="rId9"/>
    <p:sldId id="549" r:id="rId10"/>
    <p:sldId id="577" r:id="rId11"/>
    <p:sldId id="563" r:id="rId12"/>
    <p:sldId id="578" r:id="rId13"/>
    <p:sldId id="520" r:id="rId14"/>
    <p:sldId id="580" r:id="rId15"/>
    <p:sldId id="593" r:id="rId16"/>
    <p:sldId id="568" r:id="rId17"/>
    <p:sldId id="521" r:id="rId18"/>
    <p:sldId id="522" r:id="rId19"/>
    <p:sldId id="523" r:id="rId20"/>
    <p:sldId id="525" r:id="rId21"/>
    <p:sldId id="527" r:id="rId22"/>
    <p:sldId id="576" r:id="rId23"/>
    <p:sldId id="581" r:id="rId24"/>
    <p:sldId id="582" r:id="rId25"/>
    <p:sldId id="597" r:id="rId26"/>
    <p:sldId id="584" r:id="rId27"/>
    <p:sldId id="594" r:id="rId28"/>
    <p:sldId id="598" r:id="rId29"/>
    <p:sldId id="599" r:id="rId30"/>
    <p:sldId id="585" r:id="rId31"/>
    <p:sldId id="586" r:id="rId32"/>
    <p:sldId id="588" r:id="rId33"/>
    <p:sldId id="589" r:id="rId34"/>
    <p:sldId id="601" r:id="rId35"/>
    <p:sldId id="590" r:id="rId36"/>
    <p:sldId id="595" r:id="rId37"/>
    <p:sldId id="600" r:id="rId38"/>
    <p:sldId id="551" r:id="rId39"/>
  </p:sldIdLst>
  <p:sldSz cx="12192000" cy="6858000"/>
  <p:notesSz cx="7099300" cy="10234613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FF"/>
    <a:srgbClr val="EEEB60"/>
    <a:srgbClr val="EAE636"/>
    <a:srgbClr val="FFFF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45" autoAdjust="0"/>
    <p:restoredTop sz="94558" autoAdjust="0"/>
  </p:normalViewPr>
  <p:slideViewPr>
    <p:cSldViewPr>
      <p:cViewPr varScale="1">
        <p:scale>
          <a:sx n="103" d="100"/>
          <a:sy n="103" d="100"/>
        </p:scale>
        <p:origin x="11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6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56C15A-65A9-4188-BE47-91B53ACA740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0" Type="http://schemas.openxmlformats.org/officeDocument/2006/relationships/image" Target="../media/image19.png"/><Relationship Id="rId4" Type="http://schemas.openxmlformats.org/officeDocument/2006/relationships/tags" Target="../tags/tag22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6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25.xml"/><Relationship Id="rId16" Type="http://schemas.openxmlformats.org/officeDocument/2006/relationships/image" Target="../media/image35.png"/><Relationship Id="rId20" Type="http://schemas.openxmlformats.org/officeDocument/2006/relationships/image" Target="../media/image13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0.png"/><Relationship Id="rId5" Type="http://schemas.openxmlformats.org/officeDocument/2006/relationships/tags" Target="../tags/tag28.xml"/><Relationship Id="rId15" Type="http://schemas.openxmlformats.org/officeDocument/2006/relationships/image" Target="../media/image3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8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3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4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1.png"/><Relationship Id="rId5" Type="http://schemas.openxmlformats.org/officeDocument/2006/relationships/tags" Target="../tags/tag37.xml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tags" Target="../tags/tag36.xml"/><Relationship Id="rId9" Type="http://schemas.openxmlformats.org/officeDocument/2006/relationships/image" Target="../media/image39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46.xml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48.xml"/><Relationship Id="rId10" Type="http://schemas.openxmlformats.org/officeDocument/2006/relationships/image" Target="../media/image52.png"/><Relationship Id="rId4" Type="http://schemas.openxmlformats.org/officeDocument/2006/relationships/tags" Target="../tags/tag47.xml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5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64.png"/><Relationship Id="rId5" Type="http://schemas.openxmlformats.org/officeDocument/2006/relationships/tags" Target="../tags/tag53.xml"/><Relationship Id="rId10" Type="http://schemas.openxmlformats.org/officeDocument/2006/relationships/image" Target="../media/image63.png"/><Relationship Id="rId4" Type="http://schemas.openxmlformats.org/officeDocument/2006/relationships/tags" Target="../tags/tag52.xml"/><Relationship Id="rId9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56.xml"/><Relationship Id="rId16" Type="http://schemas.openxmlformats.org/officeDocument/2006/relationships/image" Target="../media/image35.png"/><Relationship Id="rId20" Type="http://schemas.openxmlformats.org/officeDocument/2006/relationships/image" Target="../media/image72.emf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30.png"/><Relationship Id="rId5" Type="http://schemas.openxmlformats.org/officeDocument/2006/relationships/tags" Target="../tags/tag59.xml"/><Relationship Id="rId15" Type="http://schemas.openxmlformats.org/officeDocument/2006/relationships/image" Target="../media/image3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8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6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75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74.png"/><Relationship Id="rId5" Type="http://schemas.openxmlformats.org/officeDocument/2006/relationships/tags" Target="../tags/tag68.xml"/><Relationship Id="rId15" Type="http://schemas.openxmlformats.org/officeDocument/2006/relationships/image" Target="../media/image78.png"/><Relationship Id="rId10" Type="http://schemas.openxmlformats.org/officeDocument/2006/relationships/image" Target="../media/image62.png"/><Relationship Id="rId4" Type="http://schemas.openxmlformats.org/officeDocument/2006/relationships/tags" Target="../tags/tag67.xml"/><Relationship Id="rId9" Type="http://schemas.openxmlformats.org/officeDocument/2006/relationships/image" Target="../media/image61.png"/><Relationship Id="rId1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6.png"/><Relationship Id="rId5" Type="http://schemas.openxmlformats.org/officeDocument/2006/relationships/image" Target="../media/image78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58" y="1371600"/>
            <a:ext cx="11428412" cy="4295775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err="1"/>
              <a:t>Perceptrons</a:t>
            </a:r>
            <a:r>
              <a:rPr lang="en-US" sz="3600" dirty="0"/>
              <a:t> and Logistic Regression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715000"/>
            <a:ext cx="12192000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Spring 2023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Rules</a:t>
            </a:r>
          </a:p>
        </p:txBody>
      </p:sp>
      <p:pic>
        <p:nvPicPr>
          <p:cNvPr id="5" name="Picture 2" descr="C:\Users\Dan\Dropbox\Office\CS 188\Ketrina Art\Perceptron\DecisionRule.png"/>
          <p:cNvPicPr>
            <a:picLocks noChangeAspect="1" noChangeArrowheads="1"/>
          </p:cNvPicPr>
          <p:nvPr/>
        </p:nvPicPr>
        <p:blipFill>
          <a:blip r:embed="rId2" cstate="print"/>
          <a:srcRect b="53537"/>
          <a:stretch>
            <a:fillRect/>
          </a:stretch>
        </p:blipFill>
        <p:spPr bwMode="auto">
          <a:xfrm>
            <a:off x="1279440" y="2133600"/>
            <a:ext cx="946476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546356" cy="4857434"/>
          </a:xfrm>
        </p:spPr>
        <p:txBody>
          <a:bodyPr/>
          <a:lstStyle/>
          <a:p>
            <a:pPr eaLnBrk="1" hangingPunct="1"/>
            <a:r>
              <a:rPr lang="en-US" sz="2400" dirty="0"/>
              <a:t>In the space of feature vectors</a:t>
            </a:r>
          </a:p>
          <a:p>
            <a:pPr lvl="1" eaLnBrk="1" hangingPunct="1"/>
            <a:r>
              <a:rPr lang="en-US" sz="2000" dirty="0"/>
              <a:t>Examples are points</a:t>
            </a:r>
          </a:p>
          <a:p>
            <a:pPr lvl="1" eaLnBrk="1" hangingPunct="1"/>
            <a:r>
              <a:rPr lang="en-US" sz="2000" dirty="0"/>
              <a:t>Any weight vector is a hyperplane (divides space into two sides)</a:t>
            </a:r>
          </a:p>
          <a:p>
            <a:pPr lvl="1" eaLnBrk="1" hangingPunct="1"/>
            <a:r>
              <a:rPr lang="en-US" sz="2000" dirty="0"/>
              <a:t>One side corresponds to Y=+1, the other corresponds to Y=-1</a:t>
            </a:r>
          </a:p>
          <a:p>
            <a:r>
              <a:rPr lang="en-US" sz="2400" dirty="0"/>
              <a:t>In the example:</a:t>
            </a:r>
          </a:p>
          <a:p>
            <a:pPr lvl="1"/>
            <a:r>
              <a:rPr lang="en-US" sz="2000" dirty="0"/>
              <a:t>f · w &gt; 0 when 4*free + 2*money &gt; 0</a:t>
            </a:r>
            <a:br>
              <a:rPr lang="en-US" sz="2000" dirty="0"/>
            </a:br>
            <a:r>
              <a:rPr lang="en-US" sz="2000" dirty="0"/>
              <a:t>f · w &lt; 0 when 4*free + 2*money &lt; 0</a:t>
            </a:r>
            <a:br>
              <a:rPr lang="en-US" sz="2000" dirty="0"/>
            </a:br>
            <a:r>
              <a:rPr lang="en-US" sz="2000" dirty="0"/>
              <a:t>These equations correspond to two halves of the feature space</a:t>
            </a:r>
          </a:p>
          <a:p>
            <a:pPr lvl="1"/>
            <a:r>
              <a:rPr lang="en-US" sz="2000" dirty="0"/>
              <a:t>f · w = 0 when 4*free + 2*money = 0</a:t>
            </a:r>
            <a:br>
              <a:rPr lang="en-US" sz="2000" dirty="0"/>
            </a:br>
            <a:r>
              <a:rPr lang="en-US" sz="2000" dirty="0"/>
              <a:t>This equation corresponds to the decision boundary (a line in 2D, a hyperplane in higher dimensions)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753600" y="2711688"/>
            <a:ext cx="1676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free  :  4</a:t>
            </a:r>
          </a:p>
          <a:p>
            <a:r>
              <a:rPr lang="en-US" dirty="0">
                <a:latin typeface="Courier New" pitchFamily="49" charset="0"/>
              </a:rPr>
              <a:t>money :  2</a:t>
            </a:r>
          </a:p>
        </p:txBody>
      </p:sp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45750" y="2442947"/>
            <a:ext cx="2921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9296400" y="5741184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9296400" y="3607584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9144000" y="5741184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0210800" y="5741184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8991600" y="5526872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8991600" y="4674384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8991600" y="3698072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 rot="-1185043">
            <a:off x="8686800" y="4064784"/>
            <a:ext cx="1117600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-646224">
            <a:off x="9342438" y="3955247"/>
            <a:ext cx="647700" cy="2309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1125200" y="5831672"/>
            <a:ext cx="62407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free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5400000">
            <a:off x="8319295" y="3787764"/>
            <a:ext cx="949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money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9906000" y="4217184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+1 = SPAM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620000" y="5664984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-1 = HAM</a:t>
            </a:r>
          </a:p>
        </p:txBody>
      </p:sp>
      <p:pic>
        <p:nvPicPr>
          <p:cNvPr id="2766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01200" y="6350784"/>
            <a:ext cx="12192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 descr="C:\Users\Dan\Dropbox\Office\CS 188\Ketrina Art\Perceptron\DecisionRule.png"/>
          <p:cNvPicPr>
            <a:picLocks noChangeAspect="1" noChangeArrowheads="1"/>
          </p:cNvPicPr>
          <p:nvPr/>
        </p:nvPicPr>
        <p:blipFill>
          <a:blip r:embed="rId6" cstate="print"/>
          <a:srcRect b="53537"/>
          <a:stretch>
            <a:fillRect/>
          </a:stretch>
        </p:blipFill>
        <p:spPr bwMode="auto">
          <a:xfrm>
            <a:off x="9465639" y="1250463"/>
            <a:ext cx="2362201" cy="779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  <p:bldP spid="27662" grpId="0" animBg="1"/>
      <p:bldP spid="27665" grpId="0"/>
      <p:bldP spid="27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pic>
        <p:nvPicPr>
          <p:cNvPr id="93186" name="Picture 2" descr="C:\Users\Dan\Dropbox\Office\CS 188\Ketrina Art\Perceptron\WeightUpda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39900"/>
            <a:ext cx="7772400" cy="38719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</a:t>
            </a:r>
          </a:p>
        </p:txBody>
      </p:sp>
      <p:pic>
        <p:nvPicPr>
          <p:cNvPr id="19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r="16275" b="63380"/>
          <a:stretch>
            <a:fillRect/>
          </a:stretch>
        </p:blipFill>
        <p:spPr bwMode="auto">
          <a:xfrm>
            <a:off x="6477000" y="1219200"/>
            <a:ext cx="4800600" cy="1981200"/>
          </a:xfrm>
          <a:prstGeom prst="rect">
            <a:avLst/>
          </a:prstGeom>
          <a:noFill/>
        </p:spPr>
      </p:pic>
      <p:pic>
        <p:nvPicPr>
          <p:cNvPr id="20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t="40845" r="16275" b="30986"/>
          <a:stretch>
            <a:fillRect/>
          </a:stretch>
        </p:blipFill>
        <p:spPr bwMode="auto">
          <a:xfrm>
            <a:off x="6477000" y="3352800"/>
            <a:ext cx="4800600" cy="1524000"/>
          </a:xfrm>
          <a:prstGeom prst="rect">
            <a:avLst/>
          </a:prstGeom>
          <a:noFill/>
        </p:spPr>
      </p:pic>
      <p:pic>
        <p:nvPicPr>
          <p:cNvPr id="21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t="70423" r="16275"/>
          <a:stretch>
            <a:fillRect/>
          </a:stretch>
        </p:blipFill>
        <p:spPr bwMode="auto">
          <a:xfrm>
            <a:off x="6477000" y="4953000"/>
            <a:ext cx="4800600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 by adding or subtracting the feature vector. Subtract if y* is -1.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253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48122" y="1856161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1647" y="3261099"/>
            <a:ext cx="2190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85975" y="5924550"/>
            <a:ext cx="2508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1322" y="2614986"/>
            <a:ext cx="7302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30300" y="2867025"/>
            <a:ext cx="3746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7"/>
          <p:cNvSpPr>
            <a:spLocks noChangeShapeType="1"/>
          </p:cNvSpPr>
          <p:nvPr/>
        </p:nvSpPr>
        <p:spPr bwMode="auto">
          <a:xfrm flipH="1" flipV="1">
            <a:off x="8067185" y="2237161"/>
            <a:ext cx="711200" cy="2120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H="1">
            <a:off x="7262322" y="2237161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H="1" flipV="1">
            <a:off x="7262322" y="3694486"/>
            <a:ext cx="1516063" cy="66357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>
            <a:off x="8811722" y="2819774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3"/>
          <p:cNvSpPr>
            <a:spLocks/>
          </p:cNvSpPr>
          <p:nvPr/>
        </p:nvSpPr>
        <p:spPr bwMode="auto">
          <a:xfrm rot="-6620302">
            <a:off x="8465647" y="3450011"/>
            <a:ext cx="719138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3"/>
          <p:cNvSpPr>
            <a:spLocks/>
          </p:cNvSpPr>
          <p:nvPr/>
        </p:nvSpPr>
        <p:spPr bwMode="auto">
          <a:xfrm rot="-9428567">
            <a:off x="8840297" y="2448299"/>
            <a:ext cx="541338" cy="3132137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nimBg="1"/>
      <p:bldP spid="31757" grpId="0" animBg="1"/>
      <p:bldP spid="31759" grpId="0" animBg="1"/>
      <p:bldP spid="317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1158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Misclassification, Case I: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 · f &gt; 0, so we predict +1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True class is -1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want to modify w to w' such that dot product w' · f is </a:t>
            </a:r>
            <a:r>
              <a:rPr lang="en-US" sz="2000" i="1" dirty="0"/>
              <a:t>lower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Update if we misclassify a true class -1 sample:  w' = w – f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Proof: w' · f = (w – f) · f = (w · f) – (f · f) = (w · f) – |f|</a:t>
            </a:r>
            <a:r>
              <a:rPr lang="en-US" sz="2000" baseline="30000" dirty="0"/>
              <a:t>2</a:t>
            </a:r>
            <a:br>
              <a:rPr lang="en-US" sz="2000" dirty="0"/>
            </a:br>
            <a:r>
              <a:rPr lang="en-US" sz="2000" dirty="0"/>
              <a:t>Note that |f|</a:t>
            </a:r>
            <a:r>
              <a:rPr lang="en-US" sz="2000" baseline="30000" dirty="0"/>
              <a:t>2 </a:t>
            </a:r>
            <a:r>
              <a:rPr lang="en-US" sz="2000" dirty="0"/>
              <a:t>is always positive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Misclassification, Case II: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 · f &lt; 0, so we predict -1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True class is +1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want to modify w to w' such that dot product w' · f is </a:t>
            </a:r>
            <a:r>
              <a:rPr lang="en-US" sz="2000" i="1" dirty="0"/>
              <a:t>higher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Update if we misclassify a true class +1 sample:  w' = w + f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Proof: w' · f = (w + f) · f = (w · f) + (f · f) = (w · f) + |f|</a:t>
            </a:r>
            <a:r>
              <a:rPr lang="en-US" sz="2000" baseline="30000" dirty="0"/>
              <a:t>2</a:t>
            </a:r>
            <a:br>
              <a:rPr lang="en-US" sz="2000" dirty="0"/>
            </a:br>
            <a:r>
              <a:rPr lang="en-US" sz="2000" dirty="0"/>
              <a:t>Note that |f|</a:t>
            </a:r>
            <a:r>
              <a:rPr lang="en-US" sz="2000" baseline="30000" dirty="0"/>
              <a:t>2 </a:t>
            </a:r>
            <a:r>
              <a:rPr lang="en-US" sz="2000" dirty="0"/>
              <a:t>is always positive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Write update compactly as w' = w + y* · f, where y* = true class</a:t>
            </a:r>
          </a:p>
        </p:txBody>
      </p:sp>
    </p:spTree>
    <p:extLst>
      <p:ext uri="{BB962C8B-B14F-4D97-AF65-F5344CB8AC3E}">
        <p14:creationId xmlns:p14="http://schemas.microsoft.com/office/powerpoint/2010/main" val="31244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Examples: Perceptron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idx="1"/>
          </p:nvPr>
        </p:nvSpPr>
        <p:spPr>
          <a:xfrm>
            <a:off x="4267200" y="1397001"/>
            <a:ext cx="7518400" cy="4729164"/>
          </a:xfrm>
        </p:spPr>
        <p:txBody>
          <a:bodyPr/>
          <a:lstStyle/>
          <a:p>
            <a:pPr eaLnBrk="1" hangingPunct="1"/>
            <a:r>
              <a:rPr lang="en-US" dirty="0"/>
              <a:t>Separable Case</a:t>
            </a:r>
          </a:p>
        </p:txBody>
      </p:sp>
      <p:graphicFrame>
        <p:nvGraphicFramePr>
          <p:cNvPr id="1383428" name="Object 4"/>
          <p:cNvGraphicFramePr>
            <a:graphicFrameLocks noChangeAspect="1"/>
          </p:cNvGraphicFramePr>
          <p:nvPr/>
        </p:nvGraphicFramePr>
        <p:xfrm>
          <a:off x="3636963" y="2078038"/>
          <a:ext cx="47910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Photo Editor Photo" r:id="rId3" imgW="4791744" imgH="3742857" progId="MSPhotoEd.3">
                  <p:embed/>
                </p:oleObj>
              </mc:Choice>
              <mc:Fallback>
                <p:oleObj name="Photo Editor Photo" r:id="rId3" imgW="4791744" imgH="3742857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2078038"/>
                        <a:ext cx="47910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29" name="Object 5"/>
          <p:cNvGraphicFramePr>
            <a:graphicFrameLocks noChangeAspect="1"/>
          </p:cNvGraphicFramePr>
          <p:nvPr/>
        </p:nvGraphicFramePr>
        <p:xfrm>
          <a:off x="3681413" y="2095500"/>
          <a:ext cx="47529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Photo Editor Photo" r:id="rId5" imgW="4753639" imgH="3704762" progId="MSPhotoEd.3">
                  <p:embed/>
                </p:oleObj>
              </mc:Choice>
              <mc:Fallback>
                <p:oleObj name="Photo Editor Photo" r:id="rId5" imgW="4753639" imgH="37047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095500"/>
                        <a:ext cx="47529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0" name="Object 6"/>
          <p:cNvGraphicFramePr>
            <a:graphicFrameLocks noChangeAspect="1"/>
          </p:cNvGraphicFramePr>
          <p:nvPr/>
        </p:nvGraphicFramePr>
        <p:xfrm>
          <a:off x="3648075" y="2066925"/>
          <a:ext cx="475297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Photo Editor Photo" r:id="rId7" imgW="4753639" imgH="3780952" progId="MSPhotoEd.3">
                  <p:embed/>
                </p:oleObj>
              </mc:Choice>
              <mc:Fallback>
                <p:oleObj name="Photo Editor Photo" r:id="rId7" imgW="4753639" imgH="3780952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066925"/>
                        <a:ext cx="475297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1" name="Object 7"/>
          <p:cNvGraphicFramePr>
            <a:graphicFrameLocks noChangeAspect="1"/>
          </p:cNvGraphicFramePr>
          <p:nvPr/>
        </p:nvGraphicFramePr>
        <p:xfrm>
          <a:off x="3552825" y="2101850"/>
          <a:ext cx="490537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Photo Editor Photo" r:id="rId9" imgW="4904762" imgH="3761905" progId="MSPhotoEd.3">
                  <p:embed/>
                </p:oleObj>
              </mc:Choice>
              <mc:Fallback>
                <p:oleObj name="Photo Editor Photo" r:id="rId9" imgW="4904762" imgH="376190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101850"/>
                        <a:ext cx="4905375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2" name="Object 8"/>
          <p:cNvGraphicFramePr>
            <a:graphicFrameLocks noChangeAspect="1"/>
          </p:cNvGraphicFramePr>
          <p:nvPr/>
        </p:nvGraphicFramePr>
        <p:xfrm>
          <a:off x="3509963" y="2095500"/>
          <a:ext cx="49434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Photo Editor Photo" r:id="rId11" imgW="4944165" imgH="3742857" progId="MSPhotoEd.3">
                  <p:embed/>
                </p:oleObj>
              </mc:Choice>
              <mc:Fallback>
                <p:oleObj name="Photo Editor Photo" r:id="rId11" imgW="4944165" imgH="3742857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095500"/>
                        <a:ext cx="49434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3" name="Object 9"/>
          <p:cNvGraphicFramePr>
            <a:graphicFrameLocks noChangeAspect="1"/>
          </p:cNvGraphicFramePr>
          <p:nvPr/>
        </p:nvGraphicFramePr>
        <p:xfrm>
          <a:off x="3594100" y="2074863"/>
          <a:ext cx="48482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Photo Editor Photo" r:id="rId13" imgW="4847619" imgH="3780952" progId="MSPhotoEd.3">
                  <p:embed/>
                </p:oleObj>
              </mc:Choice>
              <mc:Fallback>
                <p:oleObj name="Photo Editor Photo" r:id="rId13" imgW="4847619" imgH="3780952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074863"/>
                        <a:ext cx="484822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4" name="Object 10"/>
          <p:cNvGraphicFramePr>
            <a:graphicFrameLocks noChangeAspect="1"/>
          </p:cNvGraphicFramePr>
          <p:nvPr/>
        </p:nvGraphicFramePr>
        <p:xfrm>
          <a:off x="3657600" y="2128838"/>
          <a:ext cx="471487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Photo Editor Photo" r:id="rId15" imgW="4715533" imgH="3666667" progId="MSPhotoEd.3">
                  <p:embed/>
                </p:oleObj>
              </mc:Choice>
              <mc:Fallback>
                <p:oleObj name="Photo Editor Photo" r:id="rId15" imgW="4715533" imgH="3666667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28838"/>
                        <a:ext cx="471487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5" name="Object 11"/>
          <p:cNvGraphicFramePr>
            <a:graphicFrameLocks noChangeAspect="1"/>
          </p:cNvGraphicFramePr>
          <p:nvPr/>
        </p:nvGraphicFramePr>
        <p:xfrm>
          <a:off x="3640138" y="2073275"/>
          <a:ext cx="46577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Photo Editor Photo" r:id="rId17" imgW="4657143" imgH="3742857" progId="MSPhotoEd.3">
                  <p:embed/>
                </p:oleObj>
              </mc:Choice>
              <mc:Fallback>
                <p:oleObj name="Photo Editor Photo" r:id="rId17" imgW="4657143" imgH="3742857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073275"/>
                        <a:ext cx="465772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Multiclass Decision Rule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 eaLnBrk="1" hangingPunct="1"/>
            <a:r>
              <a:rPr lang="en-US" sz="2400"/>
              <a:t>If we have multiple classes:</a:t>
            </a:r>
          </a:p>
          <a:p>
            <a:pPr lvl="1" eaLnBrk="1" hangingPunct="1"/>
            <a:r>
              <a:rPr lang="en-US" sz="2000"/>
              <a:t>A weight vector for each class:</a:t>
            </a:r>
          </a:p>
          <a:p>
            <a:pPr lvl="1" eaLnBrk="1" hangingPunct="1"/>
            <a:endParaRPr lang="en-US" sz="2000"/>
          </a:p>
          <a:p>
            <a:pPr lvl="1" eaLnBrk="1" hangingPunct="1"/>
            <a:endParaRPr lang="en-US" sz="2000"/>
          </a:p>
          <a:p>
            <a:pPr lvl="1" eaLnBrk="1" hangingPunct="1"/>
            <a:r>
              <a:rPr lang="en-US" sz="2000"/>
              <a:t>Score (activation) of a class y:</a:t>
            </a:r>
          </a:p>
          <a:p>
            <a:pPr lvl="1" eaLnBrk="1" hangingPunct="1"/>
            <a:endParaRPr lang="en-US" sz="2000"/>
          </a:p>
          <a:p>
            <a:pPr lvl="1" eaLnBrk="1" hangingPunct="1"/>
            <a:endParaRPr lang="en-US" sz="2000"/>
          </a:p>
          <a:p>
            <a:pPr lvl="1" eaLnBrk="1" hangingPunct="1"/>
            <a:endParaRPr lang="en-US" sz="1100"/>
          </a:p>
          <a:p>
            <a:pPr lvl="1" eaLnBrk="1" hangingPunct="1"/>
            <a:r>
              <a:rPr lang="en-US" sz="2000"/>
              <a:t>Prediction highest score wins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733800"/>
            <a:ext cx="141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96200" y="3706813"/>
            <a:ext cx="2286000" cy="2209800"/>
            <a:chOff x="3648" y="1104"/>
            <a:chExt cx="1440" cy="1392"/>
          </a:xfrm>
        </p:grpSpPr>
        <p:sp>
          <p:nvSpPr>
            <p:cNvPr id="23570" name="Freeform 6"/>
            <p:cNvSpPr>
              <a:spLocks/>
            </p:cNvSpPr>
            <p:nvPr/>
          </p:nvSpPr>
          <p:spPr bwMode="auto">
            <a:xfrm>
              <a:off x="3792" y="1104"/>
              <a:ext cx="1104" cy="528"/>
            </a:xfrm>
            <a:custGeom>
              <a:avLst/>
              <a:gdLst>
                <a:gd name="T0" fmla="*/ 0 w 1104"/>
                <a:gd name="T1" fmla="*/ 528 h 528"/>
                <a:gd name="T2" fmla="*/ 96 w 1104"/>
                <a:gd name="T3" fmla="*/ 96 h 528"/>
                <a:gd name="T4" fmla="*/ 720 w 1104"/>
                <a:gd name="T5" fmla="*/ 0 h 528"/>
                <a:gd name="T6" fmla="*/ 1104 w 1104"/>
                <a:gd name="T7" fmla="*/ 28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7"/>
            <p:cNvSpPr>
              <a:spLocks/>
            </p:cNvSpPr>
            <p:nvPr/>
          </p:nvSpPr>
          <p:spPr bwMode="auto">
            <a:xfrm>
              <a:off x="4512" y="1392"/>
              <a:ext cx="576" cy="1008"/>
            </a:xfrm>
            <a:custGeom>
              <a:avLst/>
              <a:gdLst>
                <a:gd name="T0" fmla="*/ 384 w 576"/>
                <a:gd name="T1" fmla="*/ 0 h 1008"/>
                <a:gd name="T2" fmla="*/ 576 w 576"/>
                <a:gd name="T3" fmla="*/ 432 h 1008"/>
                <a:gd name="T4" fmla="*/ 432 w 576"/>
                <a:gd name="T5" fmla="*/ 960 h 1008"/>
                <a:gd name="T6" fmla="*/ 0 w 5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008"/>
                <a:gd name="T14" fmla="*/ 576 w 57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008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Freeform 8"/>
            <p:cNvSpPr>
              <a:spLocks/>
            </p:cNvSpPr>
            <p:nvPr/>
          </p:nvSpPr>
          <p:spPr bwMode="auto">
            <a:xfrm>
              <a:off x="3648" y="1632"/>
              <a:ext cx="864" cy="864"/>
            </a:xfrm>
            <a:custGeom>
              <a:avLst/>
              <a:gdLst>
                <a:gd name="T0" fmla="*/ 144 w 864"/>
                <a:gd name="T1" fmla="*/ 0 h 864"/>
                <a:gd name="T2" fmla="*/ 0 w 864"/>
                <a:gd name="T3" fmla="*/ 384 h 864"/>
                <a:gd name="T4" fmla="*/ 480 w 864"/>
                <a:gd name="T5" fmla="*/ 864 h 864"/>
                <a:gd name="T6" fmla="*/ 864 w 864"/>
                <a:gd name="T7" fmla="*/ 76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864"/>
                <a:gd name="T14" fmla="*/ 864 w 86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Freeform 9"/>
            <p:cNvSpPr>
              <a:spLocks/>
            </p:cNvSpPr>
            <p:nvPr/>
          </p:nvSpPr>
          <p:spPr bwMode="auto">
            <a:xfrm>
              <a:off x="3792" y="1392"/>
              <a:ext cx="1104" cy="384"/>
            </a:xfrm>
            <a:custGeom>
              <a:avLst/>
              <a:gdLst>
                <a:gd name="T0" fmla="*/ 0 w 1104"/>
                <a:gd name="T1" fmla="*/ 240 h 384"/>
                <a:gd name="T2" fmla="*/ 624 w 1104"/>
                <a:gd name="T3" fmla="*/ 384 h 384"/>
                <a:gd name="T4" fmla="*/ 1104 w 1104"/>
                <a:gd name="T5" fmla="*/ 0 h 384"/>
                <a:gd name="T6" fmla="*/ 0 60000 65536"/>
                <a:gd name="T7" fmla="*/ 0 60000 65536"/>
                <a:gd name="T8" fmla="*/ 0 60000 65536"/>
                <a:gd name="T9" fmla="*/ 0 w 1104"/>
                <a:gd name="T10" fmla="*/ 0 h 384"/>
                <a:gd name="T11" fmla="*/ 1104 w 1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8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10"/>
            <p:cNvSpPr>
              <a:spLocks/>
            </p:cNvSpPr>
            <p:nvPr/>
          </p:nvSpPr>
          <p:spPr bwMode="auto">
            <a:xfrm>
              <a:off x="4416" y="1392"/>
              <a:ext cx="480" cy="1008"/>
            </a:xfrm>
            <a:custGeom>
              <a:avLst/>
              <a:gdLst>
                <a:gd name="T0" fmla="*/ 480 w 480"/>
                <a:gd name="T1" fmla="*/ 0 h 1008"/>
                <a:gd name="T2" fmla="*/ 0 w 480"/>
                <a:gd name="T3" fmla="*/ 384 h 1008"/>
                <a:gd name="T4" fmla="*/ 96 w 48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80"/>
                <a:gd name="T10" fmla="*/ 0 h 1008"/>
                <a:gd name="T11" fmla="*/ 480 w 48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08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1"/>
            <p:cNvSpPr>
              <a:spLocks/>
            </p:cNvSpPr>
            <p:nvPr/>
          </p:nvSpPr>
          <p:spPr bwMode="auto">
            <a:xfrm>
              <a:off x="3792" y="1632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624 w 720"/>
                <a:gd name="T3" fmla="*/ 144 h 768"/>
                <a:gd name="T4" fmla="*/ 720 w 720"/>
                <a:gd name="T5" fmla="*/ 768 h 768"/>
                <a:gd name="T6" fmla="*/ 0 60000 65536"/>
                <a:gd name="T7" fmla="*/ 0 60000 65536"/>
                <a:gd name="T8" fmla="*/ 0 60000 65536"/>
                <a:gd name="T9" fmla="*/ 0 w 720"/>
                <a:gd name="T10" fmla="*/ 0 h 768"/>
                <a:gd name="T11" fmla="*/ 720 w 7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68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 rotWithShape="0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28800" y="5181600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3402013"/>
            <a:ext cx="152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54594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53600" y="53070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05000" y="2667000"/>
            <a:ext cx="4683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Line 7"/>
          <p:cNvSpPr>
            <a:spLocks noChangeShapeType="1"/>
          </p:cNvSpPr>
          <p:nvPr/>
        </p:nvSpPr>
        <p:spPr bwMode="auto">
          <a:xfrm flipH="1" flipV="1">
            <a:off x="8686800" y="3783013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8915400" y="4773613"/>
            <a:ext cx="1066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7"/>
          <p:cNvSpPr>
            <a:spLocks noChangeShapeType="1"/>
          </p:cNvSpPr>
          <p:nvPr/>
        </p:nvSpPr>
        <p:spPr bwMode="auto">
          <a:xfrm flipH="1">
            <a:off x="8229600" y="4773613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TextBox 27"/>
          <p:cNvSpPr txBox="1">
            <a:spLocks noChangeArrowheads="1"/>
          </p:cNvSpPr>
          <p:nvPr/>
        </p:nvSpPr>
        <p:spPr bwMode="auto">
          <a:xfrm>
            <a:off x="5791200" y="6324600"/>
            <a:ext cx="617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i="1" dirty="0"/>
              <a:t>Binary = multiclass where the negative class has weight zero</a:t>
            </a:r>
          </a:p>
        </p:txBody>
      </p:sp>
      <p:pic>
        <p:nvPicPr>
          <p:cNvPr id="23567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39200" y="3810000"/>
            <a:ext cx="338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4984750"/>
            <a:ext cx="3524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9800" y="4800600"/>
            <a:ext cx="352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7" name="Picture 1" descr="C:\Users\Dan\Dropbox\Office\CS 188\Ketrina Art\Perceptron\DecisionRule.png"/>
          <p:cNvPicPr>
            <a:picLocks noChangeAspect="1" noChangeArrowheads="1"/>
          </p:cNvPicPr>
          <p:nvPr/>
        </p:nvPicPr>
        <p:blipFill>
          <a:blip r:embed="rId20" cstate="print"/>
          <a:srcRect t="49442"/>
          <a:stretch>
            <a:fillRect/>
          </a:stretch>
        </p:blipFill>
        <p:spPr bwMode="auto">
          <a:xfrm>
            <a:off x="6324600" y="1378440"/>
            <a:ext cx="4648200" cy="16695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Multiclass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Start with all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Pick up training examples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Predict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wrong: lower score of wrong answer, raise score of right answer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78013" y="4953000"/>
            <a:ext cx="26955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68488" y="5638800"/>
            <a:ext cx="30432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2971800"/>
            <a:ext cx="36639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9067800" y="2667000"/>
            <a:ext cx="30480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9372600" y="3200400"/>
            <a:ext cx="12192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9144000" y="3810000"/>
            <a:ext cx="2286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4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839200" y="2362200"/>
            <a:ext cx="436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17000" y="4679950"/>
            <a:ext cx="5254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9372600" y="32004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7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48800" y="2819400"/>
            <a:ext cx="2190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3743" name="Line 15"/>
          <p:cNvSpPr>
            <a:spLocks noChangeShapeType="1"/>
          </p:cNvSpPr>
          <p:nvPr/>
        </p:nvSpPr>
        <p:spPr bwMode="auto">
          <a:xfrm flipH="1">
            <a:off x="8991600" y="26670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4" name="Line 16"/>
          <p:cNvSpPr>
            <a:spLocks noChangeShapeType="1"/>
          </p:cNvSpPr>
          <p:nvPr/>
        </p:nvSpPr>
        <p:spPr bwMode="auto">
          <a:xfrm flipH="1" flipV="1">
            <a:off x="8991600" y="3276600"/>
            <a:ext cx="381000" cy="5334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5" name="Line 17"/>
          <p:cNvSpPr>
            <a:spLocks noChangeShapeType="1"/>
          </p:cNvSpPr>
          <p:nvPr/>
        </p:nvSpPr>
        <p:spPr bwMode="auto">
          <a:xfrm flipV="1">
            <a:off x="10591800" y="25908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6" name="Line 18"/>
          <p:cNvSpPr>
            <a:spLocks noChangeShapeType="1"/>
          </p:cNvSpPr>
          <p:nvPr/>
        </p:nvSpPr>
        <p:spPr bwMode="auto">
          <a:xfrm flipV="1">
            <a:off x="9372600" y="2590800"/>
            <a:ext cx="1295400" cy="12192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403" name="Picture 2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28238" y="3635375"/>
            <a:ext cx="5635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6" grpId="0" animBg="1"/>
      <p:bldP spid="1353743" grpId="0" animBg="1"/>
      <p:bldP spid="1353744" grpId="0" animBg="1"/>
      <p:bldP spid="1353745" grpId="0" animBg="1"/>
      <p:bldP spid="13537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Multiclass Perceptron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46163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1</a:t>
            </a:r>
          </a:p>
          <a:p>
            <a:r>
              <a:rPr lang="en-US">
                <a:latin typeface="Courier New" pitchFamily="49" charset="0"/>
              </a:rPr>
              <a:t>win   : 0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675" y="3971925"/>
            <a:ext cx="17922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35562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952875"/>
            <a:ext cx="2143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9296400" y="457517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90075" y="3952875"/>
            <a:ext cx="1382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219200" y="1524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“win the vote”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219200" y="21478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“win the election”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219200" y="27574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“win the game”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pic>
        <p:nvPicPr>
          <p:cNvPr id="88066" name="Picture 2" descr="C:\Users\Dan\Dropbox\Office\CS 188\Ketrina Art\Perceptron\ClassificationWeigh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371600"/>
            <a:ext cx="3886200" cy="5163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Perceptrons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Separability</a:t>
            </a:r>
            <a:r>
              <a:rPr lang="en-US" sz="2400" dirty="0"/>
              <a:t>: true if some parameters get the training set perfectly correct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Convergence: if the training is separable, </a:t>
            </a:r>
            <a:r>
              <a:rPr lang="en-US" sz="2400" dirty="0" err="1"/>
              <a:t>perceptron</a:t>
            </a:r>
            <a:r>
              <a:rPr lang="en-US" sz="2400" dirty="0"/>
              <a:t> will eventually converge (binary case)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Mistake Bound: the maximum number of mistakes (binary case) related to the </a:t>
            </a:r>
            <a:r>
              <a:rPr lang="en-US" sz="2400" i="1" dirty="0"/>
              <a:t>margin</a:t>
            </a:r>
            <a:r>
              <a:rPr lang="en-US" sz="2400" dirty="0"/>
              <a:t> or degree of </a:t>
            </a:r>
            <a:r>
              <a:rPr lang="en-US" sz="2400" dirty="0" err="1"/>
              <a:t>separability</a:t>
            </a:r>
            <a:endParaRPr lang="en-US" sz="2400" i="1" dirty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310688" y="47117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777288" y="4787900"/>
            <a:ext cx="1981200" cy="1600200"/>
            <a:chOff x="3364" y="2169"/>
            <a:chExt cx="1248" cy="1008"/>
          </a:xfrm>
        </p:grpSpPr>
        <p:sp>
          <p:nvSpPr>
            <p:cNvPr id="26660" name="Line 6"/>
            <p:cNvSpPr>
              <a:spLocks noChangeShapeType="1"/>
            </p:cNvSpPr>
            <p:nvPr/>
          </p:nvSpPr>
          <p:spPr bwMode="auto">
            <a:xfrm>
              <a:off x="3604" y="260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1" name="Group 7"/>
            <p:cNvGrpSpPr>
              <a:grpSpLocks/>
            </p:cNvGrpSpPr>
            <p:nvPr/>
          </p:nvGrpSpPr>
          <p:grpSpPr bwMode="auto">
            <a:xfrm>
              <a:off x="4324" y="2409"/>
              <a:ext cx="96" cy="96"/>
              <a:chOff x="5040" y="1392"/>
              <a:chExt cx="96" cy="96"/>
            </a:xfrm>
          </p:grpSpPr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604" y="288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988" y="293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>
              <a:off x="3364" y="269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3604" y="236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6" name="Group 14"/>
            <p:cNvGrpSpPr>
              <a:grpSpLocks/>
            </p:cNvGrpSpPr>
            <p:nvPr/>
          </p:nvGrpSpPr>
          <p:grpSpPr bwMode="auto">
            <a:xfrm>
              <a:off x="4420" y="2697"/>
              <a:ext cx="96" cy="96"/>
              <a:chOff x="5040" y="1392"/>
              <a:chExt cx="96" cy="96"/>
            </a:xfrm>
          </p:grpSpPr>
          <p:sp>
            <p:nvSpPr>
              <p:cNvPr id="26680" name="Line 15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16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17"/>
            <p:cNvGrpSpPr>
              <a:grpSpLocks/>
            </p:cNvGrpSpPr>
            <p:nvPr/>
          </p:nvGrpSpPr>
          <p:grpSpPr bwMode="auto">
            <a:xfrm>
              <a:off x="4084" y="2361"/>
              <a:ext cx="96" cy="96"/>
              <a:chOff x="5040" y="1392"/>
              <a:chExt cx="96" cy="96"/>
            </a:xfrm>
          </p:grpSpPr>
          <p:sp>
            <p:nvSpPr>
              <p:cNvPr id="26678" name="Line 1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1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20"/>
            <p:cNvGrpSpPr>
              <a:grpSpLocks/>
            </p:cNvGrpSpPr>
            <p:nvPr/>
          </p:nvGrpSpPr>
          <p:grpSpPr bwMode="auto">
            <a:xfrm>
              <a:off x="4132" y="2169"/>
              <a:ext cx="96" cy="96"/>
              <a:chOff x="5040" y="1392"/>
              <a:chExt cx="96" cy="96"/>
            </a:xfrm>
          </p:grpSpPr>
          <p:sp>
            <p:nvSpPr>
              <p:cNvPr id="26676" name="Line 2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23"/>
            <p:cNvGrpSpPr>
              <a:grpSpLocks/>
            </p:cNvGrpSpPr>
            <p:nvPr/>
          </p:nvGrpSpPr>
          <p:grpSpPr bwMode="auto">
            <a:xfrm>
              <a:off x="4420" y="2217"/>
              <a:ext cx="96" cy="96"/>
              <a:chOff x="5040" y="1392"/>
              <a:chExt cx="96" cy="96"/>
            </a:xfrm>
          </p:grpSpPr>
          <p:sp>
            <p:nvSpPr>
              <p:cNvPr id="26674" name="Line 2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0" name="Group 26"/>
            <p:cNvGrpSpPr>
              <a:grpSpLocks/>
            </p:cNvGrpSpPr>
            <p:nvPr/>
          </p:nvGrpSpPr>
          <p:grpSpPr bwMode="auto">
            <a:xfrm>
              <a:off x="3652" y="3081"/>
              <a:ext cx="96" cy="96"/>
              <a:chOff x="5040" y="1392"/>
              <a:chExt cx="96" cy="96"/>
            </a:xfrm>
          </p:grpSpPr>
          <p:sp>
            <p:nvSpPr>
              <p:cNvPr id="26672" name="Line 2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>
              <a:off x="4516" y="2505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9296400" y="2108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8763000" y="2184400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56"/>
          <p:cNvSpPr txBox="1">
            <a:spLocks noChangeArrowheads="1"/>
          </p:cNvSpPr>
          <p:nvPr/>
        </p:nvSpPr>
        <p:spPr bwMode="auto">
          <a:xfrm>
            <a:off x="9036050" y="13716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Separable</a:t>
            </a:r>
          </a:p>
        </p:txBody>
      </p:sp>
      <p:sp>
        <p:nvSpPr>
          <p:cNvPr id="26633" name="Text Box 57"/>
          <p:cNvSpPr txBox="1">
            <a:spLocks noChangeArrowheads="1"/>
          </p:cNvSpPr>
          <p:nvPr/>
        </p:nvSpPr>
        <p:spPr bwMode="auto">
          <a:xfrm>
            <a:off x="8823325" y="3983037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Non-Separable</a:t>
            </a:r>
          </a:p>
        </p:txBody>
      </p:sp>
      <p:pic>
        <p:nvPicPr>
          <p:cNvPr id="26634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953000"/>
            <a:ext cx="2286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 with the Perceptron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953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Noise: if the data isn’t separable, weights might thrash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Averaging weight vectors over time can help (averaged perceptron)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Mediocre generalization: finds a “barely” separating solution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Overtraining: test / held-out accuracy usually rises, then falls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Overtraining is a kind of overfitting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4648200"/>
            <a:ext cx="2057400" cy="1881188"/>
            <a:chOff x="3552" y="1104"/>
            <a:chExt cx="1680" cy="1536"/>
          </a:xfrm>
        </p:grpSpPr>
        <p:sp>
          <p:nvSpPr>
            <p:cNvPr id="27739" name="Line 5"/>
            <p:cNvSpPr>
              <a:spLocks noChangeShapeType="1"/>
            </p:cNvSpPr>
            <p:nvPr/>
          </p:nvSpPr>
          <p:spPr bwMode="auto">
            <a:xfrm>
              <a:off x="3820" y="2385"/>
              <a:ext cx="1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6"/>
            <p:cNvSpPr>
              <a:spLocks noChangeShapeType="1"/>
            </p:cNvSpPr>
            <p:nvPr/>
          </p:nvSpPr>
          <p:spPr bwMode="auto">
            <a:xfrm flipV="1">
              <a:off x="3820" y="1226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1" name="Picture 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52" y="1360"/>
              <a:ext cx="132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2" name="Freeform 8"/>
            <p:cNvSpPr>
              <a:spLocks/>
            </p:cNvSpPr>
            <p:nvPr/>
          </p:nvSpPr>
          <p:spPr bwMode="auto">
            <a:xfrm>
              <a:off x="3833" y="1323"/>
              <a:ext cx="1233" cy="1049"/>
            </a:xfrm>
            <a:custGeom>
              <a:avLst/>
              <a:gdLst>
                <a:gd name="T0" fmla="*/ 0 w 1233"/>
                <a:gd name="T1" fmla="*/ 1049 h 1049"/>
                <a:gd name="T2" fmla="*/ 328 w 1233"/>
                <a:gd name="T3" fmla="*/ 198 h 1049"/>
                <a:gd name="T4" fmla="*/ 1012 w 1233"/>
                <a:gd name="T5" fmla="*/ 31 h 1049"/>
                <a:gd name="T6" fmla="*/ 1233 w 1233"/>
                <a:gd name="T7" fmla="*/ 10 h 10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3"/>
                <a:gd name="T13" fmla="*/ 0 h 1049"/>
                <a:gd name="T14" fmla="*/ 1233 w 1233"/>
                <a:gd name="T15" fmla="*/ 1049 h 10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3" h="1049">
                  <a:moveTo>
                    <a:pt x="0" y="1049"/>
                  </a:moveTo>
                  <a:cubicBezTo>
                    <a:pt x="55" y="907"/>
                    <a:pt x="160" y="367"/>
                    <a:pt x="328" y="198"/>
                  </a:cubicBezTo>
                  <a:cubicBezTo>
                    <a:pt x="496" y="29"/>
                    <a:pt x="861" y="62"/>
                    <a:pt x="1012" y="31"/>
                  </a:cubicBezTo>
                  <a:cubicBezTo>
                    <a:pt x="1163" y="0"/>
                    <a:pt x="1187" y="14"/>
                    <a:pt x="1233" y="1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3" name="Picture 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64" y="1104"/>
              <a:ext cx="71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4" name="Freeform 10"/>
            <p:cNvSpPr>
              <a:spLocks/>
            </p:cNvSpPr>
            <p:nvPr/>
          </p:nvSpPr>
          <p:spPr bwMode="auto">
            <a:xfrm>
              <a:off x="3827" y="1537"/>
              <a:ext cx="1228" cy="829"/>
            </a:xfrm>
            <a:custGeom>
              <a:avLst/>
              <a:gdLst>
                <a:gd name="T0" fmla="*/ 0 w 1228"/>
                <a:gd name="T1" fmla="*/ 829 h 829"/>
                <a:gd name="T2" fmla="*/ 544 w 1228"/>
                <a:gd name="T3" fmla="*/ 113 h 829"/>
                <a:gd name="T4" fmla="*/ 1072 w 1228"/>
                <a:gd name="T5" fmla="*/ 151 h 829"/>
                <a:gd name="T6" fmla="*/ 1228 w 1228"/>
                <a:gd name="T7" fmla="*/ 216 h 8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8"/>
                <a:gd name="T13" fmla="*/ 0 h 829"/>
                <a:gd name="T14" fmla="*/ 1228 w 1228"/>
                <a:gd name="T15" fmla="*/ 829 h 8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8" h="829">
                  <a:moveTo>
                    <a:pt x="0" y="829"/>
                  </a:moveTo>
                  <a:cubicBezTo>
                    <a:pt x="91" y="710"/>
                    <a:pt x="365" y="226"/>
                    <a:pt x="544" y="113"/>
                  </a:cubicBezTo>
                  <a:cubicBezTo>
                    <a:pt x="723" y="0"/>
                    <a:pt x="958" y="134"/>
                    <a:pt x="1072" y="151"/>
                  </a:cubicBezTo>
                  <a:cubicBezTo>
                    <a:pt x="1186" y="168"/>
                    <a:pt x="1196" y="203"/>
                    <a:pt x="1228" y="21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5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59" y="2064"/>
              <a:ext cx="77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6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12" y="1872"/>
              <a:ext cx="36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7" name="Freeform 13"/>
            <p:cNvSpPr>
              <a:spLocks/>
            </p:cNvSpPr>
            <p:nvPr/>
          </p:nvSpPr>
          <p:spPr bwMode="auto">
            <a:xfrm>
              <a:off x="3827" y="1535"/>
              <a:ext cx="1244" cy="853"/>
            </a:xfrm>
            <a:custGeom>
              <a:avLst/>
              <a:gdLst>
                <a:gd name="T0" fmla="*/ 0 w 1244"/>
                <a:gd name="T1" fmla="*/ 853 h 853"/>
                <a:gd name="T2" fmla="*/ 447 w 1244"/>
                <a:gd name="T3" fmla="*/ 126 h 853"/>
                <a:gd name="T4" fmla="*/ 948 w 1244"/>
                <a:gd name="T5" fmla="*/ 99 h 853"/>
                <a:gd name="T6" fmla="*/ 1244 w 1244"/>
                <a:gd name="T7" fmla="*/ 158 h 8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4"/>
                <a:gd name="T13" fmla="*/ 0 h 853"/>
                <a:gd name="T14" fmla="*/ 1244 w 1244"/>
                <a:gd name="T15" fmla="*/ 853 h 8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4" h="853">
                  <a:moveTo>
                    <a:pt x="0" y="853"/>
                  </a:moveTo>
                  <a:cubicBezTo>
                    <a:pt x="75" y="732"/>
                    <a:pt x="289" y="252"/>
                    <a:pt x="447" y="126"/>
                  </a:cubicBezTo>
                  <a:cubicBezTo>
                    <a:pt x="605" y="0"/>
                    <a:pt x="815" y="94"/>
                    <a:pt x="948" y="99"/>
                  </a:cubicBezTo>
                  <a:cubicBezTo>
                    <a:pt x="1081" y="104"/>
                    <a:pt x="1182" y="146"/>
                    <a:pt x="1244" y="158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8" name="Picture 1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066" y="2499"/>
              <a:ext cx="87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5470525" y="1676400"/>
            <a:ext cx="3292475" cy="1090613"/>
            <a:chOff x="3398" y="2400"/>
            <a:chExt cx="2074" cy="687"/>
          </a:xfrm>
        </p:grpSpPr>
        <p:grpSp>
          <p:nvGrpSpPr>
            <p:cNvPr id="27682" name="Group 16"/>
            <p:cNvGrpSpPr>
              <a:grpSpLocks/>
            </p:cNvGrpSpPr>
            <p:nvPr/>
          </p:nvGrpSpPr>
          <p:grpSpPr bwMode="auto">
            <a:xfrm>
              <a:off x="3398" y="2477"/>
              <a:ext cx="727" cy="587"/>
              <a:chOff x="3364" y="2169"/>
              <a:chExt cx="1248" cy="1008"/>
            </a:xfrm>
          </p:grpSpPr>
          <p:sp>
            <p:nvSpPr>
              <p:cNvPr id="27715" name="Line 17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16" name="Group 18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37" name="Line 1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7" name="Line 21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22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23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24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21" name="Group 25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35" name="Line 2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2" name="Group 28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33" name="Line 2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3" name="Group 31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31" name="Line 32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4" name="Group 34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29" name="Line 3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5" name="Group 37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27" name="Line 3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26" name="Line 40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3" name="Line 41"/>
            <p:cNvSpPr>
              <a:spLocks noChangeShapeType="1"/>
            </p:cNvSpPr>
            <p:nvPr/>
          </p:nvSpPr>
          <p:spPr bwMode="auto">
            <a:xfrm>
              <a:off x="3630" y="2536"/>
              <a:ext cx="551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 flipH="1">
              <a:off x="3537" y="2400"/>
              <a:ext cx="242" cy="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43"/>
            <p:cNvSpPr>
              <a:spLocks noChangeShapeType="1"/>
            </p:cNvSpPr>
            <p:nvPr/>
          </p:nvSpPr>
          <p:spPr bwMode="auto">
            <a:xfrm flipH="1">
              <a:off x="3705" y="2691"/>
              <a:ext cx="218" cy="1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86" name="Group 44"/>
            <p:cNvGrpSpPr>
              <a:grpSpLocks/>
            </p:cNvGrpSpPr>
            <p:nvPr/>
          </p:nvGrpSpPr>
          <p:grpSpPr bwMode="auto">
            <a:xfrm>
              <a:off x="4689" y="2481"/>
              <a:ext cx="727" cy="587"/>
              <a:chOff x="3364" y="2169"/>
              <a:chExt cx="1248" cy="1008"/>
            </a:xfrm>
          </p:grpSpPr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2" name="Group 46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13" name="Line 4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93" name="Line 49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50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51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2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7" name="Group 53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11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8" name="Group 56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09" name="Line 5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Line 5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9" name="Group 59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07" name="Line 60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0" name="Group 62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05" name="Line 63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1" name="Group 65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03" name="Line 6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02" name="Line 68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7" name="Line 69"/>
            <p:cNvSpPr>
              <a:spLocks noChangeShapeType="1"/>
            </p:cNvSpPr>
            <p:nvPr/>
          </p:nvSpPr>
          <p:spPr bwMode="auto">
            <a:xfrm>
              <a:off x="4921" y="2540"/>
              <a:ext cx="551" cy="1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70"/>
            <p:cNvSpPr>
              <a:spLocks noChangeShapeType="1"/>
            </p:cNvSpPr>
            <p:nvPr/>
          </p:nvSpPr>
          <p:spPr bwMode="auto">
            <a:xfrm flipH="1">
              <a:off x="4828" y="2404"/>
              <a:ext cx="242" cy="68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71"/>
            <p:cNvSpPr>
              <a:spLocks noChangeShapeType="1"/>
            </p:cNvSpPr>
            <p:nvPr/>
          </p:nvSpPr>
          <p:spPr bwMode="auto">
            <a:xfrm>
              <a:off x="4976" y="2461"/>
              <a:ext cx="238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AutoShape 72"/>
            <p:cNvSpPr>
              <a:spLocks noChangeArrowheads="1"/>
            </p:cNvSpPr>
            <p:nvPr/>
          </p:nvSpPr>
          <p:spPr bwMode="auto">
            <a:xfrm>
              <a:off x="4364" y="2623"/>
              <a:ext cx="223" cy="247"/>
            </a:xfrm>
            <a:prstGeom prst="rightArrow">
              <a:avLst>
                <a:gd name="adj1" fmla="val 53843"/>
                <a:gd name="adj2" fmla="val 44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6324600" y="3200400"/>
            <a:ext cx="1295400" cy="1027113"/>
            <a:chOff x="3946" y="1392"/>
            <a:chExt cx="1331" cy="1056"/>
          </a:xfrm>
        </p:grpSpPr>
        <p:sp>
          <p:nvSpPr>
            <p:cNvPr id="27655" name="Line 74"/>
            <p:cNvSpPr>
              <a:spLocks noChangeShapeType="1"/>
            </p:cNvSpPr>
            <p:nvPr/>
          </p:nvSpPr>
          <p:spPr bwMode="auto">
            <a:xfrm>
              <a:off x="4282" y="1411"/>
              <a:ext cx="72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6" name="Group 75"/>
            <p:cNvGrpSpPr>
              <a:grpSpLocks/>
            </p:cNvGrpSpPr>
            <p:nvPr/>
          </p:nvGrpSpPr>
          <p:grpSpPr bwMode="auto">
            <a:xfrm>
              <a:off x="3946" y="1459"/>
              <a:ext cx="1280" cy="989"/>
              <a:chOff x="1065" y="2179"/>
              <a:chExt cx="1280" cy="989"/>
            </a:xfrm>
          </p:grpSpPr>
          <p:sp>
            <p:nvSpPr>
              <p:cNvPr id="27658" name="Line 76"/>
              <p:cNvSpPr>
                <a:spLocks noChangeShapeType="1"/>
              </p:cNvSpPr>
              <p:nvPr/>
            </p:nvSpPr>
            <p:spPr bwMode="auto">
              <a:xfrm>
                <a:off x="1305" y="261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59" name="Group 77"/>
              <p:cNvGrpSpPr>
                <a:grpSpLocks/>
              </p:cNvGrpSpPr>
              <p:nvPr/>
            </p:nvGrpSpPr>
            <p:grpSpPr bwMode="auto">
              <a:xfrm>
                <a:off x="2025" y="2419"/>
                <a:ext cx="96" cy="96"/>
                <a:chOff x="5040" y="1392"/>
                <a:chExt cx="96" cy="96"/>
              </a:xfrm>
            </p:grpSpPr>
            <p:sp>
              <p:nvSpPr>
                <p:cNvPr id="27680" name="Line 7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0" name="Line 80"/>
              <p:cNvSpPr>
                <a:spLocks noChangeShapeType="1"/>
              </p:cNvSpPr>
              <p:nvPr/>
            </p:nvSpPr>
            <p:spPr bwMode="auto">
              <a:xfrm>
                <a:off x="1305" y="289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81"/>
              <p:cNvSpPr>
                <a:spLocks noChangeShapeType="1"/>
              </p:cNvSpPr>
              <p:nvPr/>
            </p:nvSpPr>
            <p:spPr bwMode="auto">
              <a:xfrm>
                <a:off x="1689" y="294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82"/>
              <p:cNvSpPr>
                <a:spLocks noChangeShapeType="1"/>
              </p:cNvSpPr>
              <p:nvPr/>
            </p:nvSpPr>
            <p:spPr bwMode="auto">
              <a:xfrm>
                <a:off x="1065" y="270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83"/>
              <p:cNvSpPr>
                <a:spLocks noChangeShapeType="1"/>
              </p:cNvSpPr>
              <p:nvPr/>
            </p:nvSpPr>
            <p:spPr bwMode="auto">
              <a:xfrm>
                <a:off x="1305" y="237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64" name="Group 84"/>
              <p:cNvGrpSpPr>
                <a:grpSpLocks/>
              </p:cNvGrpSpPr>
              <p:nvPr/>
            </p:nvGrpSpPr>
            <p:grpSpPr bwMode="auto">
              <a:xfrm>
                <a:off x="2121" y="2707"/>
                <a:ext cx="96" cy="96"/>
                <a:chOff x="5040" y="1392"/>
                <a:chExt cx="96" cy="96"/>
              </a:xfrm>
            </p:grpSpPr>
            <p:sp>
              <p:nvSpPr>
                <p:cNvPr id="27678" name="Line 8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5" name="Group 87"/>
              <p:cNvGrpSpPr>
                <a:grpSpLocks/>
              </p:cNvGrpSpPr>
              <p:nvPr/>
            </p:nvGrpSpPr>
            <p:grpSpPr bwMode="auto">
              <a:xfrm>
                <a:off x="1785" y="2371"/>
                <a:ext cx="96" cy="96"/>
                <a:chOff x="5040" y="1392"/>
                <a:chExt cx="96" cy="96"/>
              </a:xfrm>
            </p:grpSpPr>
            <p:sp>
              <p:nvSpPr>
                <p:cNvPr id="27676" name="Line 8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90"/>
              <p:cNvGrpSpPr>
                <a:grpSpLocks/>
              </p:cNvGrpSpPr>
              <p:nvPr/>
            </p:nvGrpSpPr>
            <p:grpSpPr bwMode="auto">
              <a:xfrm>
                <a:off x="1833" y="2179"/>
                <a:ext cx="96" cy="96"/>
                <a:chOff x="5040" y="1392"/>
                <a:chExt cx="96" cy="96"/>
              </a:xfrm>
            </p:grpSpPr>
            <p:sp>
              <p:nvSpPr>
                <p:cNvPr id="27674" name="Line 91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7" name="Group 93"/>
              <p:cNvGrpSpPr>
                <a:grpSpLocks/>
              </p:cNvGrpSpPr>
              <p:nvPr/>
            </p:nvGrpSpPr>
            <p:grpSpPr bwMode="auto">
              <a:xfrm>
                <a:off x="2121" y="2227"/>
                <a:ext cx="96" cy="96"/>
                <a:chOff x="5040" y="1392"/>
                <a:chExt cx="96" cy="96"/>
              </a:xfrm>
            </p:grpSpPr>
            <p:sp>
              <p:nvSpPr>
                <p:cNvPr id="27672" name="Line 9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8" name="Group 96"/>
              <p:cNvGrpSpPr>
                <a:grpSpLocks/>
              </p:cNvGrpSpPr>
              <p:nvPr/>
            </p:nvGrpSpPr>
            <p:grpSpPr bwMode="auto">
              <a:xfrm>
                <a:off x="2249" y="2471"/>
                <a:ext cx="96" cy="96"/>
                <a:chOff x="5040" y="1392"/>
                <a:chExt cx="96" cy="96"/>
              </a:xfrm>
            </p:grpSpPr>
            <p:sp>
              <p:nvSpPr>
                <p:cNvPr id="27670" name="Line 9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9" name="Line 99"/>
              <p:cNvSpPr>
                <a:spLocks noChangeShapeType="1"/>
              </p:cNvSpPr>
              <p:nvPr/>
            </p:nvSpPr>
            <p:spPr bwMode="auto">
              <a:xfrm>
                <a:off x="1404" y="3168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7" name="Line 100"/>
            <p:cNvSpPr>
              <a:spLocks noChangeShapeType="1"/>
            </p:cNvSpPr>
            <p:nvPr/>
          </p:nvSpPr>
          <p:spPr bwMode="auto">
            <a:xfrm>
              <a:off x="4368" y="1392"/>
              <a:ext cx="909" cy="8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6081" name="Picture 1" descr="C:\Users\Dan\Dropbox\Office\CS 188\Ketrina Art\Perceptron\PerceptronProblems.png"/>
          <p:cNvPicPr>
            <a:picLocks noChangeAspect="1" noChangeArrowheads="1"/>
          </p:cNvPicPr>
          <p:nvPr/>
        </p:nvPicPr>
        <p:blipFill>
          <a:blip r:embed="rId12" cstate="print"/>
          <a:srcRect r="42694" b="43354"/>
          <a:stretch>
            <a:fillRect/>
          </a:stretch>
        </p:blipFill>
        <p:spPr bwMode="auto">
          <a:xfrm>
            <a:off x="9296401" y="1143000"/>
            <a:ext cx="2543886" cy="1676400"/>
          </a:xfrm>
          <a:prstGeom prst="rect">
            <a:avLst/>
          </a:prstGeom>
          <a:noFill/>
        </p:spPr>
      </p:pic>
      <p:pic>
        <p:nvPicPr>
          <p:cNvPr id="46082" name="Picture 2" descr="C:\Users\Dan\Dropbox\Office\CS 188\Ketrina Art\Perceptron\PerceptronProblems.png"/>
          <p:cNvPicPr>
            <a:picLocks noChangeAspect="1" noChangeArrowheads="1"/>
          </p:cNvPicPr>
          <p:nvPr/>
        </p:nvPicPr>
        <p:blipFill>
          <a:blip r:embed="rId12" cstate="print"/>
          <a:srcRect l="57028" t="958" b="49042"/>
          <a:stretch>
            <a:fillRect/>
          </a:stretch>
        </p:blipFill>
        <p:spPr bwMode="auto">
          <a:xfrm>
            <a:off x="9525523" y="3052691"/>
            <a:ext cx="2056877" cy="1595509"/>
          </a:xfrm>
          <a:prstGeom prst="rect">
            <a:avLst/>
          </a:prstGeom>
          <a:noFill/>
        </p:spPr>
      </p:pic>
      <p:pic>
        <p:nvPicPr>
          <p:cNvPr id="46083" name="Picture 3" descr="C:\Users\Dan\Dropbox\Office\CS 188\Ketrina Art\Perceptron\PerceptronProblems.png"/>
          <p:cNvPicPr>
            <a:picLocks noChangeAspect="1" noChangeArrowheads="1"/>
          </p:cNvPicPr>
          <p:nvPr/>
        </p:nvPicPr>
        <p:blipFill>
          <a:blip r:embed="rId12" cstate="print"/>
          <a:srcRect l="23750" t="56958" r="22250"/>
          <a:stretch>
            <a:fillRect/>
          </a:stretch>
        </p:blipFill>
        <p:spPr bwMode="auto">
          <a:xfrm>
            <a:off x="9028188" y="4800600"/>
            <a:ext cx="2859012" cy="1519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</a:t>
            </a:r>
            <a:r>
              <a:rPr lang="en-US" dirty="0" err="1"/>
              <a:t>Perceptron</a:t>
            </a:r>
            <a:endParaRPr lang="en-US" dirty="0"/>
          </a:p>
        </p:txBody>
      </p:sp>
      <p:pic>
        <p:nvPicPr>
          <p:cNvPr id="95234" name="Picture 2" descr="C:\Users\Dan\Dropbox\Office\CS 188\Ketrina Art\Perceptron\Lecture21-Perceptr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429" y="1447800"/>
            <a:ext cx="7901971" cy="47617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79630"/>
              </p:ext>
            </p:extLst>
          </p:nvPr>
        </p:nvGraphicFramePr>
        <p:xfrm>
          <a:off x="2209800" y="1435727"/>
          <a:ext cx="6958831" cy="542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Photo Editor Photo" r:id="rId3" imgW="4753639" imgH="3704762" progId="MSPhotoEd.3">
                  <p:embed/>
                </p:oleObj>
              </mc:Choice>
              <mc:Fallback>
                <p:oleObj name="Photo Editor Photo" r:id="rId3" imgW="4753639" imgH="3704762" progId="MSPhotoEd.3">
                  <p:embed/>
                  <p:pic>
                    <p:nvPicPr>
                      <p:cNvPr id="138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35727"/>
                        <a:ext cx="6958831" cy="5424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Non-Separable Case: Deterministic Decision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4343400" y="2702582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E1A8A9-C36E-384E-8DC0-17099DCA34D9}"/>
              </a:ext>
            </a:extLst>
          </p:cNvPr>
          <p:cNvSpPr txBox="1"/>
          <p:nvPr/>
        </p:nvSpPr>
        <p:spPr>
          <a:xfrm>
            <a:off x="3106757" y="1251061"/>
            <a:ext cx="556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 the best linear boundary makes at least one mistake</a:t>
            </a:r>
          </a:p>
        </p:txBody>
      </p:sp>
    </p:spTree>
    <p:extLst>
      <p:ext uri="{BB962C8B-B14F-4D97-AF65-F5344CB8AC3E}">
        <p14:creationId xmlns:p14="http://schemas.microsoft.com/office/powerpoint/2010/main" val="64684154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4452" name="Object 4"/>
          <p:cNvGraphicFramePr>
            <a:graphicFrameLocks noChangeAspect="1"/>
          </p:cNvGraphicFramePr>
          <p:nvPr/>
        </p:nvGraphicFramePr>
        <p:xfrm>
          <a:off x="2209800" y="1435727"/>
          <a:ext cx="6958831" cy="542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Photo Editor Photo" r:id="rId3" imgW="4753639" imgH="3704762" progId="MSPhotoEd.3">
                  <p:embed/>
                </p:oleObj>
              </mc:Choice>
              <mc:Fallback>
                <p:oleObj name="Photo Editor Photo" r:id="rId3" imgW="4753639" imgH="3704762" progId="MSPhotoEd.3">
                  <p:embed/>
                  <p:pic>
                    <p:nvPicPr>
                      <p:cNvPr id="138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35727"/>
                        <a:ext cx="6958831" cy="5424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Non-Separable Case: Probabilistic Decision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4343400" y="2702582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5C2C12-5D16-2C42-A249-94A525942662}"/>
              </a:ext>
            </a:extLst>
          </p:cNvPr>
          <p:cNvSpPr txBox="1"/>
          <p:nvPr/>
        </p:nvSpPr>
        <p:spPr>
          <a:xfrm>
            <a:off x="7323510" y="239974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4DBD5-6CBD-D246-8F0E-EC07690D253C}"/>
              </a:ext>
            </a:extLst>
          </p:cNvPr>
          <p:cNvCxnSpPr>
            <a:cxnSpLocks/>
          </p:cNvCxnSpPr>
          <p:nvPr/>
        </p:nvCxnSpPr>
        <p:spPr>
          <a:xfrm flipV="1">
            <a:off x="4836904" y="3046079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8EDF36-EA0D-5D4A-91B1-2DEB5569A616}"/>
              </a:ext>
            </a:extLst>
          </p:cNvPr>
          <p:cNvCxnSpPr>
            <a:cxnSpLocks/>
          </p:cNvCxnSpPr>
          <p:nvPr/>
        </p:nvCxnSpPr>
        <p:spPr>
          <a:xfrm flipV="1">
            <a:off x="5330408" y="3478046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2AEB57-4FFD-FD4B-938E-02E2DDE377D6}"/>
              </a:ext>
            </a:extLst>
          </p:cNvPr>
          <p:cNvCxnSpPr>
            <a:cxnSpLocks/>
          </p:cNvCxnSpPr>
          <p:nvPr/>
        </p:nvCxnSpPr>
        <p:spPr>
          <a:xfrm flipV="1">
            <a:off x="3849896" y="2278734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FE8346-DFF0-8C46-8DF3-9C25F0FB263D}"/>
              </a:ext>
            </a:extLst>
          </p:cNvPr>
          <p:cNvCxnSpPr>
            <a:cxnSpLocks/>
          </p:cNvCxnSpPr>
          <p:nvPr/>
        </p:nvCxnSpPr>
        <p:spPr>
          <a:xfrm flipV="1">
            <a:off x="3356392" y="1935237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665F91-6FE0-AF4A-A242-58B9CD9E0659}"/>
              </a:ext>
            </a:extLst>
          </p:cNvPr>
          <p:cNvSpPr txBox="1"/>
          <p:nvPr/>
        </p:nvSpPr>
        <p:spPr>
          <a:xfrm>
            <a:off x="7897187" y="286885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3451B-DEE2-6141-8990-038256FEA59F}"/>
              </a:ext>
            </a:extLst>
          </p:cNvPr>
          <p:cNvSpPr txBox="1"/>
          <p:nvPr/>
        </p:nvSpPr>
        <p:spPr>
          <a:xfrm>
            <a:off x="8225252" y="342900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4FD86-17FE-874D-A180-F18F51531AC6}"/>
              </a:ext>
            </a:extLst>
          </p:cNvPr>
          <p:cNvSpPr txBox="1"/>
          <p:nvPr/>
        </p:nvSpPr>
        <p:spPr>
          <a:xfrm>
            <a:off x="6830006" y="1948242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7EB8DD-4AD4-9A41-B8B8-EA6AB209AD00}"/>
              </a:ext>
            </a:extLst>
          </p:cNvPr>
          <p:cNvSpPr txBox="1"/>
          <p:nvPr/>
        </p:nvSpPr>
        <p:spPr>
          <a:xfrm>
            <a:off x="6382995" y="1512471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63940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deterministic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0"/>
            <a:ext cx="11633200" cy="5308599"/>
          </a:xfrm>
        </p:spPr>
        <p:txBody>
          <a:bodyPr/>
          <a:lstStyle/>
          <a:p>
            <a:r>
              <a:rPr lang="en-US" sz="2800" dirty="0"/>
              <a:t>Perceptron scoring:</a:t>
            </a:r>
          </a:p>
          <a:p>
            <a:r>
              <a:rPr lang="en-US" sz="2800" dirty="0"/>
              <a:t>If 		          positive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classifier says: 1.0 probability this is class +1</a:t>
            </a:r>
          </a:p>
          <a:p>
            <a:r>
              <a:rPr lang="en-US" sz="2800" dirty="0"/>
              <a:t>If  		          negative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classifier says: 0.0 probability this is class +1</a:t>
            </a:r>
          </a:p>
          <a:p>
            <a:endParaRPr lang="en-US" sz="1600" dirty="0"/>
          </a:p>
          <a:p>
            <a:r>
              <a:rPr lang="en-US" sz="2800" dirty="0"/>
              <a:t>Step function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z = output of perceptron</a:t>
            </a:r>
            <a:br>
              <a:rPr lang="en-US" sz="2800" dirty="0"/>
            </a:br>
            <a:r>
              <a:rPr lang="en-US" sz="2800" dirty="0"/>
              <a:t>H(z) = probability the class is +1, according to the classifier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023F1C-5C7B-CE4F-BF28-C4CD16C9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445495"/>
            <a:ext cx="2124364" cy="427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864371-E682-A849-9B7D-DC719B4D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60" y="2018539"/>
            <a:ext cx="1755673" cy="353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38DDA-CCD1-7340-B7B0-D4224D52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60" y="2510815"/>
            <a:ext cx="1755673" cy="3530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C2CF4E-5A14-4181-B4CF-ED3FE5232219}"/>
              </a:ext>
            </a:extLst>
          </p:cNvPr>
          <p:cNvCxnSpPr>
            <a:cxnSpLocks/>
          </p:cNvCxnSpPr>
          <p:nvPr/>
        </p:nvCxnSpPr>
        <p:spPr>
          <a:xfrm>
            <a:off x="6401575" y="3508574"/>
            <a:ext cx="0" cy="1600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403DDC-8798-4D77-AD25-43D53106C73E}"/>
              </a:ext>
            </a:extLst>
          </p:cNvPr>
          <p:cNvCxnSpPr>
            <a:cxnSpLocks/>
          </p:cNvCxnSpPr>
          <p:nvPr/>
        </p:nvCxnSpPr>
        <p:spPr>
          <a:xfrm flipH="1">
            <a:off x="6401575" y="5108774"/>
            <a:ext cx="44378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6BA5B-5B46-43F5-BD69-E1DCB6266196}"/>
              </a:ext>
            </a:extLst>
          </p:cNvPr>
          <p:cNvCxnSpPr>
            <a:cxnSpLocks/>
          </p:cNvCxnSpPr>
          <p:nvPr/>
        </p:nvCxnSpPr>
        <p:spPr>
          <a:xfrm>
            <a:off x="8705849" y="5032574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C77345-4E19-41C6-A9AB-673A2B4E7EE3}"/>
              </a:ext>
            </a:extLst>
          </p:cNvPr>
          <p:cNvCxnSpPr>
            <a:cxnSpLocks/>
          </p:cNvCxnSpPr>
          <p:nvPr/>
        </p:nvCxnSpPr>
        <p:spPr>
          <a:xfrm flipH="1">
            <a:off x="6325375" y="3965774"/>
            <a:ext cx="15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C6EECB-7277-4E83-B899-3447C42133B9}"/>
              </a:ext>
            </a:extLst>
          </p:cNvPr>
          <p:cNvSpPr txBox="1"/>
          <p:nvPr/>
        </p:nvSpPr>
        <p:spPr>
          <a:xfrm>
            <a:off x="8553449" y="5108774"/>
            <a:ext cx="2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5B12D-CDF4-4177-B694-6D15BA33E487}"/>
              </a:ext>
            </a:extLst>
          </p:cNvPr>
          <p:cNvSpPr txBox="1"/>
          <p:nvPr/>
        </p:nvSpPr>
        <p:spPr>
          <a:xfrm>
            <a:off x="6058678" y="3768862"/>
            <a:ext cx="2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158A3E-D3DA-408B-9ED3-F7CEFA9F946E}"/>
              </a:ext>
            </a:extLst>
          </p:cNvPr>
          <p:cNvSpPr txBox="1"/>
          <p:nvPr/>
        </p:nvSpPr>
        <p:spPr>
          <a:xfrm>
            <a:off x="6068591" y="3126598"/>
            <a:ext cx="6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H(z)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111EB-91BD-491A-A4FF-1C513FE27027}"/>
              </a:ext>
            </a:extLst>
          </p:cNvPr>
          <p:cNvSpPr txBox="1"/>
          <p:nvPr/>
        </p:nvSpPr>
        <p:spPr>
          <a:xfrm>
            <a:off x="10824093" y="4904831"/>
            <a:ext cx="2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0D7662-6D98-4072-A377-181845FD06CC}"/>
              </a:ext>
            </a:extLst>
          </p:cNvPr>
          <p:cNvSpPr/>
          <p:nvPr/>
        </p:nvSpPr>
        <p:spPr>
          <a:xfrm>
            <a:off x="6399633" y="3941370"/>
            <a:ext cx="4432040" cy="1156996"/>
          </a:xfrm>
          <a:custGeom>
            <a:avLst/>
            <a:gdLst>
              <a:gd name="connsiteX0" fmla="*/ 0 w 4432040"/>
              <a:gd name="connsiteY0" fmla="*/ 1156996 h 1156996"/>
              <a:gd name="connsiteX1" fmla="*/ 2313992 w 4432040"/>
              <a:gd name="connsiteY1" fmla="*/ 1156996 h 1156996"/>
              <a:gd name="connsiteX2" fmla="*/ 2313992 w 4432040"/>
              <a:gd name="connsiteY2" fmla="*/ 0 h 1156996"/>
              <a:gd name="connsiteX3" fmla="*/ 4432040 w 4432040"/>
              <a:gd name="connsiteY3" fmla="*/ 0 h 115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2040" h="1156996">
                <a:moveTo>
                  <a:pt x="0" y="1156996"/>
                </a:moveTo>
                <a:lnTo>
                  <a:pt x="2313992" y="1156996"/>
                </a:lnTo>
                <a:lnTo>
                  <a:pt x="2313992" y="0"/>
                </a:lnTo>
                <a:lnTo>
                  <a:pt x="4432040" y="0"/>
                </a:ln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9CBB9F-004B-4455-B1B5-0401707EA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360" y="3789615"/>
            <a:ext cx="3379640" cy="13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probabilistic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0"/>
            <a:ext cx="11557000" cy="5308599"/>
          </a:xfrm>
        </p:spPr>
        <p:txBody>
          <a:bodyPr/>
          <a:lstStyle/>
          <a:p>
            <a:r>
              <a:rPr lang="en-US" sz="2800" dirty="0"/>
              <a:t>Perceptron scoring:</a:t>
            </a:r>
          </a:p>
          <a:p>
            <a:r>
              <a:rPr lang="en-US" sz="2800" dirty="0"/>
              <a:t>If 		          very positive </a:t>
            </a:r>
            <a:r>
              <a:rPr lang="en-US" sz="2800" dirty="0">
                <a:sym typeface="Wingdings" pitchFamily="2" charset="2"/>
              </a:rPr>
              <a:t> probability of class +1 should approach 1.0</a:t>
            </a:r>
            <a:endParaRPr lang="en-US" sz="2800" dirty="0"/>
          </a:p>
          <a:p>
            <a:r>
              <a:rPr lang="en-US" sz="2800" dirty="0"/>
              <a:t>If  		          very negative </a:t>
            </a:r>
            <a:r>
              <a:rPr lang="en-US" sz="2800" dirty="0">
                <a:sym typeface="Wingdings" pitchFamily="2" charset="2"/>
              </a:rPr>
              <a:t> probability of class +1 should approach 0.0</a:t>
            </a:r>
            <a:endParaRPr lang="en-US" sz="2800" dirty="0"/>
          </a:p>
          <a:p>
            <a:endParaRPr lang="en-US" sz="1800" dirty="0"/>
          </a:p>
          <a:p>
            <a:r>
              <a:rPr lang="en-US" sz="2800" dirty="0"/>
              <a:t>Sigmoid function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600" dirty="0"/>
          </a:p>
          <a:p>
            <a:r>
              <a:rPr lang="en-US" sz="2800" dirty="0"/>
              <a:t>z = output of perceptron</a:t>
            </a:r>
            <a:br>
              <a:rPr lang="en-US" sz="2800" dirty="0"/>
            </a:br>
            <a:r>
              <a:rPr lang="en-US" sz="2800" dirty="0"/>
              <a:t>          = probability the class is +1, according to the classifier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E5465-7267-6347-9424-88B3633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048000"/>
            <a:ext cx="4172856" cy="2776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023F1C-5C7B-CE4F-BF28-C4CD16C9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447800"/>
            <a:ext cx="2124364" cy="427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864371-E682-A849-9B7D-DC719B4D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2974"/>
            <a:ext cx="1755673" cy="353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38DDA-CCD1-7340-B7B0-D4224D52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18" y="2510984"/>
            <a:ext cx="1755673" cy="353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19EC6E-012A-1F44-95D8-033BB9FE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235" y="4195146"/>
            <a:ext cx="2997200" cy="97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C9081-4341-4CD3-A276-D309881AD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52" r="69359" b="22502"/>
          <a:stretch/>
        </p:blipFill>
        <p:spPr>
          <a:xfrm>
            <a:off x="825615" y="6087283"/>
            <a:ext cx="78717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57CC-9827-48E7-B4C9-35D80267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Example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9BAFB352-029E-4AD9-ADC6-EC85DA98F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217" y="2398934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284F44B-C009-4C3B-A16F-9F8951D90A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217" y="5414565"/>
            <a:ext cx="10720319" cy="164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9 1">
            <a:extLst>
              <a:ext uri="{FF2B5EF4-FFF2-40B4-BE49-F238E27FC236}">
                <a16:creationId xmlns:a16="http://schemas.microsoft.com/office/drawing/2014/main" id="{468D0E48-891C-44C4-8055-31F21064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909" y="5293541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43D266-DCFE-4ABA-89C7-3D6DC99F833A}"/>
              </a:ext>
            </a:extLst>
          </p:cNvPr>
          <p:cNvCxnSpPr>
            <a:cxnSpLocks/>
          </p:cNvCxnSpPr>
          <p:nvPr/>
        </p:nvCxnSpPr>
        <p:spPr>
          <a:xfrm flipH="1" flipV="1">
            <a:off x="7102873" y="2492150"/>
            <a:ext cx="42132" cy="308704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7433D56-8DB5-4965-A974-9EE0CD0A79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905" y="5588000"/>
            <a:ext cx="126503" cy="114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0A952-8264-4CD0-A26A-DE07617412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926674" cy="253006"/>
          </a:xfrm>
          <a:prstGeom prst="rect">
            <a:avLst/>
          </a:prstGeom>
        </p:spPr>
      </p:pic>
      <p:sp>
        <p:nvSpPr>
          <p:cNvPr id="10" name="AutoShape 17 1">
            <a:extLst>
              <a:ext uri="{FF2B5EF4-FFF2-40B4-BE49-F238E27FC236}">
                <a16:creationId xmlns:a16="http://schemas.microsoft.com/office/drawing/2014/main" id="{9B716755-9355-4F73-A839-E5B8E6BB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920" y="528911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 2">
            <a:extLst>
              <a:ext uri="{FF2B5EF4-FFF2-40B4-BE49-F238E27FC236}">
                <a16:creationId xmlns:a16="http://schemas.microsoft.com/office/drawing/2014/main" id="{4E62F526-D682-4100-B859-5F63A7FF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705" y="5293540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 3">
            <a:extLst>
              <a:ext uri="{FF2B5EF4-FFF2-40B4-BE49-F238E27FC236}">
                <a16:creationId xmlns:a16="http://schemas.microsoft.com/office/drawing/2014/main" id="{0B685426-4688-4691-9F2A-E8249B19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405" y="5293539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9 4">
            <a:extLst>
              <a:ext uri="{FF2B5EF4-FFF2-40B4-BE49-F238E27FC236}">
                <a16:creationId xmlns:a16="http://schemas.microsoft.com/office/drawing/2014/main" id="{BDD5002D-4651-430C-9597-6A6B1C3AC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75" y="5293538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9 5">
            <a:extLst>
              <a:ext uri="{FF2B5EF4-FFF2-40B4-BE49-F238E27FC236}">
                <a16:creationId xmlns:a16="http://schemas.microsoft.com/office/drawing/2014/main" id="{4ADE4E9B-3682-4D47-86D6-78A895E1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506" y="5293537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9 6">
            <a:extLst>
              <a:ext uri="{FF2B5EF4-FFF2-40B4-BE49-F238E27FC236}">
                <a16:creationId xmlns:a16="http://schemas.microsoft.com/office/drawing/2014/main" id="{821826BC-F105-41BB-95D0-CD496ECB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021" y="5289113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7 2">
            <a:extLst>
              <a:ext uri="{FF2B5EF4-FFF2-40B4-BE49-F238E27FC236}">
                <a16:creationId xmlns:a16="http://schemas.microsoft.com/office/drawing/2014/main" id="{877ABB71-DA71-4348-A0B5-2139A8EF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712" y="5289112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 3">
            <a:extLst>
              <a:ext uri="{FF2B5EF4-FFF2-40B4-BE49-F238E27FC236}">
                <a16:creationId xmlns:a16="http://schemas.microsoft.com/office/drawing/2014/main" id="{C4D953F4-81BA-4BAF-8203-5DFB6701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975" y="5291412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7 4">
            <a:extLst>
              <a:ext uri="{FF2B5EF4-FFF2-40B4-BE49-F238E27FC236}">
                <a16:creationId xmlns:a16="http://schemas.microsoft.com/office/drawing/2014/main" id="{D6CD3F5C-26B4-4F35-8D77-F0535D69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966" y="5289111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7 5">
            <a:extLst>
              <a:ext uri="{FF2B5EF4-FFF2-40B4-BE49-F238E27FC236}">
                <a16:creationId xmlns:a16="http://schemas.microsoft.com/office/drawing/2014/main" id="{6F601919-47C4-4BD7-8733-68FBAC77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485" y="5284687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7 6">
            <a:extLst>
              <a:ext uri="{FF2B5EF4-FFF2-40B4-BE49-F238E27FC236}">
                <a16:creationId xmlns:a16="http://schemas.microsoft.com/office/drawing/2014/main" id="{24C031AE-5649-48AE-B0FE-A677BE98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358" y="5284686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7 7">
            <a:extLst>
              <a:ext uri="{FF2B5EF4-FFF2-40B4-BE49-F238E27FC236}">
                <a16:creationId xmlns:a16="http://schemas.microsoft.com/office/drawing/2014/main" id="{38F8B86E-1BE7-41C1-A0B8-524C398A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423" y="5284330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DF1CA1F-2AB9-4912-8CB1-B4D9994EEEE9}"/>
              </a:ext>
            </a:extLst>
          </p:cNvPr>
          <p:cNvSpPr/>
          <p:nvPr/>
        </p:nvSpPr>
        <p:spPr>
          <a:xfrm rot="5400000">
            <a:off x="9414620" y="4694858"/>
            <a:ext cx="242049" cy="215670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BDDE97A-832B-4B25-BDCD-633CADA83604}"/>
              </a:ext>
            </a:extLst>
          </p:cNvPr>
          <p:cNvSpPr/>
          <p:nvPr/>
        </p:nvSpPr>
        <p:spPr>
          <a:xfrm rot="5400000">
            <a:off x="3544442" y="3510222"/>
            <a:ext cx="242049" cy="451712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3CAB333-47C6-43E0-8BE1-5695F8D79DB9}"/>
              </a:ext>
            </a:extLst>
          </p:cNvPr>
          <p:cNvSpPr/>
          <p:nvPr/>
        </p:nvSpPr>
        <p:spPr>
          <a:xfrm rot="5400000">
            <a:off x="7045009" y="5055845"/>
            <a:ext cx="242049" cy="145243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763CE7-67F5-43FB-97D9-1F92997492D8}"/>
              </a:ext>
            </a:extLst>
          </p:cNvPr>
          <p:cNvSpPr txBox="1"/>
          <p:nvPr/>
        </p:nvSpPr>
        <p:spPr>
          <a:xfrm>
            <a:off x="2900545" y="5921842"/>
            <a:ext cx="1529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definitely blue</a:t>
            </a:r>
          </a:p>
          <a:p>
            <a:pPr algn="ctr"/>
            <a:r>
              <a:rPr lang="en-US" sz="600" dirty="0">
                <a:latin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(x negative)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80EB6-D826-4DAA-950C-84C7A6A17F8B}"/>
              </a:ext>
            </a:extLst>
          </p:cNvPr>
          <p:cNvSpPr txBox="1"/>
          <p:nvPr/>
        </p:nvSpPr>
        <p:spPr>
          <a:xfrm>
            <a:off x="8819518" y="5930693"/>
            <a:ext cx="1432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definitely red</a:t>
            </a:r>
          </a:p>
          <a:p>
            <a:pPr algn="ctr"/>
            <a:r>
              <a:rPr lang="en-US" sz="600" dirty="0"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(x positive)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4D8C9D-1DC6-4D3F-8362-83E686041A1F}"/>
              </a:ext>
            </a:extLst>
          </p:cNvPr>
          <p:cNvSpPr txBox="1"/>
          <p:nvPr/>
        </p:nvSpPr>
        <p:spPr>
          <a:xfrm>
            <a:off x="6607926" y="5930693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not sure</a:t>
            </a:r>
          </a:p>
          <a:p>
            <a:pPr algn="ctr"/>
            <a:r>
              <a:rPr lang="en-US" sz="600" dirty="0"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(x near 0)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7B795C6-2010-4264-A5AB-3D131CB3F2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13764" y="3692129"/>
            <a:ext cx="2580356" cy="253006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E558C2-DC15-4A14-8CA1-CF0A6A0587CA}"/>
              </a:ext>
            </a:extLst>
          </p:cNvPr>
          <p:cNvSpPr/>
          <p:nvPr/>
        </p:nvSpPr>
        <p:spPr>
          <a:xfrm>
            <a:off x="3516972" y="2969796"/>
            <a:ext cx="8041340" cy="2283758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1340" h="2283758">
                <a:moveTo>
                  <a:pt x="0" y="2279724"/>
                </a:moveTo>
                <a:cubicBezTo>
                  <a:pt x="732866" y="2290928"/>
                  <a:pt x="1552014" y="2292050"/>
                  <a:pt x="2151529" y="2098188"/>
                </a:cubicBezTo>
                <a:cubicBezTo>
                  <a:pt x="2751044" y="1904326"/>
                  <a:pt x="3089461" y="1497553"/>
                  <a:pt x="3597088" y="1116553"/>
                </a:cubicBezTo>
                <a:cubicBezTo>
                  <a:pt x="4104715" y="735553"/>
                  <a:pt x="4617944" y="317573"/>
                  <a:pt x="5358653" y="134917"/>
                </a:cubicBezTo>
                <a:cubicBezTo>
                  <a:pt x="6099362" y="-47739"/>
                  <a:pt x="7486649" y="1567"/>
                  <a:pt x="8041340" y="206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37A271F-0FEC-4603-A513-C0A9188338C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06" y="4884373"/>
            <a:ext cx="1121761" cy="1813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95F488-2E00-439C-BF0D-C754B80A541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51" y="3176854"/>
            <a:ext cx="1121761" cy="1813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40E260-888E-4364-9A1F-0FAAFAC848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1486">
            <a:off x="7599745" y="3567029"/>
            <a:ext cx="926674" cy="2530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0CB56D7-ADCF-4F8C-8DFF-C385B15591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5000" y="1208125"/>
            <a:ext cx="2666466" cy="7260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41437A4-3DE4-4BA9-A67C-ABABA99EDB79}"/>
              </a:ext>
            </a:extLst>
          </p:cNvPr>
          <p:cNvSpPr txBox="1"/>
          <p:nvPr/>
        </p:nvSpPr>
        <p:spPr>
          <a:xfrm>
            <a:off x="4825009" y="1265528"/>
            <a:ext cx="648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where w is some weight constant (1D vector) we have to learn</a:t>
            </a:r>
          </a:p>
          <a:p>
            <a:r>
              <a:rPr lang="en-US" dirty="0">
                <a:latin typeface="Calibri" panose="020F0502020204030204" pitchFamily="34" charset="0"/>
              </a:rPr>
              <a:t>(assume w is positive in this example)</a:t>
            </a:r>
          </a:p>
        </p:txBody>
      </p:sp>
    </p:spTree>
    <p:extLst>
      <p:ext uri="{BB962C8B-B14F-4D97-AF65-F5344CB8AC3E}">
        <p14:creationId xmlns:p14="http://schemas.microsoft.com/office/powerpoint/2010/main" val="12011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9" grpId="0" animBg="1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2184399"/>
          </a:xfrm>
        </p:spPr>
        <p:txBody>
          <a:bodyPr/>
          <a:lstStyle/>
          <a:p>
            <a:r>
              <a:rPr lang="en-US" dirty="0"/>
              <a:t>Recall maximum likelihood estimation: Choose the w value that maximizes the probability of the observed (training)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7C8AF-09BF-4202-8AF4-7128C067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96458"/>
            <a:ext cx="7243763" cy="40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2184399"/>
          </a:xfrm>
        </p:spPr>
        <p:txBody>
          <a:bodyPr/>
          <a:lstStyle/>
          <a:p>
            <a:r>
              <a:rPr lang="en-US" dirty="0"/>
              <a:t>Recall maximum likelihood estimation: Choose the w value that maximizes the probability of the observed (training)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C245DA-544A-4BF5-8B03-793933803CF0}"/>
              </a:ext>
            </a:extLst>
          </p:cNvPr>
          <p:cNvCxnSpPr/>
          <p:nvPr/>
        </p:nvCxnSpPr>
        <p:spPr>
          <a:xfrm>
            <a:off x="5997145" y="2489200"/>
            <a:ext cx="0" cy="4140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BF0D0FB-F697-4B5E-BBE2-23EDF24D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0" y="3381379"/>
            <a:ext cx="5863049" cy="1964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E3756-46B9-450A-9E7C-CB52845C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60" y="3381379"/>
            <a:ext cx="5759976" cy="19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2438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Hello,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Do you want free printr cartriges?  Why pay more when you can get them ABSOLUTELY FREE!  Just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648200" y="32004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5626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pic>
        <p:nvPicPr>
          <p:cNvPr id="17414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1822450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1670050"/>
            <a:ext cx="1066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67800" y="1822450"/>
            <a:ext cx="336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AutoShape 5"/>
          <p:cNvSpPr>
            <a:spLocks noChangeArrowheads="1"/>
          </p:cNvSpPr>
          <p:nvPr/>
        </p:nvSpPr>
        <p:spPr bwMode="auto">
          <a:xfrm>
            <a:off x="7543800" y="3124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55626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9" name="TextBox 15"/>
          <p:cNvSpPr txBox="1">
            <a:spLocks noChangeArrowheads="1"/>
          </p:cNvSpPr>
          <p:nvPr/>
        </p:nvSpPr>
        <p:spPr bwMode="auto">
          <a:xfrm>
            <a:off x="8458200" y="28384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SPAM</a:t>
            </a:r>
          </a:p>
          <a:p>
            <a:pPr algn="ctr"/>
            <a:r>
              <a:rPr lang="en-US" sz="2400"/>
              <a:t>or</a:t>
            </a:r>
          </a:p>
          <a:p>
            <a:pPr algn="ctr"/>
            <a:r>
              <a:rPr lang="en-US" sz="2400"/>
              <a:t>+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648200" y="5029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543800" y="49530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562600" y="4829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PIXEL-7,12  : 1</a:t>
            </a:r>
          </a:p>
          <a:p>
            <a:r>
              <a:rPr lang="en-US" sz="1200">
                <a:latin typeface="Courier New" pitchFamily="49" charset="0"/>
              </a:rPr>
              <a:t>PIXEL-7,13 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  <a:p>
            <a:r>
              <a:rPr lang="en-US" sz="1200">
                <a:latin typeface="Courier New" pitchFamily="49" charset="0"/>
              </a:rPr>
              <a:t>NUM_LOOPS  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21" name="Double Bracket 20"/>
          <p:cNvSpPr/>
          <p:nvPr/>
        </p:nvSpPr>
        <p:spPr>
          <a:xfrm>
            <a:off x="5562600" y="4724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4876800"/>
            <a:ext cx="9985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458200" y="49530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“2”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2184399"/>
          </a:xfrm>
        </p:spPr>
        <p:txBody>
          <a:bodyPr/>
          <a:lstStyle/>
          <a:p>
            <a:r>
              <a:rPr lang="en-US" dirty="0"/>
              <a:t>Maximum likelihood estimation:</a:t>
            </a:r>
          </a:p>
          <a:p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B2151-1C3E-ED47-BFCE-EAA4666C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438400"/>
            <a:ext cx="8140700" cy="99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98623-B533-7F46-AAD8-FF82D2229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10000"/>
            <a:ext cx="8153400" cy="2171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69FF1C-F68D-CD4A-9ACA-E444132D23F8}"/>
              </a:ext>
            </a:extLst>
          </p:cNvPr>
          <p:cNvSpPr txBox="1"/>
          <p:nvPr/>
        </p:nvSpPr>
        <p:spPr>
          <a:xfrm>
            <a:off x="304800" y="6269935"/>
            <a:ext cx="3681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=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082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Separable Case: Deterministic Decision – Many Options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7ED1EC-78CA-734D-A675-08A5C150C3AA}"/>
              </a:ext>
            </a:extLst>
          </p:cNvPr>
          <p:cNvGrpSpPr/>
          <p:nvPr/>
        </p:nvGrpSpPr>
        <p:grpSpPr>
          <a:xfrm>
            <a:off x="457200" y="2163907"/>
            <a:ext cx="4876800" cy="3801754"/>
            <a:chOff x="457200" y="2163907"/>
            <a:chExt cx="4876800" cy="3801754"/>
          </a:xfrm>
        </p:grpSpPr>
        <p:graphicFrame>
          <p:nvGraphicFramePr>
            <p:cNvPr id="13844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139136"/>
                </p:ext>
              </p:extLst>
            </p:nvPr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Photo Editor Photo" r:id="rId3" imgW="4753639" imgH="3704762" progId="MSPhotoEd.3">
                    <p:embed/>
                  </p:oleObj>
                </mc:Choice>
                <mc:Fallback>
                  <p:oleObj name="Photo Editor Photo" r:id="rId3" imgW="4753639" imgH="3704762" progId="MSPhotoEd.3">
                    <p:embed/>
                    <p:pic>
                      <p:nvPicPr>
                        <p:cNvPr id="13844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9ABB56-1573-1048-84BE-5BDA1BE2CB50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77CD3-4608-124B-835B-F51EBC057A09}"/>
              </a:ext>
            </a:extLst>
          </p:cNvPr>
          <p:cNvSpPr/>
          <p:nvPr/>
        </p:nvSpPr>
        <p:spPr>
          <a:xfrm>
            <a:off x="3733800" y="4648200"/>
            <a:ext cx="1981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A916C-752A-0041-8701-6C704CD82721}"/>
              </a:ext>
            </a:extLst>
          </p:cNvPr>
          <p:cNvGrpSpPr/>
          <p:nvPr/>
        </p:nvGrpSpPr>
        <p:grpSpPr>
          <a:xfrm>
            <a:off x="609600" y="2316307"/>
            <a:ext cx="4876800" cy="3801754"/>
            <a:chOff x="457200" y="2163907"/>
            <a:chExt cx="4876800" cy="3801754"/>
          </a:xfrm>
        </p:grpSpPr>
        <p:graphicFrame>
          <p:nvGraphicFramePr>
            <p:cNvPr id="21" name="Object 4">
              <a:extLst>
                <a:ext uri="{FF2B5EF4-FFF2-40B4-BE49-F238E27FC236}">
                  <a16:creationId xmlns:a16="http://schemas.microsoft.com/office/drawing/2014/main" id="{92FD2607-B4E7-A243-9E40-2224E41051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228527"/>
                </p:ext>
              </p:extLst>
            </p:nvPr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Photo Editor Photo" r:id="rId5" imgW="4753639" imgH="3704762" progId="MSPhotoEd.3">
                    <p:embed/>
                  </p:oleObj>
                </mc:Choice>
                <mc:Fallback>
                  <p:oleObj name="Photo Editor Photo" r:id="rId5" imgW="4753639" imgH="3704762" progId="MSPhotoEd.3">
                    <p:embed/>
                    <p:pic>
                      <p:nvPicPr>
                        <p:cNvPr id="13844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78077-BD88-1B4D-8F3D-EAAE308112C3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E44F08-292C-C64D-A97F-AC30381CAC9A}"/>
              </a:ext>
            </a:extLst>
          </p:cNvPr>
          <p:cNvGrpSpPr/>
          <p:nvPr/>
        </p:nvGrpSpPr>
        <p:grpSpPr>
          <a:xfrm>
            <a:off x="6477000" y="2370446"/>
            <a:ext cx="4876800" cy="3801754"/>
            <a:chOff x="457200" y="2163907"/>
            <a:chExt cx="4876800" cy="3801754"/>
          </a:xfrm>
        </p:grpSpPr>
        <p:graphicFrame>
          <p:nvGraphicFramePr>
            <p:cNvPr id="24" name="Object 4">
              <a:extLst>
                <a:ext uri="{FF2B5EF4-FFF2-40B4-BE49-F238E27FC236}">
                  <a16:creationId xmlns:a16="http://schemas.microsoft.com/office/drawing/2014/main" id="{A26AD08E-FAC9-674C-8FF6-5D99838AE3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029172"/>
                </p:ext>
              </p:extLst>
            </p:nvPr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Photo Editor Photo" r:id="rId6" imgW="4753639" imgH="3704762" progId="MSPhotoEd.3">
                    <p:embed/>
                  </p:oleObj>
                </mc:Choice>
                <mc:Fallback>
                  <p:oleObj name="Photo Editor Photo" r:id="rId6" imgW="4753639" imgH="3704762" progId="MSPhotoEd.3">
                    <p:embed/>
                    <p:pic>
                      <p:nvPicPr>
                        <p:cNvPr id="21" name="Object 4">
                          <a:extLst>
                            <a:ext uri="{FF2B5EF4-FFF2-40B4-BE49-F238E27FC236}">
                              <a16:creationId xmlns:a16="http://schemas.microsoft.com/office/drawing/2014/main" id="{92FD2607-B4E7-A243-9E40-2224E41051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6FA062-52D2-6243-B2EF-6C3082E8F4D6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1752600" y="3048000"/>
            <a:ext cx="243840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DA267-68BB-424E-B34E-065F2A426DE6}"/>
              </a:ext>
            </a:extLst>
          </p:cNvPr>
          <p:cNvCxnSpPr>
            <a:cxnSpLocks/>
          </p:cNvCxnSpPr>
          <p:nvPr/>
        </p:nvCxnSpPr>
        <p:spPr>
          <a:xfrm flipV="1">
            <a:off x="7086600" y="3449493"/>
            <a:ext cx="3733800" cy="1579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900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Separable Case: Probabilistic Decision – Clear Preference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7ED1EC-78CA-734D-A675-08A5C150C3AA}"/>
              </a:ext>
            </a:extLst>
          </p:cNvPr>
          <p:cNvGrpSpPr/>
          <p:nvPr/>
        </p:nvGrpSpPr>
        <p:grpSpPr>
          <a:xfrm>
            <a:off x="457200" y="2163907"/>
            <a:ext cx="4876800" cy="3801754"/>
            <a:chOff x="457200" y="2163907"/>
            <a:chExt cx="4876800" cy="3801754"/>
          </a:xfrm>
        </p:grpSpPr>
        <p:graphicFrame>
          <p:nvGraphicFramePr>
            <p:cNvPr id="1384452" name="Object 4"/>
            <p:cNvGraphicFramePr>
              <a:graphicFrameLocks noChangeAspect="1"/>
            </p:cNvGraphicFramePr>
            <p:nvPr/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Photo Editor Photo" r:id="rId3" imgW="4753639" imgH="3704762" progId="MSPhotoEd.3">
                    <p:embed/>
                  </p:oleObj>
                </mc:Choice>
                <mc:Fallback>
                  <p:oleObj name="Photo Editor Photo" r:id="rId3" imgW="4753639" imgH="3704762" progId="MSPhotoEd.3">
                    <p:embed/>
                    <p:pic>
                      <p:nvPicPr>
                        <p:cNvPr id="13844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9ABB56-1573-1048-84BE-5BDA1BE2CB50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77CD3-4608-124B-835B-F51EBC057A09}"/>
              </a:ext>
            </a:extLst>
          </p:cNvPr>
          <p:cNvSpPr/>
          <p:nvPr/>
        </p:nvSpPr>
        <p:spPr>
          <a:xfrm>
            <a:off x="3733800" y="4648200"/>
            <a:ext cx="1981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A916C-752A-0041-8701-6C704CD82721}"/>
              </a:ext>
            </a:extLst>
          </p:cNvPr>
          <p:cNvGrpSpPr/>
          <p:nvPr/>
        </p:nvGrpSpPr>
        <p:grpSpPr>
          <a:xfrm>
            <a:off x="609600" y="2316307"/>
            <a:ext cx="4876800" cy="3801754"/>
            <a:chOff x="457200" y="2163907"/>
            <a:chExt cx="4876800" cy="3801754"/>
          </a:xfrm>
        </p:grpSpPr>
        <p:graphicFrame>
          <p:nvGraphicFramePr>
            <p:cNvPr id="21" name="Object 4">
              <a:extLst>
                <a:ext uri="{FF2B5EF4-FFF2-40B4-BE49-F238E27FC236}">
                  <a16:creationId xmlns:a16="http://schemas.microsoft.com/office/drawing/2014/main" id="{92FD2607-B4E7-A243-9E40-2224E41051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Photo Editor Photo" r:id="rId5" imgW="4753639" imgH="3704762" progId="MSPhotoEd.3">
                    <p:embed/>
                  </p:oleObj>
                </mc:Choice>
                <mc:Fallback>
                  <p:oleObj name="Photo Editor Photo" r:id="rId5" imgW="4753639" imgH="3704762" progId="MSPhotoEd.3">
                    <p:embed/>
                    <p:pic>
                      <p:nvPicPr>
                        <p:cNvPr id="21" name="Object 4">
                          <a:extLst>
                            <a:ext uri="{FF2B5EF4-FFF2-40B4-BE49-F238E27FC236}">
                              <a16:creationId xmlns:a16="http://schemas.microsoft.com/office/drawing/2014/main" id="{92FD2607-B4E7-A243-9E40-2224E41051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78077-BD88-1B4D-8F3D-EAAE308112C3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E44F08-292C-C64D-A97F-AC30381CAC9A}"/>
              </a:ext>
            </a:extLst>
          </p:cNvPr>
          <p:cNvGrpSpPr/>
          <p:nvPr/>
        </p:nvGrpSpPr>
        <p:grpSpPr>
          <a:xfrm>
            <a:off x="6477000" y="2370446"/>
            <a:ext cx="4876800" cy="3801754"/>
            <a:chOff x="457200" y="2163907"/>
            <a:chExt cx="4876800" cy="3801754"/>
          </a:xfrm>
        </p:grpSpPr>
        <p:graphicFrame>
          <p:nvGraphicFramePr>
            <p:cNvPr id="24" name="Object 4">
              <a:extLst>
                <a:ext uri="{FF2B5EF4-FFF2-40B4-BE49-F238E27FC236}">
                  <a16:creationId xmlns:a16="http://schemas.microsoft.com/office/drawing/2014/main" id="{A26AD08E-FAC9-674C-8FF6-5D99838AE3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Photo Editor Photo" r:id="rId6" imgW="4753639" imgH="3704762" progId="MSPhotoEd.3">
                    <p:embed/>
                  </p:oleObj>
                </mc:Choice>
                <mc:Fallback>
                  <p:oleObj name="Photo Editor Photo" r:id="rId6" imgW="4753639" imgH="3704762" progId="MSPhotoEd.3">
                    <p:embed/>
                    <p:pic>
                      <p:nvPicPr>
                        <p:cNvPr id="24" name="Object 4">
                          <a:extLst>
                            <a:ext uri="{FF2B5EF4-FFF2-40B4-BE49-F238E27FC236}">
                              <a16:creationId xmlns:a16="http://schemas.microsoft.com/office/drawing/2014/main" id="{A26AD08E-FAC9-674C-8FF6-5D99838AE3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6FA062-52D2-6243-B2EF-6C3082E8F4D6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1866900" y="2977187"/>
            <a:ext cx="243840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DA267-68BB-424E-B34E-065F2A426DE6}"/>
              </a:ext>
            </a:extLst>
          </p:cNvPr>
          <p:cNvCxnSpPr>
            <a:cxnSpLocks/>
          </p:cNvCxnSpPr>
          <p:nvPr/>
        </p:nvCxnSpPr>
        <p:spPr>
          <a:xfrm flipV="1">
            <a:off x="7086600" y="3449493"/>
            <a:ext cx="3733800" cy="1579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80C8AF-A888-D543-89A5-F0B2E4CB075B}"/>
              </a:ext>
            </a:extLst>
          </p:cNvPr>
          <p:cNvSpPr txBox="1"/>
          <p:nvPr/>
        </p:nvSpPr>
        <p:spPr>
          <a:xfrm>
            <a:off x="4100897" y="259395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1FBA1E-5971-8745-85AC-D2882A276614}"/>
              </a:ext>
            </a:extLst>
          </p:cNvPr>
          <p:cNvCxnSpPr>
            <a:cxnSpLocks/>
          </p:cNvCxnSpPr>
          <p:nvPr/>
        </p:nvCxnSpPr>
        <p:spPr>
          <a:xfrm flipV="1">
            <a:off x="1651447" y="2824787"/>
            <a:ext cx="243840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969804-2811-4847-AD43-1BB3DA1922DE}"/>
              </a:ext>
            </a:extLst>
          </p:cNvPr>
          <p:cNvCxnSpPr>
            <a:cxnSpLocks/>
          </p:cNvCxnSpPr>
          <p:nvPr/>
        </p:nvCxnSpPr>
        <p:spPr>
          <a:xfrm flipV="1">
            <a:off x="2110740" y="3124200"/>
            <a:ext cx="243840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600C48-E59D-3042-9F13-C10A5B446AAE}"/>
              </a:ext>
            </a:extLst>
          </p:cNvPr>
          <p:cNvSpPr txBox="1"/>
          <p:nvPr/>
        </p:nvSpPr>
        <p:spPr>
          <a:xfrm>
            <a:off x="4447984" y="296733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B94D8-614A-9D45-963B-189573DE1630}"/>
              </a:ext>
            </a:extLst>
          </p:cNvPr>
          <p:cNvSpPr txBox="1"/>
          <p:nvPr/>
        </p:nvSpPr>
        <p:spPr>
          <a:xfrm>
            <a:off x="3621506" y="2294542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77CC2-F265-F946-9580-71459AF292A5}"/>
              </a:ext>
            </a:extLst>
          </p:cNvPr>
          <p:cNvCxnSpPr>
            <a:cxnSpLocks/>
          </p:cNvCxnSpPr>
          <p:nvPr/>
        </p:nvCxnSpPr>
        <p:spPr>
          <a:xfrm flipV="1">
            <a:off x="7353300" y="3683480"/>
            <a:ext cx="3733800" cy="1579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D86B0-24E1-1348-9974-654FE9E4E770}"/>
              </a:ext>
            </a:extLst>
          </p:cNvPr>
          <p:cNvCxnSpPr>
            <a:cxnSpLocks/>
          </p:cNvCxnSpPr>
          <p:nvPr/>
        </p:nvCxnSpPr>
        <p:spPr>
          <a:xfrm flipV="1">
            <a:off x="6957060" y="3161058"/>
            <a:ext cx="3733800" cy="1579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D73D46-A55A-3D40-B633-D2235B03B14E}"/>
              </a:ext>
            </a:extLst>
          </p:cNvPr>
          <p:cNvSpPr txBox="1"/>
          <p:nvPr/>
        </p:nvSpPr>
        <p:spPr>
          <a:xfrm>
            <a:off x="10658243" y="307926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FA33DD-C0D8-234E-810C-749E285B35ED}"/>
              </a:ext>
            </a:extLst>
          </p:cNvPr>
          <p:cNvSpPr txBox="1"/>
          <p:nvPr/>
        </p:nvSpPr>
        <p:spPr>
          <a:xfrm>
            <a:off x="11005330" y="345264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5F8451-127E-554E-96E7-D566620C379F}"/>
              </a:ext>
            </a:extLst>
          </p:cNvPr>
          <p:cNvSpPr txBox="1"/>
          <p:nvPr/>
        </p:nvSpPr>
        <p:spPr>
          <a:xfrm>
            <a:off x="10178852" y="2779854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66167066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Multiclass Logistic Regression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71600"/>
            <a:ext cx="7663021" cy="4525963"/>
          </a:xfrm>
        </p:spPr>
        <p:txBody>
          <a:bodyPr/>
          <a:lstStyle/>
          <a:p>
            <a:pPr eaLnBrk="1" hangingPunct="1"/>
            <a:r>
              <a:rPr lang="en-US" sz="2400" dirty="0"/>
              <a:t>Recall Perceptron:</a:t>
            </a:r>
          </a:p>
          <a:p>
            <a:pPr lvl="1" eaLnBrk="1" hangingPunct="1"/>
            <a:r>
              <a:rPr lang="en-US" sz="2000" dirty="0"/>
              <a:t>A weight vector for each class:</a:t>
            </a:r>
          </a:p>
          <a:p>
            <a:pPr lvl="1" eaLnBrk="1" hangingPunct="1"/>
            <a:endParaRPr lang="en-US" sz="1800" dirty="0"/>
          </a:p>
          <a:p>
            <a:pPr lvl="1" eaLnBrk="1" hangingPunct="1"/>
            <a:r>
              <a:rPr lang="en-US" sz="2000" dirty="0"/>
              <a:t>Score (activation) of a class y:</a:t>
            </a:r>
          </a:p>
          <a:p>
            <a:pPr lvl="1" eaLnBrk="1" hangingPunct="1"/>
            <a:endParaRPr lang="en-US" sz="1100" dirty="0"/>
          </a:p>
          <a:p>
            <a:pPr lvl="1" eaLnBrk="1" hangingPunct="1"/>
            <a:r>
              <a:rPr lang="en-US" sz="2000" dirty="0"/>
              <a:t>Prediction highest score wins</a:t>
            </a:r>
          </a:p>
          <a:p>
            <a:pPr lvl="1" eaLnBrk="1" hangingPunct="1"/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How to make the scores into probabilities? </a:t>
            </a:r>
          </a:p>
          <a:p>
            <a:endParaRPr lang="en-US" sz="2400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25523" y="2514600"/>
            <a:ext cx="141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63050" y="1573213"/>
            <a:ext cx="2286000" cy="2209800"/>
            <a:chOff x="3648" y="1104"/>
            <a:chExt cx="1440" cy="1392"/>
          </a:xfrm>
        </p:grpSpPr>
        <p:sp>
          <p:nvSpPr>
            <p:cNvPr id="23570" name="Freeform 6"/>
            <p:cNvSpPr>
              <a:spLocks/>
            </p:cNvSpPr>
            <p:nvPr/>
          </p:nvSpPr>
          <p:spPr bwMode="auto">
            <a:xfrm>
              <a:off x="3792" y="1104"/>
              <a:ext cx="1104" cy="528"/>
            </a:xfrm>
            <a:custGeom>
              <a:avLst/>
              <a:gdLst>
                <a:gd name="T0" fmla="*/ 0 w 1104"/>
                <a:gd name="T1" fmla="*/ 528 h 528"/>
                <a:gd name="T2" fmla="*/ 96 w 1104"/>
                <a:gd name="T3" fmla="*/ 96 h 528"/>
                <a:gd name="T4" fmla="*/ 720 w 1104"/>
                <a:gd name="T5" fmla="*/ 0 h 528"/>
                <a:gd name="T6" fmla="*/ 1104 w 1104"/>
                <a:gd name="T7" fmla="*/ 28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7"/>
            <p:cNvSpPr>
              <a:spLocks/>
            </p:cNvSpPr>
            <p:nvPr/>
          </p:nvSpPr>
          <p:spPr bwMode="auto">
            <a:xfrm>
              <a:off x="4512" y="1392"/>
              <a:ext cx="576" cy="1008"/>
            </a:xfrm>
            <a:custGeom>
              <a:avLst/>
              <a:gdLst>
                <a:gd name="T0" fmla="*/ 384 w 576"/>
                <a:gd name="T1" fmla="*/ 0 h 1008"/>
                <a:gd name="T2" fmla="*/ 576 w 576"/>
                <a:gd name="T3" fmla="*/ 432 h 1008"/>
                <a:gd name="T4" fmla="*/ 432 w 576"/>
                <a:gd name="T5" fmla="*/ 960 h 1008"/>
                <a:gd name="T6" fmla="*/ 0 w 5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008"/>
                <a:gd name="T14" fmla="*/ 576 w 57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008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Freeform 8"/>
            <p:cNvSpPr>
              <a:spLocks/>
            </p:cNvSpPr>
            <p:nvPr/>
          </p:nvSpPr>
          <p:spPr bwMode="auto">
            <a:xfrm>
              <a:off x="3648" y="1632"/>
              <a:ext cx="864" cy="864"/>
            </a:xfrm>
            <a:custGeom>
              <a:avLst/>
              <a:gdLst>
                <a:gd name="T0" fmla="*/ 144 w 864"/>
                <a:gd name="T1" fmla="*/ 0 h 864"/>
                <a:gd name="T2" fmla="*/ 0 w 864"/>
                <a:gd name="T3" fmla="*/ 384 h 864"/>
                <a:gd name="T4" fmla="*/ 480 w 864"/>
                <a:gd name="T5" fmla="*/ 864 h 864"/>
                <a:gd name="T6" fmla="*/ 864 w 864"/>
                <a:gd name="T7" fmla="*/ 76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864"/>
                <a:gd name="T14" fmla="*/ 864 w 86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Freeform 9"/>
            <p:cNvSpPr>
              <a:spLocks/>
            </p:cNvSpPr>
            <p:nvPr/>
          </p:nvSpPr>
          <p:spPr bwMode="auto">
            <a:xfrm>
              <a:off x="3792" y="1392"/>
              <a:ext cx="1104" cy="384"/>
            </a:xfrm>
            <a:custGeom>
              <a:avLst/>
              <a:gdLst>
                <a:gd name="T0" fmla="*/ 0 w 1104"/>
                <a:gd name="T1" fmla="*/ 240 h 384"/>
                <a:gd name="T2" fmla="*/ 624 w 1104"/>
                <a:gd name="T3" fmla="*/ 384 h 384"/>
                <a:gd name="T4" fmla="*/ 1104 w 1104"/>
                <a:gd name="T5" fmla="*/ 0 h 384"/>
                <a:gd name="T6" fmla="*/ 0 60000 65536"/>
                <a:gd name="T7" fmla="*/ 0 60000 65536"/>
                <a:gd name="T8" fmla="*/ 0 60000 65536"/>
                <a:gd name="T9" fmla="*/ 0 w 1104"/>
                <a:gd name="T10" fmla="*/ 0 h 384"/>
                <a:gd name="T11" fmla="*/ 1104 w 1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8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10"/>
            <p:cNvSpPr>
              <a:spLocks/>
            </p:cNvSpPr>
            <p:nvPr/>
          </p:nvSpPr>
          <p:spPr bwMode="auto">
            <a:xfrm>
              <a:off x="4416" y="1392"/>
              <a:ext cx="480" cy="1008"/>
            </a:xfrm>
            <a:custGeom>
              <a:avLst/>
              <a:gdLst>
                <a:gd name="T0" fmla="*/ 480 w 480"/>
                <a:gd name="T1" fmla="*/ 0 h 1008"/>
                <a:gd name="T2" fmla="*/ 0 w 480"/>
                <a:gd name="T3" fmla="*/ 384 h 1008"/>
                <a:gd name="T4" fmla="*/ 96 w 48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80"/>
                <a:gd name="T10" fmla="*/ 0 h 1008"/>
                <a:gd name="T11" fmla="*/ 480 w 48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08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1"/>
            <p:cNvSpPr>
              <a:spLocks/>
            </p:cNvSpPr>
            <p:nvPr/>
          </p:nvSpPr>
          <p:spPr bwMode="auto">
            <a:xfrm>
              <a:off x="3792" y="1632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624 w 720"/>
                <a:gd name="T3" fmla="*/ 144 h 768"/>
                <a:gd name="T4" fmla="*/ 720 w 720"/>
                <a:gd name="T5" fmla="*/ 768 h 768"/>
                <a:gd name="T6" fmla="*/ 0 60000 65536"/>
                <a:gd name="T7" fmla="*/ 0 60000 65536"/>
                <a:gd name="T8" fmla="*/ 0 60000 65536"/>
                <a:gd name="T9" fmla="*/ 0 w 720"/>
                <a:gd name="T10" fmla="*/ 0 h 768"/>
                <a:gd name="T11" fmla="*/ 720 w 7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68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 rotWithShape="0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3124200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39250" y="1268413"/>
            <a:ext cx="152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82050" y="33258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20450" y="31734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41887" y="1884363"/>
            <a:ext cx="4683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Line 7"/>
          <p:cNvSpPr>
            <a:spLocks noChangeShapeType="1"/>
          </p:cNvSpPr>
          <p:nvPr/>
        </p:nvSpPr>
        <p:spPr bwMode="auto">
          <a:xfrm flipH="1" flipV="1">
            <a:off x="10153650" y="1649413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10382250" y="2640013"/>
            <a:ext cx="1066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7"/>
          <p:cNvSpPr>
            <a:spLocks noChangeShapeType="1"/>
          </p:cNvSpPr>
          <p:nvPr/>
        </p:nvSpPr>
        <p:spPr bwMode="auto">
          <a:xfrm flipH="1">
            <a:off x="9696450" y="2640013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3567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06050" y="1676400"/>
            <a:ext cx="338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91650" y="2851150"/>
            <a:ext cx="3524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96650" y="2667000"/>
            <a:ext cx="352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294841-EA58-6540-B947-20938E1FBC3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0251" y="4869499"/>
            <a:ext cx="11381220" cy="955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4A082-2EAB-6746-AC77-10A6707493BB}"/>
              </a:ext>
            </a:extLst>
          </p:cNvPr>
          <p:cNvSpPr txBox="1"/>
          <p:nvPr/>
        </p:nvSpPr>
        <p:spPr>
          <a:xfrm>
            <a:off x="152400" y="632678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activations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160BA8-E5ED-8446-93A9-D6854AC57FED}"/>
              </a:ext>
            </a:extLst>
          </p:cNvPr>
          <p:cNvSpPr txBox="1"/>
          <p:nvPr/>
        </p:nvSpPr>
        <p:spPr>
          <a:xfrm>
            <a:off x="6443821" y="632678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activations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B3524F8-E0B3-8340-955D-C75B4C522349}"/>
              </a:ext>
            </a:extLst>
          </p:cNvPr>
          <p:cNvSpPr/>
          <p:nvPr/>
        </p:nvSpPr>
        <p:spPr>
          <a:xfrm rot="16200000">
            <a:off x="1032344" y="5229339"/>
            <a:ext cx="297670" cy="175244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7E6F4D8-AD56-5543-A764-C98B710D187F}"/>
              </a:ext>
            </a:extLst>
          </p:cNvPr>
          <p:cNvSpPr/>
          <p:nvPr/>
        </p:nvSpPr>
        <p:spPr>
          <a:xfrm rot="16200000">
            <a:off x="7141376" y="1508727"/>
            <a:ext cx="254862" cy="92364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44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5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2184399"/>
          </a:xfrm>
        </p:spPr>
        <p:txBody>
          <a:bodyPr/>
          <a:lstStyle/>
          <a:p>
            <a:r>
              <a:rPr lang="en-US" dirty="0"/>
              <a:t>Recall maximum likelihood estimation: Choose the w value that maximizes the probability of the observed (training)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7C8AF-09BF-4202-8AF4-7128C067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96458"/>
            <a:ext cx="7243763" cy="40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2184399"/>
          </a:xfrm>
        </p:spPr>
        <p:txBody>
          <a:bodyPr/>
          <a:lstStyle/>
          <a:p>
            <a:r>
              <a:rPr lang="en-US" dirty="0"/>
              <a:t>Maximum likelihood estimation: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B2151-1C3E-ED47-BFCE-EAA4666C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438400"/>
            <a:ext cx="81407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176AA-A9C7-F94C-B7B9-16405F65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60801"/>
            <a:ext cx="6172200" cy="144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684752-B84A-814D-AE16-6539E9066210}"/>
              </a:ext>
            </a:extLst>
          </p:cNvPr>
          <p:cNvSpPr txBox="1"/>
          <p:nvPr/>
        </p:nvSpPr>
        <p:spPr>
          <a:xfrm>
            <a:off x="304800" y="6269935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= Multi-Class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212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1BC7-947C-41BB-ACAA-259D63C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with Different Bases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C1FE9D3E-7FD0-425A-9018-4F16D5D315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712" y="15398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04B125D1-AF72-42B0-BBC3-FA21FE090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712" y="4555506"/>
            <a:ext cx="10720319" cy="164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9 1">
            <a:extLst>
              <a:ext uri="{FF2B5EF4-FFF2-40B4-BE49-F238E27FC236}">
                <a16:creationId xmlns:a16="http://schemas.microsoft.com/office/drawing/2014/main" id="{3983FB45-6E4B-4CA3-8B2A-C9A9B9A07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4" y="4434482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8D05B-8C42-4C36-A73A-BB6867DA7C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728941"/>
            <a:ext cx="126503" cy="114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EC1AB-3CC3-4F64-B076-187E3B5827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5" y="1274541"/>
            <a:ext cx="926674" cy="253006"/>
          </a:xfrm>
          <a:prstGeom prst="rect">
            <a:avLst/>
          </a:prstGeom>
        </p:spPr>
      </p:pic>
      <p:sp>
        <p:nvSpPr>
          <p:cNvPr id="9" name="AutoShape 17 1">
            <a:extLst>
              <a:ext uri="{FF2B5EF4-FFF2-40B4-BE49-F238E27FC236}">
                <a16:creationId xmlns:a16="http://schemas.microsoft.com/office/drawing/2014/main" id="{06A83F11-B711-4088-97A1-984BDC74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15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 2">
            <a:extLst>
              <a:ext uri="{FF2B5EF4-FFF2-40B4-BE49-F238E27FC236}">
                <a16:creationId xmlns:a16="http://schemas.microsoft.com/office/drawing/2014/main" id="{3B625599-5121-428C-BF6F-0852E0E33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34481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 3">
            <a:extLst>
              <a:ext uri="{FF2B5EF4-FFF2-40B4-BE49-F238E27FC236}">
                <a16:creationId xmlns:a16="http://schemas.microsoft.com/office/drawing/2014/main" id="{8D852544-E4DE-41D7-A414-7F2EF2F0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4434480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 4">
            <a:extLst>
              <a:ext uri="{FF2B5EF4-FFF2-40B4-BE49-F238E27FC236}">
                <a16:creationId xmlns:a16="http://schemas.microsoft.com/office/drawing/2014/main" id="{0E556961-C962-40A9-B2E2-4F6D259F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170" y="4434479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9 5">
            <a:extLst>
              <a:ext uri="{FF2B5EF4-FFF2-40B4-BE49-F238E27FC236}">
                <a16:creationId xmlns:a16="http://schemas.microsoft.com/office/drawing/2014/main" id="{CAED08DA-F8B3-4027-AA65-0F182287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4434478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9 6">
            <a:extLst>
              <a:ext uri="{FF2B5EF4-FFF2-40B4-BE49-F238E27FC236}">
                <a16:creationId xmlns:a16="http://schemas.microsoft.com/office/drawing/2014/main" id="{56FB66E4-9BDD-40A5-A402-796BED6F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516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7 2">
            <a:extLst>
              <a:ext uri="{FF2B5EF4-FFF2-40B4-BE49-F238E27FC236}">
                <a16:creationId xmlns:a16="http://schemas.microsoft.com/office/drawing/2014/main" id="{DEE7AC55-78EC-4305-AD88-336224D0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207" y="44300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7 3">
            <a:extLst>
              <a:ext uri="{FF2B5EF4-FFF2-40B4-BE49-F238E27FC236}">
                <a16:creationId xmlns:a16="http://schemas.microsoft.com/office/drawing/2014/main" id="{5A588906-7CD7-4480-A7E6-DDACAF761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470" y="44323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 4">
            <a:extLst>
              <a:ext uri="{FF2B5EF4-FFF2-40B4-BE49-F238E27FC236}">
                <a16:creationId xmlns:a16="http://schemas.microsoft.com/office/drawing/2014/main" id="{003F97C8-DFC4-4D97-ADC1-8FC1AAB4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61" y="4430052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7 5">
            <a:extLst>
              <a:ext uri="{FF2B5EF4-FFF2-40B4-BE49-F238E27FC236}">
                <a16:creationId xmlns:a16="http://schemas.microsoft.com/office/drawing/2014/main" id="{F3189EDA-7265-454E-A48C-7A7112735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80" y="4425628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7 6">
            <a:extLst>
              <a:ext uri="{FF2B5EF4-FFF2-40B4-BE49-F238E27FC236}">
                <a16:creationId xmlns:a16="http://schemas.microsoft.com/office/drawing/2014/main" id="{5E691B8C-E2B3-4AD8-BCCE-34977F85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853" y="4425627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7 7">
            <a:extLst>
              <a:ext uri="{FF2B5EF4-FFF2-40B4-BE49-F238E27FC236}">
                <a16:creationId xmlns:a16="http://schemas.microsoft.com/office/drawing/2014/main" id="{C80B7C36-0D1E-4B46-A03A-BF431E5A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18" y="4425271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D33BC52-20A3-4FE1-879F-744BD634D32D}"/>
              </a:ext>
            </a:extLst>
          </p:cNvPr>
          <p:cNvSpPr/>
          <p:nvPr/>
        </p:nvSpPr>
        <p:spPr>
          <a:xfrm>
            <a:off x="3405467" y="2110737"/>
            <a:ext cx="8041340" cy="2283758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1340" h="2283758">
                <a:moveTo>
                  <a:pt x="0" y="2279724"/>
                </a:moveTo>
                <a:cubicBezTo>
                  <a:pt x="732866" y="2290928"/>
                  <a:pt x="1552014" y="2292050"/>
                  <a:pt x="2151529" y="2098188"/>
                </a:cubicBezTo>
                <a:cubicBezTo>
                  <a:pt x="2751044" y="1904326"/>
                  <a:pt x="3089461" y="1497553"/>
                  <a:pt x="3597088" y="1116553"/>
                </a:cubicBezTo>
                <a:cubicBezTo>
                  <a:pt x="4104715" y="735553"/>
                  <a:pt x="4617944" y="317573"/>
                  <a:pt x="5358653" y="134917"/>
                </a:cubicBezTo>
                <a:cubicBezTo>
                  <a:pt x="6099362" y="-47739"/>
                  <a:pt x="7486649" y="1567"/>
                  <a:pt x="8041340" y="206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0BA722-F15F-4970-AE9C-93B02B12F8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98" y="3720284"/>
            <a:ext cx="1796952" cy="53649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63F462-FBE1-4CBB-82F0-2993FEAE2B7F}"/>
              </a:ext>
            </a:extLst>
          </p:cNvPr>
          <p:cNvCxnSpPr/>
          <p:nvPr/>
        </p:nvCxnSpPr>
        <p:spPr>
          <a:xfrm flipH="1">
            <a:off x="7334141" y="3572542"/>
            <a:ext cx="100975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B589C46-89F3-402C-B4F9-727E99A2081E}"/>
              </a:ext>
            </a:extLst>
          </p:cNvPr>
          <p:cNvSpPr/>
          <p:nvPr/>
        </p:nvSpPr>
        <p:spPr>
          <a:xfrm>
            <a:off x="3421770" y="2134438"/>
            <a:ext cx="8015458" cy="2274597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17941153"/>
              <a:gd name="connsiteY0" fmla="*/ 2238223 h 2242257"/>
              <a:gd name="connsiteX1" fmla="*/ 2151529 w 17941153"/>
              <a:gd name="connsiteY1" fmla="*/ 2056687 h 2242257"/>
              <a:gd name="connsiteX2" fmla="*/ 3597088 w 17941153"/>
              <a:gd name="connsiteY2" fmla="*/ 1075052 h 2242257"/>
              <a:gd name="connsiteX3" fmla="*/ 5358653 w 17941153"/>
              <a:gd name="connsiteY3" fmla="*/ 93416 h 2242257"/>
              <a:gd name="connsiteX4" fmla="*/ 17941153 w 17941153"/>
              <a:gd name="connsiteY4" fmla="*/ 53075 h 2242257"/>
              <a:gd name="connsiteX0" fmla="*/ 0 w 17941153"/>
              <a:gd name="connsiteY0" fmla="*/ 2213376 h 2217410"/>
              <a:gd name="connsiteX1" fmla="*/ 2151529 w 17941153"/>
              <a:gd name="connsiteY1" fmla="*/ 2031840 h 2217410"/>
              <a:gd name="connsiteX2" fmla="*/ 3597088 w 17941153"/>
              <a:gd name="connsiteY2" fmla="*/ 1050205 h 2217410"/>
              <a:gd name="connsiteX3" fmla="*/ 5358653 w 17941153"/>
              <a:gd name="connsiteY3" fmla="*/ 68569 h 2217410"/>
              <a:gd name="connsiteX4" fmla="*/ 17941153 w 17941153"/>
              <a:gd name="connsiteY4" fmla="*/ 28228 h 2217410"/>
              <a:gd name="connsiteX0" fmla="*/ 0 w 27068965"/>
              <a:gd name="connsiteY0" fmla="*/ 2273888 h 2275376"/>
              <a:gd name="connsiteX1" fmla="*/ 11279341 w 27068965"/>
              <a:gd name="connsiteY1" fmla="*/ 2031840 h 2275376"/>
              <a:gd name="connsiteX2" fmla="*/ 12724900 w 27068965"/>
              <a:gd name="connsiteY2" fmla="*/ 1050205 h 2275376"/>
              <a:gd name="connsiteX3" fmla="*/ 14486465 w 27068965"/>
              <a:gd name="connsiteY3" fmla="*/ 68569 h 2275376"/>
              <a:gd name="connsiteX4" fmla="*/ 27068965 w 27068965"/>
              <a:gd name="connsiteY4" fmla="*/ 28228 h 2275376"/>
              <a:gd name="connsiteX0" fmla="*/ 0 w 27068965"/>
              <a:gd name="connsiteY0" fmla="*/ 2273888 h 2274597"/>
              <a:gd name="connsiteX1" fmla="*/ 11279341 w 27068965"/>
              <a:gd name="connsiteY1" fmla="*/ 2031840 h 2274597"/>
              <a:gd name="connsiteX2" fmla="*/ 12724900 w 27068965"/>
              <a:gd name="connsiteY2" fmla="*/ 1050205 h 2274597"/>
              <a:gd name="connsiteX3" fmla="*/ 14486465 w 27068965"/>
              <a:gd name="connsiteY3" fmla="*/ 68569 h 2274597"/>
              <a:gd name="connsiteX4" fmla="*/ 27068965 w 27068965"/>
              <a:gd name="connsiteY4" fmla="*/ 28228 h 227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8965" h="2274597">
                <a:moveTo>
                  <a:pt x="0" y="2273888"/>
                </a:moveTo>
                <a:cubicBezTo>
                  <a:pt x="732866" y="2285092"/>
                  <a:pt x="10475469" y="2161828"/>
                  <a:pt x="11279341" y="2031840"/>
                </a:cubicBezTo>
                <a:cubicBezTo>
                  <a:pt x="12083213" y="1901852"/>
                  <a:pt x="12217273" y="1431205"/>
                  <a:pt x="12724900" y="1050205"/>
                </a:cubicBezTo>
                <a:cubicBezTo>
                  <a:pt x="13232527" y="669205"/>
                  <a:pt x="13685205" y="178387"/>
                  <a:pt x="14486465" y="68569"/>
                </a:cubicBezTo>
                <a:cubicBezTo>
                  <a:pt x="15287725" y="-41249"/>
                  <a:pt x="26514274" y="9177"/>
                  <a:pt x="27068965" y="2822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BE0966E-2B8C-4E00-A6F1-0D7210FB85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7822" y="2134437"/>
            <a:ext cx="7682944" cy="22559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EDB7144-0F97-4BEE-A259-4D4E2A014BD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73" y="1388820"/>
            <a:ext cx="1998137" cy="5745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CC162E-89CB-4CAD-89F9-3CFC9F8109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33" y="2310113"/>
            <a:ext cx="2402032" cy="5745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7E5D7F-92BB-4192-A04B-9507A97C55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16" y="3448713"/>
            <a:ext cx="2357832" cy="248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7174A3-93F8-4251-942F-16946EBAB9F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87" y="5491043"/>
            <a:ext cx="3116850" cy="5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FC45-8E7B-49EA-9204-D08EFF2D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and Sigmoid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F257-57D5-4718-BBE3-FD1F3E37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Recall: Binary perceptron is a special case of multi-class perceptron</a:t>
            </a:r>
          </a:p>
          <a:p>
            <a:pPr lvl="1"/>
            <a:r>
              <a:rPr lang="en-US" sz="2400" dirty="0"/>
              <a:t>Multi-class: Compute                  for each class y, pick class with the highest activation</a:t>
            </a:r>
          </a:p>
          <a:p>
            <a:pPr lvl="1"/>
            <a:r>
              <a:rPr lang="en-US" sz="2400" dirty="0"/>
              <a:t>Binary case:</a:t>
            </a:r>
            <a:br>
              <a:rPr lang="en-US" sz="2400" dirty="0"/>
            </a:br>
            <a:r>
              <a:rPr lang="en-US" sz="2400" dirty="0"/>
              <a:t>Let the weight vector of +1 be w (which we learn). </a:t>
            </a:r>
            <a:br>
              <a:rPr lang="en-US" sz="2400" dirty="0"/>
            </a:br>
            <a:r>
              <a:rPr lang="en-US" sz="2400" dirty="0"/>
              <a:t>Let the weight vector of -1 always be 0 (constant).</a:t>
            </a:r>
          </a:p>
          <a:p>
            <a:pPr lvl="1"/>
            <a:r>
              <a:rPr lang="en-US" sz="2400" dirty="0"/>
              <a:t>Binary classification as a multi-class problem:</a:t>
            </a:r>
            <a:br>
              <a:rPr lang="en-US" sz="2400" dirty="0"/>
            </a:br>
            <a:r>
              <a:rPr lang="en-US" sz="2400" dirty="0"/>
              <a:t>Activation of negative class is always 0.</a:t>
            </a:r>
            <a:br>
              <a:rPr lang="en-US" sz="2400" dirty="0"/>
            </a:br>
            <a:r>
              <a:rPr lang="en-US" sz="2400" dirty="0"/>
              <a:t>If w · f is positive, then activation of +1 (w · f) is higher than -1 (0).</a:t>
            </a:r>
            <a:br>
              <a:rPr lang="en-US" sz="2400" dirty="0"/>
            </a:br>
            <a:r>
              <a:rPr lang="en-US" sz="2400" dirty="0"/>
              <a:t>If w · f is negative, then activation of -1 (0) is higher than +1 (w · f).</a:t>
            </a:r>
          </a:p>
        </p:txBody>
      </p:sp>
      <p:pic>
        <p:nvPicPr>
          <p:cNvPr id="4" name="Picture 3" descr="txp_fig">
            <a:extLst>
              <a:ext uri="{FF2B5EF4-FFF2-40B4-BE49-F238E27FC236}">
                <a16:creationId xmlns:a16="http://schemas.microsoft.com/office/drawing/2014/main" id="{29285ECF-8742-44CE-B00B-762675CA35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981200"/>
            <a:ext cx="1066800" cy="28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10CB3-E0E0-4D2D-B84E-B5BC4DBED9F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1" y="5893027"/>
            <a:ext cx="3116850" cy="536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D8CC9-6934-467C-B8E6-D6A0405504D4}"/>
              </a:ext>
            </a:extLst>
          </p:cNvPr>
          <p:cNvSpPr txBox="1"/>
          <p:nvPr/>
        </p:nvSpPr>
        <p:spPr>
          <a:xfrm>
            <a:off x="2673580" y="54289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48806-2870-4304-9CE2-9B4B01C04422}"/>
              </a:ext>
            </a:extLst>
          </p:cNvPr>
          <p:cNvSpPr txBox="1"/>
          <p:nvPr/>
        </p:nvSpPr>
        <p:spPr>
          <a:xfrm>
            <a:off x="5122961" y="5893027"/>
            <a:ext cx="250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with </a:t>
            </a:r>
            <a:r>
              <a:rPr lang="en-US" dirty="0" err="1"/>
              <a:t>w</a:t>
            </a:r>
            <a:r>
              <a:rPr lang="en-US" baseline="-25000" dirty="0" err="1"/>
              <a:t>red</a:t>
            </a:r>
            <a:r>
              <a:rPr lang="en-US" dirty="0"/>
              <a:t> = 0 becomes: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EB5ED-B545-4314-A188-68284217D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0" y="5736099"/>
            <a:ext cx="2666466" cy="726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5F7D6-CE68-4974-934B-78CDCF77AF78}"/>
              </a:ext>
            </a:extLst>
          </p:cNvPr>
          <p:cNvSpPr txBox="1"/>
          <p:nvPr/>
        </p:nvSpPr>
        <p:spPr>
          <a:xfrm>
            <a:off x="8825119" y="5448266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4595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Optimization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i.e., how do we solve: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07EC3-8F05-D540-A418-4BADC05A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88426"/>
            <a:ext cx="81407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(Simplified) Biology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Very loose inspiration: human neurons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6817"/>
            <a:ext cx="5486400" cy="32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819400"/>
            <a:ext cx="5403371" cy="2031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Inputs are </a:t>
            </a:r>
            <a:r>
              <a:rPr lang="en-US" sz="2800">
                <a:solidFill>
                  <a:srgbClr val="CC0000"/>
                </a:solidFill>
              </a:rPr>
              <a:t>feature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feature has a </a:t>
            </a:r>
            <a:r>
              <a:rPr lang="en-US" sz="2800">
                <a:solidFill>
                  <a:srgbClr val="CC0000"/>
                </a:solidFill>
              </a:rPr>
              <a:t>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Sum is the </a:t>
            </a:r>
            <a:r>
              <a:rPr lang="en-US" sz="2800">
                <a:solidFill>
                  <a:srgbClr val="CC0000"/>
                </a:solidFill>
              </a:rPr>
              <a:t>activation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activation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Positive, output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Negative, output -1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>
                <a:sym typeface="Symbol" pitchFamily="18" charset="2"/>
              </a:rPr>
              <a:t>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5257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6019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4102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10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10200" y="563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&gt;0?</a:t>
            </a:r>
          </a:p>
        </p:txBody>
      </p:sp>
      <p:cxnSp>
        <p:nvCxnSpPr>
          <p:cNvPr id="25616" name="AutoShape 16"/>
          <p:cNvCxnSpPr>
            <a:cxnSpLocks noChangeShapeType="1"/>
            <a:stCxn id="25605" idx="3"/>
            <a:endCxn id="25615" idx="1"/>
          </p:cNvCxnSpPr>
          <p:nvPr/>
        </p:nvCxnSpPr>
        <p:spPr bwMode="auto">
          <a:xfrm>
            <a:off x="6781800" y="5638800"/>
            <a:ext cx="381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848600" y="5638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89350"/>
            <a:ext cx="76247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1"/>
            <a:ext cx="4800600" cy="1804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/>
      <p:bldP spid="25613" grpId="0"/>
      <p:bldP spid="25614" grpId="0"/>
      <p:bldP spid="25615" grpId="0" animBg="1"/>
      <p:bldP spid="256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024312" y="2564737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4024312" y="2513937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57312" y="2643318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4</a:t>
            </a:r>
          </a:p>
          <a:p>
            <a:r>
              <a:rPr lang="en-US" sz="1200">
                <a:latin typeface="Courier New" pitchFamily="49" charset="0"/>
              </a:rPr>
              <a:t>YOUR_NAME   :-1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:-3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1357312" y="2538543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8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20887" y="2166485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41018" y="2043931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4549" y="4030662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024312" y="455385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0</a:t>
            </a:r>
          </a:p>
          <a:p>
            <a:r>
              <a:rPr lang="en-US" sz="1200">
                <a:latin typeface="Courier New" pitchFamily="49" charset="0"/>
              </a:rPr>
              <a:t>YOUR_NAME   : 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4024312" y="450305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3386963" y="1292965"/>
            <a:ext cx="6312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Dot product            positive means the positive class (spam)</a:t>
            </a:r>
          </a:p>
        </p:txBody>
      </p:sp>
      <p:pic>
        <p:nvPicPr>
          <p:cNvPr id="20497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58563" y="1369165"/>
            <a:ext cx="5334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>
            <a:extLst>
              <a:ext uri="{FF2B5EF4-FFF2-40B4-BE49-F238E27FC236}">
                <a16:creationId xmlns:a16="http://schemas.microsoft.com/office/drawing/2014/main" id="{7530DC31-8C94-4E12-AA4A-E7D8BE026D1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3" cstate="print"/>
          <a:srcRect l="85946" r="11056" b="37177"/>
          <a:stretch/>
        </p:blipFill>
        <p:spPr bwMode="auto">
          <a:xfrm>
            <a:off x="3300412" y="1975668"/>
            <a:ext cx="2286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6">
            <a:extLst>
              <a:ext uri="{FF2B5EF4-FFF2-40B4-BE49-F238E27FC236}">
                <a16:creationId xmlns:a16="http://schemas.microsoft.com/office/drawing/2014/main" id="{117EA715-6663-4A90-BA4F-14E18036B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545" y="463005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4</a:t>
            </a:r>
          </a:p>
          <a:p>
            <a:r>
              <a:rPr lang="en-US" sz="1200">
                <a:latin typeface="Courier New" pitchFamily="49" charset="0"/>
              </a:rPr>
              <a:t>YOUR_NAME   :-1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:-3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B0B9EFF4-1F34-4EBC-A911-4CAF7FE88A60}"/>
              </a:ext>
            </a:extLst>
          </p:cNvPr>
          <p:cNvSpPr/>
          <p:nvPr/>
        </p:nvSpPr>
        <p:spPr>
          <a:xfrm>
            <a:off x="1321545" y="4525275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" name="Picture 21" descr="txp_fig">
            <a:extLst>
              <a:ext uri="{FF2B5EF4-FFF2-40B4-BE49-F238E27FC236}">
                <a16:creationId xmlns:a16="http://schemas.microsoft.com/office/drawing/2014/main" id="{DE85B761-5FBF-44AD-A89E-1CFE314E29A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5120" y="4153217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>
            <a:extLst>
              <a:ext uri="{FF2B5EF4-FFF2-40B4-BE49-F238E27FC236}">
                <a16:creationId xmlns:a16="http://schemas.microsoft.com/office/drawing/2014/main" id="{D71C18C7-5FED-4816-BA17-BFD4E177D43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3" cstate="print"/>
          <a:srcRect l="85946" r="11056" b="37177"/>
          <a:stretch/>
        </p:blipFill>
        <p:spPr bwMode="auto">
          <a:xfrm>
            <a:off x="3264645" y="3962400"/>
            <a:ext cx="2286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92243AD8-4CEC-43F8-9B5D-FAD20EE51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716" y="6097431"/>
            <a:ext cx="569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Do these weights make sense for spam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7818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66F18-8D02-4434-A012-EC161A70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0"/>
            <a:ext cx="11379200" cy="5156199"/>
          </a:xfrm>
        </p:spPr>
        <p:txBody>
          <a:bodyPr/>
          <a:lstStyle/>
          <a:p>
            <a:r>
              <a:rPr lang="en-US" sz="2800" dirty="0"/>
              <a:t>A tuple like (2,3) can be interpreted two different ways: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 tuple with more elements like (2, 7, -3, 6) is a point or vector in higher-dimensional space (hard to visualize)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D08FF-0337-41DB-AE83-E44539F3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Vectors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FFBABA-B8C8-45B0-92CB-8CC4A98A487F}"/>
              </a:ext>
            </a:extLst>
          </p:cNvPr>
          <p:cNvCxnSpPr>
            <a:cxnSpLocks/>
          </p:cNvCxnSpPr>
          <p:nvPr/>
        </p:nvCxnSpPr>
        <p:spPr>
          <a:xfrm>
            <a:off x="2476497" y="2133600"/>
            <a:ext cx="0" cy="1600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8A7A1D-1F17-43F8-8EFF-877602582781}"/>
              </a:ext>
            </a:extLst>
          </p:cNvPr>
          <p:cNvCxnSpPr>
            <a:cxnSpLocks/>
          </p:cNvCxnSpPr>
          <p:nvPr/>
        </p:nvCxnSpPr>
        <p:spPr>
          <a:xfrm flipH="1">
            <a:off x="2476497" y="3733800"/>
            <a:ext cx="16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8C352-2150-4DD2-9A0B-BC03144228A1}"/>
              </a:ext>
            </a:extLst>
          </p:cNvPr>
          <p:cNvCxnSpPr>
            <a:cxnSpLocks/>
          </p:cNvCxnSpPr>
          <p:nvPr/>
        </p:nvCxnSpPr>
        <p:spPr>
          <a:xfrm>
            <a:off x="3238497" y="3657600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76FE2-EFB8-4EFE-B2B3-D845A483A6DA}"/>
              </a:ext>
            </a:extLst>
          </p:cNvPr>
          <p:cNvCxnSpPr>
            <a:cxnSpLocks/>
          </p:cNvCxnSpPr>
          <p:nvPr/>
        </p:nvCxnSpPr>
        <p:spPr>
          <a:xfrm flipH="1">
            <a:off x="2400297" y="2590800"/>
            <a:ext cx="15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46947E4-3DB8-43D4-A8EB-9F20201B4C0C}"/>
              </a:ext>
            </a:extLst>
          </p:cNvPr>
          <p:cNvSpPr/>
          <p:nvPr/>
        </p:nvSpPr>
        <p:spPr>
          <a:xfrm>
            <a:off x="3124202" y="2514602"/>
            <a:ext cx="152395" cy="1523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2FE09-7F3A-447A-B9F9-E1D0E4C17FE9}"/>
              </a:ext>
            </a:extLst>
          </p:cNvPr>
          <p:cNvSpPr txBox="1"/>
          <p:nvPr/>
        </p:nvSpPr>
        <p:spPr>
          <a:xfrm>
            <a:off x="1600200" y="4171889"/>
            <a:ext cx="3352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b="1" dirty="0"/>
              <a:t>point</a:t>
            </a:r>
            <a:r>
              <a:rPr lang="en-US" sz="2000" dirty="0"/>
              <a:t> on a coordinate 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183B5-7664-4621-80CC-5A356EFEF559}"/>
              </a:ext>
            </a:extLst>
          </p:cNvPr>
          <p:cNvSpPr txBox="1"/>
          <p:nvPr/>
        </p:nvSpPr>
        <p:spPr>
          <a:xfrm>
            <a:off x="3086097" y="3733800"/>
            <a:ext cx="2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E052A-5591-4890-AC6B-B39BFE39E19E}"/>
              </a:ext>
            </a:extLst>
          </p:cNvPr>
          <p:cNvSpPr txBox="1"/>
          <p:nvPr/>
        </p:nvSpPr>
        <p:spPr>
          <a:xfrm>
            <a:off x="2133600" y="2393888"/>
            <a:ext cx="2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4C1D7C-B6F7-46A3-89B0-AB83DF84B316}"/>
              </a:ext>
            </a:extLst>
          </p:cNvPr>
          <p:cNvSpPr txBox="1"/>
          <p:nvPr/>
        </p:nvSpPr>
        <p:spPr>
          <a:xfrm>
            <a:off x="6858000" y="4171889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b="1" dirty="0"/>
              <a:t>vector</a:t>
            </a:r>
            <a:r>
              <a:rPr lang="en-US" sz="2000" dirty="0"/>
              <a:t> in space. Notice we are not on a coordinate grid.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81B81F-F05C-4C3C-9417-A21B553E47E9}"/>
              </a:ext>
            </a:extLst>
          </p:cNvPr>
          <p:cNvCxnSpPr>
            <a:cxnSpLocks/>
          </p:cNvCxnSpPr>
          <p:nvPr/>
        </p:nvCxnSpPr>
        <p:spPr>
          <a:xfrm>
            <a:off x="9220200" y="2578554"/>
            <a:ext cx="0" cy="115524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78D98-99D4-4E29-81F2-E12D1375EE45}"/>
              </a:ext>
            </a:extLst>
          </p:cNvPr>
          <p:cNvCxnSpPr>
            <a:cxnSpLocks/>
          </p:cNvCxnSpPr>
          <p:nvPr/>
        </p:nvCxnSpPr>
        <p:spPr>
          <a:xfrm flipH="1">
            <a:off x="8462118" y="3733800"/>
            <a:ext cx="75808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D3CA66-04FC-4998-AADC-BB5573D28C6B}"/>
              </a:ext>
            </a:extLst>
          </p:cNvPr>
          <p:cNvCxnSpPr/>
          <p:nvPr/>
        </p:nvCxnSpPr>
        <p:spPr>
          <a:xfrm flipV="1">
            <a:off x="8462118" y="2578554"/>
            <a:ext cx="758082" cy="1155246"/>
          </a:xfrm>
          <a:prstGeom prst="line">
            <a:avLst/>
          </a:prstGeom>
          <a:ln w="5715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1CD095-5C7E-4581-BC5D-38BD4E3A36C3}"/>
              </a:ext>
            </a:extLst>
          </p:cNvPr>
          <p:cNvSpPr txBox="1"/>
          <p:nvPr/>
        </p:nvSpPr>
        <p:spPr>
          <a:xfrm>
            <a:off x="8728817" y="3733800"/>
            <a:ext cx="2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39BAA-D4DE-42DF-9847-9312BB61E3D9}"/>
              </a:ext>
            </a:extLst>
          </p:cNvPr>
          <p:cNvSpPr txBox="1"/>
          <p:nvPr/>
        </p:nvSpPr>
        <p:spPr>
          <a:xfrm>
            <a:off x="9220200" y="3071982"/>
            <a:ext cx="2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448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08FF-0337-41DB-AE83-E44539F3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66F18-8D02-4434-A012-EC161A70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0"/>
            <a:ext cx="6186149" cy="5003800"/>
          </a:xfrm>
        </p:spPr>
        <p:txBody>
          <a:bodyPr/>
          <a:lstStyle/>
          <a:p>
            <a:r>
              <a:rPr lang="en-US" sz="2800" dirty="0"/>
              <a:t>Definition of dot product: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· </a:t>
            </a:r>
            <a:r>
              <a:rPr lang="en-US" sz="2400" dirty="0"/>
              <a:t>b = |a| |b| cos(</a:t>
            </a:r>
            <a:r>
              <a:rPr lang="el-GR" sz="2400" dirty="0"/>
              <a:t>θ</a:t>
            </a:r>
            <a:r>
              <a:rPr lang="en-US" sz="2400" dirty="0"/>
              <a:t>)</a:t>
            </a:r>
          </a:p>
          <a:p>
            <a:pPr lvl="1"/>
            <a:r>
              <a:rPr lang="el-GR" sz="2400" dirty="0"/>
              <a:t>θ</a:t>
            </a:r>
            <a:r>
              <a:rPr lang="en-US" sz="2400" dirty="0"/>
              <a:t> is the angle between the vectors a and b</a:t>
            </a:r>
          </a:p>
          <a:p>
            <a:r>
              <a:rPr lang="en-US" sz="2800" dirty="0"/>
              <a:t>Consequences of this definition:</a:t>
            </a:r>
          </a:p>
          <a:p>
            <a:pPr lvl="1"/>
            <a:r>
              <a:rPr lang="en-US" sz="2400" dirty="0"/>
              <a:t>Vectors closer together</a:t>
            </a:r>
            <a:br>
              <a:rPr lang="en-US" sz="2400" dirty="0"/>
            </a:br>
            <a:r>
              <a:rPr lang="en-US" sz="2400" dirty="0"/>
              <a:t>= “similar” vectors</a:t>
            </a:r>
            <a:br>
              <a:rPr lang="en-US" sz="2400" dirty="0"/>
            </a:br>
            <a:r>
              <a:rPr lang="en-US" sz="2400" dirty="0"/>
              <a:t>= smaller angle </a:t>
            </a:r>
            <a:r>
              <a:rPr lang="el-GR" sz="2400" dirty="0"/>
              <a:t>θ </a:t>
            </a:r>
            <a:r>
              <a:rPr lang="en-US" sz="2400" dirty="0"/>
              <a:t>between vectors</a:t>
            </a:r>
            <a:br>
              <a:rPr lang="en-US" sz="2400" dirty="0"/>
            </a:br>
            <a:r>
              <a:rPr lang="en-US" sz="2400" dirty="0"/>
              <a:t>= larger (more positive) dot product</a:t>
            </a:r>
          </a:p>
          <a:p>
            <a:pPr lvl="1"/>
            <a:r>
              <a:rPr lang="en-US" sz="2400" dirty="0"/>
              <a:t>If </a:t>
            </a:r>
            <a:r>
              <a:rPr lang="el-GR" sz="2400" dirty="0"/>
              <a:t>θ</a:t>
            </a:r>
            <a:r>
              <a:rPr lang="en-US" sz="2400" dirty="0"/>
              <a:t> &lt; 90°, then dot product is positive</a:t>
            </a:r>
          </a:p>
          <a:p>
            <a:pPr lvl="1"/>
            <a:r>
              <a:rPr lang="en-US" sz="2400" dirty="0"/>
              <a:t>If </a:t>
            </a:r>
            <a:r>
              <a:rPr lang="el-GR" sz="2400" dirty="0"/>
              <a:t>θ</a:t>
            </a:r>
            <a:r>
              <a:rPr lang="en-US" sz="2400" dirty="0"/>
              <a:t> = 90°, then dot product is zero</a:t>
            </a:r>
          </a:p>
          <a:p>
            <a:pPr lvl="1"/>
            <a:r>
              <a:rPr lang="en-US" sz="2400" dirty="0"/>
              <a:t>If </a:t>
            </a:r>
            <a:r>
              <a:rPr lang="el-GR" sz="2400" dirty="0"/>
              <a:t>θ</a:t>
            </a:r>
            <a:r>
              <a:rPr lang="en-US" sz="2400" dirty="0"/>
              <a:t> &gt; 90°, then dot product is negative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D3CA66-04FC-4998-AADC-BB5573D28C6B}"/>
              </a:ext>
            </a:extLst>
          </p:cNvPr>
          <p:cNvCxnSpPr>
            <a:cxnSpLocks/>
          </p:cNvCxnSpPr>
          <p:nvPr/>
        </p:nvCxnSpPr>
        <p:spPr>
          <a:xfrm flipV="1">
            <a:off x="8077200" y="2209800"/>
            <a:ext cx="609600" cy="1002846"/>
          </a:xfrm>
          <a:prstGeom prst="line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7661CE-9345-4090-AF88-801FEEB54198}"/>
              </a:ext>
            </a:extLst>
          </p:cNvPr>
          <p:cNvCxnSpPr>
            <a:cxnSpLocks/>
          </p:cNvCxnSpPr>
          <p:nvPr/>
        </p:nvCxnSpPr>
        <p:spPr>
          <a:xfrm flipV="1">
            <a:off x="8077200" y="2057400"/>
            <a:ext cx="76200" cy="1155246"/>
          </a:xfrm>
          <a:prstGeom prst="line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76B27C-97F6-4BD7-B401-762FF291D146}"/>
              </a:ext>
            </a:extLst>
          </p:cNvPr>
          <p:cNvSpPr/>
          <p:nvPr/>
        </p:nvSpPr>
        <p:spPr>
          <a:xfrm>
            <a:off x="8083520" y="255704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θ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78CA81-3D62-4692-B1CA-83977BAFD60E}"/>
              </a:ext>
            </a:extLst>
          </p:cNvPr>
          <p:cNvSpPr/>
          <p:nvPr/>
        </p:nvSpPr>
        <p:spPr>
          <a:xfrm>
            <a:off x="7165801" y="3291829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· b large, positive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F5A10C-681B-494F-9698-3D652E99C70B}"/>
              </a:ext>
            </a:extLst>
          </p:cNvPr>
          <p:cNvCxnSpPr>
            <a:cxnSpLocks/>
          </p:cNvCxnSpPr>
          <p:nvPr/>
        </p:nvCxnSpPr>
        <p:spPr>
          <a:xfrm flipV="1">
            <a:off x="10461340" y="2592292"/>
            <a:ext cx="993760" cy="620354"/>
          </a:xfrm>
          <a:prstGeom prst="line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95AEB0-89C7-43C7-A075-391499212B94}"/>
              </a:ext>
            </a:extLst>
          </p:cNvPr>
          <p:cNvCxnSpPr>
            <a:cxnSpLocks/>
          </p:cNvCxnSpPr>
          <p:nvPr/>
        </p:nvCxnSpPr>
        <p:spPr>
          <a:xfrm flipV="1">
            <a:off x="10461340" y="2057400"/>
            <a:ext cx="76200" cy="1155246"/>
          </a:xfrm>
          <a:prstGeom prst="line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2A01E0A-BFB6-4ABA-ACA9-E224802376CA}"/>
              </a:ext>
            </a:extLst>
          </p:cNvPr>
          <p:cNvSpPr/>
          <p:nvPr/>
        </p:nvSpPr>
        <p:spPr>
          <a:xfrm>
            <a:off x="10486172" y="27444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θ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B614D1-432A-40EC-BC9D-60769ECBBDF6}"/>
              </a:ext>
            </a:extLst>
          </p:cNvPr>
          <p:cNvSpPr/>
          <p:nvPr/>
        </p:nvSpPr>
        <p:spPr>
          <a:xfrm>
            <a:off x="9549941" y="3291829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· b small, positive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6EB046-43FB-4F44-A746-0A479D3EA07A}"/>
              </a:ext>
            </a:extLst>
          </p:cNvPr>
          <p:cNvCxnSpPr>
            <a:cxnSpLocks/>
          </p:cNvCxnSpPr>
          <p:nvPr/>
        </p:nvCxnSpPr>
        <p:spPr>
          <a:xfrm>
            <a:off x="8076774" y="5461381"/>
            <a:ext cx="1162981" cy="0"/>
          </a:xfrm>
          <a:prstGeom prst="line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7D645F-056F-452C-8E61-7CC50CB677BD}"/>
              </a:ext>
            </a:extLst>
          </p:cNvPr>
          <p:cNvCxnSpPr>
            <a:cxnSpLocks/>
          </p:cNvCxnSpPr>
          <p:nvPr/>
        </p:nvCxnSpPr>
        <p:spPr>
          <a:xfrm flipH="1" flipV="1">
            <a:off x="8076774" y="4196115"/>
            <a:ext cx="426" cy="1265266"/>
          </a:xfrm>
          <a:prstGeom prst="line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01F241-BB2F-4576-986F-3AC2D15EEF46}"/>
              </a:ext>
            </a:extLst>
          </p:cNvPr>
          <p:cNvSpPr/>
          <p:nvPr/>
        </p:nvSpPr>
        <p:spPr>
          <a:xfrm>
            <a:off x="8096344" y="513001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θ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A90EFA-E830-463C-B79D-A8BC67729E78}"/>
              </a:ext>
            </a:extLst>
          </p:cNvPr>
          <p:cNvSpPr/>
          <p:nvPr/>
        </p:nvSpPr>
        <p:spPr>
          <a:xfrm>
            <a:off x="7802354" y="554056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· b zero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E45F46-52F9-4484-9F3E-580E7E8752F4}"/>
              </a:ext>
            </a:extLst>
          </p:cNvPr>
          <p:cNvCxnSpPr>
            <a:cxnSpLocks/>
          </p:cNvCxnSpPr>
          <p:nvPr/>
        </p:nvCxnSpPr>
        <p:spPr>
          <a:xfrm>
            <a:off x="10292119" y="5461381"/>
            <a:ext cx="1162981" cy="0"/>
          </a:xfrm>
          <a:prstGeom prst="line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9D9FFD-BDCD-449B-A5C3-B9B1B22D8C7B}"/>
              </a:ext>
            </a:extLst>
          </p:cNvPr>
          <p:cNvCxnSpPr>
            <a:cxnSpLocks/>
          </p:cNvCxnSpPr>
          <p:nvPr/>
        </p:nvCxnSpPr>
        <p:spPr>
          <a:xfrm flipH="1" flipV="1">
            <a:off x="9850207" y="4348515"/>
            <a:ext cx="442338" cy="1112866"/>
          </a:xfrm>
          <a:prstGeom prst="line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B7AE40-6C0D-46EF-9EB2-50CF91254BF1}"/>
              </a:ext>
            </a:extLst>
          </p:cNvPr>
          <p:cNvSpPr/>
          <p:nvPr/>
        </p:nvSpPr>
        <p:spPr>
          <a:xfrm>
            <a:off x="10239060" y="514109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θ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FCBDEE-37AB-4B66-A3B9-9FA387F205AB}"/>
              </a:ext>
            </a:extLst>
          </p:cNvPr>
          <p:cNvSpPr/>
          <p:nvPr/>
        </p:nvSpPr>
        <p:spPr>
          <a:xfrm>
            <a:off x="9850207" y="5540564"/>
            <a:ext cx="1603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· b negative</a:t>
            </a:r>
          </a:p>
        </p:txBody>
      </p:sp>
    </p:spTree>
    <p:extLst>
      <p:ext uri="{BB962C8B-B14F-4D97-AF65-F5344CB8AC3E}">
        <p14:creationId xmlns:p14="http://schemas.microsoft.com/office/powerpoint/2010/main" val="83605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33600" y="1189038"/>
            <a:ext cx="8229600" cy="4525962"/>
          </a:xfrm>
        </p:spPr>
        <p:txBody>
          <a:bodyPr/>
          <a:lstStyle/>
          <a:p>
            <a:r>
              <a:rPr lang="en-US" sz="2400" dirty="0"/>
              <a:t>Binary case: compare features to a weight vector</a:t>
            </a:r>
          </a:p>
          <a:p>
            <a:r>
              <a:rPr lang="en-US" sz="2400" dirty="0"/>
              <a:t>Learning: figure out the weight vector from examples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76200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43200" y="2543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4</a:t>
            </a:r>
          </a:p>
          <a:p>
            <a:r>
              <a:rPr lang="en-US" sz="1200">
                <a:latin typeface="Courier New" pitchFamily="49" charset="0"/>
              </a:rPr>
              <a:t>YOUR_NAME   :-1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:-3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743200" y="2438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8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200400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2766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Line 7"/>
          <p:cNvSpPr>
            <a:spLocks noChangeShapeType="1"/>
          </p:cNvSpPr>
          <p:nvPr/>
        </p:nvSpPr>
        <p:spPr bwMode="auto">
          <a:xfrm flipH="1" flipV="1">
            <a:off x="4876800" y="3352800"/>
            <a:ext cx="838200" cy="1371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5715000" y="3657600"/>
            <a:ext cx="381000" cy="10668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53340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15000" y="4724400"/>
            <a:ext cx="990600" cy="381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72400" y="53086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0</a:t>
            </a:r>
          </a:p>
          <a:p>
            <a:r>
              <a:rPr lang="en-US" sz="1200">
                <a:latin typeface="Courier New" pitchFamily="49" charset="0"/>
              </a:rPr>
              <a:t>YOUR_NAME   : 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7772400" y="52578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1905000" y="5715000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Dot product            positive means the positive class</a:t>
            </a:r>
          </a:p>
        </p:txBody>
      </p:sp>
      <p:pic>
        <p:nvPicPr>
          <p:cNvPr id="20497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791200"/>
            <a:ext cx="5334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 animBg="1"/>
      <p:bldP spid="14" grpId="0" animBg="1"/>
      <p:bldP spid="16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19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6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\cdot w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07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= w + y^*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^*\! \cdot \!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3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y = \begin{cases} &#10;+1   &amp; \textmd{if}\ \ w \cdot f(x) \geq 0 \\&#10;-1   &amp;  \textmd{if}\ \ w \cdot f(x) &lt; 0 \\&#10;\end{cases}&#10;\]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14"/>
  <p:tag name="PICTUREFILESIZE" val="98337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 = \argmax_y \,\, w_y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227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\cdot f \,\, \mbox{biggest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32"/>
  <p:tag name="PICTUREFILESIZE" val="677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2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3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9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(x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22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4"/>
  <p:tag name="PICTUREFILESIZE" val="114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2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3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9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w_y -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20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= w_{y^*} +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47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y &amp;= \argmax_y \,\, w_y \cdot f(x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65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SPORT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534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POLITIC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71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TECH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59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mistakes} &lt; \frac{k}{\delta^2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1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iteratio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18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.00394"/>
  <p:tag name="ORIGINALWIDTH" val="49.8043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x$&#10;&#10;\end{document}"/>
  <p:tag name="IGUANATEXSIZE" val="20"/>
  <p:tag name="IGUANATEXCURSOR" val="201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015.88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blue}) = P(\text{red}) = 0.5$&#10;&#10;\end{document}"/>
  <p:tag name="IGUANATEXSIZE" val="20"/>
  <p:tag name="IGUANATEXCURSOR" val="235"/>
  <p:tag name="TRANSPARENCY" val="True"/>
  <p:tag name="FILENAME" val=""/>
  <p:tag name="INPUTTYPE" val="0"/>
  <p:tag name="LATEXENGINEID" val="1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40622"/>
  <p:tag name="ORIGINALWIDTH" val="441.638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almost $0.0$&#10;&#10;\end{document}"/>
  <p:tag name="IGUANATEXSIZE" val="20"/>
  <p:tag name="IGUANATEXCURSOR" val="210"/>
  <p:tag name="TRANSPARENCY" val="True"/>
  <p:tag name="FILENAME" val=""/>
  <p:tag name="INPUTTYPE" val="0"/>
  <p:tag name="LATEXENGINEID" val="1"/>
  <p:tag name="TEMPFOLDER" val="c: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40622"/>
  <p:tag name="ORIGINALWIDTH" val="441.638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almost $1.0$&#10;&#10;\end{document}"/>
  <p:tag name="IGUANATEXSIZE" val="20"/>
  <p:tag name="IGUANATEXCURSOR" val="207"/>
  <p:tag name="TRANSPARENCY" val="True"/>
  <p:tag name="FILENAME" val=""/>
  <p:tag name="INPUTTYPE" val="0"/>
  <p:tag name="LATEXENGINEID" val="1"/>
  <p:tag name="TEMPFOLDER" val="c: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 = \argmax_y \,\, w_y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22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\cdot f \,\, \mbox{biggest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32"/>
  <p:tag name="PICTUREFILESIZE" val="677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2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4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3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4"/>
  <p:tag name="PICTUREFILESIZE" val="114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2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3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9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.00394"/>
  <p:tag name="ORIGINALWIDTH" val="49.8043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x$&#10;&#10;\end{document}"/>
  <p:tag name="IGUANATEXSIZE" val="20"/>
  <p:tag name="IGUANATEXCURSOR" val="199"/>
  <p:tag name="TRANSPARENCY" val="True"/>
  <p:tag name="FILENAME" val=""/>
  <p:tag name="INPUTTYPE" val="0"/>
  <p:tag name="LATEXENGINEID" val="1"/>
  <p:tag name="TEMPFOLDER" val="c: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707.4614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w_\text{red} \cdot x}}{e^{w_\text{red} \cdot x} + e^{w_\text{blue} \cdot x}}&#10;\]&#10;&#10;\end{document}"/>
  <p:tag name="IGUANATEXSIZE" val="20"/>
  <p:tag name="IGUANATEXCURSOR" val="256"/>
  <p:tag name="TRANSPARENCY" val="True"/>
  <p:tag name="FILENAME" val=""/>
  <p:tag name="INPUTTYPE" val="0"/>
  <p:tag name="LATEXENGINEID" val="1"/>
  <p:tag name="TEMPFOLDER" val="c: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.2196"/>
  <p:tag name="ORIGINALWIDTH" val="786.6682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5 w_\text{red} \cdot x}}{e^{5 w_\text{red} \cdot x} + e^{5 w_\text{blue} \cdot x}}&#10;\]&#10;&#10;\end{document}"/>
  <p:tag name="IGUANATEXSIZE" val="20"/>
  <p:tag name="IGUANATEXCURSOR" val="232"/>
  <p:tag name="TRANSPARENCY" val="True"/>
  <p:tag name="FILENAME" val=""/>
  <p:tag name="INPUTTYPE" val="0"/>
  <p:tag name="LATEXENGINEID" val="1"/>
  <p:tag name="TEMPFOLDER" val="c: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.2196"/>
  <p:tag name="ORIGINALWIDTH" val="945.6819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100 w_\text{red} \cdot x}}{e^{100 w_\text{red} \cdot x} + e^{100 w_\text{blue} \cdot x}}&#10;\]&#10;&#10;\end{document}"/>
  <p:tag name="IGUANATEXSIZE" val="20"/>
  <p:tag name="IGUANATEXCURSOR" val="296"/>
  <p:tag name="TRANSPARENCY" val="True"/>
  <p:tag name="FILENAME" val=""/>
  <p:tag name="INPUTTYPE" val="0"/>
  <p:tag name="LATEXENGINEID" val="1"/>
  <p:tag name="TEMPFOLDER" val="c: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28.2805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looks like $\max_y w_y \cdot x$&#10;&#10;\end{document}"/>
  <p:tag name="IGUANATEXSIZE" val="20"/>
  <p:tag name="IGUANATEXCURSOR" val="228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0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1227.106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\text{red}|x) = \frac{e^{w_\text{red} \cdot x}}{e^{w_\text{red} \cdot x} + e^{w_\text{blue} \cdot x}}&#10;\]&#10;&#10;\end{document}"/>
  <p:tag name="IGUANATEXSIZE" val="20"/>
  <p:tag name="IGUANATEXCURSOR" val="215"/>
  <p:tag name="TRANSPARENCY" val="True"/>
  <p:tag name="FILENAME" val=""/>
  <p:tag name="INPUTTYPE" val="0"/>
  <p:tag name="LATEXENGINEID" val="1"/>
  <p:tag name="TEMPFOLDER" val="c: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1227.106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\text{red}|x) = \frac{e^{w_\text{red} \cdot x}}{e^{w_\text{red} \cdot x} + e^{w_\text{blue} \cdot x}}&#10;\]&#10;&#10;\end{document}"/>
  <p:tag name="IGUANATEXSIZE" val="20"/>
  <p:tag name="IGUANATEXCURSOR" val="215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19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49721</TotalTime>
  <Words>1799</Words>
  <Application>Microsoft Office PowerPoint</Application>
  <PresentationFormat>Widescreen</PresentationFormat>
  <Paragraphs>346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Wingdings</vt:lpstr>
      <vt:lpstr>dan-berkeley-nlp-v1</vt:lpstr>
      <vt:lpstr>Photo Editor Photo</vt:lpstr>
      <vt:lpstr>CS 188: Artificial Intelligence </vt:lpstr>
      <vt:lpstr>Linear Classifiers</vt:lpstr>
      <vt:lpstr>Feature Vectors</vt:lpstr>
      <vt:lpstr>Some (Simplified) Biology</vt:lpstr>
      <vt:lpstr>Linear Classifiers</vt:lpstr>
      <vt:lpstr>Weights</vt:lpstr>
      <vt:lpstr>Review: Vectors</vt:lpstr>
      <vt:lpstr>Review: Vectors</vt:lpstr>
      <vt:lpstr>Weights</vt:lpstr>
      <vt:lpstr>Decision Rules</vt:lpstr>
      <vt:lpstr>Binary Decision Rule</vt:lpstr>
      <vt:lpstr>Weight Updates</vt:lpstr>
      <vt:lpstr>Learning: Binary Perceptron</vt:lpstr>
      <vt:lpstr>Learning: Binary Perceptron</vt:lpstr>
      <vt:lpstr>Learning: Binary Perceptron</vt:lpstr>
      <vt:lpstr>Examples: Perceptron</vt:lpstr>
      <vt:lpstr>Multiclass Decision Rule</vt:lpstr>
      <vt:lpstr>Learning: Multiclass Perceptron</vt:lpstr>
      <vt:lpstr>Example: Multiclass Perceptron</vt:lpstr>
      <vt:lpstr>Properties of Perceptrons</vt:lpstr>
      <vt:lpstr>Problems with the Perceptron</vt:lpstr>
      <vt:lpstr>Improving the Perceptron</vt:lpstr>
      <vt:lpstr>Non-Separable Case: Deterministic Decision</vt:lpstr>
      <vt:lpstr>Non-Separable Case: Probabilistic Decision</vt:lpstr>
      <vt:lpstr>How to get deterministic decisions?</vt:lpstr>
      <vt:lpstr>How to get probabilistic decisions?</vt:lpstr>
      <vt:lpstr>A 1D Example</vt:lpstr>
      <vt:lpstr>Best w? </vt:lpstr>
      <vt:lpstr>Best w? </vt:lpstr>
      <vt:lpstr>Best w? </vt:lpstr>
      <vt:lpstr>Separable Case: Deterministic Decision – Many Options</vt:lpstr>
      <vt:lpstr>Separable Case: Probabilistic Decision – Clear Preference</vt:lpstr>
      <vt:lpstr>Multiclass Logistic Regression</vt:lpstr>
      <vt:lpstr>Best w? </vt:lpstr>
      <vt:lpstr>Best w? </vt:lpstr>
      <vt:lpstr>Softmax with Different Bases</vt:lpstr>
      <vt:lpstr>Softmax and Sigmoid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Peyrin Kao</cp:lastModifiedBy>
  <cp:revision>2923</cp:revision>
  <cp:lastPrinted>2018-11-06T08:59:25Z</cp:lastPrinted>
  <dcterms:created xsi:type="dcterms:W3CDTF">2004-08-27T04:16:05Z</dcterms:created>
  <dcterms:modified xsi:type="dcterms:W3CDTF">2023-04-18T21:40:21Z</dcterms:modified>
</cp:coreProperties>
</file>