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28800425" cy="43200638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69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40225" indent="8849" algn="l" rtl="0" eaLnBrk="0" fontAlgn="base" hangingPunct="0">
      <a:spcBef>
        <a:spcPct val="0"/>
      </a:spcBef>
      <a:spcAft>
        <a:spcPct val="0"/>
      </a:spcAft>
      <a:defRPr sz="2369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880448" indent="17697" algn="l" rtl="0" eaLnBrk="0" fontAlgn="base" hangingPunct="0">
      <a:spcBef>
        <a:spcPct val="0"/>
      </a:spcBef>
      <a:spcAft>
        <a:spcPct val="0"/>
      </a:spcAft>
      <a:defRPr sz="2369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22884" indent="26546" algn="l" rtl="0" eaLnBrk="0" fontAlgn="base" hangingPunct="0">
      <a:spcBef>
        <a:spcPct val="0"/>
      </a:spcBef>
      <a:spcAft>
        <a:spcPct val="0"/>
      </a:spcAft>
      <a:defRPr sz="2369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763109" indent="35395" algn="l" rtl="0" eaLnBrk="0" fontAlgn="base" hangingPunct="0">
      <a:spcBef>
        <a:spcPct val="0"/>
      </a:spcBef>
      <a:spcAft>
        <a:spcPct val="0"/>
      </a:spcAft>
      <a:defRPr sz="2369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3185541" algn="l" defTabSz="1274216" rtl="0" eaLnBrk="1" latinLnBrk="0" hangingPunct="1">
      <a:defRPr sz="2369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3822649" algn="l" defTabSz="1274216" rtl="0" eaLnBrk="1" latinLnBrk="0" hangingPunct="1">
      <a:defRPr sz="2369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4459757" algn="l" defTabSz="1274216" rtl="0" eaLnBrk="1" latinLnBrk="0" hangingPunct="1">
      <a:defRPr sz="2369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5096866" algn="l" defTabSz="1274216" rtl="0" eaLnBrk="1" latinLnBrk="0" hangingPunct="1">
      <a:defRPr sz="2369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04" userDrawn="1">
          <p15:clr>
            <a:srgbClr val="A4A3A4"/>
          </p15:clr>
        </p15:guide>
        <p15:guide id="2" orient="horz" pos="5206" userDrawn="1">
          <p15:clr>
            <a:srgbClr val="A4A3A4"/>
          </p15:clr>
        </p15:guide>
        <p15:guide id="3" orient="horz" pos="5490" userDrawn="1">
          <p15:clr>
            <a:srgbClr val="A4A3A4"/>
          </p15:clr>
        </p15:guide>
        <p15:guide id="4" orient="horz" pos="2982" userDrawn="1">
          <p15:clr>
            <a:srgbClr val="A4A3A4"/>
          </p15:clr>
        </p15:guide>
        <p15:guide id="5" orient="horz" pos="709" userDrawn="1">
          <p15:clr>
            <a:srgbClr val="A4A3A4"/>
          </p15:clr>
        </p15:guide>
        <p15:guide id="6" pos="673" userDrawn="1">
          <p15:clr>
            <a:srgbClr val="A4A3A4"/>
          </p15:clr>
        </p15:guide>
        <p15:guide id="7" pos="5972" userDrawn="1">
          <p15:clr>
            <a:srgbClr val="A4A3A4"/>
          </p15:clr>
        </p15:guide>
        <p15:guide id="8" pos="6421" userDrawn="1">
          <p15:clr>
            <a:srgbClr val="A4A3A4"/>
          </p15:clr>
        </p15:guide>
        <p15:guide id="9" pos="11721" userDrawn="1">
          <p15:clr>
            <a:srgbClr val="A4A3A4"/>
          </p15:clr>
        </p15:guide>
        <p15:guide id="10" pos="12170" userDrawn="1">
          <p15:clr>
            <a:srgbClr val="A4A3A4"/>
          </p15:clr>
        </p15:guide>
        <p15:guide id="11" pos="17469" userDrawn="1">
          <p15:clr>
            <a:srgbClr val="A4A3A4"/>
          </p15:clr>
        </p15:guide>
        <p15:guide id="12" pos="66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A97"/>
    <a:srgbClr val="F79646"/>
    <a:srgbClr val="000000"/>
    <a:srgbClr val="CCCCFF"/>
    <a:srgbClr val="9900FF"/>
    <a:srgbClr val="FBFFA5"/>
    <a:srgbClr val="552B6F"/>
    <a:srgbClr val="743A98"/>
    <a:srgbClr val="E7DCF0"/>
    <a:srgbClr val="F0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23" autoAdjust="0"/>
    <p:restoredTop sz="93996"/>
  </p:normalViewPr>
  <p:slideViewPr>
    <p:cSldViewPr>
      <p:cViewPr>
        <p:scale>
          <a:sx n="33" d="100"/>
          <a:sy n="33" d="100"/>
        </p:scale>
        <p:origin x="1310" y="-4315"/>
      </p:cViewPr>
      <p:guideLst>
        <p:guide orient="horz" pos="26504"/>
        <p:guide orient="horz" pos="5206"/>
        <p:guide orient="horz" pos="5490"/>
        <p:guide orient="horz" pos="2982"/>
        <p:guide orient="horz" pos="709"/>
        <p:guide pos="673"/>
        <p:guide pos="5972"/>
        <p:guide pos="6421"/>
        <p:guide pos="11721"/>
        <p:guide pos="12170"/>
        <p:guide pos="17469"/>
        <p:guide pos="6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 smtClean="0"/>
            </a:lvl1pPr>
          </a:lstStyle>
          <a:p>
            <a:pPr>
              <a:defRPr/>
            </a:pPr>
            <a:fld id="{FF50E27B-817D-481C-B680-21383FBAB8EC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8388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71700" y="749300"/>
            <a:ext cx="2500313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 smtClean="0"/>
            </a:lvl1pPr>
          </a:lstStyle>
          <a:p>
            <a:pPr>
              <a:defRPr/>
            </a:pPr>
            <a:fld id="{032F91AC-EFE9-4B19-A79A-C93F53C87416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02845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15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0225" algn="l" rtl="0" eaLnBrk="0" fontAlgn="base" hangingPunct="0">
      <a:spcBef>
        <a:spcPct val="30000"/>
      </a:spcBef>
      <a:spcAft>
        <a:spcPct val="0"/>
      </a:spcAft>
      <a:defRPr sz="1115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0448" algn="l" rtl="0" eaLnBrk="0" fontAlgn="base" hangingPunct="0">
      <a:spcBef>
        <a:spcPct val="30000"/>
      </a:spcBef>
      <a:spcAft>
        <a:spcPct val="0"/>
      </a:spcAft>
      <a:defRPr sz="1115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2884" algn="l" rtl="0" eaLnBrk="0" fontAlgn="base" hangingPunct="0">
      <a:spcBef>
        <a:spcPct val="30000"/>
      </a:spcBef>
      <a:spcAft>
        <a:spcPct val="0"/>
      </a:spcAft>
      <a:defRPr sz="1115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3109" algn="l" rtl="0" eaLnBrk="0" fontAlgn="base" hangingPunct="0">
      <a:spcBef>
        <a:spcPct val="30000"/>
      </a:spcBef>
      <a:spcAft>
        <a:spcPct val="0"/>
      </a:spcAft>
      <a:defRPr sz="1115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6146" algn="l" defTabSz="882459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6pPr>
    <a:lvl7pPr marL="2647375" algn="l" defTabSz="882459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7pPr>
    <a:lvl8pPr marL="3088605" algn="l" defTabSz="882459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8pPr>
    <a:lvl9pPr marL="3529834" algn="l" defTabSz="882459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F91AC-EFE9-4B19-A79A-C93F53C87416}" type="slidenum">
              <a:rPr lang="en-AU" altLang="zh-CN" smtClean="0"/>
              <a:pPr>
                <a:defRPr/>
              </a:pPr>
              <a:t>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1592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438" y="13420373"/>
            <a:ext cx="24481549" cy="9259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362" y="24480361"/>
            <a:ext cx="20159704" cy="11039643"/>
          </a:xfrm>
        </p:spPr>
        <p:txBody>
          <a:bodyPr/>
          <a:lstStyle>
            <a:lvl1pPr marL="0" indent="0" algn="ctr">
              <a:buNone/>
              <a:defRPr/>
            </a:lvl1pPr>
            <a:lvl2pPr marL="426379" indent="0" algn="ctr">
              <a:buNone/>
              <a:defRPr/>
            </a:lvl2pPr>
            <a:lvl3pPr marL="852759" indent="0" algn="ctr">
              <a:buNone/>
              <a:defRPr/>
            </a:lvl3pPr>
            <a:lvl4pPr marL="1279138" indent="0" algn="ctr">
              <a:buNone/>
              <a:defRPr/>
            </a:lvl4pPr>
            <a:lvl5pPr marL="1705516" indent="0" algn="ctr">
              <a:buNone/>
              <a:defRPr/>
            </a:lvl5pPr>
            <a:lvl6pPr marL="2131895" indent="0" algn="ctr">
              <a:buNone/>
              <a:defRPr/>
            </a:lvl6pPr>
            <a:lvl7pPr marL="2558275" indent="0" algn="ctr">
              <a:buNone/>
              <a:defRPr/>
            </a:lvl7pPr>
            <a:lvl8pPr marL="2984654" indent="0" algn="ctr">
              <a:buNone/>
              <a:defRPr/>
            </a:lvl8pPr>
            <a:lvl9pPr marL="341103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D317B-9959-4739-A060-453981258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1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32AA9-9234-4958-861E-460C01321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4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20602" y="3841103"/>
            <a:ext cx="6120387" cy="345589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440" y="3841103"/>
            <a:ext cx="18218586" cy="345589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BFAE-A9E8-4D64-B46D-0F5BB80C3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06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F260-7181-4443-A833-A222B187C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97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2" y="27761107"/>
            <a:ext cx="24480065" cy="8579083"/>
          </a:xfrm>
        </p:spPr>
        <p:txBody>
          <a:bodyPr anchor="t"/>
          <a:lstStyle>
            <a:lvl1pPr algn="l">
              <a:defRPr sz="377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2" y="18310185"/>
            <a:ext cx="24480065" cy="9450922"/>
          </a:xfrm>
        </p:spPr>
        <p:txBody>
          <a:bodyPr anchor="b"/>
          <a:lstStyle>
            <a:lvl1pPr marL="0" indent="0">
              <a:buNone/>
              <a:defRPr sz="1885"/>
            </a:lvl1pPr>
            <a:lvl2pPr marL="426379" indent="0">
              <a:buNone/>
              <a:defRPr sz="1751"/>
            </a:lvl2pPr>
            <a:lvl3pPr marL="852759" indent="0">
              <a:buNone/>
              <a:defRPr sz="1481"/>
            </a:lvl3pPr>
            <a:lvl4pPr marL="1279138" indent="0">
              <a:buNone/>
              <a:defRPr sz="1347"/>
            </a:lvl4pPr>
            <a:lvl5pPr marL="1705516" indent="0">
              <a:buNone/>
              <a:defRPr sz="1347"/>
            </a:lvl5pPr>
            <a:lvl6pPr marL="2131895" indent="0">
              <a:buNone/>
              <a:defRPr sz="1347"/>
            </a:lvl6pPr>
            <a:lvl7pPr marL="2558275" indent="0">
              <a:buNone/>
              <a:defRPr sz="1347"/>
            </a:lvl7pPr>
            <a:lvl8pPr marL="2984654" indent="0">
              <a:buNone/>
              <a:defRPr sz="1347"/>
            </a:lvl8pPr>
            <a:lvl9pPr marL="3411033" indent="0">
              <a:buNone/>
              <a:defRPr sz="1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A547D-070C-4B47-AC2B-07EB4C187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4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438" y="12479665"/>
            <a:ext cx="12169487" cy="25920383"/>
          </a:xfrm>
        </p:spPr>
        <p:txBody>
          <a:bodyPr/>
          <a:lstStyle>
            <a:lvl1pPr>
              <a:defRPr sz="2559"/>
            </a:lvl1pPr>
            <a:lvl2pPr>
              <a:defRPr sz="2289"/>
            </a:lvl2pPr>
            <a:lvl3pPr>
              <a:defRPr sz="1885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501" y="12479665"/>
            <a:ext cx="12169487" cy="25920383"/>
          </a:xfrm>
        </p:spPr>
        <p:txBody>
          <a:bodyPr/>
          <a:lstStyle>
            <a:lvl1pPr>
              <a:defRPr sz="2559"/>
            </a:lvl1pPr>
            <a:lvl2pPr>
              <a:defRPr sz="2289"/>
            </a:lvl2pPr>
            <a:lvl3pPr>
              <a:defRPr sz="1885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E86D-B8C4-4F40-8732-ED8E8FB5A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0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617" y="1729592"/>
            <a:ext cx="25919193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615" y="9670056"/>
            <a:ext cx="12724940" cy="4030494"/>
          </a:xfrm>
        </p:spPr>
        <p:txBody>
          <a:bodyPr anchor="b"/>
          <a:lstStyle>
            <a:lvl1pPr marL="0" indent="0">
              <a:buNone/>
              <a:defRPr sz="2289" b="1"/>
            </a:lvl1pPr>
            <a:lvl2pPr marL="426379" indent="0">
              <a:buNone/>
              <a:defRPr sz="1885" b="1"/>
            </a:lvl2pPr>
            <a:lvl3pPr marL="852759" indent="0">
              <a:buNone/>
              <a:defRPr sz="1751" b="1"/>
            </a:lvl3pPr>
            <a:lvl4pPr marL="1279138" indent="0">
              <a:buNone/>
              <a:defRPr sz="1481" b="1"/>
            </a:lvl4pPr>
            <a:lvl5pPr marL="1705516" indent="0">
              <a:buNone/>
              <a:defRPr sz="1481" b="1"/>
            </a:lvl5pPr>
            <a:lvl6pPr marL="2131895" indent="0">
              <a:buNone/>
              <a:defRPr sz="1481" b="1"/>
            </a:lvl6pPr>
            <a:lvl7pPr marL="2558275" indent="0">
              <a:buNone/>
              <a:defRPr sz="1481" b="1"/>
            </a:lvl7pPr>
            <a:lvl8pPr marL="2984654" indent="0">
              <a:buNone/>
              <a:defRPr sz="1481" b="1"/>
            </a:lvl8pPr>
            <a:lvl9pPr marL="3411033" indent="0">
              <a:buNone/>
              <a:defRPr sz="14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615" y="13700552"/>
            <a:ext cx="12724940" cy="24890455"/>
          </a:xfrm>
        </p:spPr>
        <p:txBody>
          <a:bodyPr/>
          <a:lstStyle>
            <a:lvl1pPr>
              <a:defRPr sz="2289"/>
            </a:lvl1pPr>
            <a:lvl2pPr>
              <a:defRPr sz="1885"/>
            </a:lvl2pPr>
            <a:lvl3pPr>
              <a:defRPr sz="1751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0415" y="9670056"/>
            <a:ext cx="12729395" cy="4030494"/>
          </a:xfrm>
        </p:spPr>
        <p:txBody>
          <a:bodyPr anchor="b"/>
          <a:lstStyle>
            <a:lvl1pPr marL="0" indent="0">
              <a:buNone/>
              <a:defRPr sz="2289" b="1"/>
            </a:lvl1pPr>
            <a:lvl2pPr marL="426379" indent="0">
              <a:buNone/>
              <a:defRPr sz="1885" b="1"/>
            </a:lvl2pPr>
            <a:lvl3pPr marL="852759" indent="0">
              <a:buNone/>
              <a:defRPr sz="1751" b="1"/>
            </a:lvl3pPr>
            <a:lvl4pPr marL="1279138" indent="0">
              <a:buNone/>
              <a:defRPr sz="1481" b="1"/>
            </a:lvl4pPr>
            <a:lvl5pPr marL="1705516" indent="0">
              <a:buNone/>
              <a:defRPr sz="1481" b="1"/>
            </a:lvl5pPr>
            <a:lvl6pPr marL="2131895" indent="0">
              <a:buNone/>
              <a:defRPr sz="1481" b="1"/>
            </a:lvl6pPr>
            <a:lvl7pPr marL="2558275" indent="0">
              <a:buNone/>
              <a:defRPr sz="1481" b="1"/>
            </a:lvl7pPr>
            <a:lvl8pPr marL="2984654" indent="0">
              <a:buNone/>
              <a:defRPr sz="1481" b="1"/>
            </a:lvl8pPr>
            <a:lvl9pPr marL="3411033" indent="0">
              <a:buNone/>
              <a:defRPr sz="14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0415" y="13700552"/>
            <a:ext cx="12729395" cy="24890455"/>
          </a:xfrm>
        </p:spPr>
        <p:txBody>
          <a:bodyPr/>
          <a:lstStyle>
            <a:lvl1pPr>
              <a:defRPr sz="2289"/>
            </a:lvl1pPr>
            <a:lvl2pPr>
              <a:defRPr sz="1885"/>
            </a:lvl2pPr>
            <a:lvl3pPr>
              <a:defRPr sz="1751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561D3-979A-4DA5-B5C5-453DCB5563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987A-5D34-4949-B070-778A7CEEB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15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F4BB0-F778-4F07-A7E2-20F6465D6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7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616" y="1720202"/>
            <a:ext cx="9473903" cy="7320630"/>
          </a:xfrm>
        </p:spPr>
        <p:txBody>
          <a:bodyPr anchor="b"/>
          <a:lstStyle>
            <a:lvl1pPr algn="l">
              <a:defRPr sz="188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563" y="1720201"/>
            <a:ext cx="16099247" cy="36870805"/>
          </a:xfrm>
        </p:spPr>
        <p:txBody>
          <a:bodyPr/>
          <a:lstStyle>
            <a:lvl1pPr>
              <a:defRPr sz="2963"/>
            </a:lvl1pPr>
            <a:lvl2pPr>
              <a:defRPr sz="2559"/>
            </a:lvl2pPr>
            <a:lvl3pPr>
              <a:defRPr sz="2289"/>
            </a:lvl3pPr>
            <a:lvl4pPr>
              <a:defRPr sz="1885"/>
            </a:lvl4pPr>
            <a:lvl5pPr>
              <a:defRPr sz="1885"/>
            </a:lvl5pPr>
            <a:lvl6pPr>
              <a:defRPr sz="1885"/>
            </a:lvl6pPr>
            <a:lvl7pPr>
              <a:defRPr sz="1885"/>
            </a:lvl7pPr>
            <a:lvl8pPr>
              <a:defRPr sz="1885"/>
            </a:lvl8pPr>
            <a:lvl9pPr>
              <a:defRPr sz="18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616" y="9040830"/>
            <a:ext cx="9473903" cy="29550175"/>
          </a:xfrm>
        </p:spPr>
        <p:txBody>
          <a:bodyPr/>
          <a:lstStyle>
            <a:lvl1pPr marL="0" indent="0">
              <a:buNone/>
              <a:defRPr sz="1347"/>
            </a:lvl1pPr>
            <a:lvl2pPr marL="426379" indent="0">
              <a:buNone/>
              <a:defRPr sz="1077"/>
            </a:lvl2pPr>
            <a:lvl3pPr marL="852759" indent="0">
              <a:buNone/>
              <a:defRPr sz="943"/>
            </a:lvl3pPr>
            <a:lvl4pPr marL="1279138" indent="0">
              <a:buNone/>
              <a:defRPr sz="808"/>
            </a:lvl4pPr>
            <a:lvl5pPr marL="1705516" indent="0">
              <a:buNone/>
              <a:defRPr sz="808"/>
            </a:lvl5pPr>
            <a:lvl6pPr marL="2131895" indent="0">
              <a:buNone/>
              <a:defRPr sz="808"/>
            </a:lvl6pPr>
            <a:lvl7pPr marL="2558275" indent="0">
              <a:buNone/>
              <a:defRPr sz="808"/>
            </a:lvl7pPr>
            <a:lvl8pPr marL="2984654" indent="0">
              <a:buNone/>
              <a:defRPr sz="808"/>
            </a:lvl8pPr>
            <a:lvl9pPr marL="3411033" indent="0">
              <a:buNone/>
              <a:defRPr sz="8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26A8D-EF6E-4801-B7C3-03601F7A9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38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134" y="30240446"/>
            <a:ext cx="17279957" cy="3570315"/>
          </a:xfrm>
        </p:spPr>
        <p:txBody>
          <a:bodyPr anchor="b"/>
          <a:lstStyle>
            <a:lvl1pPr algn="l">
              <a:defRPr sz="188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134" y="3859885"/>
            <a:ext cx="17279957" cy="25920383"/>
          </a:xfrm>
        </p:spPr>
        <p:txBody>
          <a:bodyPr/>
          <a:lstStyle>
            <a:lvl1pPr marL="0" indent="0">
              <a:buNone/>
              <a:defRPr sz="2963"/>
            </a:lvl1pPr>
            <a:lvl2pPr marL="426379" indent="0">
              <a:buNone/>
              <a:defRPr sz="2559"/>
            </a:lvl2pPr>
            <a:lvl3pPr marL="852759" indent="0">
              <a:buNone/>
              <a:defRPr sz="2289"/>
            </a:lvl3pPr>
            <a:lvl4pPr marL="1279138" indent="0">
              <a:buNone/>
              <a:defRPr sz="1885"/>
            </a:lvl4pPr>
            <a:lvl5pPr marL="1705516" indent="0">
              <a:buNone/>
              <a:defRPr sz="1885"/>
            </a:lvl5pPr>
            <a:lvl6pPr marL="2131895" indent="0">
              <a:buNone/>
              <a:defRPr sz="1885"/>
            </a:lvl6pPr>
            <a:lvl7pPr marL="2558275" indent="0">
              <a:buNone/>
              <a:defRPr sz="1885"/>
            </a:lvl7pPr>
            <a:lvl8pPr marL="2984654" indent="0">
              <a:buNone/>
              <a:defRPr sz="1885"/>
            </a:lvl8pPr>
            <a:lvl9pPr marL="3411033" indent="0">
              <a:buNone/>
              <a:defRPr sz="188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134" y="33810760"/>
            <a:ext cx="17279957" cy="5069813"/>
          </a:xfrm>
        </p:spPr>
        <p:txBody>
          <a:bodyPr/>
          <a:lstStyle>
            <a:lvl1pPr marL="0" indent="0">
              <a:buNone/>
              <a:defRPr sz="1347"/>
            </a:lvl1pPr>
            <a:lvl2pPr marL="426379" indent="0">
              <a:buNone/>
              <a:defRPr sz="1077"/>
            </a:lvl2pPr>
            <a:lvl3pPr marL="852759" indent="0">
              <a:buNone/>
              <a:defRPr sz="943"/>
            </a:lvl3pPr>
            <a:lvl4pPr marL="1279138" indent="0">
              <a:buNone/>
              <a:defRPr sz="808"/>
            </a:lvl4pPr>
            <a:lvl5pPr marL="1705516" indent="0">
              <a:buNone/>
              <a:defRPr sz="808"/>
            </a:lvl5pPr>
            <a:lvl6pPr marL="2131895" indent="0">
              <a:buNone/>
              <a:defRPr sz="808"/>
            </a:lvl6pPr>
            <a:lvl7pPr marL="2558275" indent="0">
              <a:buNone/>
              <a:defRPr sz="808"/>
            </a:lvl7pPr>
            <a:lvl8pPr marL="2984654" indent="0">
              <a:buNone/>
              <a:defRPr sz="808"/>
            </a:lvl8pPr>
            <a:lvl9pPr marL="3411033" indent="0">
              <a:buNone/>
              <a:defRPr sz="8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13960-DB0F-4E7B-94A5-CA5AF8227A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47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F9EFF"/>
            </a:gs>
            <a:gs pos="100000">
              <a:srgbClr val="CDF1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177" y="3841265"/>
            <a:ext cx="24482071" cy="720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4900" tIns="147450" rIns="294900" bIns="147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177" y="12479580"/>
            <a:ext cx="24482071" cy="2591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59177" y="39359374"/>
            <a:ext cx="6000802" cy="288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 defTabSz="3969761">
              <a:defRPr sz="606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0289" y="39359374"/>
            <a:ext cx="9119850" cy="288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 algn="ctr" defTabSz="3969761">
              <a:defRPr sz="606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40448" y="39359374"/>
            <a:ext cx="6000800" cy="288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4900" tIns="147450" rIns="294900" bIns="147450" numCol="1" anchor="t" anchorCtr="0" compatLnSpc="1">
            <a:prstTxWarp prst="textNoShape">
              <a:avLst/>
            </a:prstTxWarp>
          </a:bodyPr>
          <a:lstStyle>
            <a:lvl1pPr algn="r" defTabSz="3969761">
              <a:defRPr sz="606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04EC79-DB53-4130-9B2A-00B9C9213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69761" rtl="0" eaLnBrk="0" fontAlgn="base" hangingPunct="0">
        <a:spcBef>
          <a:spcPct val="0"/>
        </a:spcBef>
        <a:spcAft>
          <a:spcPct val="0"/>
        </a:spcAft>
        <a:defRPr sz="19122">
          <a:solidFill>
            <a:schemeClr val="tx2"/>
          </a:solidFill>
          <a:latin typeface="+mj-lt"/>
          <a:ea typeface="+mj-ea"/>
          <a:cs typeface="+mj-cs"/>
        </a:defRPr>
      </a:lvl1pPr>
      <a:lvl2pPr algn="ctr" defTabSz="3969761" rtl="0" eaLnBrk="0" fontAlgn="base" hangingPunct="0">
        <a:spcBef>
          <a:spcPct val="0"/>
        </a:spcBef>
        <a:spcAft>
          <a:spcPct val="0"/>
        </a:spcAft>
        <a:defRPr sz="19122">
          <a:solidFill>
            <a:schemeClr val="tx2"/>
          </a:solidFill>
          <a:latin typeface="Times New Roman" pitchFamily="18" charset="0"/>
        </a:defRPr>
      </a:lvl2pPr>
      <a:lvl3pPr algn="ctr" defTabSz="3969761" rtl="0" eaLnBrk="0" fontAlgn="base" hangingPunct="0">
        <a:spcBef>
          <a:spcPct val="0"/>
        </a:spcBef>
        <a:spcAft>
          <a:spcPct val="0"/>
        </a:spcAft>
        <a:defRPr sz="19122">
          <a:solidFill>
            <a:schemeClr val="tx2"/>
          </a:solidFill>
          <a:latin typeface="Times New Roman" pitchFamily="18" charset="0"/>
        </a:defRPr>
      </a:lvl3pPr>
      <a:lvl4pPr algn="ctr" defTabSz="3969761" rtl="0" eaLnBrk="0" fontAlgn="base" hangingPunct="0">
        <a:spcBef>
          <a:spcPct val="0"/>
        </a:spcBef>
        <a:spcAft>
          <a:spcPct val="0"/>
        </a:spcAft>
        <a:defRPr sz="19122">
          <a:solidFill>
            <a:schemeClr val="tx2"/>
          </a:solidFill>
          <a:latin typeface="Times New Roman" pitchFamily="18" charset="0"/>
        </a:defRPr>
      </a:lvl4pPr>
      <a:lvl5pPr algn="ctr" defTabSz="3969761" rtl="0" eaLnBrk="0" fontAlgn="base" hangingPunct="0">
        <a:spcBef>
          <a:spcPct val="0"/>
        </a:spcBef>
        <a:spcAft>
          <a:spcPct val="0"/>
        </a:spcAft>
        <a:defRPr sz="19122">
          <a:solidFill>
            <a:schemeClr val="tx2"/>
          </a:solidFill>
          <a:latin typeface="Times New Roman" pitchFamily="18" charset="0"/>
        </a:defRPr>
      </a:lvl5pPr>
      <a:lvl6pPr marL="426379" algn="ctr" defTabSz="3970655" rtl="0" eaLnBrk="0" fontAlgn="base" hangingPunct="0">
        <a:spcBef>
          <a:spcPct val="0"/>
        </a:spcBef>
        <a:spcAft>
          <a:spcPct val="0"/>
        </a:spcAft>
        <a:defRPr sz="19122">
          <a:solidFill>
            <a:schemeClr val="tx2"/>
          </a:solidFill>
          <a:latin typeface="Times New Roman" pitchFamily="18" charset="0"/>
        </a:defRPr>
      </a:lvl6pPr>
      <a:lvl7pPr marL="852759" algn="ctr" defTabSz="3970655" rtl="0" eaLnBrk="0" fontAlgn="base" hangingPunct="0">
        <a:spcBef>
          <a:spcPct val="0"/>
        </a:spcBef>
        <a:spcAft>
          <a:spcPct val="0"/>
        </a:spcAft>
        <a:defRPr sz="19122">
          <a:solidFill>
            <a:schemeClr val="tx2"/>
          </a:solidFill>
          <a:latin typeface="Times New Roman" pitchFamily="18" charset="0"/>
        </a:defRPr>
      </a:lvl7pPr>
      <a:lvl8pPr marL="1279138" algn="ctr" defTabSz="3970655" rtl="0" eaLnBrk="0" fontAlgn="base" hangingPunct="0">
        <a:spcBef>
          <a:spcPct val="0"/>
        </a:spcBef>
        <a:spcAft>
          <a:spcPct val="0"/>
        </a:spcAft>
        <a:defRPr sz="19122">
          <a:solidFill>
            <a:schemeClr val="tx2"/>
          </a:solidFill>
          <a:latin typeface="Times New Roman" pitchFamily="18" charset="0"/>
        </a:defRPr>
      </a:lvl8pPr>
      <a:lvl9pPr marL="1705516" algn="ctr" defTabSz="3970655" rtl="0" eaLnBrk="0" fontAlgn="base" hangingPunct="0">
        <a:spcBef>
          <a:spcPct val="0"/>
        </a:spcBef>
        <a:spcAft>
          <a:spcPct val="0"/>
        </a:spcAft>
        <a:defRPr sz="19122">
          <a:solidFill>
            <a:schemeClr val="tx2"/>
          </a:solidFill>
          <a:latin typeface="Times New Roman" pitchFamily="18" charset="0"/>
        </a:defRPr>
      </a:lvl9pPr>
    </p:titleStyle>
    <p:bodyStyle>
      <a:lvl1pPr marL="1487858" indent="-1487858" algn="l" defTabSz="3969761" rtl="0" eaLnBrk="0" fontAlgn="base" hangingPunct="0">
        <a:spcBef>
          <a:spcPct val="20000"/>
        </a:spcBef>
        <a:spcAft>
          <a:spcPct val="0"/>
        </a:spcAft>
        <a:buChar char="•"/>
        <a:defRPr sz="13870">
          <a:solidFill>
            <a:schemeClr val="tx1"/>
          </a:solidFill>
          <a:latin typeface="+mn-lt"/>
          <a:ea typeface="+mn-ea"/>
          <a:cs typeface="+mn-cs"/>
        </a:defRPr>
      </a:lvl1pPr>
      <a:lvl2pPr marL="3223693" indent="-1237745" algn="l" defTabSz="3969761" rtl="0" eaLnBrk="0" fontAlgn="base" hangingPunct="0">
        <a:spcBef>
          <a:spcPct val="20000"/>
        </a:spcBef>
        <a:spcAft>
          <a:spcPct val="0"/>
        </a:spcAft>
        <a:buChar char="–"/>
        <a:defRPr sz="12119">
          <a:solidFill>
            <a:schemeClr val="tx1"/>
          </a:solidFill>
          <a:latin typeface="+mn-lt"/>
        </a:defRPr>
      </a:lvl2pPr>
      <a:lvl3pPr marL="4961666" indent="-991906" algn="l" defTabSz="3969761" rtl="0" eaLnBrk="0" fontAlgn="base" hangingPunct="0">
        <a:spcBef>
          <a:spcPct val="20000"/>
        </a:spcBef>
        <a:spcAft>
          <a:spcPct val="0"/>
        </a:spcAft>
        <a:buChar char="•"/>
        <a:defRPr sz="10503">
          <a:solidFill>
            <a:schemeClr val="tx1"/>
          </a:solidFill>
          <a:latin typeface="+mn-lt"/>
        </a:defRPr>
      </a:lvl3pPr>
      <a:lvl4pPr marL="6947614" indent="-989769" algn="l" defTabSz="3969761" rtl="0" eaLnBrk="0" fontAlgn="base" hangingPunct="0">
        <a:spcBef>
          <a:spcPct val="20000"/>
        </a:spcBef>
        <a:spcAft>
          <a:spcPct val="0"/>
        </a:spcAft>
        <a:buChar char="–"/>
        <a:defRPr sz="8618">
          <a:solidFill>
            <a:schemeClr val="tx1"/>
          </a:solidFill>
          <a:latin typeface="+mn-lt"/>
        </a:defRPr>
      </a:lvl4pPr>
      <a:lvl5pPr marL="8933564" indent="-989769" algn="l" defTabSz="3969761" rtl="0" eaLnBrk="0" fontAlgn="base" hangingPunct="0">
        <a:spcBef>
          <a:spcPct val="20000"/>
        </a:spcBef>
        <a:spcAft>
          <a:spcPct val="0"/>
        </a:spcAft>
        <a:buChar char="»"/>
        <a:defRPr sz="8618">
          <a:solidFill>
            <a:schemeClr val="tx1"/>
          </a:solidFill>
          <a:latin typeface="+mn-lt"/>
        </a:defRPr>
      </a:lvl5pPr>
      <a:lvl6pPr marL="9361095" indent="-991923" algn="l" defTabSz="3970655" rtl="0" eaLnBrk="0" fontAlgn="base" hangingPunct="0">
        <a:spcBef>
          <a:spcPct val="20000"/>
        </a:spcBef>
        <a:spcAft>
          <a:spcPct val="0"/>
        </a:spcAft>
        <a:buChar char="»"/>
        <a:defRPr sz="8618">
          <a:solidFill>
            <a:schemeClr val="tx1"/>
          </a:solidFill>
          <a:latin typeface="+mn-lt"/>
        </a:defRPr>
      </a:lvl6pPr>
      <a:lvl7pPr marL="9787474" indent="-991923" algn="l" defTabSz="3970655" rtl="0" eaLnBrk="0" fontAlgn="base" hangingPunct="0">
        <a:spcBef>
          <a:spcPct val="20000"/>
        </a:spcBef>
        <a:spcAft>
          <a:spcPct val="0"/>
        </a:spcAft>
        <a:buChar char="»"/>
        <a:defRPr sz="8618">
          <a:solidFill>
            <a:schemeClr val="tx1"/>
          </a:solidFill>
          <a:latin typeface="+mn-lt"/>
        </a:defRPr>
      </a:lvl7pPr>
      <a:lvl8pPr marL="10213853" indent="-991923" algn="l" defTabSz="3970655" rtl="0" eaLnBrk="0" fontAlgn="base" hangingPunct="0">
        <a:spcBef>
          <a:spcPct val="20000"/>
        </a:spcBef>
        <a:spcAft>
          <a:spcPct val="0"/>
        </a:spcAft>
        <a:buChar char="»"/>
        <a:defRPr sz="8618">
          <a:solidFill>
            <a:schemeClr val="tx1"/>
          </a:solidFill>
          <a:latin typeface="+mn-lt"/>
        </a:defRPr>
      </a:lvl8pPr>
      <a:lvl9pPr marL="10640233" indent="-991923" algn="l" defTabSz="3970655" rtl="0" eaLnBrk="0" fontAlgn="base" hangingPunct="0">
        <a:spcBef>
          <a:spcPct val="20000"/>
        </a:spcBef>
        <a:spcAft>
          <a:spcPct val="0"/>
        </a:spcAft>
        <a:buChar char="»"/>
        <a:defRPr sz="86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2759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26379" algn="l" defTabSz="852759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2pPr>
      <a:lvl3pPr marL="852759" algn="l" defTabSz="852759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279138" algn="l" defTabSz="852759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4pPr>
      <a:lvl5pPr marL="1705516" algn="l" defTabSz="852759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5pPr>
      <a:lvl6pPr marL="2131895" algn="l" defTabSz="852759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6pPr>
      <a:lvl7pPr marL="2558275" algn="l" defTabSz="852759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7pPr>
      <a:lvl8pPr marL="2984654" algn="l" defTabSz="852759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8pPr>
      <a:lvl9pPr marL="3411033" algn="l" defTabSz="852759" rtl="0" eaLnBrk="1" latinLnBrk="0" hangingPunct="1">
        <a:defRPr sz="1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743A98"/>
            </a:gs>
            <a:gs pos="100000">
              <a:srgbClr val="552B6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/>
          <p:cNvSpPr>
            <a:spLocks noChangeArrowheads="1"/>
          </p:cNvSpPr>
          <p:nvPr/>
        </p:nvSpPr>
        <p:spPr bwMode="auto">
          <a:xfrm>
            <a:off x="17102" y="4200"/>
            <a:ext cx="28783323" cy="35637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7046" tIns="43522" rIns="87046" bIns="43522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SG" altLang="zh-CN" sz="2289">
              <a:ea typeface="宋体" panose="02010600030101010101" pitchFamily="2" charset="-122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1005" y="6834468"/>
            <a:ext cx="27891860" cy="34784075"/>
          </a:xfrm>
          <a:prstGeom prst="roundRect">
            <a:avLst>
              <a:gd name="adj" fmla="val 202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87046" tIns="43522" rIns="87046" bIns="43522"/>
          <a:lstStyle/>
          <a:p>
            <a:pPr>
              <a:defRPr/>
            </a:pPr>
            <a:endParaRPr lang="en-SG" altLang="zh-CN" sz="3190">
              <a:ea typeface="宋体" pitchFamily="2" charset="-122"/>
            </a:endParaRPr>
          </a:p>
        </p:txBody>
      </p:sp>
      <p:sp>
        <p:nvSpPr>
          <p:cNvPr id="4100" name="Text Box 35"/>
          <p:cNvSpPr txBox="1">
            <a:spLocks noChangeArrowheads="1"/>
          </p:cNvSpPr>
          <p:nvPr/>
        </p:nvSpPr>
        <p:spPr bwMode="auto">
          <a:xfrm>
            <a:off x="-130408" y="3607401"/>
            <a:ext cx="28870973" cy="308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35743" tIns="335743" rIns="335743" bIns="335743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5252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Congcong</a:t>
            </a:r>
            <a:r>
              <a:rPr lang="en-US" altLang="zh-CN" sz="5252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Miao, Ziyan Luo, </a:t>
            </a:r>
            <a:r>
              <a:rPr lang="en-US" altLang="zh-CN" sz="5252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Fengzhu</a:t>
            </a:r>
            <a:r>
              <a:rPr lang="en-US" altLang="zh-CN" sz="5252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Zeng, </a:t>
            </a:r>
            <a:r>
              <a:rPr lang="en-US" altLang="zh-CN" sz="5252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Jilong</a:t>
            </a:r>
            <a:r>
              <a:rPr lang="en-US" altLang="zh-CN" sz="5252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Wang </a:t>
            </a:r>
            <a:endParaRPr lang="zh-CN" altLang="en-US" sz="5252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en-GB" altLang="zh-CN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Department of Computer Science &amp; Technology, Tsinghua University, China</a:t>
            </a:r>
          </a:p>
          <a:p>
            <a:pPr algn="ctr">
              <a:spcBef>
                <a:spcPct val="2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Institute for Network Sciences and Cyberspace, Tsinghua University, China</a:t>
            </a:r>
            <a:endParaRPr lang="en-GB" altLang="zh-CN" sz="3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en-GB" altLang="zh-CN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Beijing National Research </a:t>
            </a:r>
            <a:r>
              <a:rPr lang="en-GB" altLang="zh-CN" sz="32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Center</a:t>
            </a:r>
            <a:r>
              <a:rPr lang="en-GB" altLang="zh-CN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for Information Science and Technology, China </a:t>
            </a:r>
          </a:p>
        </p:txBody>
      </p:sp>
      <p:sp>
        <p:nvSpPr>
          <p:cNvPr id="4102" name="Rounded Rectangle 5"/>
          <p:cNvSpPr>
            <a:spLocks noChangeArrowheads="1"/>
          </p:cNvSpPr>
          <p:nvPr/>
        </p:nvSpPr>
        <p:spPr bwMode="auto">
          <a:xfrm>
            <a:off x="5983253" y="570717"/>
            <a:ext cx="16643653" cy="25290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7046" tIns="43522" rIns="87046" bIns="43522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6868" b="1" dirty="0">
                <a:solidFill>
                  <a:srgbClr val="733A9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Predicting human mobility via Attentive Convolutional Network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5880" y="7198719"/>
            <a:ext cx="13017056" cy="859395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50800" dir="5400000" algn="ctr" rotWithShape="0">
              <a:schemeClr val="tx2">
                <a:lumMod val="85000"/>
                <a:lumOff val="15000"/>
              </a:schemeClr>
            </a:outerShdw>
          </a:effectLst>
        </p:spPr>
        <p:txBody>
          <a:bodyPr lIns="87046" tIns="43522" rIns="87046" bIns="43522"/>
          <a:lstStyle/>
          <a:p>
            <a:pPr marL="814475" indent="-814475">
              <a:buFont typeface="Wingdings" pitchFamily="2" charset="2"/>
              <a:buChar char="v"/>
              <a:defRPr/>
            </a:pPr>
            <a:r>
              <a:rPr lang="en-US" altLang="zh-CN" sz="4578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Background &amp; Motivations</a:t>
            </a:r>
            <a:endParaRPr lang="en-SG" altLang="zh-CN" sz="4578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105" name="Rectangle 32"/>
          <p:cNvSpPr>
            <a:spLocks noChangeArrowheads="1"/>
          </p:cNvSpPr>
          <p:nvPr/>
        </p:nvSpPr>
        <p:spPr bwMode="auto">
          <a:xfrm>
            <a:off x="70620" y="3240827"/>
            <a:ext cx="28772633" cy="35701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47000">
                <a:srgbClr val="9900FF"/>
              </a:gs>
              <a:gs pos="100000">
                <a:srgbClr val="C000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7046" tIns="43522" rIns="87046" bIns="43522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SG" altLang="zh-CN" sz="2289">
              <a:ea typeface="宋体" panose="02010600030101010101" pitchFamily="2" charset="-122"/>
            </a:endParaRPr>
          </a:p>
        </p:txBody>
      </p:sp>
      <p:sp>
        <p:nvSpPr>
          <p:cNvPr id="4106" name="Rectangle 1"/>
          <p:cNvSpPr>
            <a:spLocks noChangeArrowheads="1"/>
          </p:cNvSpPr>
          <p:nvPr/>
        </p:nvSpPr>
        <p:spPr bwMode="auto">
          <a:xfrm>
            <a:off x="481005" y="41989841"/>
            <a:ext cx="27648151" cy="10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7046" tIns="43522" rIns="87046" bIns="43522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sz="377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Email: mcc15@mails.tsinghua.edu.cn</a:t>
            </a:r>
          </a:p>
        </p:txBody>
      </p:sp>
      <p:sp>
        <p:nvSpPr>
          <p:cNvPr id="4115" name="Rectangle 34"/>
          <p:cNvSpPr>
            <a:spLocks noChangeArrowheads="1"/>
          </p:cNvSpPr>
          <p:nvPr/>
        </p:nvSpPr>
        <p:spPr bwMode="auto">
          <a:xfrm>
            <a:off x="0" y="-218105"/>
            <a:ext cx="184731" cy="44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 sz="2289">
              <a:ea typeface="宋体" panose="02010600030101010101" pitchFamily="2" charset="-122"/>
            </a:endParaRPr>
          </a:p>
        </p:txBody>
      </p:sp>
      <p:sp>
        <p:nvSpPr>
          <p:cNvPr id="40" name="Rounded Rectangle 7"/>
          <p:cNvSpPr/>
          <p:nvPr/>
        </p:nvSpPr>
        <p:spPr bwMode="auto">
          <a:xfrm>
            <a:off x="516192" y="8119196"/>
            <a:ext cx="13356860" cy="10227016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Predicting human mobility is an important trajectory mining task for various applications, ranging from smart city planning to personalized recommendation system.</a:t>
            </a:r>
          </a:p>
          <a:p>
            <a:pPr marL="1299589" lvl="2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While most of previous works adopt GPS tracking data to model human mobility, the recent fast-growing geo-tagged social media (GTSM) data brings new opportunities to this task.</a:t>
            </a:r>
          </a:p>
          <a:p>
            <a:pPr marL="1299589" lvl="2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Three challenges predicting </a:t>
            </a:r>
            <a:r>
              <a:rPr lang="it-IT" altLang="zh-CN" sz="3600" dirty="0">
                <a:latin typeface="Times New Roman" charset="0"/>
                <a:ea typeface="Times New Roman" charset="0"/>
                <a:cs typeface="Times New Roman" charset="0"/>
              </a:rPr>
              <a:t>geo-tagged social media (GTSM) data</a:t>
            </a:r>
            <a:r>
              <a:rPr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: 1) extreme data sparsity; 2) high order sequential patterns of human mobility and 3) evolving preference of users for tagging.</a:t>
            </a: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The main motivation of our research is that the state-of-the-art models to predict human mobility are RNN based, which has many constraints.</a:t>
            </a:r>
          </a:p>
          <a:p>
            <a:pPr marL="1742025" lvl="3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Inspired by many methods in NLP and sequence modeling, we want to have a try with CNN.</a:t>
            </a:r>
          </a:p>
          <a:p>
            <a:pPr marL="1742025" lvl="3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42025" lvl="3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zh-CN" altLang="en-US" sz="3232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9" name="Rectangle 11"/>
          <p:cNvSpPr/>
          <p:nvPr/>
        </p:nvSpPr>
        <p:spPr bwMode="auto">
          <a:xfrm>
            <a:off x="14832260" y="7198719"/>
            <a:ext cx="13017057" cy="859395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50800" dir="5400000" algn="ctr" rotWithShape="0">
              <a:schemeClr val="tx2">
                <a:lumMod val="85000"/>
                <a:lumOff val="15000"/>
              </a:schemeClr>
            </a:outerShdw>
          </a:effectLst>
        </p:spPr>
        <p:txBody>
          <a:bodyPr lIns="87046" tIns="43522" rIns="87046" bIns="43522"/>
          <a:lstStyle/>
          <a:p>
            <a:pPr marL="814475" indent="-814475">
              <a:buFont typeface="Wingdings" pitchFamily="2" charset="2"/>
              <a:buChar char="v"/>
              <a:defRPr/>
            </a:pPr>
            <a:r>
              <a:rPr lang="en-US" altLang="zh-CN" sz="4580" b="1" dirty="0">
                <a:solidFill>
                  <a:srgbClr val="733A97"/>
                </a:solidFill>
                <a:latin typeface="Arial" charset="0"/>
                <a:ea typeface="Arial" charset="0"/>
                <a:cs typeface="Arial" charset="0"/>
              </a:rPr>
              <a:t>Experiments &amp; Results </a:t>
            </a:r>
            <a:endParaRPr lang="zh-CN" altLang="zh-CN" sz="4580" b="1" dirty="0">
              <a:solidFill>
                <a:srgbClr val="733A97"/>
              </a:solidFill>
              <a:latin typeface="Arial" charset="0"/>
              <a:ea typeface="Arial" charset="0"/>
              <a:cs typeface="Arial" charset="0"/>
            </a:endParaRPr>
          </a:p>
          <a:p>
            <a:pPr marL="814475" indent="-814475">
              <a:buFont typeface="Wingdings" pitchFamily="2" charset="2"/>
              <a:buChar char="v"/>
              <a:defRPr/>
            </a:pPr>
            <a:endParaRPr lang="zh-CN" altLang="zh-CN" sz="4580" b="1" dirty="0">
              <a:solidFill>
                <a:srgbClr val="733A97"/>
              </a:solidFill>
              <a:latin typeface="Arial" charset="0"/>
              <a:ea typeface="Arial" charset="0"/>
              <a:cs typeface="Arial" charset="0"/>
            </a:endParaRPr>
          </a:p>
          <a:p>
            <a:pPr marL="814475" indent="-814475">
              <a:buFont typeface="Wingdings" pitchFamily="2" charset="2"/>
              <a:buChar char="v"/>
              <a:defRPr/>
            </a:pPr>
            <a:endParaRPr lang="en-SG" altLang="zh-CN" sz="4578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5" name="Rounded Rectangle 7"/>
          <p:cNvSpPr/>
          <p:nvPr/>
        </p:nvSpPr>
        <p:spPr bwMode="auto">
          <a:xfrm>
            <a:off x="14616236" y="36721999"/>
            <a:ext cx="13333397" cy="5040560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We propose a novel solution to predict human mobility on sparse and complex GTSM data.</a:t>
            </a: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Our experiments on three GTSM datasets suggest ACN consistently outperforms the existing state-of-art methods on a variety of common evaluation metrics.</a:t>
            </a: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We want to conduct more experiments and focus more on the </a:t>
            </a:r>
            <a:r>
              <a:rPr lang="en-US" altLang="zh-CN" sz="3600" b="1" dirty="0" err="1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explainability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of our model in</a:t>
            </a:r>
            <a:r>
              <a:rPr lang="zh-CN" altLang="en-US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lang="zh-CN" altLang="en-US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future.</a:t>
            </a:r>
          </a:p>
          <a:p>
            <a:pPr marL="425407" lvl="1" indent="0">
              <a:spcBef>
                <a:spcPts val="1200"/>
              </a:spcBef>
              <a:defRPr/>
            </a:pPr>
            <a:endParaRPr lang="en-US" altLang="zh-CN" sz="360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73" name="Rectangle 11"/>
          <p:cNvSpPr/>
          <p:nvPr/>
        </p:nvSpPr>
        <p:spPr bwMode="auto">
          <a:xfrm>
            <a:off x="14733240" y="35497863"/>
            <a:ext cx="13017057" cy="859395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50800" dir="5400000" algn="ctr" rotWithShape="0">
              <a:schemeClr val="tx2">
                <a:lumMod val="85000"/>
                <a:lumOff val="15000"/>
              </a:schemeClr>
            </a:outerShdw>
          </a:effectLst>
        </p:spPr>
        <p:txBody>
          <a:bodyPr lIns="87046" tIns="43522" rIns="87046" bIns="43522"/>
          <a:lstStyle/>
          <a:p>
            <a:pPr marL="814475" indent="-814475">
              <a:buFont typeface="Wingdings" pitchFamily="2" charset="2"/>
              <a:buChar char="v"/>
              <a:defRPr/>
            </a:pPr>
            <a:r>
              <a:rPr lang="en-US" altLang="zh-CN" sz="4578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Conclusion</a:t>
            </a:r>
            <a:r>
              <a:rPr lang="zh-CN" altLang="en-US" sz="4578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4578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&amp;</a:t>
            </a:r>
            <a:r>
              <a:rPr lang="zh-CN" altLang="en-US" sz="4578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4578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Future work</a:t>
            </a:r>
          </a:p>
          <a:p>
            <a:pPr marL="814475" indent="-814475">
              <a:buFont typeface="Wingdings" pitchFamily="2" charset="2"/>
              <a:buChar char="v"/>
              <a:defRPr/>
            </a:pPr>
            <a:endParaRPr lang="en-SG" altLang="zh-CN" sz="4578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4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482" y="567279"/>
            <a:ext cx="2308823" cy="230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125" y="601485"/>
            <a:ext cx="2159177" cy="21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32" y="560865"/>
            <a:ext cx="2283169" cy="23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11"/>
          <p:cNvSpPr/>
          <p:nvPr/>
        </p:nvSpPr>
        <p:spPr bwMode="auto">
          <a:xfrm>
            <a:off x="823401" y="18690113"/>
            <a:ext cx="13017056" cy="859395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50800" dir="5400000" algn="ctr" rotWithShape="0">
              <a:schemeClr val="tx2">
                <a:lumMod val="85000"/>
                <a:lumOff val="15000"/>
              </a:schemeClr>
            </a:outerShdw>
          </a:effectLst>
        </p:spPr>
        <p:txBody>
          <a:bodyPr lIns="87046" tIns="43522" rIns="87046" bIns="43522"/>
          <a:lstStyle/>
          <a:p>
            <a:pPr marL="814475" indent="-814475">
              <a:buFont typeface="Wingdings" pitchFamily="2" charset="2"/>
              <a:buChar char="v"/>
              <a:defRPr/>
            </a:pPr>
            <a:r>
              <a:rPr lang="en-US" altLang="zh-CN" sz="4578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Methods</a:t>
            </a:r>
            <a:endParaRPr lang="en-SG" altLang="zh-CN" sz="4578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12" y="-31553"/>
            <a:ext cx="2479996" cy="3509507"/>
          </a:xfrm>
          <a:prstGeom prst="rect">
            <a:avLst/>
          </a:prstGeom>
        </p:spPr>
      </p:pic>
      <p:sp>
        <p:nvSpPr>
          <p:cNvPr id="48" name="Rounded Rectangle 7"/>
          <p:cNvSpPr/>
          <p:nvPr/>
        </p:nvSpPr>
        <p:spPr bwMode="auto">
          <a:xfrm>
            <a:off x="14832260" y="8320961"/>
            <a:ext cx="13144764" cy="20346085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Ex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Arial" charset="0"/>
                <a:cs typeface="Arial" charset="0"/>
              </a:rPr>
              <a:t>periment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1:</a:t>
            </a:r>
            <a:r>
              <a:rPr lang="zh-CN" altLang="en-US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Our model vs. Baselines</a:t>
            </a:r>
            <a:endParaRPr lang="en-US" altLang="zh-CN" sz="3600" dirty="0">
              <a:solidFill>
                <a:schemeClr val="tx1"/>
              </a:solidFill>
              <a:ea typeface="宋体" pitchFamily="2" charset="-122"/>
              <a:cs typeface="Arial" charset="0"/>
            </a:endParaRPr>
          </a:p>
          <a:p>
            <a:pPr marL="1451948" lvl="2" indent="-571500"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1"/>
              </a:solidFill>
              <a:ea typeface="宋体" pitchFamily="2" charset="-122"/>
              <a:cs typeface="Arial" charset="0"/>
            </a:endParaRPr>
          </a:p>
          <a:p>
            <a:pPr marL="1451948" lvl="2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  <a:cs typeface="Arial" charset="0"/>
              </a:rPr>
              <a:t>Results shows that ACN consistently outperforms the existing state-of-art methods on a variety of common evaluation metrics.</a:t>
            </a: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377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377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425407" lvl="1" indent="0">
              <a:spcBef>
                <a:spcPts val="1200"/>
              </a:spcBef>
              <a:defRPr/>
            </a:pPr>
            <a:endParaRPr lang="en-US" altLang="zh-CN" sz="377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377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377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377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377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425407" lvl="1" indent="0">
              <a:spcBef>
                <a:spcPts val="1200"/>
              </a:spcBef>
              <a:defRPr/>
            </a:pPr>
            <a:endParaRPr lang="zh-CN" altLang="en-US" sz="377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Ex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Arial" charset="0"/>
                <a:cs typeface="Arial" charset="0"/>
              </a:rPr>
              <a:t>periment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2</a:t>
            </a:r>
            <a:r>
              <a:rPr lang="en-US" altLang="zh-CN" sz="377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:</a:t>
            </a:r>
            <a:r>
              <a:rPr lang="zh-CN" altLang="en-US" sz="377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377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Impact of key hyperparameters</a:t>
            </a:r>
          </a:p>
          <a:p>
            <a:pPr marL="1299589" lvl="2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  <a:cs typeface="Arial" charset="0"/>
              </a:rPr>
              <a:t>We exam the impact of the key hyperparameters one at a time by holding the remaining hyperparameters at the optimal settings.</a:t>
            </a:r>
          </a:p>
        </p:txBody>
      </p:sp>
      <p:sp>
        <p:nvSpPr>
          <p:cNvPr id="60" name="Rounded Rectangle 7"/>
          <p:cNvSpPr/>
          <p:nvPr/>
        </p:nvSpPr>
        <p:spPr bwMode="auto">
          <a:xfrm>
            <a:off x="14733240" y="16199719"/>
            <a:ext cx="12105151" cy="943150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425407" lvl="1" indent="0" algn="ctr">
              <a:spcBef>
                <a:spcPts val="1200"/>
              </a:spcBef>
              <a:defRPr/>
            </a:pP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Table</a:t>
            </a:r>
            <a:r>
              <a:rPr lang="zh-CN" altLang="en-US" sz="3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2:</a:t>
            </a:r>
            <a:r>
              <a:rPr lang="zh-CN" altLang="en-US" sz="3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Arial" charset="0"/>
              </a:rPr>
              <a:t>Performance comparison on public GTSM datasets.</a:t>
            </a:r>
            <a:r>
              <a:rPr lang="en-US" altLang="zh-CN" sz="3000" dirty="0"/>
              <a:t> </a:t>
            </a: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47" name="Rounded Rectangle 7">
            <a:extLst>
              <a:ext uri="{FF2B5EF4-FFF2-40B4-BE49-F238E27FC236}">
                <a16:creationId xmlns:a16="http://schemas.microsoft.com/office/drawing/2014/main" id="{00811918-2937-4C4C-98CB-DABF4E6C7B9D}"/>
              </a:ext>
            </a:extLst>
          </p:cNvPr>
          <p:cNvSpPr/>
          <p:nvPr/>
        </p:nvSpPr>
        <p:spPr bwMode="auto">
          <a:xfrm>
            <a:off x="1632953" y="28241205"/>
            <a:ext cx="11397952" cy="943150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425407" lvl="1" indent="0" algn="ctr">
              <a:spcBef>
                <a:spcPts val="1200"/>
              </a:spcBef>
              <a:defRPr/>
            </a:pP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Fig</a:t>
            </a:r>
            <a:r>
              <a:rPr lang="zh-CN" altLang="en-US" sz="3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2:</a:t>
            </a:r>
            <a:r>
              <a:rPr lang="zh-CN" altLang="en-US" sz="3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CN" sz="3200" dirty="0"/>
              <a:t>Architecture of ACN.</a:t>
            </a: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53" name="Rounded Rectangle 7">
            <a:extLst>
              <a:ext uri="{FF2B5EF4-FFF2-40B4-BE49-F238E27FC236}">
                <a16:creationId xmlns:a16="http://schemas.microsoft.com/office/drawing/2014/main" id="{6EBB7EA4-BABE-F14B-9813-53E41F851802}"/>
              </a:ext>
            </a:extLst>
          </p:cNvPr>
          <p:cNvSpPr/>
          <p:nvPr/>
        </p:nvSpPr>
        <p:spPr bwMode="auto">
          <a:xfrm>
            <a:off x="701539" y="38024315"/>
            <a:ext cx="13137895" cy="938066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77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Statistics of</a:t>
            </a:r>
            <a:r>
              <a:rPr lang="zh-CN" altLang="en-US" sz="377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377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lang="zh-CN" altLang="en-US" sz="377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377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dataset</a:t>
            </a:r>
            <a:endParaRPr lang="zh-CN" altLang="en-US" sz="3770" b="1" dirty="0">
              <a:solidFill>
                <a:srgbClr val="733A97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5" name="Rounded Rectangle 7">
            <a:extLst>
              <a:ext uri="{FF2B5EF4-FFF2-40B4-BE49-F238E27FC236}">
                <a16:creationId xmlns:a16="http://schemas.microsoft.com/office/drawing/2014/main" id="{7BB6FCC8-646B-7745-AD74-58E2EB703564}"/>
              </a:ext>
            </a:extLst>
          </p:cNvPr>
          <p:cNvSpPr/>
          <p:nvPr/>
        </p:nvSpPr>
        <p:spPr bwMode="auto">
          <a:xfrm>
            <a:off x="670357" y="28667047"/>
            <a:ext cx="13657847" cy="10863264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7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We propose an attentive convolutional network (ACN) model to predict human mobility from sparse and complex GTSM data.</a:t>
            </a:r>
          </a:p>
          <a:p>
            <a:pPr marL="1299589" lvl="2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  <a:cs typeface="Arial" charset="0"/>
              </a:rPr>
              <a:t>Specifically, we regard the embedded trajectory as an image and use convolution filters to search for sequential patterns as local features of the image.</a:t>
            </a:r>
          </a:p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7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We design HSC which is combined of Hybrid dilated convolutions and Shared and Separable Convolutions in convolution module.</a:t>
            </a:r>
          </a:p>
          <a:p>
            <a:pPr marL="1299589" lvl="2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  <a:cs typeface="Arial" charset="0"/>
              </a:rPr>
              <a:t>The former increases the receptive fields exponentially to capture high order sequential patterns from lengthy trajectory, while the latter is a powerful </a:t>
            </a:r>
            <a:r>
              <a:rPr lang="en-US" altLang="zh-CN" sz="3600" dirty="0" err="1">
                <a:solidFill>
                  <a:schemeClr val="tx1"/>
                </a:solidFill>
                <a:ea typeface="宋体" pitchFamily="2" charset="-122"/>
                <a:cs typeface="Arial" charset="0"/>
              </a:rPr>
              <a:t>degridding</a:t>
            </a: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  <a:cs typeface="Arial" charset="0"/>
              </a:rPr>
              <a:t> method to preserve local information consistency. </a:t>
            </a:r>
          </a:p>
          <a:p>
            <a:pPr marL="1299589" lvl="2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dirty="0">
                <a:solidFill>
                  <a:schemeClr val="tx1"/>
                </a:solidFill>
                <a:ea typeface="宋体" pitchFamily="2" charset="-122"/>
                <a:cs typeface="Arial" charset="0"/>
              </a:rPr>
              <a:t>We propose using an attention mechanism to learn long-term preferences of users from history trajectory.</a:t>
            </a:r>
          </a:p>
        </p:txBody>
      </p:sp>
      <p:sp>
        <p:nvSpPr>
          <p:cNvPr id="69" name="Rounded Rectangle 7">
            <a:extLst>
              <a:ext uri="{FF2B5EF4-FFF2-40B4-BE49-F238E27FC236}">
                <a16:creationId xmlns:a16="http://schemas.microsoft.com/office/drawing/2014/main" id="{C0161783-5715-034B-89BC-F214728894E5}"/>
              </a:ext>
            </a:extLst>
          </p:cNvPr>
          <p:cNvSpPr/>
          <p:nvPr/>
        </p:nvSpPr>
        <p:spPr bwMode="auto">
          <a:xfrm>
            <a:off x="14806223" y="27283940"/>
            <a:ext cx="13137895" cy="3508808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859366" lvl="1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Ex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Arial" charset="0"/>
                <a:cs typeface="Arial" charset="0"/>
              </a:rPr>
              <a:t>periment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3:</a:t>
            </a:r>
            <a:r>
              <a:rPr lang="zh-CN" altLang="en-US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  </a:t>
            </a:r>
            <a:r>
              <a:rPr lang="en-US" altLang="zh-CN" sz="3600" b="1" dirty="0">
                <a:solidFill>
                  <a:srgbClr val="733A97"/>
                </a:solidFill>
                <a:latin typeface="Arial" charset="0"/>
                <a:ea typeface="宋体" pitchFamily="2" charset="-122"/>
                <a:cs typeface="Arial" charset="0"/>
              </a:rPr>
              <a:t>Ablation study</a:t>
            </a:r>
          </a:p>
          <a:p>
            <a:pPr marL="1299589" lvl="2" indent="-433959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We conduct experiments to analyze each component while keeping all hyperparameters at the optimal settings. ACN-s denotes ACN with ss-conv, ACN-d denotes ACN with dilated conv, ACN-no denotes ACN without ss-conv or dilated conv, ACN-</a:t>
            </a:r>
            <a:r>
              <a:rPr lang="en-US" altLang="zh-CN" sz="3600" dirty="0" err="1">
                <a:latin typeface="Times New Roman" charset="0"/>
                <a:ea typeface="Times New Roman" charset="0"/>
                <a:cs typeface="Times New Roman" charset="0"/>
              </a:rPr>
              <a:t>sd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 denotes ACN with both dilated conv and ss-conv.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F14B71B-B158-4F7B-B4D9-FB4210F00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332" y="19893860"/>
            <a:ext cx="10422960" cy="8052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209D33-4B35-41AA-B951-23A5C1D6A5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556" y="38962381"/>
            <a:ext cx="6763188" cy="2272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B29287-CB91-47B4-9CB0-00E744509F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5706" y="39403435"/>
            <a:ext cx="7441252" cy="112991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3E53CD-9B83-41D3-AF85-689C89D13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01723"/>
              </p:ext>
            </p:extLst>
          </p:nvPr>
        </p:nvGraphicFramePr>
        <p:xfrm>
          <a:off x="15727528" y="11591207"/>
          <a:ext cx="10657185" cy="44577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131437">
                  <a:extLst>
                    <a:ext uri="{9D8B030D-6E8A-4147-A177-3AD203B41FA5}">
                      <a16:colId xmlns:a16="http://schemas.microsoft.com/office/drawing/2014/main" val="3283827392"/>
                    </a:ext>
                  </a:extLst>
                </a:gridCol>
                <a:gridCol w="2131437">
                  <a:extLst>
                    <a:ext uri="{9D8B030D-6E8A-4147-A177-3AD203B41FA5}">
                      <a16:colId xmlns:a16="http://schemas.microsoft.com/office/drawing/2014/main" val="2496955907"/>
                    </a:ext>
                  </a:extLst>
                </a:gridCol>
                <a:gridCol w="2131437">
                  <a:extLst>
                    <a:ext uri="{9D8B030D-6E8A-4147-A177-3AD203B41FA5}">
                      <a16:colId xmlns:a16="http://schemas.microsoft.com/office/drawing/2014/main" val="2480570741"/>
                    </a:ext>
                  </a:extLst>
                </a:gridCol>
                <a:gridCol w="2131437">
                  <a:extLst>
                    <a:ext uri="{9D8B030D-6E8A-4147-A177-3AD203B41FA5}">
                      <a16:colId xmlns:a16="http://schemas.microsoft.com/office/drawing/2014/main" val="1864506075"/>
                    </a:ext>
                  </a:extLst>
                </a:gridCol>
                <a:gridCol w="2131437">
                  <a:extLst>
                    <a:ext uri="{9D8B030D-6E8A-4147-A177-3AD203B41FA5}">
                      <a16:colId xmlns:a16="http://schemas.microsoft.com/office/drawing/2014/main" val="2174398544"/>
                    </a:ext>
                  </a:extLst>
                </a:gridCol>
              </a:tblGrid>
              <a:tr h="39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Gowalla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i="0" u="none" strike="noStrike" dirty="0">
                          <a:effectLst/>
                        </a:rPr>
                        <a:t>MC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i="0" u="none" strike="noStrike" dirty="0">
                          <a:effectLst/>
                        </a:rPr>
                        <a:t>MF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i="0" u="none" strike="noStrike" dirty="0">
                          <a:effectLst/>
                        </a:rPr>
                        <a:t>FPMC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i="0" u="none" strike="noStrike" dirty="0">
                          <a:effectLst/>
                        </a:rPr>
                        <a:t>RNN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842768"/>
                  </a:ext>
                </a:extLst>
              </a:tr>
              <a:tr h="39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Acc@1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0.1151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0.0555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0.1163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0.1191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4690452"/>
                  </a:ext>
                </a:extLst>
              </a:tr>
              <a:tr h="394720">
                <a:tc>
                  <a:txBody>
                    <a:bodyPr/>
                    <a:lstStyle/>
                    <a:p>
                      <a:pPr algn="l" fontAlgn="ctr"/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i="0" u="none" strike="noStrike" dirty="0">
                          <a:effectLst/>
                        </a:rPr>
                        <a:t>ST-RNN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i="0" u="none" strike="noStrike" dirty="0" err="1">
                          <a:effectLst/>
                        </a:rPr>
                        <a:t>Deepmove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effectLst/>
                        </a:rPr>
                        <a:t>Ours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sng" strike="noStrike" dirty="0">
                          <a:effectLst/>
                        </a:rPr>
                        <a:t>Improve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1244705"/>
                  </a:ext>
                </a:extLst>
              </a:tr>
              <a:tr h="39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Acc@1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0.1249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0.148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u="none" strike="noStrike" dirty="0">
                          <a:effectLst/>
                        </a:rPr>
                        <a:t>0.1668</a:t>
                      </a:r>
                      <a:endParaRPr lang="en-US" altLang="zh-CN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u="sng" strike="noStrike" dirty="0">
                          <a:effectLst/>
                        </a:rPr>
                        <a:t>12.70%</a:t>
                      </a:r>
                      <a:endParaRPr lang="en-US" altLang="zh-CN" sz="32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0073764"/>
                  </a:ext>
                </a:extLst>
              </a:tr>
              <a:tr h="394720">
                <a:tc>
                  <a:txBody>
                    <a:bodyPr/>
                    <a:lstStyle/>
                    <a:p>
                      <a:pPr algn="l" fontAlgn="ctr"/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1327654"/>
                  </a:ext>
                </a:extLst>
              </a:tr>
              <a:tr h="39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Foursquare TKY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MC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MF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FPMC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RNN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5415720"/>
                  </a:ext>
                </a:extLst>
              </a:tr>
              <a:tr h="39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Acc@1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0.1281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0.1299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0.1281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0.1325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5957858"/>
                  </a:ext>
                </a:extLst>
              </a:tr>
              <a:tr h="394720">
                <a:tc>
                  <a:txBody>
                    <a:bodyPr/>
                    <a:lstStyle/>
                    <a:p>
                      <a:pPr algn="l" fontAlgn="ctr"/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ST-RNN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Deepmove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Ours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sng" strike="noStrike" dirty="0">
                          <a:effectLst/>
                        </a:rPr>
                        <a:t>Improve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4748712"/>
                  </a:ext>
                </a:extLst>
              </a:tr>
              <a:tr h="39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Acc@1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0.1572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0.1881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u="none" strike="noStrike" dirty="0">
                          <a:effectLst/>
                        </a:rPr>
                        <a:t>0.1966</a:t>
                      </a:r>
                      <a:endParaRPr lang="en-US" altLang="zh-CN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u="sng" strike="noStrike" dirty="0">
                          <a:effectLst/>
                        </a:rPr>
                        <a:t>4.52%</a:t>
                      </a:r>
                      <a:endParaRPr lang="en-US" altLang="zh-CN" sz="32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1380374"/>
                  </a:ext>
                </a:extLst>
              </a:tr>
            </a:tbl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90F9F6-369B-4723-B003-4082951DB4C4}"/>
              </a:ext>
            </a:extLst>
          </p:cNvPr>
          <p:cNvGrpSpPr/>
          <p:nvPr/>
        </p:nvGrpSpPr>
        <p:grpSpPr>
          <a:xfrm>
            <a:off x="14698461" y="19440564"/>
            <a:ext cx="13313217" cy="7595787"/>
            <a:chOff x="14883689" y="19693164"/>
            <a:chExt cx="13313217" cy="7595787"/>
          </a:xfrm>
        </p:grpSpPr>
        <p:sp>
          <p:nvSpPr>
            <p:cNvPr id="71" name="Rounded Rectangle 7">
              <a:extLst>
                <a:ext uri="{FF2B5EF4-FFF2-40B4-BE49-F238E27FC236}">
                  <a16:creationId xmlns:a16="http://schemas.microsoft.com/office/drawing/2014/main" id="{4B2A581F-6CB1-A842-9ADE-4BBD83079DE5}"/>
                </a:ext>
              </a:extLst>
            </p:cNvPr>
            <p:cNvSpPr/>
            <p:nvPr/>
          </p:nvSpPr>
          <p:spPr bwMode="auto">
            <a:xfrm>
              <a:off x="14883689" y="26345801"/>
              <a:ext cx="12105151" cy="943150"/>
            </a:xfrm>
            <a:prstGeom prst="roundRect">
              <a:avLst>
                <a:gd name="adj" fmla="val 4684"/>
              </a:avLst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7046" tIns="43522" rIns="87046" bIns="43522"/>
            <a:lstStyle/>
            <a:p>
              <a:pPr marL="425407" lvl="1" indent="0" algn="ctr">
                <a:spcBef>
                  <a:spcPts val="1200"/>
                </a:spcBef>
                <a:defRPr/>
              </a:pPr>
              <a:r>
                <a:rPr lang="en-US" altLang="zh-CN" sz="3000" dirty="0">
                  <a:solidFill>
                    <a:srgbClr val="000000"/>
                  </a:solidFill>
                  <a:cs typeface="Arial" charset="0"/>
                </a:rPr>
                <a:t>Fig</a:t>
              </a:r>
              <a:r>
                <a:rPr lang="zh-CN" altLang="en-US" sz="3000" dirty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en-US" altLang="zh-CN" sz="3000" dirty="0">
                  <a:solidFill>
                    <a:srgbClr val="000000"/>
                  </a:solidFill>
                  <a:cs typeface="Arial" charset="0"/>
                </a:rPr>
                <a:t>3:</a:t>
              </a:r>
              <a:r>
                <a:rPr lang="zh-CN" altLang="en-US" sz="3000" dirty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en-US" altLang="zh-CN" sz="3200" dirty="0"/>
                <a:t>Impact of key hyperparameters. (a) ACC@1 vs. the length of trajectory. (b) ACC@1 vs. the embedding size.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42C76A9-5A76-4CA0-A091-14FEA2AD0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344428" y="19872215"/>
              <a:ext cx="4167067" cy="324608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4EC3EDE-A8F3-4CEA-B62B-D5A316FC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416435" y="23415981"/>
              <a:ext cx="4167067" cy="286485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DC1FB3A-846B-4977-BADB-A467338DC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817036" y="20188378"/>
              <a:ext cx="4104456" cy="28656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89E8B63-0D90-4164-8E64-14BAADA60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744424" y="23581010"/>
              <a:ext cx="4233691" cy="265372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8E696A2-2762-48E7-8F0D-E116F5145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081168" y="20874765"/>
              <a:ext cx="2115738" cy="4487069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2F083F2-2D12-4D3A-A34A-304D55568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9368764" y="19693164"/>
              <a:ext cx="3789848" cy="46699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707BF90-051F-472C-A913-C6680D967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9509485" y="23051240"/>
              <a:ext cx="3678195" cy="555561"/>
            </a:xfrm>
            <a:prstGeom prst="rect">
              <a:avLst/>
            </a:prstGeom>
          </p:spPr>
        </p:pic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5B346CC5-7FE5-4BCE-8A30-8CE6A6E71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76495"/>
              </p:ext>
            </p:extLst>
          </p:nvPr>
        </p:nvGraphicFramePr>
        <p:xfrm>
          <a:off x="16051915" y="31022651"/>
          <a:ext cx="11159785" cy="34671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31957">
                  <a:extLst>
                    <a:ext uri="{9D8B030D-6E8A-4147-A177-3AD203B41FA5}">
                      <a16:colId xmlns:a16="http://schemas.microsoft.com/office/drawing/2014/main" val="2075338509"/>
                    </a:ext>
                  </a:extLst>
                </a:gridCol>
                <a:gridCol w="2231957">
                  <a:extLst>
                    <a:ext uri="{9D8B030D-6E8A-4147-A177-3AD203B41FA5}">
                      <a16:colId xmlns:a16="http://schemas.microsoft.com/office/drawing/2014/main" val="1304366944"/>
                    </a:ext>
                  </a:extLst>
                </a:gridCol>
                <a:gridCol w="2231957">
                  <a:extLst>
                    <a:ext uri="{9D8B030D-6E8A-4147-A177-3AD203B41FA5}">
                      <a16:colId xmlns:a16="http://schemas.microsoft.com/office/drawing/2014/main" val="2715571853"/>
                    </a:ext>
                  </a:extLst>
                </a:gridCol>
                <a:gridCol w="2231957">
                  <a:extLst>
                    <a:ext uri="{9D8B030D-6E8A-4147-A177-3AD203B41FA5}">
                      <a16:colId xmlns:a16="http://schemas.microsoft.com/office/drawing/2014/main" val="2095482684"/>
                    </a:ext>
                  </a:extLst>
                </a:gridCol>
                <a:gridCol w="2231957">
                  <a:extLst>
                    <a:ext uri="{9D8B030D-6E8A-4147-A177-3AD203B41FA5}">
                      <a16:colId xmlns:a16="http://schemas.microsoft.com/office/drawing/2014/main" val="214326792"/>
                    </a:ext>
                  </a:extLst>
                </a:gridCol>
              </a:tblGrid>
              <a:tr h="403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Gowalla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ACN-s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ACN-d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ACN-no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ACN-</a:t>
                      </a:r>
                      <a:r>
                        <a:rPr lang="en-US" sz="3200" b="1" u="none" strike="noStrike" dirty="0" err="1">
                          <a:effectLst/>
                        </a:rPr>
                        <a:t>sd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3582591"/>
                  </a:ext>
                </a:extLst>
              </a:tr>
              <a:tr h="403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Acc@1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0.1568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0.1563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0.1563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u="none" strike="noStrike" dirty="0">
                          <a:effectLst/>
                        </a:rPr>
                        <a:t>0.1668</a:t>
                      </a:r>
                      <a:endParaRPr lang="en-US" altLang="zh-CN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050825"/>
                  </a:ext>
                </a:extLst>
              </a:tr>
              <a:tr h="403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macro-F1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0.0947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0.0944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0.0946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u="none" strike="noStrike" dirty="0">
                          <a:effectLst/>
                        </a:rPr>
                        <a:t>0.1047</a:t>
                      </a:r>
                      <a:endParaRPr lang="en-US" altLang="zh-CN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8879773"/>
                  </a:ext>
                </a:extLst>
              </a:tr>
              <a:tr h="403324">
                <a:tc>
                  <a:txBody>
                    <a:bodyPr/>
                    <a:lstStyle/>
                    <a:p>
                      <a:pPr algn="l" fontAlgn="ctr"/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9558539"/>
                  </a:ext>
                </a:extLst>
              </a:tr>
              <a:tr h="403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Foursquare TKY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ACN-s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ACN-d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ACN-no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ACN-</a:t>
                      </a:r>
                      <a:r>
                        <a:rPr lang="en-US" sz="3200" b="1" u="none" strike="noStrike" dirty="0" err="1">
                          <a:effectLst/>
                        </a:rPr>
                        <a:t>sd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0874593"/>
                  </a:ext>
                </a:extLst>
              </a:tr>
              <a:tr h="403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Acc@1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0.1936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0.1931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0.1914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u="none" strike="noStrike" dirty="0">
                          <a:effectLst/>
                        </a:rPr>
                        <a:t>0.1966</a:t>
                      </a:r>
                      <a:endParaRPr lang="en-US" altLang="zh-CN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9579713"/>
                  </a:ext>
                </a:extLst>
              </a:tr>
              <a:tr h="403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macro-F1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0.0865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>
                          <a:effectLst/>
                        </a:rPr>
                        <a:t>0.0876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0.0866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u="none" strike="noStrike" dirty="0">
                          <a:effectLst/>
                        </a:rPr>
                        <a:t>0.0888</a:t>
                      </a:r>
                      <a:endParaRPr lang="en-US" altLang="zh-CN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5024079"/>
                  </a:ext>
                </a:extLst>
              </a:tr>
            </a:tbl>
          </a:graphicData>
        </a:graphic>
      </p:graphicFrame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A79AB40C-9C1B-437F-AA2E-04FBC9ECDCAC}"/>
              </a:ext>
            </a:extLst>
          </p:cNvPr>
          <p:cNvSpPr/>
          <p:nvPr/>
        </p:nvSpPr>
        <p:spPr bwMode="auto">
          <a:xfrm>
            <a:off x="15110778" y="34557846"/>
            <a:ext cx="12105151" cy="943150"/>
          </a:xfrm>
          <a:prstGeom prst="roundRect">
            <a:avLst>
              <a:gd name="adj" fmla="val 4684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7046" tIns="43522" rIns="87046" bIns="43522"/>
          <a:lstStyle/>
          <a:p>
            <a:pPr marL="425407" lvl="1" indent="0" algn="ctr">
              <a:spcBef>
                <a:spcPts val="1200"/>
              </a:spcBef>
              <a:defRPr/>
            </a:pP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Table</a:t>
            </a:r>
            <a:r>
              <a:rPr lang="zh-CN" altLang="en-US" sz="3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3:</a:t>
            </a:r>
            <a:r>
              <a:rPr lang="zh-CN" altLang="en-US" sz="3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Arial" charset="0"/>
              </a:rPr>
              <a:t>The contribution of ACN’s components.</a:t>
            </a:r>
            <a:r>
              <a:rPr lang="en-US" altLang="zh-CN" sz="3000" dirty="0"/>
              <a:t> </a:t>
            </a:r>
            <a:r>
              <a:rPr lang="en-US" altLang="zh-CN" sz="3000" dirty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36738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15683</TotalTime>
  <Words>635</Words>
  <Application>Microsoft Office PowerPoint</Application>
  <PresentationFormat>自定义</PresentationFormat>
  <Paragraphs>112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Times New Roman</vt:lpstr>
      <vt:lpstr>Wingdings</vt:lpstr>
      <vt:lpstr>Blank Presentation</vt:lpstr>
      <vt:lpstr>PowerPoint 演示文稿</vt:lpstr>
    </vt:vector>
  </TitlesOfParts>
  <Company>UNSW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SunsetRay</cp:lastModifiedBy>
  <cp:revision>470</cp:revision>
  <cp:lastPrinted>2019-01-28T23:00:59Z</cp:lastPrinted>
  <dcterms:created xsi:type="dcterms:W3CDTF">1997-10-24T05:44:18Z</dcterms:created>
  <dcterms:modified xsi:type="dcterms:W3CDTF">2020-01-29T14:40:51Z</dcterms:modified>
</cp:coreProperties>
</file>