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6" r:id="rId17"/>
    <p:sldId id="271" r:id="rId18"/>
    <p:sldId id="297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70191"/>
  </p:normalViewPr>
  <p:slideViewPr>
    <p:cSldViewPr snapToGrid="0" snapToObjects="1">
      <p:cViewPr varScale="1">
        <p:scale>
          <a:sx n="60" d="100"/>
          <a:sy n="60" d="100"/>
        </p:scale>
        <p:origin x="17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main idea of our model is to generate a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two-channel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trajectory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image through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spatial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temporal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embeddings, and then use convolution operation to search for sequential patterns as local features of the image. </a:t>
            </a:r>
            <a:endParaRPr lang="e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Our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proposed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dirty="0"/>
              <a:t>attentive convolutional network 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consists of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four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major components: Multi-dimension Embedding Layer, Convolution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module,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Attention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module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and Prediction Layer. 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37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multi-dimension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embedding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layer,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first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encode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location,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time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user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with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one-hot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vector,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transform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them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semantic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dense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representation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by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multiplying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transformation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matrix.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embedded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spatio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-temporal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trajectory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concatenated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generate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 two-channel trajectory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map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user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that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trajectory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also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embedded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lower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dimension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vector.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04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convolutional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module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takes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trajectory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map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input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generates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short-term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representation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output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using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convolution operation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combined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several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stacked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residual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units.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each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residual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unit,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hybrid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dilated convolutions and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separable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shared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convolutions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are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search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for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high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order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sequential pattern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endParaRPr lang="en" altLang="zh-CN" sz="1200" dirty="0">
              <a:effectLst/>
              <a:latin typeface="+mj-lt"/>
              <a:ea typeface="+mj-ea"/>
              <a:cs typeface="+mj-cs"/>
              <a:sym typeface="等线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06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standard convolution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filter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is only able to increase receptive field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linearly with the depth j of network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This makes it d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iffi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cult to handle lengthy trajectory since it uses pooling method in 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downsampling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layer to expand receptive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eld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which results in the reduction of sequential orders. 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48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dilated convolution with a dilation rate r introduces r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minus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1 zeros between the weights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thus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allows to adaptively change the receptive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fields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by changing the rate value.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Therefore,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ybrid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dilated convolution allows for exponential increases of receptive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elds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i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 the dilation rates of consecutiveconvolution layers are set to 1, 2, 4 respectively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can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effectively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capture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sequential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patterns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even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trajectory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lengthy.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583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However,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directly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using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dilated convolution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may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result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so-called “gridding artifacts” which means that adjacent units in the output are computed from completely separate sets of units in the input.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47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 order to alleviate the gridding artifacts, we adopt separable and shared convolution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which incorporates the local information with a group interaction layer, to smooth the dilated convolution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improve the consistency of dilated convolution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63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However, increasing the depth of network layers  may result in the vanishing gradient problem. To avoid this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problem, residual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learning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has been proposed for deep networks. Each residual unit is combined of few stacked convolution layers as a building block and a shortcut connection which directly links input to the output of the stacked layers. For each building block in the residual unit, there are three consecutive dilated convolution layers with d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i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fferent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dilation rates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Furthermore,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 use batch normalization and ReLU function to accelerate training process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14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Despite the good learning of convolution module to model short-term sequential patterns, it is unable to capture the user long-term preferences.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propose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ttention mechanism to augment deep neural networks in capturing long-term dependencies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take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embedded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up-to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-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date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historical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trajectory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input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generate history representations with fully connected module.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11007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98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Then it takes the history representations as the input and computes the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similarity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of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historical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representations when queried by current representation from convolution module to generate an attention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weight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Note,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dimension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historical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representations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current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representation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should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be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same.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648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Then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 it normal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izes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attention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weight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by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soft-max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function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computes user long-term context as a sum of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historical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representations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weighted by the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normalized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weight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41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prediction layer mainly consists of two 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concat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and fully connected modules.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first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module,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current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representation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long-term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context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are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concatenated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into a fully connected layer to get more high-level representations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869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second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module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considers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human personal preference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embedded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user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high-level representations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are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concatenated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project them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to an output layer associated with the probability of each location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conduct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prediction.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785764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time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embedding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capture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time-dependent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relations.</a:t>
            </a:r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47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convolution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used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capture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high-order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sequential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pattern.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76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historical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attention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learns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from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historical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not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only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alleviate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sparsity,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but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also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capture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evolving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long-term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preference</a:t>
            </a:r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448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uid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embedding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capture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user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personal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preference</a:t>
            </a:r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20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 conduct experiments on the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three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publicly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available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GTSM datasets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shown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table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 use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two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evaluation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metrics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Acc@K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a ranking based accuracy which is considered “correct” if the ground truth location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lies within the top-k results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 macro-F1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harmonic mean of the precision and recall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443319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 compare ACN with classic methods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markov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chain,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matrix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factorization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Factorization personal 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markov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chain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recent state-of- art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RNN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models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including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extends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of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RNN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k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,such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spatio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-temporal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RNN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attentional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RNN.</a:t>
            </a:r>
            <a:endParaRPr lang="en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34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Human mobility prediction is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great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importance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for various applications, ranging from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traffic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management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city planning 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personalized recommendation. </a:t>
            </a:r>
            <a:endParaRPr lang="en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Our experiments are designed to answer the following research questions: 1) what is the performance of our model as compared to other state-of-art methods? 2) what is the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effect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of the key hyper-parameters, such as length of trajectory and embedding size? 3) what is the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influence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of each of ACN’s components?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98091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for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question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one,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RNN-based approaches outperform the traditional approaches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because of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its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powerful sequence modeling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ability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Our model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use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CNN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to capture high order sequential patterns and takes advantage of attention mechanism to 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captur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long-term dependencies. Therefore, ACN outperforms all the competitors with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significant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advantages. </a:t>
            </a:r>
            <a:endParaRPr lang="en" altLang="zh-CN" dirty="0"/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78646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for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question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two,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 exam the impact of length of trajectory and embedding by holding the remaining hyperparameters at the optimal settings.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observe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that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ur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model outperforms all other baselines on all lengths of trajectory.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values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of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metrics increase when the length of trajectory increases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sz="1200" dirty="0">
                <a:solidFill>
                  <a:schemeClr val="tx1"/>
                </a:solidFill>
                <a:sym typeface="微软雅黑"/>
              </a:rPr>
              <a:t>however decrease when the trajectory becomes longer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This can be explained by the reason that for extremely sparse dataset, a longer trajectory tends to introduce extra information and more noises.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dirty="0">
              <a:effectLst/>
              <a:latin typeface="+mj-lt"/>
              <a:ea typeface="+mj-ea"/>
              <a:cs typeface="+mj-cs"/>
              <a:sym typeface="等线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78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" altLang="zh-CN" dirty="0"/>
              <a:t>model consistently outperforms all other baselines on all embedding sizes.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44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</a:t>
            </a:r>
            <a:r>
              <a:rPr kumimoji="1" lang="zh-CN" altLang="en-US" dirty="0"/>
              <a:t> </a:t>
            </a:r>
            <a:r>
              <a:rPr lang="en" altLang="zh-CN" dirty="0"/>
              <a:t>attention mechanism 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</a:t>
            </a:r>
            <a:r>
              <a:rPr lang="zh-CN" altLang="en-US" dirty="0"/>
              <a:t> </a:t>
            </a:r>
            <a:r>
              <a:rPr lang="en" altLang="zh-CN" dirty="0"/>
              <a:t>ACN-</a:t>
            </a:r>
            <a:r>
              <a:rPr lang="en" altLang="zh-CN" dirty="0" err="1"/>
              <a:t>ar</a:t>
            </a:r>
            <a:r>
              <a:rPr lang="en" altLang="zh-CN" dirty="0"/>
              <a:t> achieves the best performance by jointly using all parts of ACN.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34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Similarly,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hybrid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</a:t>
            </a:r>
            <a:r>
              <a:rPr lang="zh-CN" altLang="en-US" dirty="0"/>
              <a:t> </a:t>
            </a:r>
            <a:r>
              <a:rPr lang="en" altLang="zh-CN" dirty="0"/>
              <a:t>ACN-</a:t>
            </a:r>
            <a:r>
              <a:rPr lang="en-US" altLang="zh-CN" dirty="0"/>
              <a:t>ds</a:t>
            </a:r>
            <a:r>
              <a:rPr lang="en" altLang="zh-CN" dirty="0"/>
              <a:t> achieves the best performance by jointly using all parts of ACN.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423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We are firstly to propose a novel attentive convolutional network on sparse GTSM data.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" altLang="zh-CN" dirty="0" err="1"/>
              <a:t>egard</a:t>
            </a:r>
            <a:r>
              <a:rPr lang="en" altLang="zh-CN" dirty="0"/>
              <a:t> the embedded trajectory as an image, us</a:t>
            </a:r>
            <a:r>
              <a:rPr lang="en-US" altLang="zh-CN" dirty="0" err="1"/>
              <a:t>ing</a:t>
            </a:r>
            <a:r>
              <a:rPr lang="en" altLang="zh-CN" dirty="0"/>
              <a:t> convolution filters to search for sequential pattern</a:t>
            </a:r>
            <a:r>
              <a:rPr lang="en-US" altLang="zh-CN" dirty="0"/>
              <a:t>s.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en" altLang="zh-CN" dirty="0"/>
              <a:t> Hybrid dilated convolutions and Separable Convolutions to model high-order sequential patterns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en" altLang="zh-CN" dirty="0"/>
              <a:t> an attention mechanism to learn long-term preferences of users from history trajectory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" altLang="zh-CN" dirty="0" err="1"/>
              <a:t>onsider</a:t>
            </a:r>
            <a:r>
              <a:rPr lang="en-US" altLang="zh-CN" dirty="0" err="1"/>
              <a:t>ing</a:t>
            </a:r>
            <a:r>
              <a:rPr lang="en" altLang="zh-CN" dirty="0"/>
              <a:t> external feature like Point of interest and tweets to conduct semantic mobility prediction.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W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</a:t>
            </a:r>
            <a:r>
              <a:rPr lang="en-US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ile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most of previous works usually adopt the intensively collected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GPS tracking data to predict human mobility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GTSM data introduces three unique characteristics: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First,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extreme data sparsity: the GTSM data is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low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sampling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generated only when users want to share their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locations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Second,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high order sequential patterns: Not all adjacent GTSM data has dependency relationships. For example, the user took a trip and tagged in airport, museum, bar and the Great Wall sequentially. The Great Wall is closely related to the airport and museum, while the bar is tagged only on a whim.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Third,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evolving preference for tagging: The general preference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of a user for tagging is not static and keeps evolving over time.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709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previous works mainly focus on pattern-based approaches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such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MF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TF.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However,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they ignore sequential transition regularities that are critical for mobility prediction. The model-based approaches try to learn sequential models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such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dirty="0"/>
              <a:t>Markov models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RNN.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However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, the GTSM data with high order sequential patterns brings big challenges. </a:t>
            </a:r>
            <a:endParaRPr lang="en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convolutional neural network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has subsequently been shown to be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effective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for sequential modeling, such as natural language processing and next item recommendation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The main process of these works is to map each word (or item) with a d-dimensional vector and represent a sequence with length L as an L times d “image”. Then convolution operation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is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applied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to search for sequential patterns as local features of the image.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I</a:t>
            </a:r>
            <a:r>
              <a:rPr lang="en" altLang="zh-CN" sz="1200" dirty="0" err="1">
                <a:effectLst/>
                <a:latin typeface="+mj-lt"/>
                <a:ea typeface="+mj-ea"/>
                <a:cs typeface="+mj-cs"/>
                <a:sym typeface="等线"/>
              </a:rPr>
              <a:t>nspired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by location embedding , we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could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regard a trajectory as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an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image and then search for sequential patterns using convolutional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filters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/>
              <a:t>spatio</a:t>
            </a:r>
            <a:r>
              <a:rPr lang="en-US" altLang="zh-CN" dirty="0"/>
              <a:t>-temporal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" altLang="zh-CN" dirty="0"/>
              <a:t>Trajectory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subsequence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to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generate</a:t>
            </a:r>
            <a:r>
              <a:rPr lang="en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 </a:t>
            </a:r>
            <a:r>
              <a:rPr lang="en-US" altLang="zh-CN" sz="1200" dirty="0">
                <a:effectLst/>
                <a:latin typeface="+mj-lt"/>
                <a:ea typeface="+mj-ea"/>
                <a:cs typeface="+mj-cs"/>
                <a:sym typeface="等线"/>
              </a:rPr>
              <a:t>trajectory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regarded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" altLang="zh-CN" dirty="0"/>
              <a:t>predicting</a:t>
            </a:r>
            <a:r>
              <a:rPr lang="zh-CN" altLang="en-US" dirty="0"/>
              <a:t> </a:t>
            </a:r>
            <a:r>
              <a:rPr lang="en" altLang="zh-CN" b="1" dirty="0"/>
              <a:t>next Location</a:t>
            </a:r>
            <a:r>
              <a:rPr lang="en-US" altLang="zh-CN" b="1" dirty="0"/>
              <a:t>.</a:t>
            </a:r>
            <a:r>
              <a:rPr lang="zh-CN" altLang="en-US" b="1" dirty="0"/>
              <a:t> </a:t>
            </a:r>
            <a:r>
              <a:rPr lang="en-US" altLang="zh-CN" b="1" dirty="0"/>
              <a:t>Specifically,</a:t>
            </a:r>
            <a:r>
              <a:rPr lang="zh-CN" altLang="en-US" b="1" dirty="0"/>
              <a:t> </a:t>
            </a:r>
            <a:r>
              <a:rPr lang="en-US" altLang="zh-CN" b="1" dirty="0"/>
              <a:t>t</a:t>
            </a:r>
            <a:r>
              <a:rPr lang="en" altLang="zh-CN" dirty="0"/>
              <a:t>he trajectory is divided into two parts: current trajectory and historical trajectory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b="1" dirty="0"/>
              <a:t>predict</a:t>
            </a:r>
            <a:r>
              <a:rPr lang="en-US" altLang="zh-CN" b="1" dirty="0" err="1"/>
              <a:t>ing</a:t>
            </a:r>
            <a:r>
              <a:rPr lang="en" altLang="zh-CN" b="1" dirty="0"/>
              <a:t> the next location </a:t>
            </a:r>
            <a:r>
              <a:rPr lang="en" altLang="zh-CN" dirty="0"/>
              <a:t>of the current trajectory with the help of current and historical trajectory.</a:t>
            </a:r>
            <a:endParaRPr lang="en" altLang="zh-CN" sz="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4"/>
          <p:cNvGrpSpPr/>
          <p:nvPr/>
        </p:nvGrpSpPr>
        <p:grpSpPr>
          <a:xfrm>
            <a:off x="1" y="444499"/>
            <a:ext cx="5930901" cy="1993901"/>
            <a:chOff x="0" y="0"/>
            <a:chExt cx="5930900" cy="1993899"/>
          </a:xfrm>
        </p:grpSpPr>
        <p:pic>
          <p:nvPicPr>
            <p:cNvPr id="14" name="Picture 5" descr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5823066" cy="1888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" name="Rectangle 6"/>
            <p:cNvSpPr/>
            <p:nvPr/>
          </p:nvSpPr>
          <p:spPr>
            <a:xfrm>
              <a:off x="0" y="1784015"/>
              <a:ext cx="5930900" cy="20988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0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7" name="标题文本"/>
          <p:cNvSpPr>
            <a:spLocks noGrp="1"/>
          </p:cNvSpPr>
          <p:nvPr>
            <p:ph type="title"/>
          </p:nvPr>
        </p:nvSpPr>
        <p:spPr>
          <a:xfrm>
            <a:off x="152400" y="2590800"/>
            <a:ext cx="88392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>
                <a:solidFill>
                  <a:srgbClr val="FF0000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defRPr>
            </a:lvl1pPr>
          </a:lstStyle>
          <a:p>
            <a:r>
              <a:t>标题文本</a:t>
            </a:r>
          </a:p>
        </p:txBody>
      </p:sp>
      <p:sp>
        <p:nvSpPr>
          <p:cNvPr id="18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447800" y="541020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120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3" name="标题文本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24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5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133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6" name="标题文本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858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137" name="正文级别 1…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145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8" name="标题文本"/>
          <p:cNvSpPr>
            <a:spLocks noGrp="1"/>
          </p:cNvSpPr>
          <p:nvPr>
            <p:ph type="title"/>
          </p:nvPr>
        </p:nvSpPr>
        <p:spPr>
          <a:xfrm>
            <a:off x="6896100" y="228600"/>
            <a:ext cx="22479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149" name="正文级别 1…"/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65913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157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0" name="标题文本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858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161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52400" y="1524000"/>
            <a:ext cx="4343400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169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2" name="标题文本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858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173" name="正文级别 1…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181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4" name="正文级别 1…"/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89916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26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" name="标题文本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>
            <a:spLocks noGrp="1"/>
          </p:cNvSpPr>
          <p:nvPr>
            <p:ph type="body" idx="1"/>
          </p:nvPr>
        </p:nvSpPr>
        <p:spPr>
          <a:xfrm>
            <a:off x="423513" y="1181096"/>
            <a:ext cx="8384823" cy="5334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691639" indent="-320039">
              <a:spcBef>
                <a:spcPts val="600"/>
              </a:spcBef>
              <a:defRPr sz="2800"/>
            </a:lvl4pPr>
            <a:lvl5pPr marL="2148839" indent="-320039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38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" name="标题文本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" name="正文级别 1…"/>
          <p:cNvSpPr>
            <a:spLocks noGrp="1"/>
          </p:cNvSpPr>
          <p:nvPr>
            <p:ph type="body" idx="1"/>
          </p:nvPr>
        </p:nvSpPr>
        <p:spPr>
          <a:xfrm>
            <a:off x="423513" y="1181096"/>
            <a:ext cx="8384823" cy="5334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691639" indent="-320039">
              <a:spcBef>
                <a:spcPts val="600"/>
              </a:spcBef>
              <a:defRPr sz="2800"/>
            </a:lvl4pPr>
            <a:lvl5pPr marL="2148839" indent="-320039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文本框 10"/>
          <p:cNvSpPr/>
          <p:nvPr/>
        </p:nvSpPr>
        <p:spPr>
          <a:xfrm>
            <a:off x="353660" y="26189"/>
            <a:ext cx="2847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800080"/>
                </a:solidFill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t>网络空间地图关键技术研究</a:t>
            </a:r>
          </a:p>
        </p:txBody>
      </p:sp>
      <p:sp>
        <p:nvSpPr>
          <p:cNvPr id="4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51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" name="标题文本"/>
          <p:cNvSpPr>
            <a:spLocks noGrp="1"/>
          </p:cNvSpPr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55" name="正文级别 1…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63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6" name="标题 1"/>
          <p:cNvSpPr/>
          <p:nvPr/>
        </p:nvSpPr>
        <p:spPr>
          <a:xfrm>
            <a:off x="2085975" y="53024"/>
            <a:ext cx="695007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spcBef>
                <a:spcPts val="1200"/>
              </a:spcBef>
              <a:defRPr sz="2000" b="1">
                <a:solidFill>
                  <a:srgbClr val="800080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新魏"/>
                <a:ea typeface="华文新魏"/>
                <a:cs typeface="华文新魏"/>
                <a:sym typeface="华文新魏"/>
              </a:rPr>
              <a:t>蜂窝接入网络下内容分发网络效用的测量与优化</a:t>
            </a:r>
          </a:p>
        </p:txBody>
      </p:sp>
      <p:sp>
        <p:nvSpPr>
          <p:cNvPr id="67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356600" y="6488112"/>
            <a:ext cx="358414" cy="350663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标题文本"/>
          <p:cNvSpPr>
            <a:spLocks noGrp="1"/>
          </p:cNvSpPr>
          <p:nvPr>
            <p:ph type="title"/>
          </p:nvPr>
        </p:nvSpPr>
        <p:spPr>
          <a:xfrm>
            <a:off x="3071802" y="476672"/>
            <a:ext cx="5786447" cy="58580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t>标题文本</a:t>
            </a:r>
          </a:p>
        </p:txBody>
      </p:sp>
      <p:sp>
        <p:nvSpPr>
          <p:cNvPr id="69" name="正文级别 1…"/>
          <p:cNvSpPr>
            <a:spLocks noGrp="1"/>
          </p:cNvSpPr>
          <p:nvPr>
            <p:ph type="body" idx="1"/>
          </p:nvPr>
        </p:nvSpPr>
        <p:spPr>
          <a:xfrm>
            <a:off x="152400" y="1124745"/>
            <a:ext cx="8848757" cy="5732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har char="●"/>
              <a:defRPr sz="2800"/>
            </a:lvl1pPr>
            <a:lvl2pPr marL="790575" indent="-333375">
              <a:spcBef>
                <a:spcPts val="600"/>
              </a:spcBef>
              <a:buSzPct val="70000"/>
              <a:buChar char="―"/>
              <a:defRPr sz="2800"/>
            </a:lvl2pPr>
            <a:lvl3pPr marL="1234439" indent="-320039">
              <a:spcBef>
                <a:spcPts val="600"/>
              </a:spcBef>
              <a:buChar char="●"/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76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" name="标题文本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8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/>
            </a:pPr>
            <a:endParaRPr/>
          </a:p>
        </p:txBody>
      </p:sp>
      <p:sp>
        <p:nvSpPr>
          <p:cNvPr id="82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89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2" name="标题文本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858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9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107" name="Picture 6" descr="Picture 6"/>
            <p:cNvPicPr>
              <a:picLocks noChangeAspect="1"/>
            </p:cNvPicPr>
            <p:nvPr/>
          </p:nvPicPr>
          <p:blipFill>
            <a:blip r:embed="rId2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0" name="标题文本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4pPr marL="1737360" indent="-365760"/>
            <a:lvl5pPr marL="2194560" indent="-36576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435102"/>
            <a:ext cx="3008315" cy="4691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  <a:endParaRPr/>
          </a:p>
        </p:txBody>
      </p:sp>
      <p:sp>
        <p:nvSpPr>
          <p:cNvPr id="1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400050" y="188639"/>
            <a:ext cx="8610600" cy="838201"/>
            <a:chOff x="0" y="0"/>
            <a:chExt cx="8610600" cy="838200"/>
          </a:xfrm>
        </p:grpSpPr>
        <p:pic>
          <p:nvPicPr>
            <p:cNvPr id="2" name="Picture 6" descr="Picture 6"/>
            <p:cNvPicPr>
              <a:picLocks noChangeAspect="1"/>
            </p:cNvPicPr>
            <p:nvPr/>
          </p:nvPicPr>
          <p:blipFill>
            <a:blip r:embed="rId17"/>
            <a:srcRect l="7143"/>
            <a:stretch>
              <a:fillRect/>
            </a:stretch>
          </p:blipFill>
          <p:spPr>
            <a:xfrm>
              <a:off x="6000750" y="0"/>
              <a:ext cx="25908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Line 7"/>
            <p:cNvSpPr/>
            <p:nvPr/>
          </p:nvSpPr>
          <p:spPr>
            <a:xfrm>
              <a:off x="0" y="838200"/>
              <a:ext cx="8610600" cy="0"/>
            </a:xfrm>
            <a:prstGeom prst="line">
              <a:avLst/>
            </a:prstGeom>
            <a:noFill/>
            <a:ln w="762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" name="标题文本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标题文本</a:t>
            </a:r>
          </a:p>
        </p:txBody>
      </p:sp>
      <p:sp>
        <p:nvSpPr>
          <p:cNvPr id="6" name="正文级别 1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C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6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764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336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908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480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05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624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93598"/>
                </a:solidFill>
              </a:defRPr>
            </a:lvl1pPr>
          </a:lstStyle>
          <a:p>
            <a:r>
              <a:rPr dirty="0"/>
              <a:t>Predicting Human Mobility via </a:t>
            </a:r>
            <a:r>
              <a:rPr lang="en-US" altLang="zh-CN" dirty="0"/>
              <a:t>Att</a:t>
            </a:r>
            <a:r>
              <a:rPr dirty="0"/>
              <a:t>entive Convolutional Network </a:t>
            </a:r>
          </a:p>
        </p:txBody>
      </p:sp>
      <p:sp>
        <p:nvSpPr>
          <p:cNvPr id="195" name="矩形 4"/>
          <p:cNvSpPr/>
          <p:nvPr/>
        </p:nvSpPr>
        <p:spPr>
          <a:xfrm>
            <a:off x="344129" y="4002702"/>
            <a:ext cx="870333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                          </a:t>
            </a:r>
            <a:r>
              <a:rPr dirty="0" err="1">
                <a:solidFill>
                  <a:schemeClr val="tx1"/>
                </a:solidFill>
              </a:rPr>
              <a:t>Congcong</a:t>
            </a:r>
            <a:r>
              <a:rPr dirty="0">
                <a:solidFill>
                  <a:schemeClr val="tx1"/>
                </a:solidFill>
              </a:rPr>
              <a:t> Miao</a:t>
            </a:r>
            <a:r>
              <a:rPr dirty="0">
                <a:solidFill>
                  <a:srgbClr val="000000"/>
                </a:solidFill>
              </a:rPr>
              <a:t>, Ziyan Luo, </a:t>
            </a:r>
            <a:r>
              <a:rPr dirty="0" err="1">
                <a:solidFill>
                  <a:srgbClr val="000000"/>
                </a:solidFill>
              </a:rPr>
              <a:t>Fengzhu</a:t>
            </a:r>
            <a:r>
              <a:rPr dirty="0">
                <a:solidFill>
                  <a:srgbClr val="000000"/>
                </a:solidFill>
              </a:rPr>
              <a:t> Zeng, </a:t>
            </a:r>
            <a:r>
              <a:rPr dirty="0" err="1">
                <a:solidFill>
                  <a:srgbClr val="000000"/>
                </a:solidFill>
              </a:rPr>
              <a:t>Jilong</a:t>
            </a:r>
            <a:r>
              <a:rPr dirty="0">
                <a:solidFill>
                  <a:srgbClr val="000000"/>
                </a:solidFill>
              </a:rPr>
              <a:t> Wang</a:t>
            </a:r>
          </a:p>
        </p:txBody>
      </p:sp>
      <p:sp>
        <p:nvSpPr>
          <p:cNvPr id="196" name="矩形 5"/>
          <p:cNvSpPr/>
          <p:nvPr/>
        </p:nvSpPr>
        <p:spPr>
          <a:xfrm>
            <a:off x="1184598" y="4991244"/>
            <a:ext cx="6722806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Department of Computer Science and Technology, Tsinghua University</a:t>
            </a:r>
          </a:p>
        </p:txBody>
      </p:sp>
    </p:spTree>
  </p:cSld>
  <p:clrMapOvr>
    <a:masterClrMapping/>
  </p:clrMapOvr>
  <p:transition spd="med" advTm="2210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3. Solution</a:t>
            </a:r>
          </a:p>
        </p:txBody>
      </p:sp>
      <p:sp>
        <p:nvSpPr>
          <p:cNvPr id="242" name="内容占位符 2"/>
          <p:cNvSpPr/>
          <p:nvPr/>
        </p:nvSpPr>
        <p:spPr>
          <a:xfrm>
            <a:off x="68767" y="1347044"/>
            <a:ext cx="8538786" cy="4799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Problem description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Given the trajectory </a:t>
            </a:r>
            <a:r>
              <a:rPr b="1" dirty="0" err="1"/>
              <a:t>T</a:t>
            </a:r>
            <a:r>
              <a:rPr sz="1800" b="1" baseline="-8333" dirty="0" err="1"/>
              <a:t>u,k</a:t>
            </a:r>
            <a:r>
              <a:rPr dirty="0"/>
              <a:t>, predict the </a:t>
            </a:r>
            <a:r>
              <a:rPr b="1" dirty="0"/>
              <a:t>next spatial context: Location.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b="1" dirty="0"/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The trajectory sequence of each person is divided into two parts: current trajectory and up-to-date historical trajectory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/>
              <a:t>predict the next location </a:t>
            </a:r>
            <a:r>
              <a:rPr dirty="0"/>
              <a:t>of the current trajectory with the help of current trajectory and historical trajectory.</a:t>
            </a:r>
            <a:endParaRPr sz="1200" dirty="0"/>
          </a:p>
        </p:txBody>
      </p:sp>
    </p:spTree>
  </p:cSld>
  <p:clrMapOvr>
    <a:masterClrMapping/>
  </p:clrMapOvr>
  <p:transition spd="med" advTm="2116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3. Solution</a:t>
            </a:r>
          </a:p>
        </p:txBody>
      </p:sp>
      <p:sp>
        <p:nvSpPr>
          <p:cNvPr id="247" name="内容占位符 2"/>
          <p:cNvSpPr/>
          <p:nvPr/>
        </p:nvSpPr>
        <p:spPr>
          <a:xfrm>
            <a:off x="68767" y="1347044"/>
            <a:ext cx="8538786" cy="228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CNN based mobility prediction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Trajectory embedding → Trajectory map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Use convolution operation to search for sequential patterns as local features of the image. </a:t>
            </a:r>
          </a:p>
          <a:p>
            <a:pPr marL="600075" lvl="1" indent="-142875" defTabSz="457200">
              <a:lnSpc>
                <a:spcPts val="2800"/>
              </a:lnSpc>
              <a:spcBef>
                <a:spcPts val="1200"/>
              </a:spcBef>
              <a:buClr>
                <a:srgbClr val="3333CC"/>
              </a:buClr>
              <a:buSzPct val="55000"/>
              <a:buChar char="■"/>
              <a:defRPr sz="12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248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28" y="2999405"/>
            <a:ext cx="1731127" cy="1521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28" y="4922199"/>
            <a:ext cx="1731127" cy="155448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rajectory"/>
          <p:cNvSpPr/>
          <p:nvPr/>
        </p:nvSpPr>
        <p:spPr>
          <a:xfrm>
            <a:off x="213785" y="6452395"/>
            <a:ext cx="12252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Trajectory</a:t>
            </a:r>
          </a:p>
        </p:txBody>
      </p:sp>
      <p:sp>
        <p:nvSpPr>
          <p:cNvPr id="251" name="Spatial Channel"/>
          <p:cNvSpPr/>
          <p:nvPr/>
        </p:nvSpPr>
        <p:spPr>
          <a:xfrm>
            <a:off x="3055382" y="4536215"/>
            <a:ext cx="169742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Spatial Channel</a:t>
            </a:r>
          </a:p>
        </p:txBody>
      </p:sp>
      <p:sp>
        <p:nvSpPr>
          <p:cNvPr id="252" name="Temporal Channel"/>
          <p:cNvSpPr/>
          <p:nvPr/>
        </p:nvSpPr>
        <p:spPr>
          <a:xfrm>
            <a:off x="2949412" y="6486292"/>
            <a:ext cx="194175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Temporal Channel</a:t>
            </a:r>
          </a:p>
        </p:txBody>
      </p:sp>
      <p:pic>
        <p:nvPicPr>
          <p:cNvPr id="253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79" y="3587345"/>
            <a:ext cx="463676" cy="2401177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箭头"/>
          <p:cNvSpPr/>
          <p:nvPr/>
        </p:nvSpPr>
        <p:spPr>
          <a:xfrm>
            <a:off x="1390966" y="4635509"/>
            <a:ext cx="1282011" cy="332700"/>
          </a:xfrm>
          <a:prstGeom prst="rightArrow">
            <a:avLst>
              <a:gd name="adj1" fmla="val 44473"/>
              <a:gd name="adj2" fmla="val 93384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Embedding"/>
          <p:cNvSpPr/>
          <p:nvPr/>
        </p:nvSpPr>
        <p:spPr>
          <a:xfrm>
            <a:off x="1418000" y="4217772"/>
            <a:ext cx="12279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Embedding</a:t>
            </a:r>
          </a:p>
        </p:txBody>
      </p:sp>
      <p:sp>
        <p:nvSpPr>
          <p:cNvPr id="256" name="箭头"/>
          <p:cNvSpPr/>
          <p:nvPr/>
        </p:nvSpPr>
        <p:spPr>
          <a:xfrm>
            <a:off x="5308828" y="4635509"/>
            <a:ext cx="1282011" cy="332700"/>
          </a:xfrm>
          <a:prstGeom prst="rightArrow">
            <a:avLst>
              <a:gd name="adj1" fmla="val 44473"/>
              <a:gd name="adj2" fmla="val 93384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Concatenate"/>
          <p:cNvSpPr/>
          <p:nvPr/>
        </p:nvSpPr>
        <p:spPr>
          <a:xfrm>
            <a:off x="5250488" y="4217772"/>
            <a:ext cx="139738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Concatenate</a:t>
            </a:r>
          </a:p>
        </p:txBody>
      </p:sp>
      <p:pic>
        <p:nvPicPr>
          <p:cNvPr id="258" name="pasted-image.pdf" descr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319" y="3473411"/>
            <a:ext cx="1442122" cy="218595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wo-channel trajectory image"/>
          <p:cNvSpPr/>
          <p:nvPr/>
        </p:nvSpPr>
        <p:spPr>
          <a:xfrm>
            <a:off x="6032268" y="6486292"/>
            <a:ext cx="33082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Two-channel trajectory image </a:t>
            </a:r>
          </a:p>
        </p:txBody>
      </p:sp>
    </p:spTree>
  </p:cSld>
  <p:clrMapOvr>
    <a:masterClrMapping/>
  </p:clrMapOvr>
  <p:transition spd="med" advTm="1606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12" y="1237115"/>
            <a:ext cx="7103672" cy="516326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65" name="Architecture of attentive convolutional network (ACN)"/>
          <p:cNvSpPr/>
          <p:nvPr/>
        </p:nvSpPr>
        <p:spPr>
          <a:xfrm>
            <a:off x="911431" y="6254971"/>
            <a:ext cx="75878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dirty="0"/>
              <a:t>Architecture of attentive convolutional network (ACN)</a:t>
            </a:r>
          </a:p>
        </p:txBody>
      </p:sp>
    </p:spTree>
  </p:cSld>
  <p:clrMapOvr>
    <a:masterClrMapping/>
  </p:clrMapOvr>
  <p:transition spd="med" advTm="1438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68" name="ACN—Multi-dimension Embedding"/>
          <p:cNvSpPr/>
          <p:nvPr/>
        </p:nvSpPr>
        <p:spPr>
          <a:xfrm>
            <a:off x="526956" y="1482628"/>
            <a:ext cx="46500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ACN—Multi-dimension Embedding</a:t>
            </a:r>
          </a:p>
        </p:txBody>
      </p:sp>
      <p:pic>
        <p:nvPicPr>
          <p:cNvPr id="269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147047"/>
            <a:ext cx="8470901" cy="4667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958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72" name="ACN—Convolution module"/>
          <p:cNvSpPr/>
          <p:nvPr/>
        </p:nvSpPr>
        <p:spPr>
          <a:xfrm>
            <a:off x="526956" y="1482628"/>
            <a:ext cx="36050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ACN—Convolution module</a:t>
            </a:r>
          </a:p>
        </p:txBody>
      </p:sp>
      <p:pic>
        <p:nvPicPr>
          <p:cNvPr id="273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9" y="2472040"/>
            <a:ext cx="8470901" cy="4334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598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76" name="ACN—Convolution module"/>
          <p:cNvSpPr/>
          <p:nvPr/>
        </p:nvSpPr>
        <p:spPr>
          <a:xfrm>
            <a:off x="526956" y="1482628"/>
            <a:ext cx="36050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ACN—Convolution module</a:t>
            </a:r>
          </a:p>
        </p:txBody>
      </p:sp>
      <p:pic>
        <p:nvPicPr>
          <p:cNvPr id="27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9" y="2309653"/>
            <a:ext cx="8470901" cy="44941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31EAE3-985D-CC4E-91CE-48F9FB2CB69C}"/>
              </a:ext>
            </a:extLst>
          </p:cNvPr>
          <p:cNvSpPr/>
          <p:nvPr/>
        </p:nvSpPr>
        <p:spPr>
          <a:xfrm>
            <a:off x="423511" y="2309652"/>
            <a:ext cx="3988068" cy="12960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Tm="2369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76" name="ACN—Convolution module"/>
          <p:cNvSpPr/>
          <p:nvPr/>
        </p:nvSpPr>
        <p:spPr>
          <a:xfrm>
            <a:off x="526956" y="1482628"/>
            <a:ext cx="36050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ACN—Convolution module</a:t>
            </a:r>
          </a:p>
        </p:txBody>
      </p:sp>
      <p:pic>
        <p:nvPicPr>
          <p:cNvPr id="27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9" y="2309653"/>
            <a:ext cx="8470901" cy="4494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A0DA14-FB3E-BA4C-A479-FCAC7DF2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5" y="2133600"/>
            <a:ext cx="3811002" cy="14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0294"/>
      </p:ext>
    </p:extLst>
  </p:cSld>
  <p:clrMapOvr>
    <a:masterClrMapping/>
  </p:clrMapOvr>
  <p:transition spd="med" advTm="3764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80" name="ACN—Convolution module"/>
          <p:cNvSpPr/>
          <p:nvPr/>
        </p:nvSpPr>
        <p:spPr>
          <a:xfrm>
            <a:off x="526956" y="1482628"/>
            <a:ext cx="36050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ACN—Convolution module</a:t>
            </a:r>
          </a:p>
        </p:txBody>
      </p:sp>
      <p:pic>
        <p:nvPicPr>
          <p:cNvPr id="28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423557"/>
            <a:ext cx="8470901" cy="4379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42E126-6B6B-7640-95CB-4C69DE2B2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4" y="2421240"/>
            <a:ext cx="4331368" cy="15261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526F4A-1C2F-3D4A-B527-5E7921F4BEDF}"/>
              </a:ext>
            </a:extLst>
          </p:cNvPr>
          <p:cNvSpPr/>
          <p:nvPr/>
        </p:nvSpPr>
        <p:spPr>
          <a:xfrm>
            <a:off x="366536" y="3947429"/>
            <a:ext cx="3955984" cy="1057708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" altLang="zh-CN" sz="2000" dirty="0"/>
              <a:t>An illustration of gridding artifacts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D</a:t>
            </a:r>
            <a:r>
              <a:rPr lang="en" altLang="zh-CN" sz="2000" dirty="0" err="1"/>
              <a:t>ilated</a:t>
            </a:r>
            <a:r>
              <a:rPr lang="en" altLang="zh-CN" sz="2000" dirty="0"/>
              <a:t> convolutions with kernel size of 3 × 3 and a dilation rate of r = 2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Tm="1803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80" name="ACN—Convolution module"/>
          <p:cNvSpPr/>
          <p:nvPr/>
        </p:nvSpPr>
        <p:spPr>
          <a:xfrm>
            <a:off x="526956" y="1482628"/>
            <a:ext cx="36050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ACN—Convolution module</a:t>
            </a:r>
          </a:p>
        </p:txBody>
      </p:sp>
      <p:pic>
        <p:nvPicPr>
          <p:cNvPr id="28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423557"/>
            <a:ext cx="8470901" cy="4379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7136462"/>
      </p:ext>
    </p:extLst>
  </p:cSld>
  <p:clrMapOvr>
    <a:masterClrMapping/>
  </p:clrMapOvr>
  <p:transition spd="med" advTm="1938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84" name="ACN—Convolution module"/>
          <p:cNvSpPr/>
          <p:nvPr/>
        </p:nvSpPr>
        <p:spPr>
          <a:xfrm>
            <a:off x="526956" y="1482628"/>
            <a:ext cx="36050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rPr dirty="0"/>
              <a:t>ACN—Convolution module</a:t>
            </a:r>
          </a:p>
        </p:txBody>
      </p:sp>
      <p:pic>
        <p:nvPicPr>
          <p:cNvPr id="285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260600"/>
            <a:ext cx="8470901" cy="434357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ACN—Convolution module">
            <a:extLst>
              <a:ext uri="{FF2B5EF4-FFF2-40B4-BE49-F238E27FC236}">
                <a16:creationId xmlns:a16="http://schemas.microsoft.com/office/drawing/2014/main" id="{40A33ED0-914E-0F49-B651-F2F37750F139}"/>
              </a:ext>
            </a:extLst>
          </p:cNvPr>
          <p:cNvSpPr/>
          <p:nvPr/>
        </p:nvSpPr>
        <p:spPr>
          <a:xfrm>
            <a:off x="3710175" y="1867720"/>
            <a:ext cx="11615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Shortcut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66C9D007-DDB5-9848-8B6C-01B3A10A3213}"/>
              </a:ext>
            </a:extLst>
          </p:cNvPr>
          <p:cNvCxnSpPr>
            <a:stCxn id="6" idx="1"/>
          </p:cNvCxnSpPr>
          <p:nvPr/>
        </p:nvCxnSpPr>
        <p:spPr>
          <a:xfrm flipH="1">
            <a:off x="3015916" y="2098553"/>
            <a:ext cx="694259" cy="32268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 advTm="4458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953273"/>
            <a:ext cx="8089900" cy="525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566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92" name="ACN—Attention module"/>
          <p:cNvSpPr/>
          <p:nvPr/>
        </p:nvSpPr>
        <p:spPr>
          <a:xfrm>
            <a:off x="526956" y="1482628"/>
            <a:ext cx="327760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ACN—Attention module</a:t>
            </a:r>
          </a:p>
        </p:txBody>
      </p:sp>
      <p:pic>
        <p:nvPicPr>
          <p:cNvPr id="293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232417"/>
            <a:ext cx="8470901" cy="4574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3100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296" name="ACN—Attention module"/>
          <p:cNvSpPr/>
          <p:nvPr/>
        </p:nvSpPr>
        <p:spPr>
          <a:xfrm>
            <a:off x="526956" y="1482628"/>
            <a:ext cx="327760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ACN—Attention module</a:t>
            </a:r>
          </a:p>
        </p:txBody>
      </p:sp>
      <p:pic>
        <p:nvPicPr>
          <p:cNvPr id="29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9" y="2080830"/>
            <a:ext cx="8470901" cy="4743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3202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300" name="ACN—Attention module"/>
          <p:cNvSpPr/>
          <p:nvPr/>
        </p:nvSpPr>
        <p:spPr>
          <a:xfrm>
            <a:off x="526956" y="1482628"/>
            <a:ext cx="327760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ACN—Attention module</a:t>
            </a:r>
          </a:p>
        </p:txBody>
      </p:sp>
      <p:pic>
        <p:nvPicPr>
          <p:cNvPr id="30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6" y="2064777"/>
            <a:ext cx="8470901" cy="4743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1494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304" name="ACN—Attention module"/>
          <p:cNvSpPr/>
          <p:nvPr/>
        </p:nvSpPr>
        <p:spPr>
          <a:xfrm>
            <a:off x="526956" y="1482628"/>
            <a:ext cx="327760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ACN—Attention module</a:t>
            </a:r>
          </a:p>
        </p:txBody>
      </p:sp>
      <p:pic>
        <p:nvPicPr>
          <p:cNvPr id="305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" y="2049620"/>
            <a:ext cx="8470901" cy="4757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108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308" name="ACN—Attention module"/>
          <p:cNvSpPr/>
          <p:nvPr/>
        </p:nvSpPr>
        <p:spPr>
          <a:xfrm>
            <a:off x="526956" y="1482628"/>
            <a:ext cx="327760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ACN—Attention module</a:t>
            </a:r>
          </a:p>
        </p:txBody>
      </p:sp>
      <p:pic>
        <p:nvPicPr>
          <p:cNvPr id="309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9" y="2046267"/>
            <a:ext cx="8470901" cy="4757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043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312" name="ACN"/>
          <p:cNvSpPr/>
          <p:nvPr/>
        </p:nvSpPr>
        <p:spPr>
          <a:xfrm>
            <a:off x="455667" y="1160516"/>
            <a:ext cx="6607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</a:t>
            </a:r>
          </a:p>
        </p:txBody>
      </p:sp>
      <p:pic>
        <p:nvPicPr>
          <p:cNvPr id="313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45" y="2314179"/>
            <a:ext cx="6905057" cy="4507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730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316" name="ACN"/>
          <p:cNvSpPr/>
          <p:nvPr/>
        </p:nvSpPr>
        <p:spPr>
          <a:xfrm>
            <a:off x="455667" y="1160516"/>
            <a:ext cx="6607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</a:t>
            </a:r>
          </a:p>
        </p:txBody>
      </p:sp>
      <p:pic>
        <p:nvPicPr>
          <p:cNvPr id="31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" y="2297365"/>
            <a:ext cx="6885245" cy="4507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512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320" name="ACN"/>
          <p:cNvSpPr/>
          <p:nvPr/>
        </p:nvSpPr>
        <p:spPr>
          <a:xfrm>
            <a:off x="455667" y="1160516"/>
            <a:ext cx="6607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</a:t>
            </a:r>
          </a:p>
        </p:txBody>
      </p:sp>
      <p:pic>
        <p:nvPicPr>
          <p:cNvPr id="32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364"/>
            <a:ext cx="9144000" cy="4507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11699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3. Solution"/>
          <p:cNvSpPr>
            <a:spLocks noGrp="1"/>
          </p:cNvSpPr>
          <p:nvPr>
            <p:ph type="title" idx="4294967295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841247">
              <a:defRPr sz="2944" b="1">
                <a:solidFill>
                  <a:srgbClr val="000000"/>
                </a:solidFill>
              </a:defRPr>
            </a:lvl1pPr>
          </a:lstStyle>
          <a:p>
            <a:r>
              <a:t>3. Solution</a:t>
            </a:r>
          </a:p>
        </p:txBody>
      </p:sp>
      <p:sp>
        <p:nvSpPr>
          <p:cNvPr id="324" name="ACN"/>
          <p:cNvSpPr/>
          <p:nvPr/>
        </p:nvSpPr>
        <p:spPr>
          <a:xfrm>
            <a:off x="455667" y="1160516"/>
            <a:ext cx="6607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ACN</a:t>
            </a:r>
          </a:p>
        </p:txBody>
      </p:sp>
      <p:pic>
        <p:nvPicPr>
          <p:cNvPr id="325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364"/>
            <a:ext cx="9144000" cy="4507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8145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951953"/>
            <a:ext cx="8089901" cy="525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33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1. Introduction</a:t>
            </a:r>
          </a:p>
        </p:txBody>
      </p:sp>
      <p:sp>
        <p:nvSpPr>
          <p:cNvPr id="203" name="内容占位符 2"/>
          <p:cNvSpPr/>
          <p:nvPr/>
        </p:nvSpPr>
        <p:spPr>
          <a:xfrm>
            <a:off x="68767" y="1347044"/>
            <a:ext cx="8538786" cy="27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Human mobility prediction is of great importance for various applications.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Intelligent traffic management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Smart city planning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Personalized recommendation</a:t>
            </a:r>
          </a:p>
        </p:txBody>
      </p:sp>
      <p:pic>
        <p:nvPicPr>
          <p:cNvPr id="204" name="pasted-image.png" descr="pasted-imag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9" y="3742772"/>
            <a:ext cx="2309400" cy="240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ng" descr="pasted-image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96" y="3742772"/>
            <a:ext cx="2704926" cy="240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image.png" descr="pasted-image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516473" y="3742772"/>
            <a:ext cx="1708466" cy="240898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Mobility management"/>
          <p:cNvSpPr/>
          <p:nvPr/>
        </p:nvSpPr>
        <p:spPr>
          <a:xfrm>
            <a:off x="454155" y="6288000"/>
            <a:ext cx="23106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Mobility management</a:t>
            </a:r>
          </a:p>
        </p:txBody>
      </p:sp>
      <p:sp>
        <p:nvSpPr>
          <p:cNvPr id="208" name="Estimating travel demand"/>
          <p:cNvSpPr/>
          <p:nvPr/>
        </p:nvSpPr>
        <p:spPr>
          <a:xfrm>
            <a:off x="3002790" y="6288000"/>
            <a:ext cx="273583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Estimating travel demand</a:t>
            </a:r>
          </a:p>
        </p:txBody>
      </p:sp>
      <p:sp>
        <p:nvSpPr>
          <p:cNvPr id="209" name="Recommendation"/>
          <p:cNvSpPr/>
          <p:nvPr/>
        </p:nvSpPr>
        <p:spPr>
          <a:xfrm>
            <a:off x="6548646" y="6288000"/>
            <a:ext cx="18684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Recommendation</a:t>
            </a:r>
          </a:p>
        </p:txBody>
      </p:sp>
    </p:spTree>
  </p:cSld>
  <p:clrMapOvr>
    <a:masterClrMapping/>
  </p:clrMapOvr>
  <p:transition spd="med" advTm="11165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04" y="1285209"/>
            <a:ext cx="5182212" cy="1983458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31" name="内容占位符 2"/>
          <p:cNvSpPr/>
          <p:nvPr/>
        </p:nvSpPr>
        <p:spPr>
          <a:xfrm>
            <a:off x="68767" y="1347044"/>
            <a:ext cx="8538786" cy="271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Dataset:</a:t>
            </a:r>
            <a:endParaRPr sz="2400" dirty="0"/>
          </a:p>
          <a:p>
            <a:pPr lvl="1" indent="228600"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sz="2400" dirty="0"/>
          </a:p>
          <a:p>
            <a:pPr lvl="1" indent="228600"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sz="2400" dirty="0"/>
          </a:p>
          <a:p>
            <a:pPr lvl="1" indent="228600"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sz="2400"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sz="2400" dirty="0"/>
          </a:p>
          <a:p>
            <a:pPr marL="293914" indent="-293914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400" dirty="0"/>
              <a:t>Evaluation metric:</a:t>
            </a:r>
          </a:p>
        </p:txBody>
      </p:sp>
      <p:pic>
        <p:nvPicPr>
          <p:cNvPr id="333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484" y="4361164"/>
            <a:ext cx="4216747" cy="889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484" y="5339570"/>
            <a:ext cx="4087352" cy="59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6734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37" name="内容占位符 2"/>
          <p:cNvSpPr/>
          <p:nvPr/>
        </p:nvSpPr>
        <p:spPr>
          <a:xfrm>
            <a:off x="68767" y="1347044"/>
            <a:ext cx="9006466" cy="3898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Baselines: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Traditional: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MC: widely used mobility model working with state transition matrix 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MF:  factorizes users-locations matrix to generate user general preferences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FPMC: subsumes both MC and MF for mobility prediction. 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RNN-based: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RNN: a basic deep neural network for sequential modeling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ST-RNN: extends RNN to model continuous spatio-temporal contexts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Deepmove: an enhanced version of RNN with history attention mechanism</a:t>
            </a:r>
          </a:p>
        </p:txBody>
      </p:sp>
    </p:spTree>
  </p:cSld>
  <p:clrMapOvr>
    <a:masterClrMapping/>
  </p:clrMapOvr>
  <p:transition spd="med" advTm="21343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43" name="内容占位符 2"/>
          <p:cNvSpPr/>
          <p:nvPr/>
        </p:nvSpPr>
        <p:spPr>
          <a:xfrm>
            <a:off x="68767" y="1347044"/>
            <a:ext cx="9006466" cy="295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Experiment design: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FC2602"/>
                </a:solidFill>
              </a:rPr>
              <a:t>Question1: </a:t>
            </a:r>
            <a:r>
              <a:t>what is the performance of our model as compared to other state-of-art methods?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FF2600"/>
                </a:solidFill>
              </a:rPr>
              <a:t>Question2:</a:t>
            </a:r>
            <a:r>
              <a:t> what is the effect of the key hyper-parameters, such as length of trajectory and embedding size? 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FF2600"/>
                </a:solidFill>
              </a:rPr>
              <a:t>Question3:</a:t>
            </a:r>
            <a:r>
              <a:t> what is the influence of each of ACN’s components? </a:t>
            </a:r>
          </a:p>
        </p:txBody>
      </p:sp>
    </p:spTree>
  </p:cSld>
  <p:clrMapOvr>
    <a:masterClrMapping/>
  </p:clrMapOvr>
  <p:transition spd="med" advTm="2565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46" name="内容占位符 2"/>
          <p:cNvSpPr/>
          <p:nvPr/>
        </p:nvSpPr>
        <p:spPr>
          <a:xfrm>
            <a:off x="68767" y="1347044"/>
            <a:ext cx="9006466" cy="443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Question1:</a:t>
            </a:r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                       </a:t>
            </a:r>
            <a:r>
              <a:rPr dirty="0"/>
              <a:t>Traditional</a:t>
            </a:r>
            <a:r>
              <a:rPr lang="zh-CN" altLang="en-US" dirty="0"/>
              <a:t>     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" altLang="zh-CN" dirty="0"/>
              <a:t>RNN-based </a:t>
            </a:r>
            <a:r>
              <a:rPr lang="en-US" altLang="zh-CN" dirty="0"/>
              <a:t>&lt;</a:t>
            </a:r>
            <a:r>
              <a:rPr lang="en" altLang="zh-CN" dirty="0"/>
              <a:t> </a:t>
            </a:r>
            <a:r>
              <a:rPr lang="zh-CN" altLang="en-US" dirty="0"/>
              <a:t>  </a:t>
            </a:r>
            <a:r>
              <a:rPr lang="en" altLang="zh-CN" dirty="0"/>
              <a:t>CNN  </a:t>
            </a:r>
            <a:endParaRPr dirty="0"/>
          </a:p>
        </p:txBody>
      </p:sp>
      <p:pic>
        <p:nvPicPr>
          <p:cNvPr id="347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98341"/>
            <a:ext cx="9144001" cy="329380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00EC41-B057-2A4C-BB8B-C87F8D5AD5E3}"/>
              </a:ext>
            </a:extLst>
          </p:cNvPr>
          <p:cNvSpPr/>
          <p:nvPr/>
        </p:nvSpPr>
        <p:spPr>
          <a:xfrm>
            <a:off x="2695074" y="2229853"/>
            <a:ext cx="2273379" cy="29622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4C382-1122-504E-A66D-5B023EA6F311}"/>
              </a:ext>
            </a:extLst>
          </p:cNvPr>
          <p:cNvSpPr/>
          <p:nvPr/>
        </p:nvSpPr>
        <p:spPr>
          <a:xfrm>
            <a:off x="5149516" y="2229853"/>
            <a:ext cx="2273379" cy="29622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E1F3DC-99F3-4F44-9431-706D28118DD8}"/>
              </a:ext>
            </a:extLst>
          </p:cNvPr>
          <p:cNvSpPr/>
          <p:nvPr/>
        </p:nvSpPr>
        <p:spPr>
          <a:xfrm>
            <a:off x="7634226" y="2229853"/>
            <a:ext cx="696546" cy="296229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Tm="2743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50" name="内容占位符 2"/>
          <p:cNvSpPr/>
          <p:nvPr/>
        </p:nvSpPr>
        <p:spPr>
          <a:xfrm>
            <a:off x="68767" y="1347044"/>
            <a:ext cx="9006466" cy="606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Question2:</a:t>
            </a:r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Our model outperforms all other baselines on all lengths of trajectory.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FontTx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rgbClr val="000000"/>
                </a:solidFill>
              </a:rPr>
              <a:t>The metrics Acc@1 and macro-F1 increase when the length of trajectory </a:t>
            </a:r>
            <a:r>
              <a:rPr dirty="0">
                <a:solidFill>
                  <a:schemeClr val="tx1"/>
                </a:solidFill>
              </a:rPr>
              <a:t>increases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" altLang="zh-CN" sz="2400" dirty="0">
                <a:solidFill>
                  <a:schemeClr val="tx1"/>
                </a:solidFill>
                <a:sym typeface="微软雅黑"/>
              </a:rPr>
              <a:t>however decrease when the trajectory becomes longer</a:t>
            </a:r>
            <a:r>
              <a:rPr lang="en-US" altLang="zh-CN" sz="2400" dirty="0">
                <a:solidFill>
                  <a:schemeClr val="tx1"/>
                </a:solidFill>
                <a:sym typeface="微软雅黑"/>
              </a:rPr>
              <a:t>.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This can be explained by the reason that for extremely sparse dataset,</a:t>
            </a:r>
            <a:r>
              <a:rPr dirty="0"/>
              <a:t> a longer trajectory tends to introduce extra information and more noises. 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pic>
        <p:nvPicPr>
          <p:cNvPr id="351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1570"/>
            <a:ext cx="9144001" cy="1713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40298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54" name="内容占位符 2"/>
          <p:cNvSpPr/>
          <p:nvPr/>
        </p:nvSpPr>
        <p:spPr>
          <a:xfrm>
            <a:off x="68767" y="1347044"/>
            <a:ext cx="9006466" cy="531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Question2:</a:t>
            </a:r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Our proposed model consistently outperforms all other baselines on all embedding sizes.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rgbClr val="000000"/>
                </a:solidFill>
              </a:rPr>
              <a:t>A larger embedding size does not necessarily lead to better performance because of </a:t>
            </a:r>
            <a:r>
              <a:rPr dirty="0"/>
              <a:t>overfitting issue. A model achieves its best performance when dimension size is properly chosen.</a:t>
            </a:r>
          </a:p>
        </p:txBody>
      </p:sp>
      <p:pic>
        <p:nvPicPr>
          <p:cNvPr id="355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5826"/>
            <a:ext cx="9144001" cy="1539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914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58" name="内容占位符 2"/>
          <p:cNvSpPr/>
          <p:nvPr/>
        </p:nvSpPr>
        <p:spPr>
          <a:xfrm>
            <a:off x="68767" y="1347044"/>
            <a:ext cx="9006466" cy="942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Question3: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For x ∈ {</a:t>
            </a:r>
            <a:r>
              <a:rPr b="1" dirty="0"/>
              <a:t>no, a, r , </a:t>
            </a:r>
            <a:r>
              <a:rPr b="1" dirty="0" err="1"/>
              <a:t>ar</a:t>
            </a:r>
            <a:r>
              <a:rPr dirty="0"/>
              <a:t> }, ACN-x denotes ACN with component x enabled where </a:t>
            </a:r>
            <a:r>
              <a:rPr b="1" dirty="0"/>
              <a:t>a</a:t>
            </a:r>
            <a:r>
              <a:rPr dirty="0"/>
              <a:t> denotes attention mechanism and </a:t>
            </a:r>
            <a:r>
              <a:rPr b="1" dirty="0"/>
              <a:t>r</a:t>
            </a:r>
            <a:r>
              <a:rPr dirty="0"/>
              <a:t> denotes residual network. </a:t>
            </a:r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ACN-</a:t>
            </a:r>
            <a:r>
              <a:rPr dirty="0" err="1"/>
              <a:t>ar</a:t>
            </a:r>
            <a:r>
              <a:rPr dirty="0"/>
              <a:t> achieves the best performance by jointly using all parts of ACN.</a:t>
            </a:r>
          </a:p>
          <a:p>
            <a:pPr marL="146957" indent="-146957" defTabSz="457200">
              <a:lnSpc>
                <a:spcPts val="2800"/>
              </a:lnSpc>
              <a:spcBef>
                <a:spcPts val="1200"/>
              </a:spcBef>
              <a:buClr>
                <a:srgbClr val="FF0000"/>
              </a:buClr>
              <a:buSzPct val="60000"/>
              <a:buChar char="■"/>
              <a:defRPr sz="1200"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pic>
        <p:nvPicPr>
          <p:cNvPr id="359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49" y="2993093"/>
            <a:ext cx="7366001" cy="2617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0109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4. Experiment 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4. Experiment Results</a:t>
            </a:r>
          </a:p>
        </p:txBody>
      </p:sp>
      <p:sp>
        <p:nvSpPr>
          <p:cNvPr id="362" name="内容占位符 2"/>
          <p:cNvSpPr/>
          <p:nvPr/>
        </p:nvSpPr>
        <p:spPr>
          <a:xfrm>
            <a:off x="68767" y="1347044"/>
            <a:ext cx="9006466" cy="942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Question3: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For x ∈ {</a:t>
            </a:r>
            <a:r>
              <a:rPr b="1" dirty="0"/>
              <a:t>no, d, s, ds</a:t>
            </a:r>
            <a:r>
              <a:rPr dirty="0"/>
              <a:t> }, ACN-x denotes ACN with component x enabled where </a:t>
            </a:r>
            <a:r>
              <a:rPr b="1" dirty="0"/>
              <a:t>d</a:t>
            </a:r>
            <a:r>
              <a:rPr dirty="0"/>
              <a:t> denotes hybrid dilated convolution and </a:t>
            </a:r>
            <a:r>
              <a:rPr b="1" dirty="0"/>
              <a:t>s </a:t>
            </a:r>
            <a:r>
              <a:rPr dirty="0"/>
              <a:t>denotes separable and shared convolution. </a:t>
            </a:r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ACN-</a:t>
            </a:r>
            <a:r>
              <a:rPr lang="en-US" altLang="zh-CN" dirty="0"/>
              <a:t>ds</a:t>
            </a:r>
            <a:r>
              <a:rPr dirty="0"/>
              <a:t> achieves the best performance by jointly using all parts of ACN.</a:t>
            </a:r>
          </a:p>
          <a:p>
            <a:pPr marL="146957" indent="-146957" defTabSz="457200">
              <a:lnSpc>
                <a:spcPts val="2800"/>
              </a:lnSpc>
              <a:spcBef>
                <a:spcPts val="1200"/>
              </a:spcBef>
              <a:buClr>
                <a:srgbClr val="FF0000"/>
              </a:buClr>
              <a:buSzPct val="60000"/>
              <a:buChar char="■"/>
              <a:defRPr sz="1200"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600"/>
              </a:spcBef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spcBef>
                <a:spcPts val="5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pic>
        <p:nvPicPr>
          <p:cNvPr id="363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3335167"/>
            <a:ext cx="7366001" cy="2617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1737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958916"/>
            <a:ext cx="8089900" cy="525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21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5. Conclusion</a:t>
            </a:r>
          </a:p>
        </p:txBody>
      </p:sp>
      <p:sp>
        <p:nvSpPr>
          <p:cNvPr id="368" name="内容占位符 2"/>
          <p:cNvSpPr/>
          <p:nvPr/>
        </p:nvSpPr>
        <p:spPr>
          <a:xfrm>
            <a:off x="68767" y="1347043"/>
            <a:ext cx="8895230" cy="516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We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firstly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dirty="0"/>
              <a:t>propose a novel attentive convolutional network on sparse GTSM data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Regard the </a:t>
            </a:r>
            <a:r>
              <a:rPr dirty="0">
                <a:solidFill>
                  <a:srgbClr val="FF2600"/>
                </a:solidFill>
              </a:rPr>
              <a:t>embedded trajectory as an image</a:t>
            </a:r>
            <a:r>
              <a:rPr dirty="0"/>
              <a:t>, us</a:t>
            </a:r>
            <a:r>
              <a:rPr lang="en-US" altLang="zh-CN" dirty="0"/>
              <a:t>ing</a:t>
            </a:r>
            <a:r>
              <a:rPr dirty="0"/>
              <a:t> convolution filters to search for </a:t>
            </a:r>
            <a:r>
              <a:rPr dirty="0">
                <a:solidFill>
                  <a:srgbClr val="FF2600"/>
                </a:solidFill>
              </a:rPr>
              <a:t>sequential patterns</a:t>
            </a:r>
            <a:r>
              <a:rPr dirty="0"/>
              <a:t> as local features of the image. 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Design HSC which is combined of </a:t>
            </a:r>
            <a:r>
              <a:rPr dirty="0">
                <a:solidFill>
                  <a:srgbClr val="FF2600"/>
                </a:solidFill>
              </a:rPr>
              <a:t>Hybrid dilated convolutions and Separable Convolutions </a:t>
            </a:r>
            <a:r>
              <a:rPr dirty="0"/>
              <a:t>to model </a:t>
            </a:r>
            <a:r>
              <a:rPr dirty="0">
                <a:solidFill>
                  <a:srgbClr val="FF2600"/>
                </a:solidFill>
              </a:rPr>
              <a:t>high-order sequential patterns</a:t>
            </a:r>
            <a:r>
              <a:rPr dirty="0"/>
              <a:t>.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Us</a:t>
            </a:r>
            <a:r>
              <a:rPr lang="en-US" altLang="zh-CN" dirty="0"/>
              <a:t>e</a:t>
            </a:r>
            <a:r>
              <a:rPr dirty="0"/>
              <a:t> an attention mechanism to </a:t>
            </a:r>
            <a:r>
              <a:rPr dirty="0">
                <a:solidFill>
                  <a:srgbClr val="FF2600"/>
                </a:solidFill>
              </a:rPr>
              <a:t>learn long-term preferences</a:t>
            </a:r>
            <a:r>
              <a:rPr dirty="0"/>
              <a:t> of users from history trajectory.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Interesting future directions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Consider external feature like Point of interest and tweets to conduct semantic mobility prediction.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</p:spTree>
  </p:cSld>
  <p:clrMapOvr>
    <a:masterClrMapping/>
  </p:clrMapOvr>
  <p:transition spd="med" advTm="4305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1. Introduction</a:t>
            </a:r>
          </a:p>
        </p:txBody>
      </p:sp>
      <p:sp>
        <p:nvSpPr>
          <p:cNvPr id="214" name="内容占位符 2"/>
          <p:cNvSpPr/>
          <p:nvPr/>
        </p:nvSpPr>
        <p:spPr>
          <a:xfrm>
            <a:off x="68767" y="1347043"/>
            <a:ext cx="8895230" cy="375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Three unique characteristics on geo-tagged social media (GTSM) data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FF2600"/>
                </a:solidFill>
              </a:rPr>
              <a:t>Extreme data sparsity</a:t>
            </a:r>
            <a:r>
              <a:t>: low-sampling and generated only when the users want to share their locations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FF2600"/>
                </a:solidFill>
              </a:rPr>
              <a:t>High order sequential patterns</a:t>
            </a:r>
            <a:r>
              <a:t>: containing complex dependency relationships of human mobility and not all adjacent GTSM data has dependency relationships. 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FF2600"/>
                </a:solidFill>
              </a:rPr>
              <a:t>Evolving preference</a:t>
            </a:r>
            <a:r>
              <a:t>: human taste (i.e., long-term preference) for tagging is changing over time </a:t>
            </a:r>
          </a:p>
        </p:txBody>
      </p:sp>
    </p:spTree>
  </p:cSld>
  <p:clrMapOvr>
    <a:masterClrMapping/>
  </p:clrMapOvr>
  <p:transition spd="med" advTm="57076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内容占位符 2"/>
          <p:cNvSpPr>
            <a:spLocks noGrp="1"/>
          </p:cNvSpPr>
          <p:nvPr>
            <p:ph type="body" sz="half" idx="1"/>
          </p:nvPr>
        </p:nvSpPr>
        <p:spPr>
          <a:xfrm>
            <a:off x="379588" y="2601772"/>
            <a:ext cx="8384824" cy="1882144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1400"/>
              </a:spcBef>
              <a:buSzTx/>
              <a:buFont typeface="Wingdings"/>
              <a:buNone/>
              <a:defRPr sz="6000" b="1">
                <a:solidFill>
                  <a:srgbClr val="C00000"/>
                </a:solidFill>
              </a:defRPr>
            </a:pPr>
            <a:r>
              <a:t>Thanks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！</a:t>
            </a:r>
          </a:p>
        </p:txBody>
      </p:sp>
    </p:spTree>
  </p:cSld>
  <p:clrMapOvr>
    <a:masterClrMapping/>
  </p:clrMapOvr>
  <p:transition spd="med" advTm="1359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953273"/>
            <a:ext cx="8089900" cy="525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394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2. Related work</a:t>
            </a:r>
          </a:p>
        </p:txBody>
      </p:sp>
      <p:sp>
        <p:nvSpPr>
          <p:cNvPr id="221" name="内容占位符 2"/>
          <p:cNvSpPr/>
          <p:nvPr/>
        </p:nvSpPr>
        <p:spPr>
          <a:xfrm>
            <a:off x="435957" y="1347044"/>
            <a:ext cx="8538786" cy="457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Human mobility prediction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Pattern based approach: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Matrix factorization (non-negative MF, WMF)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Tensor factorization (TF)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Ignore sequential transition regularities and long-term preference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Model based approach: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Markov models (MC, HMM)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Recurrent neural network (ST-RNN, </a:t>
            </a:r>
            <a:r>
              <a:rPr dirty="0" err="1"/>
              <a:t>DeepMove</a:t>
            </a:r>
            <a:r>
              <a:rPr dirty="0"/>
              <a:t>) </a:t>
            </a:r>
          </a:p>
          <a:p>
            <a:pPr marL="742950" lvl="1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Unable to model high-order sequential pattern</a:t>
            </a:r>
          </a:p>
        </p:txBody>
      </p:sp>
    </p:spTree>
  </p:cSld>
  <p:clrMapOvr>
    <a:masterClrMapping/>
  </p:clrMapOvr>
  <p:transition spd="med" advTm="2891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2. Related work</a:t>
            </a:r>
          </a:p>
        </p:txBody>
      </p:sp>
      <p:sp>
        <p:nvSpPr>
          <p:cNvPr id="226" name="内容占位符 2"/>
          <p:cNvSpPr/>
          <p:nvPr/>
        </p:nvSpPr>
        <p:spPr>
          <a:xfrm>
            <a:off x="68767" y="1347044"/>
            <a:ext cx="8538786" cy="192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Convolutional Neural Network (CNN)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Sequential modeling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Natural language processing (NLP)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Item recommendation</a:t>
            </a:r>
          </a:p>
        </p:txBody>
      </p:sp>
      <p:pic>
        <p:nvPicPr>
          <p:cNvPr id="227" name="pasted-image.png" descr="pasted-imag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3" y="3626318"/>
            <a:ext cx="4460880" cy="2559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4" y="3626318"/>
            <a:ext cx="3492501" cy="266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NLP"/>
          <p:cNvSpPr/>
          <p:nvPr/>
        </p:nvSpPr>
        <p:spPr>
          <a:xfrm>
            <a:off x="2041590" y="6288000"/>
            <a:ext cx="4932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NLP</a:t>
            </a:r>
          </a:p>
        </p:txBody>
      </p:sp>
      <p:sp>
        <p:nvSpPr>
          <p:cNvPr id="230" name="Recommendation"/>
          <p:cNvSpPr/>
          <p:nvPr/>
        </p:nvSpPr>
        <p:spPr>
          <a:xfrm>
            <a:off x="5688941" y="6288000"/>
            <a:ext cx="18684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Recommendation</a:t>
            </a:r>
          </a:p>
        </p:txBody>
      </p:sp>
    </p:spTree>
  </p:cSld>
  <p:clrMapOvr>
    <a:masterClrMapping/>
  </p:clrMapOvr>
  <p:transition spd="med" advTm="4283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953273"/>
            <a:ext cx="8089900" cy="525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Tm="259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>
            <a:spLocks noGrp="1"/>
          </p:cNvSpPr>
          <p:nvPr>
            <p:ph type="title"/>
          </p:nvPr>
        </p:nvSpPr>
        <p:spPr>
          <a:xfrm>
            <a:off x="423511" y="490540"/>
            <a:ext cx="6139659" cy="500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2944"/>
            </a:lvl1pPr>
          </a:lstStyle>
          <a:p>
            <a:r>
              <a:t>3. Solution</a:t>
            </a:r>
          </a:p>
        </p:txBody>
      </p:sp>
      <p:sp>
        <p:nvSpPr>
          <p:cNvPr id="237" name="内容占位符 2"/>
          <p:cNvSpPr/>
          <p:nvPr/>
        </p:nvSpPr>
        <p:spPr>
          <a:xfrm>
            <a:off x="68767" y="1426589"/>
            <a:ext cx="8610601" cy="5193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DEFINITION 1 (Trajectory Sequence)</a:t>
            </a:r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We define a </a:t>
            </a:r>
            <a:r>
              <a:rPr dirty="0" err="1"/>
              <a:t>spatio</a:t>
            </a:r>
            <a:r>
              <a:rPr dirty="0"/>
              <a:t>-temporal point </a:t>
            </a:r>
            <a:r>
              <a:rPr b="1" dirty="0"/>
              <a:t>q</a:t>
            </a:r>
            <a:r>
              <a:rPr dirty="0"/>
              <a:t> as a tuple of location </a:t>
            </a:r>
            <a:r>
              <a:rPr b="1" dirty="0"/>
              <a:t>p</a:t>
            </a:r>
            <a:r>
              <a:rPr dirty="0"/>
              <a:t> and time </a:t>
            </a:r>
            <a:r>
              <a:rPr b="1" dirty="0"/>
              <a:t>t</a:t>
            </a:r>
            <a:r>
              <a:rPr dirty="0"/>
              <a:t>, </a:t>
            </a:r>
            <a:r>
              <a:rPr b="1" dirty="0"/>
              <a:t>e.g. q = (</a:t>
            </a:r>
            <a:r>
              <a:rPr b="1" dirty="0" err="1"/>
              <a:t>p,t</a:t>
            </a:r>
            <a:r>
              <a:rPr b="1" dirty="0"/>
              <a:t>)</a:t>
            </a:r>
            <a:r>
              <a:rPr dirty="0"/>
              <a:t>. For a user ID </a:t>
            </a:r>
            <a:r>
              <a:rPr b="1" dirty="0"/>
              <a:t>u</a:t>
            </a:r>
            <a:r>
              <a:rPr dirty="0"/>
              <a:t>, trajectory sequence </a:t>
            </a:r>
            <a:r>
              <a:rPr b="1" dirty="0"/>
              <a:t>T</a:t>
            </a:r>
            <a:r>
              <a:rPr dirty="0"/>
              <a:t> is the aggregation of </a:t>
            </a:r>
            <a:r>
              <a:rPr dirty="0" err="1"/>
              <a:t>spatio</a:t>
            </a:r>
            <a:r>
              <a:rPr dirty="0"/>
              <a:t>- temporal points, i.e., </a:t>
            </a:r>
            <a:r>
              <a:rPr b="1" dirty="0"/>
              <a:t>T</a:t>
            </a:r>
            <a:r>
              <a:rPr sz="2400" b="1" baseline="-6250" dirty="0"/>
              <a:t>u </a:t>
            </a:r>
            <a:r>
              <a:rPr b="1" dirty="0"/>
              <a:t>= q</a:t>
            </a:r>
            <a:r>
              <a:rPr sz="1800" b="1" baseline="-8333" dirty="0"/>
              <a:t>1</a:t>
            </a:r>
            <a:r>
              <a:rPr b="1" dirty="0"/>
              <a:t>q</a:t>
            </a:r>
            <a:r>
              <a:rPr sz="1800" b="1" baseline="-8333" dirty="0"/>
              <a:t>2</a:t>
            </a:r>
            <a:r>
              <a:rPr b="1" dirty="0"/>
              <a:t>···q</a:t>
            </a:r>
            <a:r>
              <a:rPr sz="1800" b="1" baseline="-8333" dirty="0"/>
              <a:t>n</a:t>
            </a:r>
            <a:r>
              <a:rPr dirty="0"/>
              <a:t>. 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DEFINITION 2 (Trajectory)</a:t>
            </a:r>
            <a:endParaRPr b="1" dirty="0"/>
          </a:p>
          <a:p>
            <a:pPr marL="800100" lvl="1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Given a trajectory sequence </a:t>
            </a:r>
            <a:r>
              <a:rPr b="1" dirty="0"/>
              <a:t>T</a:t>
            </a:r>
            <a:r>
              <a:rPr sz="1800" b="1" baseline="-8333" dirty="0"/>
              <a:t>u </a:t>
            </a:r>
            <a:r>
              <a:rPr dirty="0"/>
              <a:t>for a user </a:t>
            </a:r>
            <a:r>
              <a:rPr b="1" dirty="0"/>
              <a:t>u</a:t>
            </a:r>
            <a:r>
              <a:rPr dirty="0"/>
              <a:t>, trajectory is a subsequence of </a:t>
            </a:r>
            <a:r>
              <a:rPr b="1" dirty="0"/>
              <a:t>T</a:t>
            </a:r>
            <a:r>
              <a:rPr sz="1800" b="1" baseline="-8333" dirty="0"/>
              <a:t>u</a:t>
            </a:r>
            <a:r>
              <a:rPr dirty="0"/>
              <a:t>. The </a:t>
            </a:r>
            <a:r>
              <a:rPr b="1" dirty="0"/>
              <a:t>k</a:t>
            </a:r>
            <a:r>
              <a:rPr dirty="0"/>
              <a:t>-</a:t>
            </a:r>
            <a:r>
              <a:rPr dirty="0" err="1"/>
              <a:t>th</a:t>
            </a:r>
            <a:r>
              <a:rPr dirty="0"/>
              <a:t> trajectory with length </a:t>
            </a:r>
            <a:r>
              <a:rPr b="1" dirty="0"/>
              <a:t>L </a:t>
            </a:r>
            <a:r>
              <a:rPr dirty="0"/>
              <a:t>can be represented as </a:t>
            </a:r>
            <a:r>
              <a:rPr b="1" dirty="0" err="1"/>
              <a:t>T</a:t>
            </a:r>
            <a:r>
              <a:rPr sz="1800" b="1" baseline="-8333" dirty="0" err="1"/>
              <a:t>u,k</a:t>
            </a:r>
            <a:r>
              <a:rPr sz="1800" b="1" baseline="-8333" dirty="0"/>
              <a:t> </a:t>
            </a:r>
            <a:r>
              <a:rPr b="1" dirty="0"/>
              <a:t>= q</a:t>
            </a:r>
            <a:r>
              <a:rPr sz="1800" b="1" baseline="-8333" dirty="0"/>
              <a:t>k</a:t>
            </a:r>
            <a:r>
              <a:rPr b="1" dirty="0"/>
              <a:t>q</a:t>
            </a:r>
            <a:r>
              <a:rPr sz="1800" b="1" baseline="-8333" dirty="0"/>
              <a:t>k+1</a:t>
            </a:r>
            <a:r>
              <a:rPr b="1" dirty="0"/>
              <a:t> ···q</a:t>
            </a:r>
            <a:r>
              <a:rPr sz="1800" b="1" baseline="-8333" dirty="0"/>
              <a:t>k+L-1</a:t>
            </a:r>
            <a:r>
              <a:rPr b="1" baseline="-5357" dirty="0"/>
              <a:t>.</a:t>
            </a:r>
            <a:r>
              <a:rPr b="1" dirty="0"/>
              <a:t> </a:t>
            </a:r>
          </a:p>
          <a:p>
            <a:pPr marL="1200150" lvl="2" indent="-285750">
              <a:spcBef>
                <a:spcPts val="500"/>
              </a:spcBef>
              <a:buClr>
                <a:srgbClr val="3333CC"/>
              </a:buClr>
              <a:buSzPct val="55000"/>
              <a:buChar char="■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endParaRPr sz="1200" dirty="0"/>
          </a:p>
        </p:txBody>
      </p:sp>
    </p:spTree>
  </p:cSld>
  <p:clrMapOvr>
    <a:masterClrMapping/>
  </p:clrMapOvr>
  <p:transition spd="med" advTm="12534"/>
</p:sld>
</file>

<file path=ppt/theme/theme1.xml><?xml version="1.0" encoding="utf-8"?>
<a:theme xmlns:a="http://schemas.openxmlformats.org/drawingml/2006/main" name="model">
  <a:themeElements>
    <a:clrScheme name="mod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model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mod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">
  <a:themeElements>
    <a:clrScheme name="mod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model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mod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2597</Words>
  <Application>Microsoft Office PowerPoint</Application>
  <PresentationFormat>全屏显示(4:3)</PresentationFormat>
  <Paragraphs>223</Paragraphs>
  <Slides>40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华文新魏</vt:lpstr>
      <vt:lpstr>宋体</vt:lpstr>
      <vt:lpstr>微软雅黑</vt:lpstr>
      <vt:lpstr>Arial</vt:lpstr>
      <vt:lpstr>Calibri</vt:lpstr>
      <vt:lpstr>Times</vt:lpstr>
      <vt:lpstr>Times New Roman</vt:lpstr>
      <vt:lpstr>Wingdings</vt:lpstr>
      <vt:lpstr>model</vt:lpstr>
      <vt:lpstr>Predicting Human Mobility via Attentive Convolutional Network </vt:lpstr>
      <vt:lpstr>PowerPoint 演示文稿</vt:lpstr>
      <vt:lpstr>1. Introduction</vt:lpstr>
      <vt:lpstr>1. Introduction</vt:lpstr>
      <vt:lpstr>PowerPoint 演示文稿</vt:lpstr>
      <vt:lpstr>2. Related work</vt:lpstr>
      <vt:lpstr>2. Related work</vt:lpstr>
      <vt:lpstr>PowerPoint 演示文稿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3. Solution</vt:lpstr>
      <vt:lpstr>PowerPoint 演示文稿</vt:lpstr>
      <vt:lpstr>4. Experiment Results</vt:lpstr>
      <vt:lpstr>4. Experiment Results</vt:lpstr>
      <vt:lpstr>4. Experiment Results</vt:lpstr>
      <vt:lpstr>4. Experiment Results</vt:lpstr>
      <vt:lpstr>4. Experiment Results</vt:lpstr>
      <vt:lpstr>4. Experiment Results</vt:lpstr>
      <vt:lpstr>4. Experiment Results</vt:lpstr>
      <vt:lpstr>4. Experiment Results</vt:lpstr>
      <vt:lpstr>PowerPoint 演示文稿</vt:lpstr>
      <vt:lpstr>5.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Human Mobility via A entive Convolutional Network </dc:title>
  <cp:lastModifiedBy>Luo Ray</cp:lastModifiedBy>
  <cp:revision>145</cp:revision>
  <dcterms:modified xsi:type="dcterms:W3CDTF">2020-10-13T14:57:52Z</dcterms:modified>
</cp:coreProperties>
</file>