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9a7d7e4d3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9a7d7e4d3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9a7d7e4d3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9a7d7e4d3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9a7d7e4d3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9a7d7e4d3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9a7d7e4d3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9a7d7e4d3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9a7d7e4d3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9a7d7e4d3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9a7d7e4d3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9a7d7e4d3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9a7d7e4d3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9a7d7e4d3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9a7d7e4d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9a7d7e4d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a7d7e4d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9a7d7e4d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a7d7e4d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9a7d7e4d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a7d7e4d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9a7d7e4d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9a7d7e4d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9a7d7e4d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a7d7e4d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9a7d7e4d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9a7d7e4d3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9a7d7e4d3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9a7d7e4d3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9a7d7e4d3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u.wikipedia.org/wiki/%D0%A8%D0%B8%D1%84%D1%80%D0%BE%D0%B2%D0%B0%D0%BD%D0%B8%D0%B5" TargetMode="External"/><Relationship Id="rId4" Type="http://schemas.openxmlformats.org/officeDocument/2006/relationships/hyperlink" Target="https://ru.wikipedia.org/wiki/%D0%94%D0%B5%D1%88%D0%B8%D1%84%D1%80%D0%BE%D0%B2%D0%BA%D0%B0" TargetMode="External"/><Relationship Id="rId5" Type="http://schemas.openxmlformats.org/officeDocument/2006/relationships/hyperlink" Target="https://ru.wikipedia.org/wiki/%D0%9A%D0%BB%D1%8E%D1%87_(%D0%BA%D1%80%D0%B8%D0%BF%D1%82%D0%BE%D0%B3%D1%80%D0%B0%D1%84%D0%B8%D1%8F)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42300" y="1350850"/>
            <a:ext cx="9049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Приложение для обмена сообщениями с использованием метода сквозного шифрования</a:t>
            </a:r>
            <a:endParaRPr sz="3000"/>
          </a:p>
        </p:txBody>
      </p:sp>
      <p:sp>
        <p:nvSpPr>
          <p:cNvPr id="55" name="Google Shape;55;p13"/>
          <p:cNvSpPr txBox="1"/>
          <p:nvPr/>
        </p:nvSpPr>
        <p:spPr>
          <a:xfrm>
            <a:off x="-422100" y="142225"/>
            <a:ext cx="9809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МОСКОВСКИЙ ГОСУДАРСТВЕННЫЙ ТЕХНИЧЕСКИЙ УНИВЕРСИТЕТ ИМЕНИ Н.Э. БАУМАНА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55850" y="2571750"/>
            <a:ext cx="8832300" cy="25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40">
                <a:latin typeface="Times New Roman"/>
                <a:ea typeface="Times New Roman"/>
                <a:cs typeface="Times New Roman"/>
                <a:sym typeface="Times New Roman"/>
              </a:rPr>
              <a:t>Студенты: Сукочева Алис, Наместник Анастасия Андреевна</a:t>
            </a:r>
            <a:endParaRPr sz="21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40">
                <a:latin typeface="Times New Roman"/>
                <a:ea typeface="Times New Roman"/>
                <a:cs typeface="Times New Roman"/>
                <a:sym typeface="Times New Roman"/>
              </a:rPr>
              <a:t>Группа: ИУ7-73Б</a:t>
            </a:r>
            <a:endParaRPr sz="21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40">
                <a:latin typeface="Times New Roman"/>
                <a:ea typeface="Times New Roman"/>
                <a:cs typeface="Times New Roman"/>
                <a:sym typeface="Times New Roman"/>
              </a:rPr>
              <a:t>Руководитель: Рогозин Николай Олегович</a:t>
            </a:r>
            <a:endParaRPr sz="21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40">
                <a:latin typeface="Times New Roman"/>
                <a:ea typeface="Times New Roman"/>
                <a:cs typeface="Times New Roman"/>
                <a:sym typeface="Times New Roman"/>
              </a:rPr>
              <a:t>МОСКВА, 2021 ГОД</a:t>
            </a:r>
            <a:endParaRPr sz="16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6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7"/>
              <a:buFont typeface="Arial"/>
              <a:buNone/>
            </a:pPr>
            <a:r>
              <a:rPr lang="ru" sz="2820">
                <a:latin typeface="Times New Roman"/>
                <a:ea typeface="Times New Roman"/>
                <a:cs typeface="Times New Roman"/>
                <a:sym typeface="Times New Roman"/>
              </a:rPr>
              <a:t>Схемы работы сервера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850" y="638100"/>
            <a:ext cx="5856201" cy="44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23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7"/>
              <a:buFont typeface="Arial"/>
              <a:buNone/>
            </a:pPr>
            <a:r>
              <a:rPr lang="ru" sz="2820">
                <a:latin typeface="Times New Roman"/>
                <a:ea typeface="Times New Roman"/>
                <a:cs typeface="Times New Roman"/>
                <a:sym typeface="Times New Roman"/>
              </a:rPr>
              <a:t>Схемы работы клиента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975" y="372400"/>
            <a:ext cx="4953985" cy="46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000" y="1330975"/>
            <a:ext cx="3504326" cy="29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263275" y="8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20">
                <a:latin typeface="Times New Roman"/>
                <a:ea typeface="Times New Roman"/>
                <a:cs typeface="Times New Roman"/>
                <a:sym typeface="Times New Roman"/>
              </a:rPr>
              <a:t>Схема  протокола Диффи-Хеллмана 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7"/>
              <a:buFont typeface="Arial"/>
              <a:buNone/>
            </a:pPr>
            <a:r>
              <a:rPr lang="ru" sz="2820">
                <a:latin typeface="Times New Roman"/>
                <a:ea typeface="Times New Roman"/>
                <a:cs typeface="Times New Roman"/>
                <a:sym typeface="Times New Roman"/>
              </a:rPr>
              <a:t>на стороне клиента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275" y="40975"/>
            <a:ext cx="2190550" cy="506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19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Технические средства реализации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4388" r="0" t="1989"/>
          <a:stretch/>
        </p:blipFill>
        <p:spPr>
          <a:xfrm>
            <a:off x="1066825" y="1482575"/>
            <a:ext cx="2922399" cy="283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 rotWithShape="1">
          <a:blip r:embed="rId4">
            <a:alphaModFix/>
          </a:blip>
          <a:srcRect b="58228" l="43615" r="35226" t="13559"/>
          <a:stretch/>
        </p:blipFill>
        <p:spPr>
          <a:xfrm>
            <a:off x="5096900" y="1615646"/>
            <a:ext cx="2995026" cy="249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8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7"/>
              <a:buFont typeface="Arial"/>
              <a:buNone/>
            </a:pPr>
            <a:r>
              <a:rPr lang="ru" sz="2820">
                <a:latin typeface="Times New Roman"/>
                <a:ea typeface="Times New Roman"/>
                <a:cs typeface="Times New Roman"/>
                <a:sym typeface="Times New Roman"/>
              </a:rPr>
              <a:t>Структура и состав классов (Сервер)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175" y="786948"/>
            <a:ext cx="3273125" cy="4137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318" y="786950"/>
            <a:ext cx="3408333" cy="41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и состав классов (Клиент)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200" y="700375"/>
            <a:ext cx="2795349" cy="43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275" y="700375"/>
            <a:ext cx="3611000" cy="33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22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20">
                <a:latin typeface="Times New Roman"/>
                <a:ea typeface="Times New Roman"/>
                <a:cs typeface="Times New Roman"/>
                <a:sym typeface="Times New Roman"/>
              </a:rPr>
              <a:t>Пример работы системы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258525"/>
            <a:ext cx="39909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1144275" y="2877775"/>
            <a:ext cx="234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Первый клиент (Bob)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600" y="1268050"/>
            <a:ext cx="386715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5459900" y="2877775"/>
            <a:ext cx="234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Второй</a:t>
            </a: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 клиент (Alice)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 </a:t>
            </a: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реализовать метод сквозного шифрования для обмена сообщениями по не защищенному от прослушивания каналу связи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поставленной цели требуется решить следующие задачи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5207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существующие решения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5207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Описать метод решение поставленной задачи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5207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Описать требования к системе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5207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систему для решения поставленной задачи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Шифрование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это процесс преобразования открытого текста в нечитаемый вид, чтобы защитить информацию, с применением математических алгоритмов и уникального набора бит, называемого ключом, к которому они применяется наряду с текстом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Дешифрование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это обратный шифрованию процесс с целью получить информацию в первоначальном виде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6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>
                <a:latin typeface="Times New Roman"/>
                <a:ea typeface="Times New Roman"/>
                <a:cs typeface="Times New Roman"/>
                <a:sym typeface="Times New Roman"/>
              </a:rPr>
              <a:t>Шифрование и дешифрование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662" y="3878450"/>
            <a:ext cx="6956675" cy="9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106"/>
              <a:buFont typeface="Arial"/>
              <a:buNone/>
            </a:pPr>
            <a:r>
              <a:rPr lang="ru" sz="28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Способы шифрования данных при передаче</a:t>
            </a:r>
            <a:endParaRPr sz="282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Шифрование транспортного уровня - </a:t>
            </a:r>
            <a:r>
              <a:rPr lang="ru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предполагает наличие общего ключа отправителя и сервера, который используется для дешифрации сообщения на сервере и недоступен другим клиентам</a:t>
            </a:r>
            <a:endParaRPr sz="2200"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4240" r="-4240" t="0"/>
          <a:stretch/>
        </p:blipFill>
        <p:spPr>
          <a:xfrm>
            <a:off x="1394700" y="2571750"/>
            <a:ext cx="5883049" cy="25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7427550" y="2741225"/>
            <a:ext cx="1294525" cy="194305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0038" y="2895941"/>
            <a:ext cx="110953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6975" y="3706183"/>
            <a:ext cx="735675" cy="704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9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Сквозное шифрование -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обеспечивает  дешифрацию сообщения только участниками общения, что обеспечивает недоступность данных в исходном виде как для злоумышленника, перехватывающего пакеты, так и для промежуточного сервера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2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Способы шифрования данных при передаче</a:t>
            </a:r>
            <a:endParaRPr sz="282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12749" l="0" r="0" t="3040"/>
          <a:stretch/>
        </p:blipFill>
        <p:spPr>
          <a:xfrm>
            <a:off x="1928325" y="2638750"/>
            <a:ext cx="6029200" cy="23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0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Протокол Диффи-Хеллмана</a:t>
            </a:r>
            <a:endParaRPr sz="282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17550" y="923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иптографический протокол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позволяющий двум и более сторонам получить общий секретный 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ключ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используя незащищенный от прослушивания канал связи.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Полученный ключ используется для шифрования дальнейшего обмена с помощью алгоритмов 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симметричного шифрования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975" y="2494675"/>
            <a:ext cx="4660250" cy="25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5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Существующие решения</a:t>
            </a:r>
            <a:endParaRPr sz="282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034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Симметричное шифрование </a:t>
            </a: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это 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способ шифрования, в котором для </a:t>
            </a:r>
            <a:r>
              <a:rPr lang="ru" sz="17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шифрования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" sz="17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дешифрования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применяется один и тот же криптографический </a:t>
            </a:r>
            <a:r>
              <a:rPr lang="ru" sz="17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ключ</a:t>
            </a:r>
            <a:endParaRPr sz="2100"/>
          </a:p>
        </p:txBody>
      </p:sp>
      <p:sp>
        <p:nvSpPr>
          <p:cNvPr id="100" name="Google Shape;100;p19"/>
          <p:cNvSpPr txBox="1"/>
          <p:nvPr/>
        </p:nvSpPr>
        <p:spPr>
          <a:xfrm>
            <a:off x="445200" y="1928925"/>
            <a:ext cx="4126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Алгоритм DEA 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45200" y="2654800"/>
            <a:ext cx="4126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T</a:t>
            </a:r>
            <a:r>
              <a:rPr b="1"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45200" y="3380675"/>
            <a:ext cx="412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Алгоритм DES</a:t>
            </a:r>
            <a:r>
              <a:rPr b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952050" y="1928925"/>
            <a:ext cx="4126800" cy="2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" sz="1700">
                <a:solidFill>
                  <a:srgbClr val="4EB9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AES</a:t>
            </a:r>
            <a:r>
              <a:rPr b="1"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Высокая безопасность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Быстродействие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Умеренные затраты памяти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2482800" y="2066175"/>
            <a:ext cx="459900" cy="1694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2870125" y="2314800"/>
            <a:ext cx="28887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Низкая безопасность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Медленная работа в условиях программной реализации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3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системы</a:t>
            </a:r>
            <a:endParaRPr sz="282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970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4958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Система состоит из двух компонентов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Клиент 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800" y="2078303"/>
            <a:ext cx="6601800" cy="20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16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Схемы работы сервера</a:t>
            </a:r>
            <a:endParaRPr sz="282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375" y="940650"/>
            <a:ext cx="5869651" cy="415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