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3" r:id="rId3"/>
    <p:sldId id="264" r:id="rId5"/>
    <p:sldId id="418" r:id="rId6"/>
    <p:sldId id="386" r:id="rId7"/>
    <p:sldId id="488" r:id="rId8"/>
    <p:sldId id="387" r:id="rId9"/>
    <p:sldId id="489" r:id="rId10"/>
    <p:sldId id="490" r:id="rId11"/>
    <p:sldId id="389" r:id="rId12"/>
    <p:sldId id="388" r:id="rId13"/>
    <p:sldId id="391" r:id="rId14"/>
    <p:sldId id="396" r:id="rId15"/>
    <p:sldId id="397" r:id="rId16"/>
    <p:sldId id="464" r:id="rId17"/>
    <p:sldId id="399" r:id="rId18"/>
    <p:sldId id="400" r:id="rId19"/>
    <p:sldId id="401" r:id="rId20"/>
    <p:sldId id="402" r:id="rId21"/>
    <p:sldId id="405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278" r:id="rId30"/>
    <p:sldId id="4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84" y="-36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80553-AFD0-4714-B3AE-8BF3D01F6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F3862-202F-4EE0-8F7F-2AFC061300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F3862-202F-4EE0-8F7F-2AFC06130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F3862-202F-4EE0-8F7F-2AFC06130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5DC1-FAE2-4050-ACEE-5ABFCA4AE9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C3E-B794-4741-8173-A388F815BB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"/>
          <a:stretch>
            <a:fillRect/>
          </a:stretch>
        </p:blipFill>
        <p:spPr>
          <a:xfrm>
            <a:off x="4683760" y="3141279"/>
            <a:ext cx="7496175" cy="37167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990" y="1139190"/>
            <a:ext cx="1029017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车智汇</a:t>
            </a:r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开启智能车时代</a:t>
            </a:r>
            <a:endParaRPr lang="zh-CN" altLang="en-US" sz="6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2654300"/>
            <a:ext cx="102323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车智汇（车联网）项目说明会</a:t>
            </a:r>
            <a:endParaRPr lang="zh-CN" altLang="en-US" sz="6000" b="1" dirty="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297" y="4184584"/>
            <a:ext cx="655845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只要站在风口上，猪都可以上天。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880" y="408305"/>
            <a:ext cx="54641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</a:rPr>
              <a:t>亚美科技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</a:rPr>
              <a:t>|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</a:rPr>
              <a:t>车智汇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粗黑_GBK" panose="02000000000000000000" charset="-122"/>
              <a:ea typeface="方正兰亭粗黑_GBK" panose="02000000000000000000" charset="-122"/>
              <a:cs typeface="方正兰亭粗黑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7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29400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9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26185" y="1610995"/>
            <a:ext cx="9258300" cy="46158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当前的车智汇平台就如同</a:t>
            </a:r>
            <a:r>
              <a:rPr 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98年的淘宝、  99年的携程、  03年的美团</a:t>
            </a:r>
            <a:r>
              <a:rPr 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endParaRPr lang="zh-CN"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11年的微信、  12年的滴滴，</a:t>
            </a:r>
            <a:endParaRPr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en-US" alt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正处在推广期。</a:t>
            </a:r>
            <a:endParaRPr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现在对我爱理不理，以后让你高攀不起！</a:t>
            </a:r>
            <a:endParaRPr sz="36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7260" y="407670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sz="4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车智汇平台现在处于什么阶段？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36068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10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294255" y="474345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我们怎么参与？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397635"/>
            <a:ext cx="11145520" cy="4798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关注你的推荐人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给你的二维码，在会员商城投资1431元，购买一个车智汇产品服务包，你就成了车智汇平台的会员，就可以享受车智汇平台提供给你的以下</a:t>
            </a:r>
            <a:r>
              <a:rPr 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项权益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1、享受车智汇平台提供的终身服务</a:t>
            </a:r>
            <a:r>
              <a:rPr 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2、获得一个推广二维码，拥有车智汇平台的推广资格</a:t>
            </a:r>
            <a:r>
              <a:rPr 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 </a:t>
            </a:r>
            <a:endParaRPr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了一个创业的机会</a:t>
            </a:r>
            <a:r>
              <a:rPr 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（经销商资格）。</a:t>
            </a:r>
            <a:endParaRPr 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11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418080" y="67437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推广平台赚推广费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4705" y="2052955"/>
            <a:ext cx="629221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零售</a:t>
            </a:r>
            <a:r>
              <a:rPr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奖</a:t>
            </a:r>
            <a:r>
              <a:rPr 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零售商）</a:t>
            </a:r>
            <a:endParaRPr 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批发</a:t>
            </a:r>
            <a:r>
              <a:rPr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奖</a:t>
            </a:r>
            <a:r>
              <a:rPr 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（批发商）</a:t>
            </a:r>
            <a:endParaRPr 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股东奖</a:t>
            </a:r>
            <a:r>
              <a:rPr 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（公司老板）</a:t>
            </a:r>
            <a:endParaRPr 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12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246630" y="645795"/>
            <a:ext cx="428371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零售奖：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10" y="2019300"/>
            <a:ext cx="114731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零售</a:t>
            </a:r>
            <a:r>
              <a:rPr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奖（</a:t>
            </a:r>
            <a:r>
              <a:rPr 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</a:t>
            </a:r>
            <a:r>
              <a:rPr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奖）</a:t>
            </a:r>
            <a:r>
              <a:rPr lang="en-US" alt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 </a:t>
            </a:r>
            <a:r>
              <a:rPr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430元</a:t>
            </a:r>
            <a:endParaRPr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1355" y="3243580"/>
            <a:ext cx="1082929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70000"/>
              </a:lnSpc>
            </a:pPr>
            <a:r>
              <a:rPr lang="zh-CN" altLang="en-US" sz="4000" b="1">
                <a:solidFill>
                  <a:srgbClr val="FF0000"/>
                </a:solidFill>
              </a:rPr>
              <a:t>每直接推广一台，个人可直接获得</a:t>
            </a:r>
            <a:r>
              <a:rPr lang="en-US" altLang="zh-CN" sz="4000" b="1">
                <a:solidFill>
                  <a:srgbClr val="FF0000"/>
                </a:solidFill>
              </a:rPr>
              <a:t>430</a:t>
            </a:r>
            <a:r>
              <a:rPr lang="zh-CN" altLang="en-US" sz="4000" b="1">
                <a:solidFill>
                  <a:srgbClr val="FF0000"/>
                </a:solidFill>
              </a:rPr>
              <a:t>元奖金</a:t>
            </a:r>
            <a:r>
              <a:rPr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（相当</a:t>
            </a:r>
            <a:r>
              <a:rPr 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传统行业零售商</a:t>
            </a:r>
            <a:r>
              <a:rPr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11860" y="18669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13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146300" y="300355"/>
            <a:ext cx="996315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批发奖（团队奖）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经销商赚差价</a:t>
            </a:r>
            <a:endParaRPr lang="zh-CN" altLang="en-US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4770" y="1311275"/>
          <a:ext cx="11988165" cy="533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020"/>
                <a:gridCol w="3150235"/>
                <a:gridCol w="2226310"/>
                <a:gridCol w="2181225"/>
                <a:gridCol w="1984375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经销商级别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直推标准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团队标准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提货价格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400">
                          <a:sym typeface="+mn-ea"/>
                        </a:rPr>
                        <a:t>级别差价</a:t>
                      </a:r>
                      <a:endParaRPr lang="zh-CN" altLang="zh-CN" sz="2400">
                        <a:sym typeface="+mn-ea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1431</a:t>
                      </a: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元购买一个服务包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1001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430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C3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916</a:t>
                      </a:r>
                      <a:endParaRPr 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C2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873</a:t>
                      </a:r>
                      <a:endParaRPr 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C1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300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830</a:t>
                      </a:r>
                      <a:endParaRPr 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172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B3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787</a:t>
                      </a:r>
                      <a:endParaRPr 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215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B2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2000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744</a:t>
                      </a:r>
                      <a:endParaRPr 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258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B1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7000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701</a:t>
                      </a:r>
                      <a:endParaRPr 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</a:t>
                      </a:r>
                      <a:endParaRPr lang="en-US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类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2.2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万台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658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344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3613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14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273935" y="474980"/>
            <a:ext cx="372364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股东奖: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90" y="1352550"/>
            <a:ext cx="1189355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推广</a:t>
            </a:r>
            <a:r>
              <a:rPr 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7000台车辆进平台</a:t>
            </a:r>
            <a:r>
              <a:rPr 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即可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</a:t>
            </a:r>
            <a:r>
              <a:rPr 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为公司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股东</a:t>
            </a:r>
            <a:r>
              <a:rPr 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发股权证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赚原始股份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参与公司利益分红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类经销商</a:t>
            </a:r>
            <a:r>
              <a:rPr 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奖：全国每单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2%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的分红</a:t>
            </a:r>
            <a:endParaRPr lang="zh-CN" altLang="en-US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1431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x2%=28.62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x10000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=286000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=2860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 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类经销商奖：全国每单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1%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的分红</a:t>
            </a:r>
            <a:endParaRPr lang="zh-CN" altLang="en-US" sz="2800" b="1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1431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x1%=14.31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x10000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=143100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=3577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+2860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=6437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相当于</a:t>
            </a: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公司老板</a:t>
            </a:r>
            <a:endParaRPr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15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97405" y="779145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平台消费分润：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10" y="1955165"/>
            <a:ext cx="1147318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你的会员在平台上消费</a:t>
            </a:r>
            <a:r>
              <a:rPr 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平台给你分润</a:t>
            </a:r>
            <a:r>
              <a:rPr 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10000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台车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x20000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x1%=200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</a:t>
            </a:r>
            <a:endParaRPr lang="zh-CN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sz="4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4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建立管道收入</a:t>
            </a:r>
            <a:r>
              <a:rPr lang="zh-CN" sz="4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sz="4000" b="1" dirty="0" smtClean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16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97405" y="779145"/>
            <a:ext cx="5499735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平台赠送微店：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10" y="1993265"/>
            <a:ext cx="1147318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把自己经营的产品切入</a:t>
            </a:r>
            <a:r>
              <a:rPr 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平台微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店销售</a:t>
            </a:r>
            <a:endParaRPr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sz="4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4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把传统生意做大</a:t>
            </a:r>
            <a:r>
              <a:rPr lang="zh-CN" sz="4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sz="4000" b="1" dirty="0" smtClean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26987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17</a:t>
            </a:r>
            <a:endParaRPr 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802640" y="1526540"/>
            <a:ext cx="586867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、国家推广项目；</a:t>
            </a:r>
            <a:endParaRPr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亚美的奖金制度已在广东省市管局</a:t>
            </a:r>
            <a:r>
              <a:rPr 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备案</a:t>
            </a:r>
            <a:r>
              <a:rPr 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90000"/>
              </a:lnSpc>
            </a:pPr>
            <a:endParaRPr sz="40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sz="40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大家放心大胆去推广</a:t>
            </a:r>
            <a:r>
              <a:rPr lang="zh-CN" sz="40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lang="zh-CN" sz="40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3130" y="392430"/>
            <a:ext cx="5499735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合法性：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18862" y="463874"/>
            <a:ext cx="4001661" cy="861774"/>
          </a:xfrm>
          <a:prstGeom prst="rect">
            <a:avLst/>
          </a:prstGeom>
        </p:spPr>
        <p:txBody>
          <a:bodyPr wrap="square">
            <a:spAutoFit/>
          </a:bodyPr>
          <a:p>
            <a:pPr algn="ctr" eaLnBrk="0" hangingPunct="0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中华人民共和国国民经济和社会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发展第十三个五年规划纲要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0" y="1400175"/>
            <a:ext cx="4598035" cy="536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72100" y="101409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18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30680" y="2971165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为什么选择亚美的车联网项目？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29400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1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12035" y="414020"/>
            <a:ext cx="507809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什么是车智汇？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760" y="1273810"/>
            <a:ext cx="7884160" cy="528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首先，在车辆的OBD端口上装一个带有移动流量卡的智能传感器，</a:t>
            </a:r>
            <a:r>
              <a:rPr 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同时，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在手机上下载一个APP，输入一个激活码，把车辆联上网。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然后，利用互联网去链接车辆后服务市场及车主消费产业链。打造一个属于车主的互联网平台，来满足车主的需求（安全、省事、省心、省钱）！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车智汇就是一个为车主提供安全、省事、省心、省钱的互联网平台（APP）</a:t>
            </a:r>
            <a:r>
              <a:rPr lang="zh-CN"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8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0955" y="1858645"/>
            <a:ext cx="3075940" cy="364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0835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19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19020" y="66548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亚美的发展历程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940" y="2176145"/>
            <a:ext cx="11627485" cy="341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</a:rPr>
              <a:t>亚美公司成立于2011年，是广东省备案登记的一家高新企业！</a:t>
            </a:r>
            <a:endParaRPr lang="zh-CN" altLang="en-US" sz="3200" b="1">
              <a:solidFill>
                <a:srgbClr val="FF0000"/>
              </a:solidFill>
            </a:endParaRPr>
          </a:p>
          <a:p>
            <a:pPr algn="ctr">
              <a:lnSpc>
                <a:spcPct val="220000"/>
              </a:lnSpc>
            </a:pPr>
            <a:r>
              <a:rPr lang="zh-CN" altLang="en-US" sz="3200" b="1">
                <a:solidFill>
                  <a:schemeClr val="tx1"/>
                </a:solidFill>
              </a:rPr>
              <a:t>（创业期、稳定期、发展期）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endParaRPr lang="zh-CN" altLang="en-US" sz="3200" b="1"/>
          </a:p>
          <a:p>
            <a:pPr algn="ctr">
              <a:lnSpc>
                <a:spcPct val="140000"/>
              </a:lnSpc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与亚美一起成长！</a:t>
            </a:r>
            <a:endParaRPr lang="zh-CN" altLang="en-US" sz="4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19020" y="66548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亚美获得风投资金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940" y="1966595"/>
            <a:ext cx="11627485" cy="385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en-US" altLang="zh-CN" sz="3600" b="1">
                <a:solidFill>
                  <a:schemeClr val="tx1"/>
                </a:solidFill>
              </a:rPr>
              <a:t>       </a:t>
            </a:r>
            <a:r>
              <a:rPr lang="zh-CN" altLang="en-US" sz="3600" b="1">
                <a:solidFill>
                  <a:schemeClr val="tx1"/>
                </a:solidFill>
              </a:rPr>
              <a:t>2013年4月起，陆续获得天使、毓秀、安赐、融杰、汇泽亚洲、赛伯乐六家风投公司上亿的风投资金。</a:t>
            </a:r>
            <a:endParaRPr lang="zh-CN" altLang="en-US" sz="3600" b="1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endParaRPr lang="zh-CN" altLang="en-US" sz="3200" b="1">
              <a:solidFill>
                <a:srgbClr val="FF0000"/>
              </a:solidFill>
            </a:endParaRPr>
          </a:p>
          <a:p>
            <a:pPr algn="ctr">
              <a:lnSpc>
                <a:spcPct val="170000"/>
              </a:lnSpc>
            </a:pP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zh-CN" altLang="en-US" sz="4000" b="1">
                <a:solidFill>
                  <a:srgbClr val="FF0000"/>
                </a:solidFill>
              </a:rPr>
              <a:t>风险已被过滤！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55181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21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19020" y="66548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亚美的核心投资人简介：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575" y="1820545"/>
            <a:ext cx="1162748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3600" b="1">
                <a:solidFill>
                  <a:schemeClr val="tx1"/>
                </a:solidFill>
              </a:rPr>
              <a:t>林显提：</a:t>
            </a:r>
            <a:r>
              <a:rPr lang="zh-CN" altLang="en-US" sz="3600" b="1">
                <a:solidFill>
                  <a:srgbClr val="FF0000"/>
                </a:solidFill>
              </a:rPr>
              <a:t>原中科招商风控部总经理，现安赐资本合伙人。</a:t>
            </a:r>
            <a:endParaRPr lang="zh-CN" altLang="en-US" sz="3600" b="1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3600" b="1">
                <a:solidFill>
                  <a:schemeClr val="tx1"/>
                </a:solidFill>
              </a:rPr>
              <a:t>冯   达：</a:t>
            </a:r>
            <a:r>
              <a:rPr lang="zh-CN" altLang="en-US" sz="3600" b="1">
                <a:solidFill>
                  <a:srgbClr val="FF0000"/>
                </a:solidFill>
              </a:rPr>
              <a:t>现任融杰股份财务总监，原比亚迪的财务总监。</a:t>
            </a:r>
            <a:endParaRPr lang="zh-CN" altLang="en-US" sz="3600" b="1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3600" b="1">
                <a:solidFill>
                  <a:schemeClr val="tx1"/>
                </a:solidFill>
              </a:rPr>
              <a:t>王干芝：</a:t>
            </a:r>
            <a:r>
              <a:rPr lang="zh-CN" altLang="en-US" sz="3600" b="1">
                <a:solidFill>
                  <a:srgbClr val="FF0000"/>
                </a:solidFill>
              </a:rPr>
              <a:t>汇亚资金管理有限公司董事兼执行副总裁。</a:t>
            </a:r>
            <a:endParaRPr lang="zh-CN" altLang="en-US" sz="3600" b="1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       王干芝先生是阿里巴巴集团第一个投资人，被称作阿里巴巴之父。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lnSpc>
                <a:spcPct val="140000"/>
              </a:lnSpc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与智者、强者合作！</a:t>
            </a:r>
            <a:endParaRPr lang="zh-CN" altLang="en-US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34226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22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19020" y="45593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亚美的优势：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575" y="1391920"/>
            <a:ext cx="11820525" cy="5111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400" b="1"/>
              <a:t>(1)、亚美科技是列入国家车联网重点项目的高科技企业，获国家大量资金、政策扶持！</a:t>
            </a:r>
            <a:endParaRPr lang="zh-CN" altLang="en-US" sz="2400" b="1"/>
          </a:p>
          <a:p>
            <a:pPr algn="l">
              <a:lnSpc>
                <a:spcPct val="160000"/>
              </a:lnSpc>
            </a:pPr>
            <a:r>
              <a:rPr lang="zh-CN" altLang="en-US" sz="2400" b="1"/>
              <a:t>(2)、亚美获得了国家工信部的入网许可证！</a:t>
            </a:r>
            <a:endParaRPr lang="zh-CN" altLang="en-US" sz="2400" b="1"/>
          </a:p>
          <a:p>
            <a:pPr algn="l">
              <a:lnSpc>
                <a:spcPct val="160000"/>
              </a:lnSpc>
            </a:pPr>
            <a:r>
              <a:rPr lang="zh-CN" altLang="en-US" sz="2400" b="1"/>
              <a:t>(3)、亚美获得国内唯一的汽车交易中心牌照，车智汇是汽车工业主管部门许可的网上</a:t>
            </a:r>
            <a:endParaRPr lang="zh-CN" altLang="en-US" sz="2400" b="1"/>
          </a:p>
          <a:p>
            <a:pPr algn="l">
              <a:lnSpc>
                <a:spcPct val="160000"/>
              </a:lnSpc>
            </a:pPr>
            <a:r>
              <a:rPr lang="zh-CN" altLang="en-US" sz="2400" b="1"/>
              <a:t>        汽车交易平台！</a:t>
            </a:r>
            <a:endParaRPr lang="zh-CN" altLang="en-US" sz="2400" b="1"/>
          </a:p>
          <a:p>
            <a:pPr algn="l">
              <a:lnSpc>
                <a:spcPct val="160000"/>
              </a:lnSpc>
            </a:pPr>
            <a:r>
              <a:rPr lang="zh-CN" altLang="en-US" sz="2400" b="1"/>
              <a:t>(4)、获得中国汽车技术研究中心唯一授权全国VIN码库接口（车辆识别代码）！</a:t>
            </a:r>
            <a:endParaRPr lang="zh-CN" altLang="en-US" sz="2400" b="1"/>
          </a:p>
          <a:p>
            <a:pPr algn="l">
              <a:lnSpc>
                <a:spcPct val="160000"/>
              </a:lnSpc>
            </a:pPr>
            <a:r>
              <a:rPr lang="zh-CN" altLang="en-US" sz="2400" b="1"/>
              <a:t>(5)、车智汇传感器已进入国家汽车零部件采购目录！</a:t>
            </a:r>
            <a:endParaRPr lang="zh-CN" altLang="en-US" sz="2400" b="1"/>
          </a:p>
          <a:p>
            <a:pPr algn="l">
              <a:lnSpc>
                <a:spcPct val="160000"/>
              </a:lnSpc>
            </a:pPr>
            <a:r>
              <a:rPr lang="zh-CN" altLang="en-US" sz="2400" b="1"/>
              <a:t>(6)、唯一涵盖全球3000多个车系品牌，唯一一家兼容全球95%以上车型的传感器！</a:t>
            </a:r>
            <a:endParaRPr lang="zh-CN" altLang="en-US" sz="2400" b="1"/>
          </a:p>
          <a:p>
            <a:pPr algn="ctr">
              <a:lnSpc>
                <a:spcPct val="160000"/>
              </a:lnSpc>
            </a:pPr>
            <a:r>
              <a:rPr lang="zh-CN" altLang="en-US" sz="36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树立了绝对的行业技术壁垒、时间壁垒！</a:t>
            </a:r>
            <a:endParaRPr lang="zh-CN" altLang="en-US" sz="36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97170" y="119507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23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171065" y="310134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车智汇项目值不值得我们做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0580" y="43815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24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471420" y="579755"/>
            <a:ext cx="5422265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趋势决定成败</a:t>
            </a:r>
            <a:endParaRPr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925" y="1582420"/>
            <a:ext cx="11357610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3600" b="1">
                <a:solidFill>
                  <a:srgbClr val="C00000"/>
                </a:solidFill>
                <a:effectLst/>
              </a:rPr>
              <a:t>黄明端</a:t>
            </a:r>
            <a:r>
              <a:rPr lang="en-US" altLang="zh-CN" sz="3600" b="1">
                <a:solidFill>
                  <a:srgbClr val="C00000"/>
                </a:solidFill>
                <a:effectLst/>
              </a:rPr>
              <a:t>:  </a:t>
            </a:r>
            <a:r>
              <a:rPr lang="zh-CN" altLang="en-US" sz="3600" b="1">
                <a:solidFill>
                  <a:schemeClr val="tx1"/>
                </a:solidFill>
                <a:effectLst/>
              </a:rPr>
              <a:t>我战胜了所有的对手，却输给了这个时代。</a:t>
            </a:r>
            <a:endParaRPr lang="zh-CN" altLang="en-US" sz="3600" b="1">
              <a:solidFill>
                <a:schemeClr val="tx1"/>
              </a:solidFill>
              <a:effectLst/>
            </a:endParaRPr>
          </a:p>
          <a:p>
            <a:pPr algn="l">
              <a:lnSpc>
                <a:spcPct val="170000"/>
              </a:lnSpc>
            </a:pPr>
            <a:r>
              <a:rPr lang="zh-CN" altLang="en-US" sz="3600" b="1">
                <a:solidFill>
                  <a:srgbClr val="C00000"/>
                </a:solidFill>
                <a:effectLst/>
              </a:rPr>
              <a:t>雷   军</a:t>
            </a:r>
            <a:r>
              <a:rPr lang="en-US" altLang="zh-CN" sz="3600" b="1">
                <a:solidFill>
                  <a:srgbClr val="C00000"/>
                </a:solidFill>
                <a:effectLst/>
              </a:rPr>
              <a:t>:  </a:t>
            </a:r>
            <a:r>
              <a:rPr lang="zh-CN" altLang="en-US" sz="3600" b="1">
                <a:solidFill>
                  <a:schemeClr val="tx1"/>
                </a:solidFill>
                <a:effectLst/>
              </a:rPr>
              <a:t>只要站在风口上，猪都可以飞上天。</a:t>
            </a:r>
            <a:endParaRPr lang="zh-CN" altLang="en-US" sz="3600" b="1">
              <a:solidFill>
                <a:schemeClr val="tx1"/>
              </a:solidFill>
              <a:effectLst/>
            </a:endParaRPr>
          </a:p>
          <a:p>
            <a:pPr algn="ctr" fontAlgn="auto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36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与趋势同行</a:t>
            </a:r>
            <a:endParaRPr lang="zh-CN" altLang="en-US" sz="36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70000"/>
              </a:lnSpc>
            </a:pPr>
            <a:r>
              <a:rPr lang="zh-CN" altLang="en-US" sz="36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把握趋势～牙签可以撬动地球！</a:t>
            </a:r>
            <a:endParaRPr lang="zh-CN" altLang="en-US" sz="36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3925" y="34226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25</a:t>
            </a:r>
            <a:endParaRPr 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19020" y="455930"/>
            <a:ext cx="966978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当下的趋势是什么？</a:t>
            </a:r>
            <a:endParaRPr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575" y="1468755"/>
            <a:ext cx="11627485" cy="491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sz="2800" b="1">
                <a:effectLst/>
              </a:rPr>
              <a:t>移动互联网  （随时随地随身、互联互通互动</a:t>
            </a:r>
            <a:r>
              <a:rPr lang="zh-CN" sz="2800" b="1">
                <a:effectLst/>
              </a:rPr>
              <a:t>分享</a:t>
            </a:r>
            <a:r>
              <a:rPr sz="2800" b="1">
                <a:effectLst/>
              </a:rPr>
              <a:t>）</a:t>
            </a:r>
            <a:endParaRPr sz="2800" b="1">
              <a:effectLst/>
            </a:endParaRPr>
          </a:p>
          <a:p>
            <a:pPr algn="l">
              <a:lnSpc>
                <a:spcPct val="160000"/>
              </a:lnSpc>
            </a:pPr>
            <a:r>
              <a:rPr sz="2800" b="1">
                <a:effectLst/>
              </a:rPr>
              <a:t>资源整合    （轻资产运作）</a:t>
            </a:r>
            <a:endParaRPr sz="2800" b="1">
              <a:effectLst/>
            </a:endParaRPr>
          </a:p>
          <a:p>
            <a:pPr algn="l">
              <a:lnSpc>
                <a:spcPct val="160000"/>
              </a:lnSpc>
            </a:pPr>
            <a:r>
              <a:rPr sz="2800" b="1">
                <a:effectLst/>
              </a:rPr>
              <a:t>私家汽车   （蓝海市场）</a:t>
            </a:r>
            <a:endParaRPr sz="2800" b="1">
              <a:effectLst/>
            </a:endParaRPr>
          </a:p>
          <a:p>
            <a:pPr algn="l">
              <a:lnSpc>
                <a:spcPct val="160000"/>
              </a:lnSpc>
            </a:pPr>
            <a:r>
              <a:rPr sz="2800" b="1">
                <a:effectLst/>
              </a:rPr>
              <a:t>平台经济  （把APP下到消费者的手机上、把店开到消费者的手掌心）</a:t>
            </a:r>
            <a:endParaRPr sz="2800" b="1">
              <a:effectLst/>
            </a:endParaRPr>
          </a:p>
          <a:p>
            <a:pPr algn="l">
              <a:lnSpc>
                <a:spcPct val="160000"/>
              </a:lnSpc>
            </a:pPr>
            <a:r>
              <a:rPr sz="2800" b="1">
                <a:effectLst/>
              </a:rPr>
              <a:t>物联网   （物物相连，实行智能化）</a:t>
            </a:r>
            <a:endParaRPr sz="2800" b="1">
              <a:effectLst/>
            </a:endParaRPr>
          </a:p>
          <a:p>
            <a:pPr algn="l">
              <a:lnSpc>
                <a:spcPct val="160000"/>
              </a:lnSpc>
            </a:pPr>
            <a:r>
              <a:rPr sz="2800" b="1">
                <a:effectLst/>
              </a:rPr>
              <a:t>分享经济   (多赢共赢)</a:t>
            </a:r>
            <a:endParaRPr sz="2800" b="1">
              <a:effectLst/>
            </a:endParaRPr>
          </a:p>
          <a:p>
            <a:pPr algn="ctr">
              <a:lnSpc>
                <a:spcPct val="160000"/>
              </a:lnSpc>
            </a:pPr>
            <a:r>
              <a:rPr sz="28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车智汇平台符合上面的所有趋势</a:t>
            </a:r>
            <a:r>
              <a:rPr lang="en-US" sz="28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8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8427" y="194314"/>
            <a:ext cx="8006080" cy="62915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40000"/>
              </a:lnSpc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马云说：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“其实你观望的不是平台，不是公司，不是模式，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而是在观望别人如何成功，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当你看见别人成功你再去做，晚了”‼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你看着对方低迷时，你庆幸。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看着对方收获时，你心动。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只是，你似乎忘了，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这些都是别人的经历，和你半毛钱关系也没有‼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不去行动，你永远都只是旁观者！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9765" y="34226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 dirty="0"/>
              <a:t>26</a:t>
            </a:r>
            <a:endParaRPr 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636395"/>
            <a:ext cx="1297940" cy="1297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56585"/>
            <a:ext cx="1280795" cy="1280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" y="4709795"/>
            <a:ext cx="1296670" cy="129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4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01783" y="3656866"/>
            <a:ext cx="4200144" cy="8506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42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期待您的参与</a:t>
            </a:r>
            <a:endParaRPr lang="zh-CN" altLang="en-US" sz="42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0233" y="23936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</a:rPr>
              <a:t>车联网时代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2935" y="4709160"/>
            <a:ext cx="3347085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2220595" y="5760720"/>
            <a:ext cx="75692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广州亚美信息科技有限公司    </a:t>
            </a:r>
            <a:endParaRPr lang="zh-CN" altLang="en-US" sz="360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6770" y="1775460"/>
            <a:ext cx="10615930" cy="1291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</a:rPr>
              <a:t>国家推广项目  大蓝海市场  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ldLvl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180523160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3190" y="1292860"/>
            <a:ext cx="3111500" cy="5532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8445" y="1251585"/>
            <a:ext cx="8376920" cy="5209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微信～通话、发短信、交话费、交水电费、买车票、 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小额支付、还信用卡等（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4万亿）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淘宝～购物（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3.2万亿）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美团～美食（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4800亿）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携程～旅行（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1800亿）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滴滴～出行（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6400亿）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支付宝～支付（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6400亿）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摩拜单车～出行的最后一公里（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市值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1400亿）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成功的互联网平台～省事、省心、省钱！</a:t>
            </a:r>
            <a:endParaRPr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1850" y="294005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 b="1" dirty="0"/>
              <a:t>2</a:t>
            </a:r>
            <a:endParaRPr lang="en-US" altLang="zh-CN" sz="4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64080" y="421640"/>
            <a:ext cx="927290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互联网平台能为我们做什么？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34163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3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283460" y="455295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车智汇平台能为我们解决什么？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1645" y="1550035"/>
            <a:ext cx="7651115" cy="491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满足车主安全、省事、省心的需求:</a:t>
            </a:r>
            <a:endParaRPr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~车辆防盗、主动求救、超速及疲劳驾驶提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醒等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省事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~行车轨迹、车辆定位、车辆救援、导航、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电子狗、驾驶考评、违章查询、违章代办、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约驾等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省心</a:t>
            </a: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~车辆体检、电压监测、保险到期提示、保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养到期提示、年检到期提示等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1473835"/>
            <a:ext cx="3006725" cy="534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34163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283460" y="455295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车智汇平台能为我们解决什么？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790" y="1580515"/>
            <a:ext cx="7141210" cy="427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装上车智汇，把你的爱车联上网，就相当与帮你的爱车请了</a:t>
            </a:r>
            <a:r>
              <a:rPr 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保镖（安全），</a:t>
            </a:r>
            <a:endParaRPr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保姆（省事），</a:t>
            </a:r>
            <a:endParaRPr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保健医生（省心）！</a:t>
            </a:r>
            <a:endParaRPr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3310" y="1398905"/>
            <a:ext cx="2992755" cy="5320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32258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5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72185" y="1744345"/>
            <a:ext cx="6668770" cy="70675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40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为车主省钱：</a:t>
            </a:r>
            <a:endParaRPr lang="zh-CN" altLang="en-US" sz="4000" b="1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9335" y="2669540"/>
            <a:ext cx="7207250" cy="23317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260000"/>
              </a:lnSpc>
            </a:pPr>
            <a:r>
              <a:rPr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抱团消费: 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会员积累越多，消费越加便宜！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60000"/>
              </a:lnSpc>
            </a:pPr>
            <a:r>
              <a:rPr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平台消费:</a:t>
            </a: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提升经营业绩，减小经营成本！</a:t>
            </a:r>
            <a:endParaRPr lang="zh-CN"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7260" y="436245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车智汇平台能为我们解决什么？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0090" y="1216660"/>
            <a:ext cx="3018155" cy="536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28448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6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628015" y="1459230"/>
            <a:ext cx="10253980" cy="40792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80000"/>
              </a:lnSpc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车智汇平台能为车主省事、省心、省钱，还能为车主提供安全保障，可以全方位满足车主的需求，具有所有成功互联网平台的共性，可以肯定</a:t>
            </a:r>
            <a:r>
              <a:rPr 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sz="36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下一个能获得巨大成功的平台，一定会是车智汇！</a:t>
            </a:r>
            <a:endParaRPr sz="36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7260" y="398145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4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车智汇平台能为我们解决什么？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29464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7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9605" y="1506855"/>
            <a:ext cx="5274310" cy="15316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为国家提供大数据，打造智能化交通：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385" y="3190240"/>
            <a:ext cx="5551170" cy="30200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7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减小管理成本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减轻管理难度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提高道路使用率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降低交通事故发生率、伤亡率</a:t>
            </a:r>
            <a:endParaRPr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7260" y="408305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车智汇平台能为国家解决什么？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 descr="http://image.xinmin.cn/2014/07/17/2014071708142404062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35" y="2140585"/>
            <a:ext cx="5866765" cy="34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1850" y="665480"/>
            <a:ext cx="1082675" cy="105727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8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3290" y="2141855"/>
            <a:ext cx="7710805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为企业营销提供大数据：</a:t>
            </a:r>
            <a:endParaRPr lang="zh-CN" altLang="en-US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925" y="3168650"/>
            <a:ext cx="10344785" cy="20853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80000"/>
              </a:lnSpc>
            </a:pP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精准营销</a:t>
            </a:r>
            <a:r>
              <a:rPr 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降低营销成本</a:t>
            </a: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平台营销</a:t>
            </a:r>
            <a:r>
              <a:rPr 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开创新的消售渠道</a:t>
            </a: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7260" y="779145"/>
            <a:ext cx="9354185" cy="82994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车智汇平台能为企业解决什么？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</Words>
  <Application>WPS 演示</Application>
  <PresentationFormat>自定义</PresentationFormat>
  <Paragraphs>347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方正兰亭粗黑_GBK</vt:lpstr>
      <vt:lpstr>黑体</vt:lpstr>
      <vt:lpstr>Arial Unicode MS</vt:lpstr>
      <vt:lpstr>等线</vt:lpstr>
      <vt:lpstr>AMGDT</vt:lpstr>
      <vt:lpstr>Verdana</vt:lpstr>
      <vt:lpstr>Heiti SC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209</cp:revision>
  <dcterms:created xsi:type="dcterms:W3CDTF">2016-12-28T03:10:00Z</dcterms:created>
  <dcterms:modified xsi:type="dcterms:W3CDTF">2018-07-08T07:24:06Z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