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4" r:id="rId16"/>
    <p:sldId id="271" r:id="rId17"/>
    <p:sldId id="272" r:id="rId18"/>
    <p:sldId id="275" r:id="rId19"/>
    <p:sldId id="276" r:id="rId20"/>
    <p:sldId id="273"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4/15/2024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9373" y="0"/>
            <a:ext cx="9685239" cy="2667785"/>
          </a:xfrm>
        </p:spPr>
        <p:txBody>
          <a:bodyPr>
            <a:normAutofit fontScale="90000"/>
          </a:bodyPr>
          <a:lstStyle/>
          <a:p>
            <a:pPr algn="ctr">
              <a:lnSpc>
                <a:spcPct val="150000"/>
              </a:lnSpc>
            </a:pPr>
            <a:r>
              <a:rPr lang="en-US" sz="4400" dirty="0" smtClean="0"/>
              <a:t/>
            </a:r>
            <a:br>
              <a:rPr lang="en-US" sz="4400" dirty="0" smtClean="0"/>
            </a:br>
            <a:r>
              <a:rPr lang="en-US" sz="4400" dirty="0"/>
              <a:t/>
            </a:r>
            <a:br>
              <a:rPr lang="en-US" sz="4400" dirty="0"/>
            </a:br>
            <a:r>
              <a:rPr lang="en-US" sz="4400" dirty="0" smtClean="0"/>
              <a:t/>
            </a:r>
            <a:br>
              <a:rPr lang="en-US" sz="4400" dirty="0" smtClean="0"/>
            </a:br>
            <a:r>
              <a:rPr lang="en-US" sz="4400" dirty="0"/>
              <a:t/>
            </a:r>
            <a:br>
              <a:rPr lang="en-US" sz="4400" dirty="0"/>
            </a:br>
            <a:r>
              <a:rPr lang="en-US" sz="4400" dirty="0" smtClean="0"/>
              <a:t/>
            </a:r>
            <a:br>
              <a:rPr lang="en-US" sz="4400" dirty="0" smtClean="0"/>
            </a:br>
            <a:r>
              <a:rPr lang="en-US" sz="4400" b="1" dirty="0" smtClean="0"/>
              <a:t>Project </a:t>
            </a:r>
            <a:r>
              <a:rPr lang="en-US" sz="4400" b="1" dirty="0" smtClean="0"/>
              <a:t>Presentation</a:t>
            </a:r>
            <a:br>
              <a:rPr lang="en-US" sz="4400" b="1" dirty="0" smtClean="0"/>
            </a:br>
            <a:r>
              <a:rPr lang="en-US" sz="3600" b="1" u="sng" dirty="0" smtClean="0"/>
              <a:t>API</a:t>
            </a:r>
            <a:r>
              <a:rPr lang="en-US" sz="3600" b="1" u="sng" dirty="0"/>
              <a:t>_ </a:t>
            </a:r>
            <a:r>
              <a:rPr lang="en-US" sz="3600" b="1" u="sng" dirty="0" smtClean="0"/>
              <a:t>TESTING</a:t>
            </a:r>
            <a:br>
              <a:rPr lang="en-US" sz="3600" b="1" u="sng" dirty="0" smtClean="0"/>
            </a:br>
            <a:r>
              <a:rPr lang="en-US" sz="3600" b="1" u="sng" dirty="0" smtClean="0"/>
              <a:t>Batch Code : QDE-AWAAID-M7</a:t>
            </a:r>
            <a:endParaRPr lang="en-US" sz="4400" b="1" u="sng" dirty="0"/>
          </a:p>
        </p:txBody>
      </p:sp>
      <p:sp>
        <p:nvSpPr>
          <p:cNvPr id="3" name="Subtitle 2"/>
          <p:cNvSpPr>
            <a:spLocks noGrp="1"/>
          </p:cNvSpPr>
          <p:nvPr>
            <p:ph type="subTitle" idx="1"/>
          </p:nvPr>
        </p:nvSpPr>
        <p:spPr>
          <a:xfrm>
            <a:off x="2589213" y="3195687"/>
            <a:ext cx="8915399" cy="3846136"/>
          </a:xfrm>
        </p:spPr>
        <p:txBody>
          <a:bodyPr>
            <a:normAutofit lnSpcReduction="10000"/>
          </a:bodyPr>
          <a:lstStyle/>
          <a:p>
            <a:endParaRPr lang="en-US" dirty="0"/>
          </a:p>
          <a:p>
            <a:r>
              <a:rPr lang="en-US" sz="2400" b="1" dirty="0" smtClean="0"/>
              <a:t>Team Members </a:t>
            </a:r>
            <a:r>
              <a:rPr lang="en-US" sz="2000" dirty="0" smtClean="0"/>
              <a:t>:  		</a:t>
            </a:r>
            <a:r>
              <a:rPr lang="en-US" sz="2400" dirty="0" smtClean="0"/>
              <a:t>RAJASHRI DASI</a:t>
            </a:r>
            <a:endParaRPr lang="en-US" sz="2400" dirty="0" smtClean="0"/>
          </a:p>
          <a:p>
            <a:r>
              <a:rPr lang="en-US" sz="2400" dirty="0"/>
              <a:t>	</a:t>
            </a:r>
            <a:r>
              <a:rPr lang="en-US" sz="2400" dirty="0" smtClean="0"/>
              <a:t>						</a:t>
            </a:r>
            <a:r>
              <a:rPr lang="en-US" sz="2400" dirty="0" smtClean="0"/>
              <a:t>SNEHAL  PURANIK</a:t>
            </a:r>
            <a:endParaRPr lang="en-US" sz="2400" dirty="0" smtClean="0"/>
          </a:p>
          <a:p>
            <a:r>
              <a:rPr lang="en-US" sz="2400" dirty="0"/>
              <a:t>	</a:t>
            </a:r>
            <a:r>
              <a:rPr lang="en-US" sz="2400" dirty="0" smtClean="0"/>
              <a:t>						</a:t>
            </a:r>
            <a:r>
              <a:rPr lang="en-US" sz="2400" dirty="0" smtClean="0"/>
              <a:t>MAYURI  KADAM</a:t>
            </a:r>
            <a:endParaRPr lang="en-US" sz="2400" dirty="0" smtClean="0"/>
          </a:p>
          <a:p>
            <a:r>
              <a:rPr lang="en-US" sz="2400" dirty="0"/>
              <a:t>	</a:t>
            </a:r>
            <a:r>
              <a:rPr lang="en-US" sz="2400" dirty="0" smtClean="0"/>
              <a:t>						PRATIKSHA PATIL</a:t>
            </a:r>
          </a:p>
          <a:p>
            <a:endParaRPr lang="en-US" sz="2000" dirty="0"/>
          </a:p>
          <a:p>
            <a:endParaRPr lang="en-US" sz="2000" dirty="0" smtClean="0"/>
          </a:p>
          <a:p>
            <a:r>
              <a:rPr lang="en-US" sz="2000" dirty="0"/>
              <a:t>	</a:t>
            </a:r>
            <a:r>
              <a:rPr lang="en-US" sz="2000" dirty="0" smtClean="0"/>
              <a:t>									</a:t>
            </a:r>
            <a:r>
              <a:rPr lang="en-US" sz="2400" b="1" dirty="0" smtClean="0">
                <a:solidFill>
                  <a:srgbClr val="FF0000"/>
                </a:solidFill>
              </a:rPr>
              <a:t>GUIDE BY :  NIRBHAY SIR</a:t>
            </a:r>
            <a:r>
              <a:rPr lang="en-US" sz="2400" b="1" dirty="0">
                <a:solidFill>
                  <a:srgbClr val="FF0000"/>
                </a:solidFill>
              </a:rPr>
              <a:t>	</a:t>
            </a:r>
            <a:r>
              <a:rPr lang="en-US" sz="2000" dirty="0" smtClean="0"/>
              <a:t>				</a:t>
            </a:r>
            <a:endParaRPr lang="en-US" sz="2000" dirty="0"/>
          </a:p>
        </p:txBody>
      </p:sp>
    </p:spTree>
    <p:extLst>
      <p:ext uri="{BB962C8B-B14F-4D97-AF65-F5344CB8AC3E}">
        <p14:creationId xmlns:p14="http://schemas.microsoft.com/office/powerpoint/2010/main" val="15684226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66183" y="2787501"/>
            <a:ext cx="2743200" cy="12014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Shopper Product Review</a:t>
            </a:r>
            <a:endParaRPr lang="en-US" sz="2400" b="1" dirty="0"/>
          </a:p>
        </p:txBody>
      </p:sp>
      <p:sp>
        <p:nvSpPr>
          <p:cNvPr id="3" name="Oval 2"/>
          <p:cNvSpPr/>
          <p:nvPr/>
        </p:nvSpPr>
        <p:spPr>
          <a:xfrm>
            <a:off x="2445488" y="414670"/>
            <a:ext cx="2690038" cy="12794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Get all the reviews of product </a:t>
            </a:r>
            <a:endParaRPr lang="en-US" sz="2000" b="1" dirty="0"/>
          </a:p>
        </p:txBody>
      </p:sp>
      <p:sp>
        <p:nvSpPr>
          <p:cNvPr id="4" name="Oval 3"/>
          <p:cNvSpPr/>
          <p:nvPr/>
        </p:nvSpPr>
        <p:spPr>
          <a:xfrm>
            <a:off x="5854995" y="1658678"/>
            <a:ext cx="2842438" cy="14318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Add a review to delivered product</a:t>
            </a:r>
          </a:p>
        </p:txBody>
      </p:sp>
      <p:sp>
        <p:nvSpPr>
          <p:cNvPr id="5" name="Oval 4"/>
          <p:cNvSpPr/>
          <p:nvPr/>
        </p:nvSpPr>
        <p:spPr>
          <a:xfrm>
            <a:off x="5854995" y="4277832"/>
            <a:ext cx="2693582" cy="13078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Update an review</a:t>
            </a:r>
          </a:p>
        </p:txBody>
      </p:sp>
      <p:sp>
        <p:nvSpPr>
          <p:cNvPr id="6" name="Oval 5"/>
          <p:cNvSpPr/>
          <p:nvPr/>
        </p:nvSpPr>
        <p:spPr>
          <a:xfrm>
            <a:off x="2009552" y="5415516"/>
            <a:ext cx="2994838" cy="1272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Delete</a:t>
            </a:r>
            <a:r>
              <a:rPr lang="en-US" sz="2000" b="1" dirty="0" smtClean="0"/>
              <a:t> an added review</a:t>
            </a:r>
            <a:endParaRPr lang="en-US" sz="2000" b="1" dirty="0"/>
          </a:p>
        </p:txBody>
      </p:sp>
      <p:cxnSp>
        <p:nvCxnSpPr>
          <p:cNvPr id="8" name="Curved Connector 7"/>
          <p:cNvCxnSpPr>
            <a:endCxn id="3" idx="2"/>
          </p:cNvCxnSpPr>
          <p:nvPr/>
        </p:nvCxnSpPr>
        <p:spPr>
          <a:xfrm rot="5400000" flipH="1" flipV="1">
            <a:off x="845288" y="1187302"/>
            <a:ext cx="1733106" cy="146729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p:cNvCxnSpPr>
            <a:stCxn id="3" idx="7"/>
            <a:endCxn id="4" idx="0"/>
          </p:cNvCxnSpPr>
          <p:nvPr/>
        </p:nvCxnSpPr>
        <p:spPr>
          <a:xfrm rot="16200000" flipH="1">
            <a:off x="5480577" y="-136958"/>
            <a:ext cx="1056637" cy="2534635"/>
          </a:xfrm>
          <a:prstGeom prst="curvedConnector3">
            <a:avLst>
              <a:gd name="adj1" fmla="val -393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4" idx="6"/>
          </p:cNvCxnSpPr>
          <p:nvPr/>
        </p:nvCxnSpPr>
        <p:spPr>
          <a:xfrm flipH="1">
            <a:off x="8240233" y="2374604"/>
            <a:ext cx="457200" cy="2027275"/>
          </a:xfrm>
          <a:prstGeom prst="curvedConnector4">
            <a:avLst>
              <a:gd name="adj1" fmla="val -50000"/>
              <a:gd name="adj2" fmla="val 676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5" idx="3"/>
            <a:endCxn id="6" idx="6"/>
          </p:cNvCxnSpPr>
          <p:nvPr/>
        </p:nvCxnSpPr>
        <p:spPr>
          <a:xfrm rot="5400000">
            <a:off x="5298134" y="5100370"/>
            <a:ext cx="657585" cy="124507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6" idx="2"/>
          </p:cNvCxnSpPr>
          <p:nvPr/>
        </p:nvCxnSpPr>
        <p:spPr>
          <a:xfrm rot="10800000">
            <a:off x="712382" y="4010384"/>
            <a:ext cx="1297171" cy="204131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8675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0605" y="2835349"/>
            <a:ext cx="2753833" cy="11483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Shopper Bank Cards</a:t>
            </a:r>
            <a:endParaRPr lang="en-US" sz="2400" b="1" dirty="0"/>
          </a:p>
        </p:txBody>
      </p:sp>
      <p:sp>
        <p:nvSpPr>
          <p:cNvPr id="3" name="Oval 2"/>
          <p:cNvSpPr/>
          <p:nvPr/>
        </p:nvSpPr>
        <p:spPr>
          <a:xfrm>
            <a:off x="5677784" y="1073887"/>
            <a:ext cx="2966485" cy="15417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Update Card Balance</a:t>
            </a:r>
          </a:p>
        </p:txBody>
      </p:sp>
      <p:sp>
        <p:nvSpPr>
          <p:cNvPr id="4" name="Oval 3"/>
          <p:cNvSpPr/>
          <p:nvPr/>
        </p:nvSpPr>
        <p:spPr>
          <a:xfrm>
            <a:off x="2085754" y="219741"/>
            <a:ext cx="2860158" cy="1385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Create a new card</a:t>
            </a:r>
          </a:p>
        </p:txBody>
      </p:sp>
      <p:sp>
        <p:nvSpPr>
          <p:cNvPr id="5" name="Oval 4"/>
          <p:cNvSpPr/>
          <p:nvPr/>
        </p:nvSpPr>
        <p:spPr>
          <a:xfrm>
            <a:off x="5784111" y="3781647"/>
            <a:ext cx="3306726" cy="168348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Validate Bank Card with amount</a:t>
            </a:r>
          </a:p>
        </p:txBody>
      </p:sp>
      <p:sp>
        <p:nvSpPr>
          <p:cNvPr id="6" name="Oval 5"/>
          <p:cNvSpPr/>
          <p:nvPr/>
        </p:nvSpPr>
        <p:spPr>
          <a:xfrm>
            <a:off x="1933354" y="5252484"/>
            <a:ext cx="3164958" cy="14318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Validate Bank Card</a:t>
            </a:r>
          </a:p>
        </p:txBody>
      </p:sp>
      <p:cxnSp>
        <p:nvCxnSpPr>
          <p:cNvPr id="8" name="Curved Connector 7"/>
          <p:cNvCxnSpPr>
            <a:endCxn id="4" idx="2"/>
          </p:cNvCxnSpPr>
          <p:nvPr/>
        </p:nvCxnSpPr>
        <p:spPr>
          <a:xfrm rot="5400000" flipH="1" flipV="1">
            <a:off x="682256" y="1431852"/>
            <a:ext cx="1922720" cy="8842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p:cNvCxnSpPr>
            <a:stCxn id="4" idx="7"/>
          </p:cNvCxnSpPr>
          <p:nvPr/>
        </p:nvCxnSpPr>
        <p:spPr>
          <a:xfrm rot="16200000" flipH="1">
            <a:off x="5430719" y="-480984"/>
            <a:ext cx="651204" cy="2458539"/>
          </a:xfrm>
          <a:prstGeom prst="curvedConnector4">
            <a:avLst>
              <a:gd name="adj1" fmla="val -35104"/>
              <a:gd name="adj2" fmla="val 585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3" idx="6"/>
          </p:cNvCxnSpPr>
          <p:nvPr/>
        </p:nvCxnSpPr>
        <p:spPr>
          <a:xfrm flipH="1">
            <a:off x="8038214" y="1844748"/>
            <a:ext cx="606055" cy="2025503"/>
          </a:xfrm>
          <a:prstGeom prst="curvedConnector4">
            <a:avLst>
              <a:gd name="adj1" fmla="val -37719"/>
              <a:gd name="adj2" fmla="val 690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5" idx="4"/>
            <a:endCxn id="6" idx="6"/>
          </p:cNvCxnSpPr>
          <p:nvPr/>
        </p:nvCxnSpPr>
        <p:spPr>
          <a:xfrm rot="5400000">
            <a:off x="6016256" y="4547191"/>
            <a:ext cx="503274" cy="233916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6" idx="2"/>
          </p:cNvCxnSpPr>
          <p:nvPr/>
        </p:nvCxnSpPr>
        <p:spPr>
          <a:xfrm rot="10800000">
            <a:off x="850606" y="3781647"/>
            <a:ext cx="1082749" cy="218676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664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82503" y="2695796"/>
            <a:ext cx="2636875" cy="13078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Shopper Profile Card</a:t>
            </a:r>
            <a:endParaRPr lang="en-US" sz="2400" b="1" dirty="0"/>
          </a:p>
        </p:txBody>
      </p:sp>
      <p:sp>
        <p:nvSpPr>
          <p:cNvPr id="3" name="Oval 2"/>
          <p:cNvSpPr/>
          <p:nvPr/>
        </p:nvSpPr>
        <p:spPr>
          <a:xfrm>
            <a:off x="1796902" y="395176"/>
            <a:ext cx="2838894" cy="13981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Save the card data</a:t>
            </a:r>
          </a:p>
        </p:txBody>
      </p:sp>
      <p:sp>
        <p:nvSpPr>
          <p:cNvPr id="4" name="Oval 3"/>
          <p:cNvSpPr/>
          <p:nvPr/>
        </p:nvSpPr>
        <p:spPr>
          <a:xfrm>
            <a:off x="5369442" y="794782"/>
            <a:ext cx="2597889" cy="15124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Get the card data </a:t>
            </a:r>
          </a:p>
        </p:txBody>
      </p:sp>
      <p:sp>
        <p:nvSpPr>
          <p:cNvPr id="5" name="Oval 4"/>
          <p:cNvSpPr/>
          <p:nvPr/>
        </p:nvSpPr>
        <p:spPr>
          <a:xfrm>
            <a:off x="5957775" y="3349699"/>
            <a:ext cx="2686493" cy="16577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Returns all shopper cards</a:t>
            </a:r>
          </a:p>
        </p:txBody>
      </p:sp>
      <p:sp>
        <p:nvSpPr>
          <p:cNvPr id="6" name="Oval 5"/>
          <p:cNvSpPr/>
          <p:nvPr/>
        </p:nvSpPr>
        <p:spPr>
          <a:xfrm>
            <a:off x="2498651" y="5139073"/>
            <a:ext cx="2870791" cy="148147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Delete card data</a:t>
            </a:r>
          </a:p>
        </p:txBody>
      </p:sp>
      <p:cxnSp>
        <p:nvCxnSpPr>
          <p:cNvPr id="8" name="Curved Connector 7"/>
          <p:cNvCxnSpPr>
            <a:endCxn id="3" idx="2"/>
          </p:cNvCxnSpPr>
          <p:nvPr/>
        </p:nvCxnSpPr>
        <p:spPr>
          <a:xfrm rot="5400000" flipH="1" flipV="1">
            <a:off x="613365" y="1512259"/>
            <a:ext cx="1601530" cy="76554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p:cNvCxnSpPr>
            <a:stCxn id="3" idx="7"/>
            <a:endCxn id="4" idx="0"/>
          </p:cNvCxnSpPr>
          <p:nvPr/>
        </p:nvCxnSpPr>
        <p:spPr>
          <a:xfrm rot="16200000" flipH="1">
            <a:off x="5346794" y="-526810"/>
            <a:ext cx="194847" cy="2448337"/>
          </a:xfrm>
          <a:prstGeom prst="curvedConnector3">
            <a:avLst>
              <a:gd name="adj1" fmla="val -2224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4" idx="6"/>
          </p:cNvCxnSpPr>
          <p:nvPr/>
        </p:nvCxnSpPr>
        <p:spPr>
          <a:xfrm>
            <a:off x="7967331" y="1551024"/>
            <a:ext cx="676937" cy="236175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5" idx="4"/>
            <a:endCxn id="6" idx="6"/>
          </p:cNvCxnSpPr>
          <p:nvPr/>
        </p:nvCxnSpPr>
        <p:spPr>
          <a:xfrm rot="5400000">
            <a:off x="5899075" y="4477860"/>
            <a:ext cx="872315" cy="193158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6" idx="2"/>
            <a:endCxn id="2" idx="1"/>
          </p:cNvCxnSpPr>
          <p:nvPr/>
        </p:nvCxnSpPr>
        <p:spPr>
          <a:xfrm rot="10800000">
            <a:off x="882503" y="3349700"/>
            <a:ext cx="1616148" cy="2530109"/>
          </a:xfrm>
          <a:prstGeom prst="curvedConnector3">
            <a:avLst>
              <a:gd name="adj1" fmla="val 11414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47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7265" y="3039750"/>
            <a:ext cx="2601798" cy="9898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Shopper Bank Account </a:t>
            </a:r>
            <a:endParaRPr lang="en-US" sz="2400" b="1" dirty="0"/>
          </a:p>
        </p:txBody>
      </p:sp>
      <p:sp>
        <p:nvSpPr>
          <p:cNvPr id="3" name="Oval 2"/>
          <p:cNvSpPr/>
          <p:nvPr/>
        </p:nvSpPr>
        <p:spPr>
          <a:xfrm>
            <a:off x="2375555" y="480765"/>
            <a:ext cx="2696066" cy="13240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Create Bank Account</a:t>
            </a:r>
            <a:endParaRPr lang="en-US" sz="2400" b="1" dirty="0"/>
          </a:p>
        </p:txBody>
      </p:sp>
      <p:sp>
        <p:nvSpPr>
          <p:cNvPr id="4" name="Oval 3"/>
          <p:cNvSpPr/>
          <p:nvPr/>
        </p:nvSpPr>
        <p:spPr>
          <a:xfrm>
            <a:off x="5968739" y="1366884"/>
            <a:ext cx="2732201" cy="142344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Get all account of shopper</a:t>
            </a:r>
            <a:endParaRPr lang="en-US" sz="2400" b="1" dirty="0"/>
          </a:p>
        </p:txBody>
      </p:sp>
      <p:sp>
        <p:nvSpPr>
          <p:cNvPr id="5" name="Oval 4"/>
          <p:cNvSpPr/>
          <p:nvPr/>
        </p:nvSpPr>
        <p:spPr>
          <a:xfrm>
            <a:off x="5806912" y="3534658"/>
            <a:ext cx="3057426" cy="15275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Update Bank Account balance</a:t>
            </a:r>
            <a:endParaRPr lang="en-US" sz="2400" b="1" dirty="0"/>
          </a:p>
        </p:txBody>
      </p:sp>
      <p:sp>
        <p:nvSpPr>
          <p:cNvPr id="6" name="Oval 5"/>
          <p:cNvSpPr/>
          <p:nvPr/>
        </p:nvSpPr>
        <p:spPr>
          <a:xfrm>
            <a:off x="2601799" y="5175316"/>
            <a:ext cx="2793474" cy="15357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Validate bank account</a:t>
            </a:r>
            <a:endParaRPr lang="en-US" sz="2400" b="1" dirty="0"/>
          </a:p>
        </p:txBody>
      </p:sp>
      <p:cxnSp>
        <p:nvCxnSpPr>
          <p:cNvPr id="10" name="Curved Connector 9"/>
          <p:cNvCxnSpPr>
            <a:endCxn id="3" idx="2"/>
          </p:cNvCxnSpPr>
          <p:nvPr/>
        </p:nvCxnSpPr>
        <p:spPr>
          <a:xfrm rot="5400000" flipH="1" flipV="1">
            <a:off x="676374" y="1295988"/>
            <a:ext cx="1852367" cy="15459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3" idx="7"/>
          </p:cNvCxnSpPr>
          <p:nvPr/>
        </p:nvCxnSpPr>
        <p:spPr>
          <a:xfrm rot="16200000" flipH="1">
            <a:off x="5550907" y="-199446"/>
            <a:ext cx="692213" cy="2440446"/>
          </a:xfrm>
          <a:prstGeom prst="curvedConnector4">
            <a:avLst>
              <a:gd name="adj1" fmla="val -33025"/>
              <a:gd name="adj2" fmla="val 5808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4" idx="5"/>
          </p:cNvCxnSpPr>
          <p:nvPr/>
        </p:nvCxnSpPr>
        <p:spPr>
          <a:xfrm rot="5400000">
            <a:off x="7232637" y="2466475"/>
            <a:ext cx="952783" cy="118358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5" idx="4"/>
          </p:cNvCxnSpPr>
          <p:nvPr/>
        </p:nvCxnSpPr>
        <p:spPr>
          <a:xfrm rot="5400000">
            <a:off x="6049651" y="4407816"/>
            <a:ext cx="631596" cy="194035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6" idx="2"/>
          </p:cNvCxnSpPr>
          <p:nvPr/>
        </p:nvCxnSpPr>
        <p:spPr>
          <a:xfrm rot="10800000">
            <a:off x="1366887" y="4029565"/>
            <a:ext cx="1234912" cy="191364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96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603316"/>
            <a:ext cx="8915399" cy="933253"/>
          </a:xfrm>
        </p:spPr>
        <p:txBody>
          <a:bodyPr>
            <a:normAutofit/>
          </a:bodyPr>
          <a:lstStyle/>
          <a:p>
            <a:r>
              <a:rPr lang="en-US" b="1" dirty="0" smtClean="0"/>
              <a:t>ANALYSIS</a:t>
            </a:r>
            <a:endParaRPr lang="en-US" b="1" dirty="0"/>
          </a:p>
        </p:txBody>
      </p:sp>
      <p:sp>
        <p:nvSpPr>
          <p:cNvPr id="3" name="Subtitle 2"/>
          <p:cNvSpPr>
            <a:spLocks noGrp="1"/>
          </p:cNvSpPr>
          <p:nvPr>
            <p:ph type="subTitle" idx="1"/>
          </p:nvPr>
        </p:nvSpPr>
        <p:spPr>
          <a:xfrm>
            <a:off x="2381823" y="1951348"/>
            <a:ext cx="8915399" cy="4779389"/>
          </a:xfrm>
        </p:spPr>
        <p:txBody>
          <a:bodyPr>
            <a:normAutofit/>
          </a:bodyPr>
          <a:lstStyle/>
          <a:p>
            <a:pPr marL="457200" indent="-457200" algn="just">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POSITIVE TESTING</a:t>
            </a:r>
            <a:r>
              <a:rPr lang="en-US" sz="2400" dirty="0">
                <a:latin typeface="Calibri" panose="020F0502020204030204" pitchFamily="34" charset="0"/>
                <a:cs typeface="Calibri" panose="020F0502020204030204" pitchFamily="34" charset="0"/>
              </a:rPr>
              <a:t>: Positive testing in API testing involves testing scenarios where the system is expected to behave as intended with valid inputs and conditions. Despite focusing on expected behavior, positive testing can still uncover defects</a:t>
            </a:r>
            <a:r>
              <a:rPr lang="en-US" sz="2400" dirty="0" smtClean="0">
                <a:latin typeface="Calibri" panose="020F0502020204030204" pitchFamily="34" charset="0"/>
                <a:cs typeface="Calibri" panose="020F0502020204030204" pitchFamily="34" charset="0"/>
              </a:rPr>
              <a:t>.</a:t>
            </a:r>
          </a:p>
          <a:p>
            <a:pPr algn="just"/>
            <a:endParaRPr lang="en-US" sz="2400" dirty="0" smtClean="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b="1" dirty="0" smtClean="0">
                <a:latin typeface="Calibri" panose="020F0502020204030204" pitchFamily="34" charset="0"/>
                <a:cs typeface="Calibri" panose="020F0502020204030204" pitchFamily="34" charset="0"/>
              </a:rPr>
              <a:t>Defect</a:t>
            </a:r>
            <a:r>
              <a:rPr lang="en-US" sz="2400" b="1" dirty="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a:t>
            </a:r>
          </a:p>
          <a:p>
            <a:pPr lvl="1" algn="just"/>
            <a:r>
              <a:rPr lang="en-US" sz="2400" dirty="0" smtClean="0">
                <a:latin typeface="Calibri" panose="020F0502020204030204" pitchFamily="34" charset="0"/>
                <a:cs typeface="Calibri" panose="020F0502020204030204" pitchFamily="34" charset="0"/>
              </a:rPr>
              <a:t>1) Defect Occur in the Shopper Profile Module ,   When user want to resets the password , that API doesn’t work as expected.</a:t>
            </a:r>
          </a:p>
          <a:p>
            <a:pPr lvl="1" algn="just"/>
            <a:r>
              <a:rPr lang="en-US" sz="2400" dirty="0" smtClean="0">
                <a:latin typeface="Calibri" panose="020F0502020204030204" pitchFamily="34" charset="0"/>
                <a:cs typeface="Calibri" panose="020F0502020204030204" pitchFamily="34" charset="0"/>
              </a:rPr>
              <a:t>		Example: Expecting a 200 OK but receiving a 403 Forbidden</a:t>
            </a:r>
          </a:p>
        </p:txBody>
      </p:sp>
    </p:spTree>
    <p:extLst>
      <p:ext uri="{BB962C8B-B14F-4D97-AF65-F5344CB8AC3E}">
        <p14:creationId xmlns:p14="http://schemas.microsoft.com/office/powerpoint/2010/main" val="15703774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240B624-3921-2070-7957-0484635BFFD2}"/>
              </a:ext>
            </a:extLst>
          </p:cNvPr>
          <p:cNvSpPr txBox="1"/>
          <p:nvPr/>
        </p:nvSpPr>
        <p:spPr>
          <a:xfrm>
            <a:off x="1189703" y="4208206"/>
            <a:ext cx="9576620" cy="369332"/>
          </a:xfrm>
          <a:prstGeom prst="rect">
            <a:avLst/>
          </a:prstGeom>
          <a:noFill/>
        </p:spPr>
        <p:txBody>
          <a:bodyPr wrap="square" rtlCol="0">
            <a:spAutoFit/>
          </a:bodyPr>
          <a:lstStyle/>
          <a:p>
            <a:pPr marL="285750" indent="-285750">
              <a:buFont typeface="Wingdings" panose="05000000000000000000" pitchFamily="2" charset="2"/>
              <a:buChar char="Ø"/>
            </a:pPr>
            <a:endParaRPr lang="en-IN" dirty="0"/>
          </a:p>
        </p:txBody>
      </p:sp>
      <p:sp>
        <p:nvSpPr>
          <p:cNvPr id="10" name="Title 1">
            <a:extLst>
              <a:ext uri="{FF2B5EF4-FFF2-40B4-BE49-F238E27FC236}">
                <a16:creationId xmlns:a16="http://schemas.microsoft.com/office/drawing/2014/main" id="{6BDA9F33-059C-0353-CA6E-DFA239EC40A6}"/>
              </a:ext>
            </a:extLst>
          </p:cNvPr>
          <p:cNvSpPr txBox="1">
            <a:spLocks/>
          </p:cNvSpPr>
          <p:nvPr/>
        </p:nvSpPr>
        <p:spPr>
          <a:xfrm>
            <a:off x="1374879" y="4525707"/>
            <a:ext cx="9391444" cy="2728453"/>
          </a:xfrm>
          <a:prstGeom prst="rect">
            <a:avLst/>
          </a:prstGeom>
        </p:spPr>
        <p:txBody>
          <a:bodyPr vert="horz" lIns="91440" tIns="45720" rIns="91440" bIns="45720" rtlCol="0" anchor="t">
            <a:normAutofit fontScale="3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Ø"/>
            </a:pPr>
            <a:r>
              <a:rPr lang="en-US" sz="7500" dirty="0">
                <a:solidFill>
                  <a:schemeClr val="tx1"/>
                </a:solidFill>
                <a:latin typeface="Calibri" panose="020F0502020204030204" pitchFamily="34" charset="0"/>
                <a:cs typeface="Calibri" panose="020F0502020204030204" pitchFamily="34" charset="0"/>
              </a:rPr>
              <a:t>Here we see instead of giving the right data inputs still we get the defect like 403 Access forbidden code.</a:t>
            </a:r>
          </a:p>
          <a:p>
            <a:endParaRPr lang="en-US" sz="7500" dirty="0">
              <a:solidFill>
                <a:schemeClr val="tx1"/>
              </a:solidFill>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7500" dirty="0">
                <a:solidFill>
                  <a:schemeClr val="tx1"/>
                </a:solidFill>
                <a:latin typeface="Calibri" panose="020F0502020204030204" pitchFamily="34" charset="0"/>
                <a:cs typeface="Calibri" panose="020F0502020204030204" pitchFamily="34" charset="0"/>
              </a:rPr>
              <a:t>So, this example shows positive testing defects.</a:t>
            </a:r>
            <a:br>
              <a:rPr lang="en-US" sz="7500" dirty="0">
                <a:solidFill>
                  <a:schemeClr val="tx1"/>
                </a:solidFill>
                <a:latin typeface="Calibri" panose="020F0502020204030204" pitchFamily="34" charset="0"/>
                <a:cs typeface="Calibri" panose="020F0502020204030204" pitchFamily="34" charset="0"/>
              </a:rPr>
            </a:br>
            <a:r>
              <a:rPr lang="en-US" sz="7500" dirty="0">
                <a:solidFill>
                  <a:schemeClr val="tx1"/>
                </a:solidFill>
                <a:latin typeface="Calibri" panose="020F0502020204030204" pitchFamily="34" charset="0"/>
                <a:cs typeface="Calibri" panose="020F0502020204030204" pitchFamily="34" charset="0"/>
              </a:rPr>
              <a:t/>
            </a:r>
            <a:br>
              <a:rPr lang="en-US" sz="7500" dirty="0">
                <a:solidFill>
                  <a:schemeClr val="tx1"/>
                </a:solidFill>
                <a:latin typeface="Calibri" panose="020F0502020204030204" pitchFamily="34" charset="0"/>
                <a:cs typeface="Calibri" panose="020F0502020204030204" pitchFamily="34" charset="0"/>
              </a:rPr>
            </a:br>
            <a:r>
              <a:rPr lang="en-US" sz="2800" dirty="0">
                <a:solidFill>
                  <a:schemeClr val="tx1"/>
                </a:solidFill>
                <a:latin typeface="Calibri" panose="020F0502020204030204" pitchFamily="34" charset="0"/>
                <a:cs typeface="Calibri" panose="020F0502020204030204" pitchFamily="34" charset="0"/>
              </a:rPr>
              <a:t/>
            </a:r>
            <a:br>
              <a:rPr lang="en-US" sz="2800" dirty="0">
                <a:solidFill>
                  <a:schemeClr val="tx1"/>
                </a:solidFill>
                <a:latin typeface="Calibri" panose="020F0502020204030204" pitchFamily="34" charset="0"/>
                <a:cs typeface="Calibri" panose="020F0502020204030204" pitchFamily="34" charset="0"/>
              </a:rPr>
            </a:br>
            <a:r>
              <a:rPr lang="en-US" sz="2800" dirty="0">
                <a:solidFill>
                  <a:schemeClr val="tx1"/>
                </a:solidFill>
                <a:latin typeface="Calibri" panose="020F0502020204030204" pitchFamily="34" charset="0"/>
                <a:cs typeface="Calibri" panose="020F0502020204030204" pitchFamily="34" charset="0"/>
              </a:rPr>
              <a:t/>
            </a:r>
            <a:br>
              <a:rPr lang="en-US" sz="2800" dirty="0">
                <a:solidFill>
                  <a:schemeClr val="tx1"/>
                </a:solidFill>
                <a:latin typeface="Calibri" panose="020F0502020204030204" pitchFamily="34" charset="0"/>
                <a:cs typeface="Calibri" panose="020F0502020204030204" pitchFamily="34" charset="0"/>
              </a:rPr>
            </a:br>
            <a:r>
              <a:rPr lang="en-US" sz="2800" dirty="0">
                <a:solidFill>
                  <a:schemeClr val="tx1"/>
                </a:solidFill>
                <a:latin typeface="Calibri" panose="020F0502020204030204" pitchFamily="34" charset="0"/>
                <a:cs typeface="Calibri" panose="020F0502020204030204" pitchFamily="34" charset="0"/>
              </a:rPr>
              <a:t/>
            </a:r>
            <a:br>
              <a:rPr lang="en-US" sz="2800" dirty="0">
                <a:solidFill>
                  <a:schemeClr val="tx1"/>
                </a:solidFill>
                <a:latin typeface="Calibri" panose="020F0502020204030204" pitchFamily="34" charset="0"/>
                <a:cs typeface="Calibri" panose="020F0502020204030204" pitchFamily="34" charset="0"/>
              </a:rPr>
            </a:br>
            <a:r>
              <a:rPr lang="en-US" sz="2800" dirty="0">
                <a:solidFill>
                  <a:schemeClr val="tx1"/>
                </a:solidFill>
                <a:latin typeface="Calibri" panose="020F0502020204030204" pitchFamily="34" charset="0"/>
                <a:cs typeface="Calibri" panose="020F0502020204030204" pitchFamily="34" charset="0"/>
              </a:rPr>
              <a:t>  </a:t>
            </a:r>
            <a:endParaRPr lang="en-IN" sz="2800" dirty="0">
              <a:solidFill>
                <a:schemeClr val="tx1"/>
              </a:solidFill>
              <a:latin typeface="Calibri" panose="020F0502020204030204" pitchFamily="34" charset="0"/>
              <a:cs typeface="Calibri" panose="020F0502020204030204" pitchFamily="34" charset="0"/>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0397" y="429956"/>
            <a:ext cx="7153110" cy="3778250"/>
          </a:xfrm>
        </p:spPr>
      </p:pic>
    </p:spTree>
    <p:extLst>
      <p:ext uri="{BB962C8B-B14F-4D97-AF65-F5344CB8AC3E}">
        <p14:creationId xmlns:p14="http://schemas.microsoft.com/office/powerpoint/2010/main" val="3931636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88157"/>
            <a:ext cx="8911687" cy="3450209"/>
          </a:xfrm>
        </p:spPr>
        <p:txBody>
          <a:bodyPr>
            <a:normAutofit/>
          </a:bodyPr>
          <a:lstStyle/>
          <a:p>
            <a:pPr lvl="1">
              <a:lnSpc>
                <a:spcPct val="150000"/>
              </a:lnSpc>
            </a:pPr>
            <a:r>
              <a:rPr lang="en-US" sz="2400" dirty="0" smtClean="0">
                <a:latin typeface="Calibri" panose="020F0502020204030204" pitchFamily="34" charset="0"/>
                <a:cs typeface="Calibri" panose="020F0502020204030204" pitchFamily="34" charset="0"/>
              </a:rPr>
              <a:t>2) </a:t>
            </a:r>
            <a:r>
              <a:rPr lang="en-US" sz="2400" dirty="0">
                <a:latin typeface="Calibri" panose="020F0502020204030204" pitchFamily="34" charset="0"/>
                <a:cs typeface="Calibri" panose="020F0502020204030204" pitchFamily="34" charset="0"/>
              </a:rPr>
              <a:t>Defect Occur in the Shopper </a:t>
            </a:r>
            <a:r>
              <a:rPr lang="en-US" sz="2400" dirty="0" smtClean="0">
                <a:latin typeface="Calibri" panose="020F0502020204030204" pitchFamily="34" charset="0"/>
                <a:cs typeface="Calibri" panose="020F0502020204030204" pitchFamily="34" charset="0"/>
              </a:rPr>
              <a:t>Wallet Action  </a:t>
            </a:r>
            <a:r>
              <a:rPr lang="en-US" sz="2400" dirty="0">
                <a:latin typeface="Calibri" panose="020F0502020204030204" pitchFamily="34" charset="0"/>
                <a:cs typeface="Calibri" panose="020F0502020204030204" pitchFamily="34" charset="0"/>
              </a:rPr>
              <a:t>Module </a:t>
            </a:r>
            <a:r>
              <a:rPr lang="en-US" sz="2400" dirty="0" smtClean="0">
                <a:latin typeface="Calibri" panose="020F0502020204030204" pitchFamily="34" charset="0"/>
                <a:cs typeface="Calibri" panose="020F0502020204030204" pitchFamily="34" charset="0"/>
              </a:rPr>
              <a:t>, when user send the request in this module the expected  status code generated but there not showing any data means  it show null data. </a:t>
            </a:r>
            <a:br>
              <a:rPr lang="en-US" sz="2400" dirty="0" smtClean="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a:r>
            <a:br>
              <a:rPr lang="en-US" sz="2400" dirty="0" smtClean="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4" y="2620652"/>
            <a:ext cx="8911687" cy="4158987"/>
          </a:xfrm>
          <a:prstGeom prst="rect">
            <a:avLst/>
          </a:prstGeom>
        </p:spPr>
      </p:pic>
    </p:spTree>
    <p:extLst>
      <p:ext uri="{BB962C8B-B14F-4D97-AF65-F5344CB8AC3E}">
        <p14:creationId xmlns:p14="http://schemas.microsoft.com/office/powerpoint/2010/main" val="16487954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5352484"/>
          </a:xfrm>
        </p:spPr>
        <p:txBody>
          <a:bodyPr>
            <a:normAutofit fontScale="90000"/>
          </a:bodyPr>
          <a:lstStyle/>
          <a:p>
            <a:pPr marL="285750" indent="-285750" algn="just">
              <a:buFont typeface="Wingdings" panose="05000000000000000000" pitchFamily="2" charset="2"/>
              <a:buChar char="Ø"/>
            </a:pPr>
            <a:r>
              <a:rPr lang="en-US" sz="3200" b="1" dirty="0">
                <a:solidFill>
                  <a:schemeClr val="tx1"/>
                </a:solidFill>
              </a:rPr>
              <a:t>NEGATIVE TESTING </a:t>
            </a:r>
            <a:r>
              <a:rPr lang="en-US" sz="3200" dirty="0">
                <a:solidFill>
                  <a:schemeClr val="tx1"/>
                </a:solidFill>
              </a:rPr>
              <a:t>: Negative testing in API testing involves deliberately testing the system with invalid inputs, unexpected conditions, or erroneous scenarios to uncover defects that might not be revealed during positive testing. </a:t>
            </a:r>
            <a:br>
              <a:rPr lang="en-US" sz="3200" dirty="0">
                <a:solidFill>
                  <a:schemeClr val="tx1"/>
                </a:solidFill>
              </a:rPr>
            </a:br>
            <a:r>
              <a:rPr lang="en-US" sz="3200" dirty="0">
                <a:solidFill>
                  <a:schemeClr val="tx1"/>
                </a:solidFill>
              </a:rPr>
              <a:t/>
            </a:r>
            <a:br>
              <a:rPr lang="en-US" sz="3200" dirty="0">
                <a:solidFill>
                  <a:schemeClr val="tx1"/>
                </a:solidFill>
              </a:rPr>
            </a:br>
            <a:r>
              <a:rPr lang="en-US" sz="3200" dirty="0">
                <a:solidFill>
                  <a:schemeClr val="tx1"/>
                </a:solidFill>
              </a:rPr>
              <a:t>Defect: The API fails to handle invalid input data gracefully.</a:t>
            </a:r>
            <a:br>
              <a:rPr lang="en-US" sz="3200" dirty="0">
                <a:solidFill>
                  <a:schemeClr val="tx1"/>
                </a:solidFill>
              </a:rPr>
            </a:br>
            <a:r>
              <a:rPr lang="en-US" sz="3200" dirty="0">
                <a:solidFill>
                  <a:schemeClr val="tx1"/>
                </a:solidFill>
              </a:rPr>
              <a:t/>
            </a:r>
            <a:br>
              <a:rPr lang="en-US" sz="3200" dirty="0">
                <a:solidFill>
                  <a:schemeClr val="tx1"/>
                </a:solidFill>
              </a:rPr>
            </a:br>
            <a:r>
              <a:rPr lang="en-US" sz="3200" dirty="0">
                <a:solidFill>
                  <a:schemeClr val="tx1"/>
                </a:solidFill>
              </a:rPr>
              <a:t>Example: Sending invalid data types (e.g., a string instead of an integer).</a:t>
            </a:r>
            <a:endParaRPr lang="en-US" sz="3200" dirty="0">
              <a:solidFill>
                <a:schemeClr val="tx1"/>
              </a:solidFill>
            </a:endParaRPr>
          </a:p>
        </p:txBody>
      </p:sp>
    </p:spTree>
    <p:extLst>
      <p:ext uri="{BB962C8B-B14F-4D97-AF65-F5344CB8AC3E}">
        <p14:creationId xmlns:p14="http://schemas.microsoft.com/office/powerpoint/2010/main" val="1020514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594AD9D-B52A-55E0-47FD-FA138FC7707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3917"/>
          <a:stretch/>
        </p:blipFill>
        <p:spPr>
          <a:xfrm>
            <a:off x="2437927" y="341620"/>
            <a:ext cx="7316145" cy="3797761"/>
          </a:xfrm>
        </p:spPr>
      </p:pic>
      <p:sp>
        <p:nvSpPr>
          <p:cNvPr id="6" name="TextBox 5">
            <a:extLst>
              <a:ext uri="{FF2B5EF4-FFF2-40B4-BE49-F238E27FC236}">
                <a16:creationId xmlns:a16="http://schemas.microsoft.com/office/drawing/2014/main" id="{00A199C4-8D34-6337-B464-FFD545AC8F60}"/>
              </a:ext>
            </a:extLst>
          </p:cNvPr>
          <p:cNvSpPr txBox="1"/>
          <p:nvPr/>
        </p:nvSpPr>
        <p:spPr>
          <a:xfrm>
            <a:off x="1199536" y="4463845"/>
            <a:ext cx="9940413" cy="1815882"/>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dirty="0">
                <a:latin typeface="Calibri" panose="020F0502020204030204" pitchFamily="34" charset="0"/>
                <a:cs typeface="Calibri" panose="020F0502020204030204" pitchFamily="34" charset="0"/>
              </a:rPr>
              <a:t>Here we can see that the data given to the input was deliberately given in HTML format instead of JSON format.</a:t>
            </a:r>
          </a:p>
          <a:p>
            <a:pPr algn="just"/>
            <a:endParaRPr lang="en-US" sz="2800" dirty="0">
              <a:latin typeface="Calibri" panose="020F0502020204030204" pitchFamily="34" charset="0"/>
              <a:cs typeface="Calibri" panose="020F0502020204030204" pitchFamily="34" charset="0"/>
            </a:endParaRPr>
          </a:p>
          <a:p>
            <a:pPr marL="457200" indent="-457200" algn="just">
              <a:buFont typeface="Wingdings" panose="05000000000000000000" pitchFamily="2" charset="2"/>
              <a:buChar char="Ø"/>
            </a:pPr>
            <a:r>
              <a:rPr lang="en-US" sz="2800" dirty="0">
                <a:latin typeface="Calibri" panose="020F0502020204030204" pitchFamily="34" charset="0"/>
                <a:cs typeface="Calibri" panose="020F0502020204030204" pitchFamily="34" charset="0"/>
              </a:rPr>
              <a:t>So, we got the expected error that is 403 forbidden status code.</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84553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4">
            <a:extLst>
              <a:ext uri="{FF2B5EF4-FFF2-40B4-BE49-F238E27FC236}">
                <a16:creationId xmlns:a16="http://schemas.microsoft.com/office/drawing/2014/main" id="{089A8B3F-EE59-08B0-704D-C749140E7261}"/>
              </a:ext>
            </a:extLst>
          </p:cNvPr>
          <p:cNvSpPr txBox="1">
            <a:spLocks/>
          </p:cNvSpPr>
          <p:nvPr/>
        </p:nvSpPr>
        <p:spPr>
          <a:xfrm>
            <a:off x="1424756" y="753960"/>
            <a:ext cx="9095760" cy="38814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Ø"/>
            </a:pPr>
            <a:r>
              <a:rPr lang="en-US" sz="2800" b="1" dirty="0">
                <a:latin typeface="Calibri" panose="020F0502020204030204" pitchFamily="34" charset="0"/>
                <a:cs typeface="Calibri" panose="020F0502020204030204" pitchFamily="34" charset="0"/>
              </a:rPr>
              <a:t>Security: </a:t>
            </a:r>
            <a:r>
              <a:rPr lang="en-US" sz="2800" dirty="0">
                <a:latin typeface="Calibri" panose="020F0502020204030204" pitchFamily="34" charset="0"/>
                <a:cs typeface="Calibri" panose="020F0502020204030204" pitchFamily="34" charset="0"/>
              </a:rPr>
              <a:t>When conducting API testing using Postman or similar tools, it's crucial to include security testing as a part of your overall testing strategy. Testing for security vulnerabilities helps identify potential weaknesses that could be exploited by attackers.</a:t>
            </a:r>
          </a:p>
          <a:p>
            <a:pPr algn="just">
              <a:buFont typeface="Wingdings" panose="05000000000000000000" pitchFamily="2" charset="2"/>
              <a:buChar char="Ø"/>
            </a:pPr>
            <a:endParaRPr lang="en-US" sz="28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800" dirty="0">
                <a:latin typeface="Calibri" panose="020F0502020204030204" pitchFamily="34" charset="0"/>
                <a:cs typeface="Calibri" panose="020F0502020204030204" pitchFamily="34" charset="0"/>
              </a:rPr>
              <a:t>Defect: Weaknesses in authentication mechanisms, such as improper session management or weak password policies.</a:t>
            </a:r>
          </a:p>
          <a:p>
            <a:pPr algn="just">
              <a:buFont typeface="Wingdings" panose="05000000000000000000" pitchFamily="2" charset="2"/>
              <a:buChar char="Ø"/>
            </a:pPr>
            <a:endParaRPr lang="en-US" sz="28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800" dirty="0">
                <a:latin typeface="Calibri" panose="020F0502020204030204" pitchFamily="34" charset="0"/>
                <a:cs typeface="Calibri" panose="020F0502020204030204" pitchFamily="34" charset="0"/>
              </a:rPr>
              <a:t>Example: Testing for default credentials, session fixation, or weak password enforcement.</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4225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6567" y="276448"/>
            <a:ext cx="11058045" cy="967561"/>
          </a:xfrm>
        </p:spPr>
        <p:txBody>
          <a:bodyPr>
            <a:normAutofit/>
          </a:bodyPr>
          <a:lstStyle/>
          <a:p>
            <a:r>
              <a:rPr lang="en-US" sz="4000" dirty="0" smtClean="0"/>
              <a:t>				</a:t>
            </a:r>
            <a:r>
              <a:rPr lang="en-US" sz="3600" dirty="0" smtClean="0"/>
              <a:t>Website :</a:t>
            </a:r>
            <a:r>
              <a:rPr lang="en-US" sz="4000" dirty="0"/>
              <a:t> </a:t>
            </a:r>
            <a:r>
              <a:rPr lang="en-US" sz="3100" u="sng" dirty="0" smtClean="0"/>
              <a:t>www.shoppersstack.com</a:t>
            </a:r>
            <a:endParaRPr lang="en-US" sz="4000" u="sng" dirty="0"/>
          </a:p>
        </p:txBody>
      </p:sp>
      <p:sp>
        <p:nvSpPr>
          <p:cNvPr id="3" name="Subtitle 2"/>
          <p:cNvSpPr>
            <a:spLocks noGrp="1"/>
          </p:cNvSpPr>
          <p:nvPr>
            <p:ph type="subTitle" idx="1"/>
          </p:nvPr>
        </p:nvSpPr>
        <p:spPr>
          <a:xfrm>
            <a:off x="2541180" y="1584249"/>
            <a:ext cx="9569303" cy="4954773"/>
          </a:xfrm>
        </p:spPr>
        <p:txBody>
          <a:bodyPr>
            <a:normAutofit fontScale="47500" lnSpcReduction="20000"/>
          </a:bodyPr>
          <a:lstStyle/>
          <a:p>
            <a:r>
              <a:rPr lang="en-US" sz="5100" b="1" u="sng" dirty="0" smtClean="0">
                <a:solidFill>
                  <a:srgbClr val="FF0000"/>
                </a:solidFill>
              </a:rPr>
              <a:t>Objectives :  </a:t>
            </a:r>
            <a:r>
              <a:rPr lang="en-US" sz="5100" dirty="0" smtClean="0">
                <a:solidFill>
                  <a:schemeClr val="tx1"/>
                </a:solidFill>
              </a:rPr>
              <a:t>[ Correctness , Reliability, Security, Efficiency]</a:t>
            </a:r>
          </a:p>
          <a:p>
            <a:endParaRPr lang="en-US" sz="3200" b="1" u="sng" dirty="0" smtClean="0">
              <a:solidFill>
                <a:srgbClr val="FF0000"/>
              </a:solidFill>
            </a:endParaRPr>
          </a:p>
          <a:p>
            <a:pPr marL="457200" indent="-457200">
              <a:lnSpc>
                <a:spcPct val="150000"/>
              </a:lnSpc>
              <a:buFont typeface="Wingdings" panose="05000000000000000000" pitchFamily="2" charset="2"/>
              <a:buChar char="v"/>
            </a:pPr>
            <a:r>
              <a:rPr lang="en-US" sz="3300" b="1" dirty="0" smtClean="0">
                <a:solidFill>
                  <a:schemeClr val="tx1"/>
                </a:solidFill>
              </a:rPr>
              <a:t> </a:t>
            </a:r>
            <a:r>
              <a:rPr lang="en-US" sz="4400" b="1" dirty="0" smtClean="0">
                <a:solidFill>
                  <a:schemeClr val="tx1"/>
                </a:solidFill>
              </a:rPr>
              <a:t>Functional Testing : </a:t>
            </a:r>
            <a:r>
              <a:rPr lang="en-US" sz="4400" dirty="0">
                <a:solidFill>
                  <a:schemeClr val="tx1"/>
                </a:solidFill>
              </a:rPr>
              <a:t>Verify that each API endpoint </a:t>
            </a:r>
            <a:r>
              <a:rPr lang="en-US" sz="4400" dirty="0" smtClean="0">
                <a:solidFill>
                  <a:schemeClr val="tx1"/>
                </a:solidFill>
              </a:rPr>
              <a:t>(</a:t>
            </a:r>
            <a:r>
              <a:rPr lang="en-US" sz="4400" dirty="0">
                <a:solidFill>
                  <a:schemeClr val="tx1"/>
                </a:solidFill>
              </a:rPr>
              <a:t>e.g., </a:t>
            </a:r>
            <a:r>
              <a:rPr lang="en-US" sz="4400" dirty="0" smtClean="0">
                <a:solidFill>
                  <a:schemeClr val="tx1"/>
                </a:solidFill>
              </a:rPr>
              <a:t>Shopper Profile, Shopper address, cart management</a:t>
            </a:r>
            <a:r>
              <a:rPr lang="en-US" sz="4400" dirty="0">
                <a:solidFill>
                  <a:schemeClr val="tx1"/>
                </a:solidFill>
              </a:rPr>
              <a:t>, </a:t>
            </a:r>
            <a:r>
              <a:rPr lang="en-US" sz="4400" dirty="0" smtClean="0">
                <a:solidFill>
                  <a:schemeClr val="tx1"/>
                </a:solidFill>
              </a:rPr>
              <a:t>user authentication</a:t>
            </a:r>
            <a:r>
              <a:rPr lang="en-US" sz="2000" dirty="0" smtClean="0"/>
              <a:t> </a:t>
            </a:r>
            <a:r>
              <a:rPr lang="en-US" sz="4400" dirty="0" smtClean="0"/>
              <a:t>)</a:t>
            </a:r>
          </a:p>
          <a:p>
            <a:pPr>
              <a:lnSpc>
                <a:spcPct val="150000"/>
              </a:lnSpc>
            </a:pPr>
            <a:r>
              <a:rPr lang="en-US" sz="4400" b="1" dirty="0" smtClean="0">
                <a:solidFill>
                  <a:srgbClr val="FF0000"/>
                </a:solidFill>
              </a:rPr>
              <a:t>	</a:t>
            </a:r>
          </a:p>
          <a:p>
            <a:pPr marL="457200" indent="-457200">
              <a:lnSpc>
                <a:spcPct val="150000"/>
              </a:lnSpc>
              <a:buFont typeface="Wingdings" panose="05000000000000000000" pitchFamily="2" charset="2"/>
              <a:buChar char="v"/>
            </a:pPr>
            <a:r>
              <a:rPr lang="en-US" sz="4400" dirty="0">
                <a:solidFill>
                  <a:schemeClr val="tx1"/>
                </a:solidFill>
              </a:rPr>
              <a:t> </a:t>
            </a:r>
            <a:r>
              <a:rPr lang="en-US" sz="4400" dirty="0" smtClean="0">
                <a:solidFill>
                  <a:schemeClr val="tx1"/>
                </a:solidFill>
              </a:rPr>
              <a:t>  </a:t>
            </a:r>
            <a:r>
              <a:rPr lang="en-US" sz="4400" b="1" dirty="0" smtClean="0">
                <a:solidFill>
                  <a:schemeClr val="tx1"/>
                </a:solidFill>
              </a:rPr>
              <a:t>Data Integrity</a:t>
            </a:r>
            <a:r>
              <a:rPr lang="en-US" sz="4400" b="1" dirty="0">
                <a:solidFill>
                  <a:srgbClr val="FF0000"/>
                </a:solidFill>
              </a:rPr>
              <a:t> </a:t>
            </a:r>
            <a:r>
              <a:rPr lang="en-US" sz="4400" b="1" dirty="0" smtClean="0">
                <a:solidFill>
                  <a:schemeClr val="tx1"/>
                </a:solidFill>
              </a:rPr>
              <a:t>: </a:t>
            </a:r>
            <a:r>
              <a:rPr lang="en-US" sz="4400" dirty="0">
                <a:solidFill>
                  <a:schemeClr val="tx1"/>
                </a:solidFill>
              </a:rPr>
              <a:t>Ensure that data transmitted via APIs is accurate, complete, and consistent </a:t>
            </a:r>
            <a:r>
              <a:rPr lang="en-US" sz="4400" dirty="0" smtClean="0">
                <a:solidFill>
                  <a:schemeClr val="tx1"/>
                </a:solidFill>
              </a:rPr>
              <a:t>.</a:t>
            </a:r>
          </a:p>
          <a:p>
            <a:pPr marL="457200" indent="-457200">
              <a:lnSpc>
                <a:spcPct val="150000"/>
              </a:lnSpc>
              <a:buFont typeface="Wingdings" panose="05000000000000000000" pitchFamily="2" charset="2"/>
              <a:buChar char="v"/>
            </a:pPr>
            <a:endParaRPr lang="en-US" sz="4400" dirty="0" smtClean="0">
              <a:solidFill>
                <a:schemeClr val="tx1"/>
              </a:solidFill>
            </a:endParaRPr>
          </a:p>
          <a:p>
            <a:pPr marL="457200" indent="-457200">
              <a:lnSpc>
                <a:spcPct val="150000"/>
              </a:lnSpc>
              <a:buFont typeface="Wingdings" panose="05000000000000000000" pitchFamily="2" charset="2"/>
              <a:buChar char="v"/>
            </a:pPr>
            <a:r>
              <a:rPr lang="en-US" sz="4400" b="1" dirty="0">
                <a:solidFill>
                  <a:schemeClr val="tx1"/>
                </a:solidFill>
              </a:rPr>
              <a:t>Performance Testing </a:t>
            </a:r>
            <a:r>
              <a:rPr lang="en-US" sz="4400" b="1" dirty="0" smtClean="0">
                <a:solidFill>
                  <a:schemeClr val="tx1"/>
                </a:solidFill>
              </a:rPr>
              <a:t>:   </a:t>
            </a:r>
            <a:r>
              <a:rPr lang="en-US" sz="4400" dirty="0">
                <a:solidFill>
                  <a:schemeClr val="tx1"/>
                </a:solidFill>
              </a:rPr>
              <a:t>Evaluate the API's response time, throughput, and scalability under different load conditions.				</a:t>
            </a:r>
          </a:p>
          <a:p>
            <a:pPr marL="457200" indent="-457200">
              <a:buFont typeface="Wingdings" panose="05000000000000000000" pitchFamily="2" charset="2"/>
              <a:buChar char="v"/>
            </a:pPr>
            <a:endParaRPr lang="en-US" sz="3800" b="1" u="sng" dirty="0">
              <a:solidFill>
                <a:srgbClr val="FF0000"/>
              </a:solidFill>
            </a:endParaRPr>
          </a:p>
        </p:txBody>
      </p:sp>
    </p:spTree>
    <p:extLst>
      <p:ext uri="{BB962C8B-B14F-4D97-AF65-F5344CB8AC3E}">
        <p14:creationId xmlns:p14="http://schemas.microsoft.com/office/powerpoint/2010/main" val="2107412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tx1"/>
                </a:solidFill>
              </a:rPr>
              <a:t> </a:t>
            </a:r>
            <a:endParaRPr lang="en-US" sz="3200"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176" y="1131217"/>
            <a:ext cx="8682087" cy="5222449"/>
          </a:xfrm>
          <a:prstGeom prst="rect">
            <a:avLst/>
          </a:prstGeom>
        </p:spPr>
      </p:pic>
    </p:spTree>
    <p:extLst>
      <p:ext uri="{BB962C8B-B14F-4D97-AF65-F5344CB8AC3E}">
        <p14:creationId xmlns:p14="http://schemas.microsoft.com/office/powerpoint/2010/main" val="16344408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96" y="2735714"/>
            <a:ext cx="8911687" cy="1280890"/>
          </a:xfrm>
        </p:spPr>
        <p:txBody>
          <a:bodyPr>
            <a:normAutofit/>
          </a:bodyPr>
          <a:lstStyle/>
          <a:p>
            <a:pPr algn="r"/>
            <a:r>
              <a:rPr lang="en-US" sz="6000" b="1" dirty="0" smtClean="0"/>
              <a:t>THANK YOU!!!</a:t>
            </a:r>
            <a:endParaRPr lang="en-US" sz="6000" b="1" dirty="0"/>
          </a:p>
        </p:txBody>
      </p:sp>
    </p:spTree>
    <p:extLst>
      <p:ext uri="{BB962C8B-B14F-4D97-AF65-F5344CB8AC3E}">
        <p14:creationId xmlns:p14="http://schemas.microsoft.com/office/powerpoint/2010/main" val="2636154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9191" y="0"/>
            <a:ext cx="10005421" cy="1424763"/>
          </a:xfrm>
        </p:spPr>
        <p:txBody>
          <a:bodyPr>
            <a:normAutofit/>
          </a:bodyPr>
          <a:lstStyle/>
          <a:p>
            <a:r>
              <a:rPr lang="en-US" sz="4400" u="sng" dirty="0" smtClean="0"/>
              <a:t>Project Domain</a:t>
            </a:r>
            <a:endParaRPr lang="en-US" sz="4400" u="sng" dirty="0"/>
          </a:p>
        </p:txBody>
      </p:sp>
      <p:sp>
        <p:nvSpPr>
          <p:cNvPr id="3" name="Subtitle 2"/>
          <p:cNvSpPr>
            <a:spLocks noGrp="1"/>
          </p:cNvSpPr>
          <p:nvPr>
            <p:ph type="subTitle" idx="1"/>
          </p:nvPr>
        </p:nvSpPr>
        <p:spPr>
          <a:xfrm>
            <a:off x="2030819" y="2041451"/>
            <a:ext cx="9473793" cy="4635796"/>
          </a:xfrm>
        </p:spPr>
        <p:txBody>
          <a:bodyPr>
            <a:normAutofit lnSpcReduction="10000"/>
          </a:bodyPr>
          <a:lstStyle/>
          <a:p>
            <a:r>
              <a:rPr lang="en-US" sz="2800" b="1" dirty="0" smtClean="0"/>
              <a:t>Ecommerce : </a:t>
            </a:r>
          </a:p>
          <a:p>
            <a:r>
              <a:rPr lang="en-US" sz="2800" dirty="0"/>
              <a:t>	</a:t>
            </a:r>
            <a:r>
              <a:rPr lang="en-US" sz="2800" dirty="0" smtClean="0"/>
              <a:t>				</a:t>
            </a:r>
            <a:r>
              <a:rPr lang="en-US" sz="2400" dirty="0" smtClean="0"/>
              <a:t>Testing </a:t>
            </a:r>
            <a:r>
              <a:rPr lang="en-US" sz="2400" dirty="0"/>
              <a:t>APIs for online shopping platforms involves verifying </a:t>
            </a:r>
            <a:r>
              <a:rPr lang="en-US" sz="2400" dirty="0" smtClean="0"/>
              <a:t>functionality which includes</a:t>
            </a:r>
          </a:p>
          <a:p>
            <a:endParaRPr lang="en-US" sz="2400" dirty="0" smtClean="0"/>
          </a:p>
          <a:p>
            <a:pPr marL="457200" indent="-457200">
              <a:buFont typeface="Wingdings" panose="05000000000000000000" pitchFamily="2" charset="2"/>
              <a:buChar char="Ø"/>
            </a:pPr>
            <a:r>
              <a:rPr lang="en-US" sz="2400" dirty="0" smtClean="0"/>
              <a:t>User Profile</a:t>
            </a:r>
          </a:p>
          <a:p>
            <a:pPr marL="457200" indent="-457200">
              <a:buFont typeface="Wingdings" panose="05000000000000000000" pitchFamily="2" charset="2"/>
              <a:buChar char="Ø"/>
            </a:pPr>
            <a:r>
              <a:rPr lang="en-US" sz="2400" dirty="0" smtClean="0"/>
              <a:t>Cart Management</a:t>
            </a:r>
          </a:p>
          <a:p>
            <a:pPr marL="457200" indent="-457200">
              <a:buFont typeface="Wingdings" panose="05000000000000000000" pitchFamily="2" charset="2"/>
              <a:buChar char="Ø"/>
            </a:pPr>
            <a:r>
              <a:rPr lang="en-US" sz="2400" dirty="0" smtClean="0"/>
              <a:t>User Authentication</a:t>
            </a:r>
          </a:p>
          <a:p>
            <a:pPr marL="457200" indent="-457200">
              <a:buFont typeface="Wingdings" panose="05000000000000000000" pitchFamily="2" charset="2"/>
              <a:buChar char="Ø"/>
            </a:pPr>
            <a:r>
              <a:rPr lang="en-US" sz="2400" dirty="0" smtClean="0"/>
              <a:t>Placing Order</a:t>
            </a:r>
          </a:p>
          <a:p>
            <a:pPr marL="457200" indent="-457200">
              <a:buFont typeface="Wingdings" panose="05000000000000000000" pitchFamily="2" charset="2"/>
              <a:buChar char="Ø"/>
            </a:pPr>
            <a:r>
              <a:rPr lang="en-US" sz="2400" dirty="0" smtClean="0"/>
              <a:t>Payments</a:t>
            </a:r>
          </a:p>
          <a:p>
            <a:pPr marL="457200" indent="-457200">
              <a:buFont typeface="Wingdings" panose="05000000000000000000" pitchFamily="2" charset="2"/>
              <a:buChar char="Ø"/>
            </a:pPr>
            <a:r>
              <a:rPr lang="en-US" sz="2400" dirty="0" smtClean="0"/>
              <a:t>Order Processing</a:t>
            </a:r>
          </a:p>
          <a:p>
            <a:pPr marL="457200" indent="-457200">
              <a:buFont typeface="Wingdings" panose="05000000000000000000" pitchFamily="2" charset="2"/>
              <a:buChar char="Ø"/>
            </a:pPr>
            <a:endParaRPr lang="en-US" sz="2800" dirty="0"/>
          </a:p>
        </p:txBody>
      </p:sp>
    </p:spTree>
    <p:extLst>
      <p:ext uri="{BB962C8B-B14F-4D97-AF65-F5344CB8AC3E}">
        <p14:creationId xmlns:p14="http://schemas.microsoft.com/office/powerpoint/2010/main" val="4135257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0819" y="489099"/>
            <a:ext cx="9473793" cy="786808"/>
          </a:xfrm>
        </p:spPr>
        <p:txBody>
          <a:bodyPr>
            <a:normAutofit fontScale="90000"/>
          </a:bodyPr>
          <a:lstStyle/>
          <a:p>
            <a:r>
              <a:rPr lang="en-US" b="1" u="sng" dirty="0" smtClean="0"/>
              <a:t>Tools and Environments</a:t>
            </a:r>
            <a:endParaRPr lang="en-US" b="1" u="sng" dirty="0"/>
          </a:p>
        </p:txBody>
      </p:sp>
      <p:sp>
        <p:nvSpPr>
          <p:cNvPr id="3" name="Subtitle 2"/>
          <p:cNvSpPr>
            <a:spLocks noGrp="1"/>
          </p:cNvSpPr>
          <p:nvPr>
            <p:ph type="subTitle" idx="1"/>
          </p:nvPr>
        </p:nvSpPr>
        <p:spPr>
          <a:xfrm>
            <a:off x="2275367" y="1860698"/>
            <a:ext cx="9229245" cy="4880343"/>
          </a:xfrm>
        </p:spPr>
        <p:txBody>
          <a:bodyPr>
            <a:normAutofit lnSpcReduction="10000"/>
          </a:bodyPr>
          <a:lstStyle/>
          <a:p>
            <a:r>
              <a:rPr lang="en-US" sz="3200" b="1" dirty="0" smtClean="0"/>
              <a:t>POSTMAN</a:t>
            </a:r>
          </a:p>
          <a:p>
            <a:r>
              <a:rPr lang="en-US" sz="3200" b="1" dirty="0"/>
              <a:t>	</a:t>
            </a:r>
            <a:r>
              <a:rPr lang="en-US" sz="3200" b="1" dirty="0" smtClean="0"/>
              <a:t>			</a:t>
            </a:r>
            <a:r>
              <a:rPr lang="en-US" sz="2400" dirty="0" smtClean="0"/>
              <a:t>Postman </a:t>
            </a:r>
            <a:r>
              <a:rPr lang="en-US" sz="2400" dirty="0"/>
              <a:t>is a popular tool used for API development and testing. It provides a user-friendly interface to make HTTP requests, organize API endpoints, automate testing, and collaborate with team </a:t>
            </a:r>
            <a:r>
              <a:rPr lang="en-US" sz="2400" dirty="0" smtClean="0"/>
              <a:t>members</a:t>
            </a:r>
            <a:r>
              <a:rPr lang="en-US" sz="2400" dirty="0"/>
              <a:t>.</a:t>
            </a:r>
            <a:r>
              <a:rPr lang="en-US" sz="2000" dirty="0"/>
              <a:t> </a:t>
            </a:r>
            <a:endParaRPr lang="en-US" sz="2000" dirty="0" smtClean="0"/>
          </a:p>
          <a:p>
            <a:endParaRPr lang="en-US" sz="2000" b="1" dirty="0"/>
          </a:p>
          <a:p>
            <a:r>
              <a:rPr lang="en-US" sz="3200" b="1" dirty="0"/>
              <a:t>Features Of </a:t>
            </a:r>
            <a:r>
              <a:rPr lang="en-US" sz="3200" b="1" dirty="0" smtClean="0"/>
              <a:t>POSTMAN</a:t>
            </a:r>
          </a:p>
          <a:p>
            <a:r>
              <a:rPr lang="en-US" sz="2500" dirty="0"/>
              <a:t>1) </a:t>
            </a:r>
            <a:r>
              <a:rPr lang="en-US" sz="3200" b="1" dirty="0" smtClean="0"/>
              <a:t> </a:t>
            </a:r>
            <a:r>
              <a:rPr lang="en-US" sz="2500" dirty="0" smtClean="0"/>
              <a:t>API Requests					4) Testing				</a:t>
            </a:r>
          </a:p>
          <a:p>
            <a:r>
              <a:rPr lang="en-US" sz="2500" dirty="0" smtClean="0"/>
              <a:t>2) Collections						5) Mock Server</a:t>
            </a:r>
            <a:endParaRPr lang="en-US" sz="2500" dirty="0"/>
          </a:p>
          <a:p>
            <a:r>
              <a:rPr lang="en-US" sz="2500" dirty="0" smtClean="0"/>
              <a:t>3) Environment Variables		6) Documentation</a:t>
            </a:r>
            <a:endParaRPr lang="en-US" sz="2500" dirty="0"/>
          </a:p>
        </p:txBody>
      </p:sp>
    </p:spTree>
    <p:extLst>
      <p:ext uri="{BB962C8B-B14F-4D97-AF65-F5344CB8AC3E}">
        <p14:creationId xmlns:p14="http://schemas.microsoft.com/office/powerpoint/2010/main" val="2687400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542261"/>
            <a:ext cx="8915399" cy="967562"/>
          </a:xfrm>
        </p:spPr>
        <p:txBody>
          <a:bodyPr/>
          <a:lstStyle/>
          <a:p>
            <a:r>
              <a:rPr lang="en-US" sz="4800" b="1" dirty="0" smtClean="0"/>
              <a:t>Postman Environment</a:t>
            </a:r>
            <a:r>
              <a:rPr lang="en-US" dirty="0" smtClean="0"/>
              <a:t> </a:t>
            </a:r>
            <a:endParaRPr lang="en-US" dirty="0"/>
          </a:p>
        </p:txBody>
      </p:sp>
      <p:sp>
        <p:nvSpPr>
          <p:cNvPr id="3" name="Subtitle 2"/>
          <p:cNvSpPr>
            <a:spLocks noGrp="1"/>
          </p:cNvSpPr>
          <p:nvPr>
            <p:ph type="subTitle" idx="1"/>
          </p:nvPr>
        </p:nvSpPr>
        <p:spPr>
          <a:xfrm>
            <a:off x="2589213" y="2020186"/>
            <a:ext cx="8915399" cy="4837814"/>
          </a:xfrm>
        </p:spPr>
        <p:txBody>
          <a:bodyPr>
            <a:normAutofit/>
          </a:bodyPr>
          <a:lstStyle/>
          <a:p>
            <a:pPr marL="342900" indent="-342900">
              <a:buFont typeface="Wingdings" panose="05000000000000000000" pitchFamily="2" charset="2"/>
              <a:buChar char="v"/>
            </a:pPr>
            <a:r>
              <a:rPr lang="en-US" sz="2000" dirty="0" smtClean="0"/>
              <a:t>  </a:t>
            </a:r>
            <a:r>
              <a:rPr lang="en-US" sz="2800" b="1" dirty="0" smtClean="0"/>
              <a:t>Development  :</a:t>
            </a:r>
            <a:r>
              <a:rPr lang="en-US" sz="2800" dirty="0" smtClean="0"/>
              <a:t>  </a:t>
            </a:r>
            <a:r>
              <a:rPr lang="en-US" sz="2400" dirty="0"/>
              <a:t>Developers use Postman during API development to test endpoints locally before deploying changes.</a:t>
            </a:r>
            <a:endParaRPr lang="en-US" sz="2800" dirty="0" smtClean="0"/>
          </a:p>
          <a:p>
            <a:pPr marL="342900" indent="-342900">
              <a:buFont typeface="Wingdings" panose="05000000000000000000" pitchFamily="2" charset="2"/>
              <a:buChar char="v"/>
            </a:pPr>
            <a:r>
              <a:rPr lang="en-US" sz="2800" dirty="0"/>
              <a:t> </a:t>
            </a:r>
            <a:r>
              <a:rPr lang="en-US" sz="2800" b="1" dirty="0" smtClean="0"/>
              <a:t>Testing : </a:t>
            </a:r>
            <a:r>
              <a:rPr lang="en-US" sz="2800" dirty="0" smtClean="0"/>
              <a:t> </a:t>
            </a:r>
            <a:r>
              <a:rPr lang="en-US" sz="2400" dirty="0"/>
              <a:t>Quality assurance (QA) teams use Postman for functional testing, regression testing, and performance testing of APIs</a:t>
            </a:r>
            <a:r>
              <a:rPr lang="en-US" sz="2400" dirty="0" smtClean="0"/>
              <a:t>.</a:t>
            </a:r>
            <a:endParaRPr lang="en-US" sz="2800" dirty="0" smtClean="0"/>
          </a:p>
          <a:p>
            <a:pPr marL="342900" indent="-342900">
              <a:buFont typeface="Wingdings" panose="05000000000000000000" pitchFamily="2" charset="2"/>
              <a:buChar char="v"/>
            </a:pPr>
            <a:r>
              <a:rPr lang="en-US" sz="2800" dirty="0"/>
              <a:t> </a:t>
            </a:r>
            <a:r>
              <a:rPr lang="en-US" sz="2800" b="1" dirty="0" smtClean="0"/>
              <a:t>Documentation and Sharing :</a:t>
            </a:r>
            <a:r>
              <a:rPr lang="en-US" sz="2800" dirty="0" smtClean="0"/>
              <a:t> </a:t>
            </a:r>
            <a:r>
              <a:rPr lang="en-US" sz="2400" dirty="0"/>
              <a:t>Postman is used to generate and share API documentation with stakeholders, including developers, testers, and external consumers of APIs.</a:t>
            </a:r>
            <a:endParaRPr lang="en-US" sz="2800" dirty="0"/>
          </a:p>
        </p:txBody>
      </p:sp>
    </p:spTree>
    <p:extLst>
      <p:ext uri="{BB962C8B-B14F-4D97-AF65-F5344CB8AC3E}">
        <p14:creationId xmlns:p14="http://schemas.microsoft.com/office/powerpoint/2010/main" val="1838771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75368" y="457200"/>
            <a:ext cx="3264196" cy="5316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smtClean="0">
                <a:ln w="0"/>
                <a:solidFill>
                  <a:srgbClr val="FF0000"/>
                </a:solidFill>
                <a:effectLst>
                  <a:outerShdw blurRad="38100" dist="19050" dir="2700000" algn="tl" rotWithShape="0">
                    <a:schemeClr val="dk1">
                      <a:alpha val="40000"/>
                    </a:schemeClr>
                  </a:outerShdw>
                </a:effectLst>
              </a:rPr>
              <a:t>FLOW_DIAGRAMS</a:t>
            </a:r>
            <a:endParaRPr lang="en-US" sz="2800" b="1" dirty="0">
              <a:ln w="0"/>
              <a:solidFill>
                <a:srgbClr val="FF0000"/>
              </a:solidFill>
              <a:effectLst>
                <a:outerShdw blurRad="38100" dist="19050" dir="2700000" algn="tl" rotWithShape="0">
                  <a:schemeClr val="dk1">
                    <a:alpha val="40000"/>
                  </a:schemeClr>
                </a:outerShdw>
              </a:effectLst>
            </a:endParaRPr>
          </a:p>
        </p:txBody>
      </p:sp>
      <p:sp>
        <p:nvSpPr>
          <p:cNvPr id="4" name="Rectangle 3"/>
          <p:cNvSpPr/>
          <p:nvPr/>
        </p:nvSpPr>
        <p:spPr>
          <a:xfrm>
            <a:off x="2243469" y="2902023"/>
            <a:ext cx="2647506" cy="8612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smtClean="0"/>
              <a:t>Shopper Profile</a:t>
            </a:r>
            <a:endParaRPr lang="en-US" sz="2800" b="1" dirty="0"/>
          </a:p>
        </p:txBody>
      </p:sp>
      <p:sp>
        <p:nvSpPr>
          <p:cNvPr id="5" name="Oval 4"/>
          <p:cNvSpPr/>
          <p:nvPr/>
        </p:nvSpPr>
        <p:spPr>
          <a:xfrm>
            <a:off x="4258340" y="1196165"/>
            <a:ext cx="2179672" cy="101540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Registration</a:t>
            </a:r>
            <a:endParaRPr lang="en-US" b="1" dirty="0"/>
          </a:p>
        </p:txBody>
      </p:sp>
      <p:sp>
        <p:nvSpPr>
          <p:cNvPr id="6" name="Oval 5"/>
          <p:cNvSpPr/>
          <p:nvPr/>
        </p:nvSpPr>
        <p:spPr>
          <a:xfrm>
            <a:off x="7327611" y="493084"/>
            <a:ext cx="2208025" cy="9914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Shopper Login</a:t>
            </a:r>
            <a:endParaRPr lang="en-US" b="1" dirty="0"/>
          </a:p>
        </p:txBody>
      </p:sp>
      <p:sp>
        <p:nvSpPr>
          <p:cNvPr id="7" name="Oval 6"/>
          <p:cNvSpPr/>
          <p:nvPr/>
        </p:nvSpPr>
        <p:spPr>
          <a:xfrm>
            <a:off x="9314119" y="2025059"/>
            <a:ext cx="2360429" cy="9914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Find Shopper</a:t>
            </a:r>
            <a:endParaRPr lang="en-US" b="1" dirty="0"/>
          </a:p>
        </p:txBody>
      </p:sp>
      <p:sp>
        <p:nvSpPr>
          <p:cNvPr id="8" name="Oval 7"/>
          <p:cNvSpPr/>
          <p:nvPr/>
        </p:nvSpPr>
        <p:spPr>
          <a:xfrm>
            <a:off x="6446876" y="5314949"/>
            <a:ext cx="2580166" cy="11709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Generate URL for forgot password</a:t>
            </a:r>
            <a:endParaRPr lang="en-US" b="1" dirty="0"/>
          </a:p>
        </p:txBody>
      </p:sp>
      <p:sp>
        <p:nvSpPr>
          <p:cNvPr id="9" name="Oval 8"/>
          <p:cNvSpPr/>
          <p:nvPr/>
        </p:nvSpPr>
        <p:spPr>
          <a:xfrm>
            <a:off x="9441712" y="4210491"/>
            <a:ext cx="2339162" cy="9914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Update Shopper details</a:t>
            </a:r>
            <a:endParaRPr lang="en-US" b="1" dirty="0"/>
          </a:p>
        </p:txBody>
      </p:sp>
      <p:sp>
        <p:nvSpPr>
          <p:cNvPr id="10" name="Oval 9"/>
          <p:cNvSpPr/>
          <p:nvPr/>
        </p:nvSpPr>
        <p:spPr>
          <a:xfrm>
            <a:off x="3242929" y="4819206"/>
            <a:ext cx="2402959" cy="9914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Set the password</a:t>
            </a:r>
            <a:endParaRPr lang="en-US" b="1" dirty="0"/>
          </a:p>
        </p:txBody>
      </p:sp>
      <p:cxnSp>
        <p:nvCxnSpPr>
          <p:cNvPr id="25" name="Curved Connector 24"/>
          <p:cNvCxnSpPr>
            <a:endCxn id="5" idx="2"/>
          </p:cNvCxnSpPr>
          <p:nvPr/>
        </p:nvCxnSpPr>
        <p:spPr>
          <a:xfrm rot="5400000" flipH="1" flipV="1">
            <a:off x="3085105" y="1728788"/>
            <a:ext cx="1198154" cy="114831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5" idx="6"/>
          </p:cNvCxnSpPr>
          <p:nvPr/>
        </p:nvCxnSpPr>
        <p:spPr>
          <a:xfrm flipV="1">
            <a:off x="6438012" y="861237"/>
            <a:ext cx="917952" cy="84263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6" idx="6"/>
          </p:cNvCxnSpPr>
          <p:nvPr/>
        </p:nvCxnSpPr>
        <p:spPr>
          <a:xfrm>
            <a:off x="9535636" y="988828"/>
            <a:ext cx="1075657" cy="103623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urved Connector 38"/>
          <p:cNvCxnSpPr>
            <a:stCxn id="7" idx="4"/>
            <a:endCxn id="9" idx="0"/>
          </p:cNvCxnSpPr>
          <p:nvPr/>
        </p:nvCxnSpPr>
        <p:spPr>
          <a:xfrm rot="16200000" flipH="1">
            <a:off x="9955841" y="3555038"/>
            <a:ext cx="1193945" cy="1169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p:cNvCxnSpPr/>
          <p:nvPr/>
        </p:nvCxnSpPr>
        <p:spPr>
          <a:xfrm rot="5400000">
            <a:off x="9405826" y="4936165"/>
            <a:ext cx="412012" cy="116958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8" idx="2"/>
            <a:endCxn id="10" idx="5"/>
          </p:cNvCxnSpPr>
          <p:nvPr/>
        </p:nvCxnSpPr>
        <p:spPr>
          <a:xfrm rot="10800000">
            <a:off x="5293984" y="5665493"/>
            <a:ext cx="1152893" cy="23491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10" idx="1"/>
          </p:cNvCxnSpPr>
          <p:nvPr/>
        </p:nvCxnSpPr>
        <p:spPr>
          <a:xfrm rot="16200000" flipV="1">
            <a:off x="2800036" y="4169608"/>
            <a:ext cx="1104787" cy="48481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471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0471" y="2668771"/>
            <a:ext cx="2828260" cy="9250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Shopper Address</a:t>
            </a:r>
            <a:endParaRPr lang="en-US" sz="2400" b="1" dirty="0"/>
          </a:p>
        </p:txBody>
      </p:sp>
      <p:sp>
        <p:nvSpPr>
          <p:cNvPr id="3" name="Oval 2"/>
          <p:cNvSpPr/>
          <p:nvPr/>
        </p:nvSpPr>
        <p:spPr>
          <a:xfrm>
            <a:off x="6329916" y="485555"/>
            <a:ext cx="2686493" cy="12067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Get all the addresses</a:t>
            </a:r>
          </a:p>
        </p:txBody>
      </p:sp>
      <p:sp>
        <p:nvSpPr>
          <p:cNvPr id="4" name="Oval 3"/>
          <p:cNvSpPr/>
          <p:nvPr/>
        </p:nvSpPr>
        <p:spPr>
          <a:xfrm>
            <a:off x="7983278" y="2376377"/>
            <a:ext cx="3404191" cy="18234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Get a particular address by address Id </a:t>
            </a:r>
          </a:p>
        </p:txBody>
      </p:sp>
      <p:sp>
        <p:nvSpPr>
          <p:cNvPr id="5" name="Oval 4"/>
          <p:cNvSpPr/>
          <p:nvPr/>
        </p:nvSpPr>
        <p:spPr>
          <a:xfrm>
            <a:off x="6329916" y="4522383"/>
            <a:ext cx="2853071" cy="21229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Update an address</a:t>
            </a:r>
          </a:p>
        </p:txBody>
      </p:sp>
      <p:sp>
        <p:nvSpPr>
          <p:cNvPr id="6" name="Oval 5"/>
          <p:cNvSpPr/>
          <p:nvPr/>
        </p:nvSpPr>
        <p:spPr>
          <a:xfrm>
            <a:off x="1924494" y="4965406"/>
            <a:ext cx="2971800" cy="15204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Delete an address</a:t>
            </a:r>
          </a:p>
        </p:txBody>
      </p:sp>
      <p:sp>
        <p:nvSpPr>
          <p:cNvPr id="7" name="Oval 6"/>
          <p:cNvSpPr/>
          <p:nvPr/>
        </p:nvSpPr>
        <p:spPr>
          <a:xfrm>
            <a:off x="2440173" y="299485"/>
            <a:ext cx="2456121" cy="139286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Add new address</a:t>
            </a:r>
            <a:endParaRPr lang="en-US" sz="2400" b="1" dirty="0"/>
          </a:p>
        </p:txBody>
      </p:sp>
      <p:cxnSp>
        <p:nvCxnSpPr>
          <p:cNvPr id="18" name="Curved Connector 17"/>
          <p:cNvCxnSpPr/>
          <p:nvPr/>
        </p:nvCxnSpPr>
        <p:spPr>
          <a:xfrm rot="5400000" flipH="1" flipV="1">
            <a:off x="1193506" y="1390207"/>
            <a:ext cx="1360967" cy="113236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7" idx="7"/>
            <a:endCxn id="3" idx="1"/>
          </p:cNvCxnSpPr>
          <p:nvPr/>
        </p:nvCxnSpPr>
        <p:spPr>
          <a:xfrm rot="16200000" flipH="1">
            <a:off x="5550562" y="-510495"/>
            <a:ext cx="158821" cy="2186741"/>
          </a:xfrm>
          <a:prstGeom prst="curvedConnector3">
            <a:avLst>
              <a:gd name="adj1" fmla="val -2723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endCxn id="3" idx="6"/>
          </p:cNvCxnSpPr>
          <p:nvPr/>
        </p:nvCxnSpPr>
        <p:spPr>
          <a:xfrm rot="16200000" flipV="1">
            <a:off x="8792683" y="1312679"/>
            <a:ext cx="1287425" cy="839972"/>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4"/>
          </p:cNvCxnSpPr>
          <p:nvPr/>
        </p:nvCxnSpPr>
        <p:spPr>
          <a:xfrm rot="5400000">
            <a:off x="8968120" y="4248151"/>
            <a:ext cx="765545" cy="66896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5" idx="2"/>
          </p:cNvCxnSpPr>
          <p:nvPr/>
        </p:nvCxnSpPr>
        <p:spPr>
          <a:xfrm rot="10800000" flipV="1">
            <a:off x="4667694" y="5583865"/>
            <a:ext cx="1662223" cy="64681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6" idx="2"/>
          </p:cNvCxnSpPr>
          <p:nvPr/>
        </p:nvCxnSpPr>
        <p:spPr>
          <a:xfrm rot="10800000" flipH="1">
            <a:off x="1924493" y="3593804"/>
            <a:ext cx="515679" cy="2131830"/>
          </a:xfrm>
          <a:prstGeom prst="curvedConnector4">
            <a:avLst>
              <a:gd name="adj1" fmla="val -44330"/>
              <a:gd name="adj2" fmla="val 6783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654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924147" y="2404727"/>
            <a:ext cx="2806995" cy="1786270"/>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smtClean="0"/>
              <a:t>Shopper Cart</a:t>
            </a:r>
            <a:endParaRPr lang="en-US" sz="2800" b="1" dirty="0"/>
          </a:p>
        </p:txBody>
      </p:sp>
      <p:sp>
        <p:nvSpPr>
          <p:cNvPr id="3" name="Oval 2"/>
          <p:cNvSpPr/>
          <p:nvPr/>
        </p:nvSpPr>
        <p:spPr>
          <a:xfrm>
            <a:off x="2872120" y="87720"/>
            <a:ext cx="2838893" cy="14779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Add Product to the cart</a:t>
            </a:r>
          </a:p>
        </p:txBody>
      </p:sp>
      <p:sp>
        <p:nvSpPr>
          <p:cNvPr id="4" name="Oval 3"/>
          <p:cNvSpPr/>
          <p:nvPr/>
        </p:nvSpPr>
        <p:spPr>
          <a:xfrm>
            <a:off x="6714712" y="1271476"/>
            <a:ext cx="2838893" cy="14779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Get all the product from cart</a:t>
            </a:r>
          </a:p>
        </p:txBody>
      </p:sp>
      <p:sp>
        <p:nvSpPr>
          <p:cNvPr id="5" name="Oval 4"/>
          <p:cNvSpPr/>
          <p:nvPr/>
        </p:nvSpPr>
        <p:spPr>
          <a:xfrm>
            <a:off x="6733954" y="3806456"/>
            <a:ext cx="2838893" cy="14779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Update product in the cart</a:t>
            </a:r>
          </a:p>
        </p:txBody>
      </p:sp>
      <p:sp>
        <p:nvSpPr>
          <p:cNvPr id="6" name="Oval 5"/>
          <p:cNvSpPr/>
          <p:nvPr/>
        </p:nvSpPr>
        <p:spPr>
          <a:xfrm>
            <a:off x="3111353" y="5284381"/>
            <a:ext cx="2838893" cy="14779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Delete the product</a:t>
            </a:r>
          </a:p>
        </p:txBody>
      </p:sp>
      <p:cxnSp>
        <p:nvCxnSpPr>
          <p:cNvPr id="8" name="Curved Connector 7"/>
          <p:cNvCxnSpPr>
            <a:endCxn id="3" idx="2"/>
          </p:cNvCxnSpPr>
          <p:nvPr/>
        </p:nvCxnSpPr>
        <p:spPr>
          <a:xfrm rot="5400000" flipH="1" flipV="1">
            <a:off x="1332395" y="865004"/>
            <a:ext cx="1578045" cy="150140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3" idx="7"/>
          </p:cNvCxnSpPr>
          <p:nvPr/>
        </p:nvCxnSpPr>
        <p:spPr>
          <a:xfrm rot="16200000" flipH="1">
            <a:off x="6066122" y="-466699"/>
            <a:ext cx="967319" cy="2509031"/>
          </a:xfrm>
          <a:prstGeom prst="curvedConnector4">
            <a:avLst>
              <a:gd name="adj1" fmla="val -23632"/>
              <a:gd name="adj2" fmla="val 582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4" idx="5"/>
            <a:endCxn id="5" idx="0"/>
          </p:cNvCxnSpPr>
          <p:nvPr/>
        </p:nvCxnSpPr>
        <p:spPr>
          <a:xfrm rot="5400000">
            <a:off x="8008884" y="2677481"/>
            <a:ext cx="1273492" cy="98445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5" idx="2"/>
            <a:endCxn id="6" idx="6"/>
          </p:cNvCxnSpPr>
          <p:nvPr/>
        </p:nvCxnSpPr>
        <p:spPr>
          <a:xfrm rot="10800000" flipV="1">
            <a:off x="5950246" y="4545418"/>
            <a:ext cx="783708" cy="147792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6" idx="2"/>
          </p:cNvCxnSpPr>
          <p:nvPr/>
        </p:nvCxnSpPr>
        <p:spPr>
          <a:xfrm rot="10800000">
            <a:off x="1509823" y="4274288"/>
            <a:ext cx="1601530" cy="174905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7219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8950" y="2693581"/>
            <a:ext cx="2934584" cy="11341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Shopper Order</a:t>
            </a:r>
            <a:endParaRPr lang="en-US" sz="2400" b="1" dirty="0"/>
          </a:p>
        </p:txBody>
      </p:sp>
      <p:sp>
        <p:nvSpPr>
          <p:cNvPr id="3" name="Oval 2"/>
          <p:cNvSpPr/>
          <p:nvPr/>
        </p:nvSpPr>
        <p:spPr>
          <a:xfrm>
            <a:off x="2892055" y="124048"/>
            <a:ext cx="3646968" cy="15948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Place order from cart</a:t>
            </a:r>
            <a:endParaRPr lang="en-US" sz="2400" b="1" dirty="0"/>
          </a:p>
        </p:txBody>
      </p:sp>
      <p:sp>
        <p:nvSpPr>
          <p:cNvPr id="4" name="Oval 3"/>
          <p:cNvSpPr/>
          <p:nvPr/>
        </p:nvSpPr>
        <p:spPr>
          <a:xfrm>
            <a:off x="6539023" y="1477927"/>
            <a:ext cx="3646968" cy="15948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Display order history</a:t>
            </a:r>
          </a:p>
        </p:txBody>
      </p:sp>
      <p:sp>
        <p:nvSpPr>
          <p:cNvPr id="5" name="Oval 4"/>
          <p:cNvSpPr/>
          <p:nvPr/>
        </p:nvSpPr>
        <p:spPr>
          <a:xfrm>
            <a:off x="6539023" y="4434128"/>
            <a:ext cx="3646968" cy="15948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Update order status</a:t>
            </a:r>
          </a:p>
        </p:txBody>
      </p:sp>
      <p:sp>
        <p:nvSpPr>
          <p:cNvPr id="6" name="Oval 5"/>
          <p:cNvSpPr/>
          <p:nvPr/>
        </p:nvSpPr>
        <p:spPr>
          <a:xfrm>
            <a:off x="2289544" y="4986670"/>
            <a:ext cx="3646968" cy="15948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Generate Invoice copy</a:t>
            </a:r>
          </a:p>
        </p:txBody>
      </p:sp>
      <p:cxnSp>
        <p:nvCxnSpPr>
          <p:cNvPr id="8" name="Curved Connector 7"/>
          <p:cNvCxnSpPr>
            <a:stCxn id="3" idx="6"/>
            <a:endCxn id="4" idx="0"/>
          </p:cNvCxnSpPr>
          <p:nvPr/>
        </p:nvCxnSpPr>
        <p:spPr>
          <a:xfrm>
            <a:off x="6539023" y="921490"/>
            <a:ext cx="1823484" cy="5564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p:cNvCxnSpPr>
            <a:endCxn id="3" idx="2"/>
          </p:cNvCxnSpPr>
          <p:nvPr/>
        </p:nvCxnSpPr>
        <p:spPr>
          <a:xfrm rot="5400000" flipH="1" flipV="1">
            <a:off x="1518684" y="1295401"/>
            <a:ext cx="1747282" cy="99946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4" idx="5"/>
          </p:cNvCxnSpPr>
          <p:nvPr/>
        </p:nvCxnSpPr>
        <p:spPr>
          <a:xfrm rot="5400000">
            <a:off x="7920203" y="2744605"/>
            <a:ext cx="1637062" cy="182634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5" idx="3"/>
          </p:cNvCxnSpPr>
          <p:nvPr/>
        </p:nvCxnSpPr>
        <p:spPr>
          <a:xfrm rot="5400000">
            <a:off x="6388029" y="5343930"/>
            <a:ext cx="233565" cy="1136597"/>
          </a:xfrm>
          <a:prstGeom prst="curvedConnector4">
            <a:avLst>
              <a:gd name="adj1" fmla="val 97874"/>
              <a:gd name="adj2" fmla="val 734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6" idx="2"/>
          </p:cNvCxnSpPr>
          <p:nvPr/>
        </p:nvCxnSpPr>
        <p:spPr>
          <a:xfrm rot="10800000">
            <a:off x="1754372" y="3827720"/>
            <a:ext cx="535172" cy="195639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427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374</TotalTime>
  <Words>830</Words>
  <Application>Microsoft Office PowerPoint</Application>
  <PresentationFormat>Widescreen</PresentationFormat>
  <Paragraphs>104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Wingdings</vt:lpstr>
      <vt:lpstr>Wingdings 3</vt:lpstr>
      <vt:lpstr>Wisp</vt:lpstr>
      <vt:lpstr>     Project Presentation API_ TESTING Batch Code : QDE-AWAAID-M7</vt:lpstr>
      <vt:lpstr>    Website : www.shoppersstack.com</vt:lpstr>
      <vt:lpstr>Project Domain</vt:lpstr>
      <vt:lpstr>Tools and Environments</vt:lpstr>
      <vt:lpstr>Postman Environment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vt:lpstr>
      <vt:lpstr>PowerPoint Presentation</vt:lpstr>
      <vt:lpstr>2) Defect Occur in the Shopper Wallet Action  Module , when user send the request in this module the expected  status code generated but there not showing any data means  it show null data.      </vt:lpstr>
      <vt:lpstr>NEGATIVE TESTING : Negative testing in API testing involves deliberately testing the system with invalid inputs, unexpected conditions, or erroneous scenarios to uncover defects that might not be revealed during positive testing.   Defect: The API fails to handle invalid input data gracefully.  Example: Sending invalid data types (e.g., a string instead of an integer).</vt:lpstr>
      <vt:lpstr>PowerPoint Presentation</vt:lpstr>
      <vt:lpstr>PowerPoint Presentation</vt:lpstr>
      <vt:lpst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API_ TESTING</dc:title>
  <dc:creator>HP</dc:creator>
  <cp:lastModifiedBy>HP</cp:lastModifiedBy>
  <cp:revision>39</cp:revision>
  <dcterms:created xsi:type="dcterms:W3CDTF">2024-04-14T16:57:07Z</dcterms:created>
  <dcterms:modified xsi:type="dcterms:W3CDTF">2024-04-15T10:24:02Z</dcterms:modified>
</cp:coreProperties>
</file>