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8.jpg" ContentType="image/png"/>
  <Override PartName="/ppt/media/image1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29938"/>
            <a:ext cx="8915399" cy="4326903"/>
          </a:xfrm>
        </p:spPr>
        <p:txBody>
          <a:bodyPr>
            <a:normAutofit/>
          </a:bodyPr>
          <a:lstStyle/>
          <a:p>
            <a:pPr algn="ctr"/>
            <a:r>
              <a:rPr lang="en-US" sz="6000" b="1" dirty="0" smtClean="0">
                <a:solidFill>
                  <a:schemeClr val="tx2">
                    <a:lumMod val="75000"/>
                  </a:schemeClr>
                </a:solidFill>
              </a:rPr>
              <a:t>QSPIDERS PUNE</a:t>
            </a:r>
            <a:r>
              <a:rPr lang="en-US" b="1" dirty="0" smtClean="0">
                <a:solidFill>
                  <a:schemeClr val="tx2">
                    <a:lumMod val="75000"/>
                  </a:schemeClr>
                </a:solidFill>
              </a:rPr>
              <a:t/>
            </a:r>
            <a:br>
              <a:rPr lang="en-US" b="1" dirty="0" smtClean="0">
                <a:solidFill>
                  <a:schemeClr val="tx2">
                    <a:lumMod val="75000"/>
                  </a:schemeClr>
                </a:solidFill>
              </a:rPr>
            </a:br>
            <a:r>
              <a:rPr lang="en-US" sz="4400" b="1" dirty="0" smtClean="0">
                <a:solidFill>
                  <a:schemeClr val="tx2">
                    <a:lumMod val="75000"/>
                  </a:schemeClr>
                </a:solidFill>
              </a:rPr>
              <a:t>SQL PROJECT PRESENTATION</a:t>
            </a:r>
            <a:r>
              <a:rPr lang="en-US" sz="5300" b="1" dirty="0" smtClean="0">
                <a:solidFill>
                  <a:schemeClr val="tx2">
                    <a:lumMod val="75000"/>
                  </a:schemeClr>
                </a:solidFill>
              </a:rPr>
              <a:t/>
            </a:r>
            <a:br>
              <a:rPr lang="en-US" sz="5300" b="1" dirty="0" smtClean="0">
                <a:solidFill>
                  <a:schemeClr val="tx2">
                    <a:lumMod val="75000"/>
                  </a:schemeClr>
                </a:solidFill>
              </a:rPr>
            </a:br>
            <a:r>
              <a:rPr lang="en-US" sz="5300" b="1" dirty="0" smtClean="0">
                <a:solidFill>
                  <a:schemeClr val="tx2">
                    <a:lumMod val="75000"/>
                  </a:schemeClr>
                </a:solidFill>
              </a:rPr>
              <a:t>BY </a:t>
            </a:r>
            <a:br>
              <a:rPr lang="en-US" sz="5300" b="1" dirty="0" smtClean="0">
                <a:solidFill>
                  <a:schemeClr val="tx2">
                    <a:lumMod val="75000"/>
                  </a:schemeClr>
                </a:solidFill>
              </a:rPr>
            </a:br>
            <a:r>
              <a:rPr lang="en-US" sz="5300" b="1" dirty="0" smtClean="0">
                <a:solidFill>
                  <a:schemeClr val="tx2">
                    <a:lumMod val="75000"/>
                  </a:schemeClr>
                </a:solidFill>
              </a:rPr>
              <a:t>SQL ASPIRANTS</a:t>
            </a:r>
            <a:r>
              <a:rPr lang="en-US" b="1" dirty="0"/>
              <a:t/>
            </a:r>
            <a:br>
              <a:rPr lang="en-US" b="1" dirty="0"/>
            </a:br>
            <a:endParaRPr lang="en-US" b="1" dirty="0"/>
          </a:p>
        </p:txBody>
      </p:sp>
      <p:sp>
        <p:nvSpPr>
          <p:cNvPr id="3" name="Subtitle 2"/>
          <p:cNvSpPr>
            <a:spLocks noGrp="1"/>
          </p:cNvSpPr>
          <p:nvPr>
            <p:ph type="subTitle" idx="1"/>
          </p:nvPr>
        </p:nvSpPr>
        <p:spPr>
          <a:xfrm>
            <a:off x="2886095" y="4302345"/>
            <a:ext cx="8915399" cy="2121031"/>
          </a:xfrm>
        </p:spPr>
        <p:txBody>
          <a:bodyPr>
            <a:normAutofit lnSpcReduction="10000"/>
          </a:bodyPr>
          <a:lstStyle/>
          <a:p>
            <a:r>
              <a:rPr lang="en-US" dirty="0" smtClean="0"/>
              <a:t>								</a:t>
            </a:r>
          </a:p>
          <a:p>
            <a:r>
              <a:rPr lang="en-US" dirty="0"/>
              <a:t>	</a:t>
            </a:r>
            <a:r>
              <a:rPr lang="en-US" dirty="0" smtClean="0"/>
              <a:t>						</a:t>
            </a:r>
            <a:r>
              <a:rPr lang="en-US" sz="3200" b="1" dirty="0" smtClean="0">
                <a:solidFill>
                  <a:schemeClr val="accent6"/>
                </a:solidFill>
              </a:rPr>
              <a:t>GUIDED BY –</a:t>
            </a:r>
          </a:p>
          <a:p>
            <a:r>
              <a:rPr lang="en-US" sz="3200" b="1" dirty="0">
                <a:solidFill>
                  <a:schemeClr val="accent6"/>
                </a:solidFill>
              </a:rPr>
              <a:t>	</a:t>
            </a:r>
            <a:r>
              <a:rPr lang="en-US" sz="3200" b="1" dirty="0" smtClean="0">
                <a:solidFill>
                  <a:schemeClr val="accent6"/>
                </a:solidFill>
              </a:rPr>
              <a:t>											Mr. VIKAS SIR</a:t>
            </a:r>
          </a:p>
          <a:p>
            <a:r>
              <a:rPr lang="en-US" sz="3200" b="1" dirty="0">
                <a:solidFill>
                  <a:schemeClr val="accent6"/>
                </a:solidFill>
              </a:rPr>
              <a:t>	</a:t>
            </a:r>
            <a:r>
              <a:rPr lang="en-US" sz="3200" b="1" dirty="0" smtClean="0">
                <a:solidFill>
                  <a:schemeClr val="accent6"/>
                </a:solidFill>
              </a:rPr>
              <a:t>											Mr. RAVITEJA SIR</a:t>
            </a:r>
            <a:endParaRPr lang="en-US" sz="3200" b="1" dirty="0">
              <a:solidFill>
                <a:schemeClr val="accent6"/>
              </a:solidFill>
            </a:endParaRPr>
          </a:p>
        </p:txBody>
      </p:sp>
      <p:pic>
        <p:nvPicPr>
          <p:cNvPr id="2050" name="Picture 2" descr="Testing Training Institute | QSpi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43" y="329938"/>
            <a:ext cx="1948528" cy="11899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199" y="4028098"/>
            <a:ext cx="4444734" cy="2669523"/>
          </a:xfrm>
          <a:prstGeom prst="rect">
            <a:avLst/>
          </a:prstGeom>
        </p:spPr>
      </p:pic>
    </p:spTree>
    <p:extLst>
      <p:ext uri="{BB962C8B-B14F-4D97-AF65-F5344CB8AC3E}">
        <p14:creationId xmlns:p14="http://schemas.microsoft.com/office/powerpoint/2010/main" val="325593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59" y="65988"/>
            <a:ext cx="11362442" cy="6872139"/>
          </a:xfrm>
        </p:spPr>
        <p:txBody>
          <a:bodyPr>
            <a:normAutofit/>
          </a:bodyPr>
          <a:lstStyle/>
          <a:p>
            <a:pPr>
              <a:lnSpc>
                <a:spcPct val="150000"/>
              </a:lnSpc>
            </a:pPr>
            <a:r>
              <a:rPr lang="en-US" b="1" dirty="0">
                <a:solidFill>
                  <a:schemeClr val="accent4">
                    <a:lumMod val="60000"/>
                    <a:lumOff val="40000"/>
                  </a:schemeClr>
                </a:solidFill>
              </a:rPr>
              <a:t> </a:t>
            </a:r>
            <a:r>
              <a:rPr lang="en-US" b="1" dirty="0" smtClean="0">
                <a:solidFill>
                  <a:schemeClr val="accent4">
                    <a:lumMod val="60000"/>
                    <a:lumOff val="40000"/>
                  </a:schemeClr>
                </a:solidFill>
              </a:rPr>
              <a:t>3.Exam_Registration	:</a:t>
            </a:r>
            <a:br>
              <a:rPr lang="en-US" b="1" dirty="0" smtClean="0">
                <a:solidFill>
                  <a:schemeClr val="accent4">
                    <a:lumMod val="60000"/>
                    <a:lumOff val="40000"/>
                  </a:schemeClr>
                </a:solidFill>
              </a:rPr>
            </a:br>
            <a:r>
              <a:rPr lang="en-US" sz="2700" b="1" dirty="0">
                <a:solidFill>
                  <a:schemeClr val="accent6">
                    <a:lumMod val="20000"/>
                    <a:lumOff val="80000"/>
                  </a:schemeClr>
                </a:solidFill>
              </a:rPr>
              <a:t>	</a:t>
            </a:r>
            <a:r>
              <a:rPr lang="en-US" sz="2700" b="1" dirty="0" smtClean="0">
                <a:solidFill>
                  <a:schemeClr val="accent6">
                    <a:lumMod val="20000"/>
                    <a:lumOff val="80000"/>
                  </a:schemeClr>
                </a:solidFill>
              </a:rPr>
              <a:t>	TABLE CREATION:								DATA INSERTION</a:t>
            </a:r>
            <a:br>
              <a:rPr lang="en-US" sz="2700" b="1" dirty="0" smtClean="0">
                <a:solidFill>
                  <a:schemeClr val="accent6">
                    <a:lumMod val="20000"/>
                    <a:lumOff val="80000"/>
                  </a:schemeClr>
                </a:solidFill>
              </a:rPr>
            </a:br>
            <a:r>
              <a:rPr lang="en-US" sz="1600" b="1" dirty="0"/>
              <a:t>CREATE TABLE EXAM_REGISTRATION </a:t>
            </a:r>
            <a:r>
              <a:rPr lang="en-US" sz="1600" b="1" dirty="0" smtClean="0"/>
              <a:t>(</a:t>
            </a:r>
            <a:br>
              <a:rPr lang="en-US" sz="1600" b="1" dirty="0" smtClean="0"/>
            </a:br>
            <a:r>
              <a:rPr lang="en-US" sz="1600" b="1" dirty="0" smtClean="0"/>
              <a:t>    REG_ID </a:t>
            </a:r>
            <a:r>
              <a:rPr lang="en-US" sz="1600" b="1" dirty="0"/>
              <a:t>INT PRIMARY KEY, </a:t>
            </a:r>
            <a:br>
              <a:rPr lang="en-US" sz="1600" b="1" dirty="0"/>
            </a:br>
            <a:r>
              <a:rPr lang="en-US" sz="1600" b="1" dirty="0"/>
              <a:t>    EXAMID INT,</a:t>
            </a:r>
            <a:br>
              <a:rPr lang="en-US" sz="1600" b="1" dirty="0"/>
            </a:br>
            <a:r>
              <a:rPr lang="en-US" sz="1600" b="1" dirty="0"/>
              <a:t>    EXAMINEEID INT,</a:t>
            </a:r>
            <a:br>
              <a:rPr lang="en-US" sz="1600" b="1" dirty="0"/>
            </a:br>
            <a:r>
              <a:rPr lang="en-US" sz="1600" b="1" dirty="0"/>
              <a:t>    REG_DATE DATE NOT NULL,</a:t>
            </a:r>
            <a:br>
              <a:rPr lang="en-US" sz="1600" b="1" dirty="0"/>
            </a:br>
            <a:r>
              <a:rPr lang="en-US" sz="1600" b="1" dirty="0"/>
              <a:t>   </a:t>
            </a:r>
            <a:r>
              <a:rPr lang="en-US" sz="1600" b="1" dirty="0" smtClean="0"/>
              <a:t>REG_STATUS </a:t>
            </a:r>
            <a:r>
              <a:rPr lang="en-US" sz="1600" b="1" dirty="0"/>
              <a:t>VARCHAR(20) NOT NULL </a:t>
            </a:r>
            <a:r>
              <a:rPr lang="en-US" sz="1600" b="1" dirty="0" smtClean="0"/>
              <a:t>CHECK </a:t>
            </a:r>
            <a:br>
              <a:rPr lang="en-US" sz="1600" b="1" dirty="0" smtClean="0"/>
            </a:br>
            <a:r>
              <a:rPr lang="en-US" sz="1600" b="1" dirty="0" smtClean="0"/>
              <a:t>(</a:t>
            </a:r>
            <a:r>
              <a:rPr lang="en-US" sz="1600" b="1" dirty="0"/>
              <a:t>REG_STATUS IN('CONFIRMED','PENDING','CANCELLED')),</a:t>
            </a:r>
            <a:br>
              <a:rPr lang="en-US" sz="1600" b="1" dirty="0"/>
            </a:br>
            <a:r>
              <a:rPr lang="en-US" sz="1600" b="1" dirty="0"/>
              <a:t>    CONSTRAINT EXAMID_FK FOREIGN KEY (EXAMID) </a:t>
            </a:r>
            <a:r>
              <a:rPr lang="en-US" sz="1600" b="1" dirty="0" smtClean="0"/>
              <a:t/>
            </a:r>
            <a:br>
              <a:rPr lang="en-US" sz="1600" b="1" dirty="0" smtClean="0"/>
            </a:br>
            <a:r>
              <a:rPr lang="en-US" sz="1600" b="1" dirty="0" smtClean="0"/>
              <a:t>REFERENCES </a:t>
            </a:r>
            <a:r>
              <a:rPr lang="en-US" sz="1600" b="1" dirty="0"/>
              <a:t>EXAMS (EXAMID),</a:t>
            </a:r>
            <a:br>
              <a:rPr lang="en-US" sz="1600" b="1" dirty="0"/>
            </a:br>
            <a:r>
              <a:rPr lang="en-US" sz="1600" b="1" dirty="0"/>
              <a:t>   </a:t>
            </a:r>
            <a:r>
              <a:rPr lang="en-US" sz="1600" b="1" dirty="0" smtClean="0"/>
              <a:t>CONSTRAINT </a:t>
            </a:r>
            <a:r>
              <a:rPr lang="en-US" sz="1600" b="1" dirty="0"/>
              <a:t>EXAMINEE_FK FOREIGN KEY (EXAMINEEID) </a:t>
            </a:r>
            <a:r>
              <a:rPr lang="en-US" sz="1600" b="1" dirty="0" smtClean="0"/>
              <a:t/>
            </a:r>
            <a:br>
              <a:rPr lang="en-US" sz="1600" b="1" dirty="0" smtClean="0"/>
            </a:br>
            <a:r>
              <a:rPr lang="en-US" sz="1600" b="1" dirty="0" smtClean="0"/>
              <a:t>REFERENCES </a:t>
            </a:r>
            <a:r>
              <a:rPr lang="en-US" sz="1600" b="1" dirty="0"/>
              <a:t>EXAMINEE (EXAMINEEID</a:t>
            </a:r>
            <a:r>
              <a:rPr lang="en-US" sz="1600" b="1" dirty="0" smtClean="0"/>
              <a:t>));</a:t>
            </a:r>
            <a:br>
              <a:rPr lang="en-US" sz="1600" b="1" dirty="0" smtClean="0"/>
            </a:br>
            <a:r>
              <a:rPr lang="en-US" sz="1600" b="1" dirty="0" smtClean="0"/>
              <a:t>Table created</a:t>
            </a:r>
            <a:r>
              <a:rPr lang="en-US" sz="1800" dirty="0"/>
              <a:t/>
            </a:r>
            <a:br>
              <a:rPr lang="en-US" sz="1800" dirty="0"/>
            </a:br>
            <a:r>
              <a:rPr lang="en-US" sz="1200" dirty="0" smtClean="0"/>
              <a:t>	</a:t>
            </a:r>
            <a:r>
              <a:rPr lang="en-US" sz="1600" dirty="0" smtClean="0"/>
              <a:t>	</a:t>
            </a:r>
            <a:r>
              <a:rPr lang="en-US" sz="1800" dirty="0" smtClean="0"/>
              <a:t>				</a:t>
            </a:r>
            <a:endParaRPr lang="en-US" sz="1800" dirty="0"/>
          </a:p>
        </p:txBody>
      </p:sp>
      <p:sp>
        <p:nvSpPr>
          <p:cNvPr id="5" name="Rectangle 4"/>
          <p:cNvSpPr/>
          <p:nvPr/>
        </p:nvSpPr>
        <p:spPr>
          <a:xfrm>
            <a:off x="6711885" y="461913"/>
            <a:ext cx="4939645" cy="6014301"/>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dirty="0"/>
              <a:t>INSERT </a:t>
            </a:r>
            <a:r>
              <a:rPr lang="en-US" sz="2400" b="1" dirty="0" smtClean="0"/>
              <a:t>INTO</a:t>
            </a:r>
          </a:p>
          <a:p>
            <a:pPr algn="ctr"/>
            <a:r>
              <a:rPr lang="en-US" sz="2400" b="1" dirty="0" smtClean="0"/>
              <a:t> </a:t>
            </a:r>
            <a:r>
              <a:rPr lang="en-US" sz="2400" b="1" dirty="0"/>
              <a:t>EXAM_REGISTRATION </a:t>
            </a:r>
            <a:endParaRPr lang="en-US" sz="2400" b="1" dirty="0" smtClean="0"/>
          </a:p>
          <a:p>
            <a:pPr algn="ctr"/>
            <a:r>
              <a:rPr lang="en-US" sz="2400" b="1" dirty="0" smtClean="0"/>
              <a:t>(</a:t>
            </a:r>
            <a:r>
              <a:rPr lang="en-US" sz="2400" b="1" dirty="0"/>
              <a:t>REG_ID, EXAMID, EXAMINEEID, REG_DATE, REG_STATUS)</a:t>
            </a:r>
          </a:p>
          <a:p>
            <a:pPr algn="ctr"/>
            <a:r>
              <a:rPr lang="en-US" sz="2400" b="1" dirty="0"/>
              <a:t>VALUES (1, 1, 1, TO_DATE('07-JUL-24', 'DD-MON-YY'), 'CONFIRMED</a:t>
            </a:r>
            <a:r>
              <a:rPr lang="en-US" sz="2400" dirty="0"/>
              <a:t>');</a:t>
            </a:r>
          </a:p>
        </p:txBody>
      </p:sp>
    </p:spTree>
    <p:extLst>
      <p:ext uri="{BB962C8B-B14F-4D97-AF65-F5344CB8AC3E}">
        <p14:creationId xmlns:p14="http://schemas.microsoft.com/office/powerpoint/2010/main" val="516036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59" y="65988"/>
            <a:ext cx="11362442" cy="6872139"/>
          </a:xfrm>
        </p:spPr>
        <p:txBody>
          <a:bodyPr>
            <a:normAutofit/>
          </a:bodyPr>
          <a:lstStyle/>
          <a:p>
            <a:pPr>
              <a:lnSpc>
                <a:spcPct val="150000"/>
              </a:lnSpc>
            </a:pPr>
            <a:r>
              <a:rPr lang="en-US" b="1" dirty="0">
                <a:solidFill>
                  <a:schemeClr val="accent4">
                    <a:lumMod val="60000"/>
                    <a:lumOff val="40000"/>
                  </a:schemeClr>
                </a:solidFill>
              </a:rPr>
              <a:t> </a:t>
            </a:r>
            <a:r>
              <a:rPr lang="en-US" b="1" dirty="0" smtClean="0">
                <a:solidFill>
                  <a:schemeClr val="accent4">
                    <a:lumMod val="60000"/>
                    <a:lumOff val="40000"/>
                  </a:schemeClr>
                </a:solidFill>
              </a:rPr>
              <a:t>4. </a:t>
            </a:r>
            <a:r>
              <a:rPr lang="en-US" b="1" dirty="0" err="1" smtClean="0">
                <a:solidFill>
                  <a:schemeClr val="accent4">
                    <a:lumMod val="60000"/>
                    <a:lumOff val="40000"/>
                  </a:schemeClr>
                </a:solidFill>
              </a:rPr>
              <a:t>Exam_Centers</a:t>
            </a:r>
            <a:r>
              <a:rPr lang="en-US" b="1" dirty="0" smtClean="0">
                <a:solidFill>
                  <a:schemeClr val="accent4">
                    <a:lumMod val="60000"/>
                    <a:lumOff val="40000"/>
                  </a:schemeClr>
                </a:solidFill>
              </a:rPr>
              <a:t>	:</a:t>
            </a:r>
            <a:br>
              <a:rPr lang="en-US" b="1" dirty="0" smtClean="0">
                <a:solidFill>
                  <a:schemeClr val="accent4">
                    <a:lumMod val="60000"/>
                    <a:lumOff val="40000"/>
                  </a:schemeClr>
                </a:solidFill>
              </a:rPr>
            </a:br>
            <a:r>
              <a:rPr lang="en-US" sz="2700" b="1" dirty="0">
                <a:solidFill>
                  <a:schemeClr val="accent6">
                    <a:lumMod val="20000"/>
                    <a:lumOff val="80000"/>
                  </a:schemeClr>
                </a:solidFill>
              </a:rPr>
              <a:t>	</a:t>
            </a:r>
            <a:r>
              <a:rPr lang="en-US" sz="2700" b="1" dirty="0" smtClean="0">
                <a:solidFill>
                  <a:schemeClr val="accent6">
                    <a:lumMod val="20000"/>
                    <a:lumOff val="80000"/>
                  </a:schemeClr>
                </a:solidFill>
              </a:rPr>
              <a:t>	TABLE CREATION:								DATA INSERTION</a:t>
            </a:r>
            <a:br>
              <a:rPr lang="en-US" sz="2700" b="1" dirty="0" smtClean="0">
                <a:solidFill>
                  <a:schemeClr val="accent6">
                    <a:lumMod val="20000"/>
                    <a:lumOff val="80000"/>
                  </a:schemeClr>
                </a:solidFill>
              </a:rPr>
            </a:br>
            <a:r>
              <a:rPr lang="en-US" sz="1600" b="1" dirty="0"/>
              <a:t>CREATE TABLE EXAM_CENTERS</a:t>
            </a:r>
            <a:br>
              <a:rPr lang="en-US" sz="1600" b="1" dirty="0"/>
            </a:br>
            <a:r>
              <a:rPr lang="en-US" sz="1600" b="1" dirty="0"/>
              <a:t>(</a:t>
            </a:r>
            <a:br>
              <a:rPr lang="en-US" sz="1600" b="1" dirty="0"/>
            </a:br>
            <a:r>
              <a:rPr lang="en-US" sz="1600" b="1" dirty="0"/>
              <a:t>CENTERID INT PRIMARY KEY,</a:t>
            </a:r>
            <a:br>
              <a:rPr lang="en-US" sz="1600" b="1" dirty="0"/>
            </a:br>
            <a:r>
              <a:rPr lang="en-US" sz="1600" b="1" dirty="0"/>
              <a:t>CENTERNAME VARCHAR(50) NOT NULL,</a:t>
            </a:r>
            <a:br>
              <a:rPr lang="en-US" sz="1600" b="1" dirty="0"/>
            </a:br>
            <a:r>
              <a:rPr lang="en-US" sz="1600" b="1" dirty="0"/>
              <a:t>CENTERLOCATION VARCHAR (50) NOT NULL,</a:t>
            </a:r>
            <a:br>
              <a:rPr lang="en-US" sz="1600" b="1" dirty="0"/>
            </a:br>
            <a:r>
              <a:rPr lang="en-US" sz="1600" b="1" dirty="0"/>
              <a:t>EXAMINEE_CAPACITY INT NOT NULL</a:t>
            </a:r>
            <a:br>
              <a:rPr lang="en-US" sz="1600" b="1" dirty="0"/>
            </a:br>
            <a:r>
              <a:rPr lang="en-US" sz="1600" b="1" dirty="0"/>
              <a:t>);</a:t>
            </a:r>
            <a:br>
              <a:rPr lang="en-US" sz="1600" b="1" dirty="0"/>
            </a:br>
            <a:r>
              <a:rPr lang="en-US" sz="1600" b="1" dirty="0"/>
              <a:t>Table created.</a:t>
            </a:r>
            <a:r>
              <a:rPr lang="en-US" sz="1800" dirty="0"/>
              <a:t/>
            </a:r>
            <a:br>
              <a:rPr lang="en-US" sz="1800" dirty="0"/>
            </a:br>
            <a:r>
              <a:rPr lang="en-US" sz="1200" dirty="0" smtClean="0"/>
              <a:t>	</a:t>
            </a:r>
            <a:r>
              <a:rPr lang="en-US" sz="1600" dirty="0" smtClean="0"/>
              <a:t>	</a:t>
            </a:r>
            <a:r>
              <a:rPr lang="en-US" sz="1800" dirty="0" smtClean="0"/>
              <a:t>				</a:t>
            </a:r>
            <a:endParaRPr lang="en-US" sz="1800" dirty="0"/>
          </a:p>
        </p:txBody>
      </p:sp>
      <p:sp>
        <p:nvSpPr>
          <p:cNvPr id="5" name="Rectangle 4"/>
          <p:cNvSpPr/>
          <p:nvPr/>
        </p:nvSpPr>
        <p:spPr>
          <a:xfrm>
            <a:off x="5128181" y="999241"/>
            <a:ext cx="7063819" cy="578805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000" b="1" dirty="0" smtClean="0"/>
          </a:p>
          <a:p>
            <a:pPr algn="ctr"/>
            <a:endParaRPr lang="en-US" sz="2000" b="1" dirty="0"/>
          </a:p>
          <a:p>
            <a:pPr algn="ctr"/>
            <a:endParaRPr lang="en-US" sz="2000" b="1" dirty="0" smtClean="0"/>
          </a:p>
          <a:p>
            <a:pPr algn="ctr"/>
            <a:endParaRPr lang="en-US" sz="2000" b="1" dirty="0"/>
          </a:p>
          <a:p>
            <a:pPr algn="ctr"/>
            <a:endParaRPr lang="en-US" sz="2000" b="1" dirty="0" smtClean="0"/>
          </a:p>
          <a:p>
            <a:pPr algn="ctr"/>
            <a:endParaRPr lang="en-US" sz="2000" b="1" dirty="0"/>
          </a:p>
          <a:p>
            <a:pPr algn="ctr"/>
            <a:r>
              <a:rPr lang="en-US" sz="2000" b="1" dirty="0" smtClean="0"/>
              <a:t>SQL</a:t>
            </a:r>
            <a:r>
              <a:rPr lang="en-US" sz="2000" b="1" dirty="0"/>
              <a:t>&gt; INSERT INTO EXAM_CENTERS(CENTERID,CENTERNAME,CENTERLOCATION,EXAMINEE_CAPACITY)</a:t>
            </a:r>
          </a:p>
          <a:p>
            <a:pPr algn="ctr"/>
            <a:r>
              <a:rPr lang="en-US" sz="2000" b="1" dirty="0"/>
              <a:t>  2     VALUES(&amp;CENTERID,&amp;CENTERNAME,&amp;CENTERLOCATION,&amp;EXAMINEE_CAPACITY);</a:t>
            </a:r>
          </a:p>
          <a:p>
            <a:pPr algn="ctr"/>
            <a:r>
              <a:rPr lang="en-US" sz="2000" b="1" dirty="0"/>
              <a:t>Enter value for </a:t>
            </a:r>
            <a:r>
              <a:rPr lang="en-US" sz="2000" b="1" dirty="0" err="1"/>
              <a:t>centerid</a:t>
            </a:r>
            <a:r>
              <a:rPr lang="en-US" sz="2000" b="1" dirty="0"/>
              <a:t>: 1</a:t>
            </a:r>
          </a:p>
          <a:p>
            <a:pPr algn="ctr"/>
            <a:r>
              <a:rPr lang="en-US" sz="2000" b="1" dirty="0"/>
              <a:t>Enter value for </a:t>
            </a:r>
            <a:r>
              <a:rPr lang="en-US" sz="2000" b="1" dirty="0" err="1"/>
              <a:t>centername</a:t>
            </a:r>
            <a:r>
              <a:rPr lang="en-US" sz="2000" b="1" dirty="0"/>
              <a:t>: 'QSPIDERS'</a:t>
            </a:r>
          </a:p>
          <a:p>
            <a:pPr algn="ctr"/>
            <a:r>
              <a:rPr lang="en-US" sz="2000" b="1" dirty="0"/>
              <a:t>Enter value for </a:t>
            </a:r>
            <a:r>
              <a:rPr lang="en-US" sz="2000" b="1" dirty="0" err="1"/>
              <a:t>centerlocation</a:t>
            </a:r>
            <a:r>
              <a:rPr lang="en-US" sz="2000" b="1" dirty="0"/>
              <a:t>: 'PUNE'</a:t>
            </a:r>
          </a:p>
          <a:p>
            <a:pPr algn="ctr"/>
            <a:r>
              <a:rPr lang="en-US" sz="2000" b="1" dirty="0"/>
              <a:t>Enter value for </a:t>
            </a:r>
            <a:r>
              <a:rPr lang="en-US" sz="2000" b="1" dirty="0" err="1"/>
              <a:t>examinee_capacity</a:t>
            </a:r>
            <a:r>
              <a:rPr lang="en-US" sz="2000" b="1" dirty="0"/>
              <a:t>: 5000</a:t>
            </a:r>
          </a:p>
          <a:p>
            <a:pPr algn="ctr"/>
            <a:r>
              <a:rPr lang="en-US" sz="2000" b="1" dirty="0"/>
              <a:t>old   2:    VALUES(&amp;CENTERID,&amp;CENTERNAME,&amp;CENTERLOCATION,&amp;EXAMINEE_CAPACITY)</a:t>
            </a:r>
          </a:p>
          <a:p>
            <a:pPr algn="ctr"/>
            <a:r>
              <a:rPr lang="en-US" sz="2000" b="1" dirty="0"/>
              <a:t>new   2:    VALUES(1,'QSPIDERS','PUNE',5000</a:t>
            </a:r>
            <a:r>
              <a:rPr lang="en-US" sz="2000" b="1" dirty="0" smtClean="0"/>
              <a:t>)</a:t>
            </a:r>
          </a:p>
          <a:p>
            <a:pPr algn="ctr"/>
            <a:r>
              <a:rPr lang="en-US" sz="2000" b="1" dirty="0"/>
              <a:t>1 row created.</a:t>
            </a:r>
            <a:endParaRPr lang="en-US" sz="2000" dirty="0"/>
          </a:p>
          <a:p>
            <a:pPr algn="ctr"/>
            <a:endParaRPr lang="en-US" sz="2000" b="1" dirty="0" smtClean="0"/>
          </a:p>
          <a:p>
            <a:pPr algn="ctr"/>
            <a:endParaRPr lang="en-US" sz="2000" b="1" dirty="0"/>
          </a:p>
          <a:p>
            <a:pPr algn="ctr"/>
            <a:endParaRPr lang="en-US" sz="2000" b="1" dirty="0"/>
          </a:p>
          <a:p>
            <a:pPr algn="ctr"/>
            <a:endParaRPr lang="en-US" sz="2000" b="1" dirty="0" smtClean="0"/>
          </a:p>
          <a:p>
            <a:pPr algn="ctr"/>
            <a:endParaRPr lang="en-US" sz="2000" b="1" dirty="0"/>
          </a:p>
        </p:txBody>
      </p:sp>
    </p:spTree>
    <p:extLst>
      <p:ext uri="{BB962C8B-B14F-4D97-AF65-F5344CB8AC3E}">
        <p14:creationId xmlns:p14="http://schemas.microsoft.com/office/powerpoint/2010/main" val="271383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59" y="65988"/>
            <a:ext cx="11362442" cy="6872139"/>
          </a:xfrm>
        </p:spPr>
        <p:txBody>
          <a:bodyPr>
            <a:normAutofit/>
          </a:bodyPr>
          <a:lstStyle/>
          <a:p>
            <a:pPr>
              <a:lnSpc>
                <a:spcPct val="150000"/>
              </a:lnSpc>
            </a:pPr>
            <a:r>
              <a:rPr lang="en-US" b="1" dirty="0">
                <a:solidFill>
                  <a:schemeClr val="accent4">
                    <a:lumMod val="60000"/>
                    <a:lumOff val="40000"/>
                  </a:schemeClr>
                </a:solidFill>
              </a:rPr>
              <a:t> </a:t>
            </a:r>
            <a:r>
              <a:rPr lang="en-US" b="1" dirty="0" smtClean="0">
                <a:solidFill>
                  <a:schemeClr val="accent4">
                    <a:lumMod val="60000"/>
                    <a:lumOff val="40000"/>
                  </a:schemeClr>
                </a:solidFill>
              </a:rPr>
              <a:t>5. </a:t>
            </a:r>
            <a:r>
              <a:rPr lang="en-US" b="1" dirty="0" err="1" smtClean="0">
                <a:solidFill>
                  <a:schemeClr val="accent4">
                    <a:lumMod val="60000"/>
                    <a:lumOff val="40000"/>
                  </a:schemeClr>
                </a:solidFill>
              </a:rPr>
              <a:t>ExamShedules</a:t>
            </a:r>
            <a:r>
              <a:rPr lang="en-US" b="1" dirty="0" smtClean="0">
                <a:solidFill>
                  <a:schemeClr val="accent4">
                    <a:lumMod val="60000"/>
                    <a:lumOff val="40000"/>
                  </a:schemeClr>
                </a:solidFill>
              </a:rPr>
              <a:t>	:</a:t>
            </a:r>
            <a:br>
              <a:rPr lang="en-US" b="1" dirty="0" smtClean="0">
                <a:solidFill>
                  <a:schemeClr val="accent4">
                    <a:lumMod val="60000"/>
                    <a:lumOff val="40000"/>
                  </a:schemeClr>
                </a:solidFill>
              </a:rPr>
            </a:br>
            <a:r>
              <a:rPr lang="en-US" sz="2700" b="1" dirty="0">
                <a:solidFill>
                  <a:schemeClr val="accent6">
                    <a:lumMod val="20000"/>
                    <a:lumOff val="80000"/>
                  </a:schemeClr>
                </a:solidFill>
              </a:rPr>
              <a:t>	</a:t>
            </a:r>
            <a:r>
              <a:rPr lang="en-US" sz="2700" b="1" dirty="0" smtClean="0">
                <a:solidFill>
                  <a:schemeClr val="accent6">
                    <a:lumMod val="20000"/>
                    <a:lumOff val="80000"/>
                  </a:schemeClr>
                </a:solidFill>
              </a:rPr>
              <a:t>	TABLE CREATION:							</a:t>
            </a:r>
            <a:br>
              <a:rPr lang="en-US" sz="2700" b="1" dirty="0" smtClean="0">
                <a:solidFill>
                  <a:schemeClr val="accent6">
                    <a:lumMod val="20000"/>
                    <a:lumOff val="80000"/>
                  </a:schemeClr>
                </a:solidFill>
              </a:rPr>
            </a:br>
            <a:r>
              <a:rPr lang="en-US" sz="1800" b="1" dirty="0"/>
              <a:t>CREATE TABLE EXAMSHEDULES (</a:t>
            </a:r>
            <a:br>
              <a:rPr lang="en-US" sz="1800" b="1" dirty="0"/>
            </a:br>
            <a:r>
              <a:rPr lang="en-US" sz="1800" b="1" dirty="0"/>
              <a:t>    SHEDULEID INT PRIMARY KEY ,</a:t>
            </a:r>
            <a:br>
              <a:rPr lang="en-US" sz="1800" b="1" dirty="0"/>
            </a:br>
            <a:r>
              <a:rPr lang="en-US" sz="1800" b="1" dirty="0"/>
              <a:t>    EXAMID INT,</a:t>
            </a:r>
            <a:br>
              <a:rPr lang="en-US" sz="1800" b="1" dirty="0"/>
            </a:br>
            <a:r>
              <a:rPr lang="en-US" sz="1800" b="1" dirty="0"/>
              <a:t>    CENTERID INT,</a:t>
            </a:r>
            <a:br>
              <a:rPr lang="en-US" sz="1800" b="1" dirty="0"/>
            </a:br>
            <a:r>
              <a:rPr lang="en-US" sz="1800" b="1" dirty="0"/>
              <a:t>    EXAM_DATE DATE NOT NULL,</a:t>
            </a:r>
            <a:br>
              <a:rPr lang="en-US" sz="1800" b="1" dirty="0"/>
            </a:br>
            <a:r>
              <a:rPr lang="en-US" sz="1800" b="1" dirty="0"/>
              <a:t>    TIME_SLOT VARCHAR(50) NOT NULL, </a:t>
            </a:r>
            <a:br>
              <a:rPr lang="en-US" sz="1800" b="1" dirty="0"/>
            </a:br>
            <a:r>
              <a:rPr lang="en-US" sz="1800" b="1" dirty="0"/>
              <a:t>    FOREIGN KEY (EXAMID) </a:t>
            </a:r>
            <a:r>
              <a:rPr lang="en-US" sz="1800" b="1" dirty="0" smtClean="0"/>
              <a:t/>
            </a:r>
            <a:br>
              <a:rPr lang="en-US" sz="1800" b="1" dirty="0" smtClean="0"/>
            </a:br>
            <a:r>
              <a:rPr lang="en-US" sz="1800" b="1" dirty="0" smtClean="0"/>
              <a:t>REFERENCES </a:t>
            </a:r>
            <a:r>
              <a:rPr lang="en-US" sz="1800" b="1" dirty="0"/>
              <a:t>EXAMS(EXAMID),</a:t>
            </a:r>
            <a:br>
              <a:rPr lang="en-US" sz="1800" b="1" dirty="0"/>
            </a:br>
            <a:r>
              <a:rPr lang="en-US" sz="1800" b="1" dirty="0"/>
              <a:t>    FOREIGN KEY (CENTERID</a:t>
            </a:r>
            <a:r>
              <a:rPr lang="en-US" sz="1800" b="1" dirty="0" smtClean="0"/>
              <a:t>)</a:t>
            </a:r>
            <a:br>
              <a:rPr lang="en-US" sz="1800" b="1" dirty="0" smtClean="0"/>
            </a:br>
            <a:r>
              <a:rPr lang="en-US" sz="1800" b="1" dirty="0" smtClean="0"/>
              <a:t> </a:t>
            </a:r>
            <a:r>
              <a:rPr lang="en-US" sz="1800" b="1" dirty="0"/>
              <a:t>REFERENCES EXAM_CENTERS(CENTERID)</a:t>
            </a:r>
            <a:br>
              <a:rPr lang="en-US" sz="1800" b="1" dirty="0"/>
            </a:br>
            <a:r>
              <a:rPr lang="en-US" sz="1800" b="1" dirty="0"/>
              <a:t>);</a:t>
            </a:r>
            <a:br>
              <a:rPr lang="en-US" sz="1800" b="1" dirty="0"/>
            </a:br>
            <a:r>
              <a:rPr lang="en-US" sz="2000" dirty="0" smtClean="0"/>
              <a:t>		</a:t>
            </a:r>
            <a:endParaRPr lang="en-US" sz="2000" dirty="0"/>
          </a:p>
        </p:txBody>
      </p:sp>
      <p:sp>
        <p:nvSpPr>
          <p:cNvPr id="5" name="Rectangle 4"/>
          <p:cNvSpPr/>
          <p:nvPr/>
        </p:nvSpPr>
        <p:spPr>
          <a:xfrm>
            <a:off x="5128181" y="235670"/>
            <a:ext cx="7063819" cy="65516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000" b="1" dirty="0" smtClean="0"/>
          </a:p>
          <a:p>
            <a:pPr algn="ctr"/>
            <a:endParaRPr lang="en-US" sz="2000" b="1" dirty="0"/>
          </a:p>
          <a:p>
            <a:pPr algn="ctr"/>
            <a:r>
              <a:rPr lang="en-US" sz="2400" b="1" dirty="0">
                <a:solidFill>
                  <a:schemeClr val="accent3"/>
                </a:solidFill>
              </a:rPr>
              <a:t>DATA INSERTION </a:t>
            </a:r>
          </a:p>
          <a:p>
            <a:pPr algn="ctr"/>
            <a:endParaRPr lang="en-US" sz="2000" b="1" dirty="0"/>
          </a:p>
          <a:p>
            <a:pPr algn="ctr"/>
            <a:r>
              <a:rPr lang="en-US" sz="2000" b="1" dirty="0"/>
              <a:t>SQL&gt; INSERT INTO EXAMSHEDULES (SHEDULEID,EXAMID, CENTERID,EXAM_DATE,TIME_SLOT)</a:t>
            </a:r>
          </a:p>
          <a:p>
            <a:pPr algn="ctr"/>
            <a:r>
              <a:rPr lang="en-US" sz="2000" b="1" dirty="0"/>
              <a:t>  2  VALUES (&amp;SHEDULEID,&amp;EXAMID,&amp;CENTEID,&amp;EXAM_DATE,&amp;TIME_SLOT);</a:t>
            </a:r>
          </a:p>
          <a:p>
            <a:pPr algn="ctr"/>
            <a:r>
              <a:rPr lang="en-US" sz="2000" b="1" dirty="0"/>
              <a:t>Enter value for </a:t>
            </a:r>
            <a:r>
              <a:rPr lang="en-US" sz="2000" b="1" dirty="0" err="1"/>
              <a:t>sheduleid</a:t>
            </a:r>
            <a:r>
              <a:rPr lang="en-US" sz="2000" b="1" dirty="0"/>
              <a:t>: 1</a:t>
            </a:r>
          </a:p>
          <a:p>
            <a:pPr algn="ctr"/>
            <a:r>
              <a:rPr lang="en-US" sz="2000" b="1" dirty="0"/>
              <a:t>Enter value for </a:t>
            </a:r>
            <a:r>
              <a:rPr lang="en-US" sz="2000" b="1" dirty="0" err="1"/>
              <a:t>examid</a:t>
            </a:r>
            <a:r>
              <a:rPr lang="en-US" sz="2000" b="1" dirty="0"/>
              <a:t>: 1</a:t>
            </a:r>
          </a:p>
          <a:p>
            <a:pPr algn="ctr"/>
            <a:r>
              <a:rPr lang="en-US" sz="2000" b="1" dirty="0"/>
              <a:t>Enter value for </a:t>
            </a:r>
            <a:r>
              <a:rPr lang="en-US" sz="2000" b="1" dirty="0" err="1"/>
              <a:t>centeid</a:t>
            </a:r>
            <a:r>
              <a:rPr lang="en-US" sz="2000" b="1" dirty="0"/>
              <a:t>: 1</a:t>
            </a:r>
          </a:p>
          <a:p>
            <a:pPr algn="ctr"/>
            <a:r>
              <a:rPr lang="en-US" sz="2000" b="1" dirty="0"/>
              <a:t>Enter value for </a:t>
            </a:r>
            <a:r>
              <a:rPr lang="en-US" sz="2000" b="1" dirty="0" err="1"/>
              <a:t>exam_date</a:t>
            </a:r>
            <a:r>
              <a:rPr lang="en-US" sz="2000" b="1" dirty="0"/>
              <a:t>: '07-JUL-24'</a:t>
            </a:r>
          </a:p>
          <a:p>
            <a:pPr algn="ctr"/>
            <a:r>
              <a:rPr lang="en-US" sz="2000" b="1" dirty="0"/>
              <a:t>Enter value for </a:t>
            </a:r>
            <a:r>
              <a:rPr lang="en-US" sz="2000" b="1" dirty="0" err="1"/>
              <a:t>time_slot</a:t>
            </a:r>
            <a:r>
              <a:rPr lang="en-US" sz="2000" b="1" dirty="0"/>
              <a:t>: 9.00-12.00</a:t>
            </a:r>
          </a:p>
          <a:p>
            <a:pPr algn="ctr"/>
            <a:r>
              <a:rPr lang="en-US" sz="2000" b="1" dirty="0"/>
              <a:t>old   2: VALUES (&amp;SHEDULEID,&amp;EXAMID,&amp;CENTEID,&amp;EXAM_DATE,&amp;TIME_SLOT)</a:t>
            </a:r>
          </a:p>
          <a:p>
            <a:pPr algn="ctr"/>
            <a:r>
              <a:rPr lang="en-US" sz="2000" b="1" dirty="0"/>
              <a:t>new   2: VALUES (1,1,1,'07-JUL-24',9.00-12.00)</a:t>
            </a:r>
          </a:p>
          <a:p>
            <a:pPr algn="ctr"/>
            <a:endParaRPr lang="en-US" sz="2000" b="1" dirty="0"/>
          </a:p>
          <a:p>
            <a:pPr algn="ctr"/>
            <a:r>
              <a:rPr lang="en-US" sz="2000" b="1" dirty="0"/>
              <a:t>1 row created.</a:t>
            </a:r>
            <a:endParaRPr lang="en-US" sz="2000" b="1" dirty="0" smtClean="0"/>
          </a:p>
          <a:p>
            <a:pPr algn="ctr"/>
            <a:endParaRPr lang="en-US" sz="2000" b="1" dirty="0"/>
          </a:p>
          <a:p>
            <a:pPr algn="ctr"/>
            <a:endParaRPr lang="en-US" sz="2000" b="1" dirty="0"/>
          </a:p>
          <a:p>
            <a:pPr algn="ctr"/>
            <a:endParaRPr lang="en-US" sz="2000" b="1" dirty="0" smtClean="0"/>
          </a:p>
          <a:p>
            <a:pPr algn="ctr"/>
            <a:endParaRPr lang="en-US" sz="2000" b="1" dirty="0"/>
          </a:p>
        </p:txBody>
      </p:sp>
    </p:spTree>
    <p:extLst>
      <p:ext uri="{BB962C8B-B14F-4D97-AF65-F5344CB8AC3E}">
        <p14:creationId xmlns:p14="http://schemas.microsoft.com/office/powerpoint/2010/main" val="3538435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59" y="65988"/>
            <a:ext cx="11362442" cy="6872139"/>
          </a:xfrm>
        </p:spPr>
        <p:txBody>
          <a:bodyPr>
            <a:normAutofit fontScale="90000"/>
          </a:bodyPr>
          <a:lstStyle/>
          <a:p>
            <a:pPr>
              <a:lnSpc>
                <a:spcPct val="150000"/>
              </a:lnSpc>
            </a:pPr>
            <a:r>
              <a:rPr lang="en-US" b="1" dirty="0">
                <a:solidFill>
                  <a:schemeClr val="accent4">
                    <a:lumMod val="60000"/>
                    <a:lumOff val="40000"/>
                  </a:schemeClr>
                </a:solidFill>
              </a:rPr>
              <a:t> </a:t>
            </a:r>
            <a:r>
              <a:rPr lang="en-US" b="1" dirty="0" smtClean="0">
                <a:solidFill>
                  <a:schemeClr val="accent4">
                    <a:lumMod val="60000"/>
                    <a:lumOff val="40000"/>
                  </a:schemeClr>
                </a:solidFill>
              </a:rPr>
              <a:t>6. Supervisor	:</a:t>
            </a:r>
            <a:br>
              <a:rPr lang="en-US" b="1" dirty="0" smtClean="0">
                <a:solidFill>
                  <a:schemeClr val="accent4">
                    <a:lumMod val="60000"/>
                    <a:lumOff val="40000"/>
                  </a:schemeClr>
                </a:solidFill>
              </a:rPr>
            </a:br>
            <a:r>
              <a:rPr lang="en-US" sz="2700" b="1" dirty="0">
                <a:solidFill>
                  <a:schemeClr val="accent6">
                    <a:lumMod val="20000"/>
                    <a:lumOff val="80000"/>
                  </a:schemeClr>
                </a:solidFill>
              </a:rPr>
              <a:t>	</a:t>
            </a:r>
            <a:r>
              <a:rPr lang="en-US" sz="2700" b="1" dirty="0" smtClean="0">
                <a:solidFill>
                  <a:schemeClr val="accent6">
                    <a:lumMod val="20000"/>
                    <a:lumOff val="80000"/>
                  </a:schemeClr>
                </a:solidFill>
              </a:rPr>
              <a:t>	TABLE CREATION:							</a:t>
            </a:r>
            <a:br>
              <a:rPr lang="en-US" sz="2700" b="1" dirty="0" smtClean="0">
                <a:solidFill>
                  <a:schemeClr val="accent6">
                    <a:lumMod val="20000"/>
                    <a:lumOff val="80000"/>
                  </a:schemeClr>
                </a:solidFill>
              </a:rPr>
            </a:br>
            <a:r>
              <a:rPr lang="en-US" sz="1800" b="1" dirty="0"/>
              <a:t>CREATE TABLE SUPERVISOR </a:t>
            </a:r>
            <a:br>
              <a:rPr lang="en-US" sz="1800" b="1" dirty="0"/>
            </a:br>
            <a:r>
              <a:rPr lang="en-US" sz="1800" b="1" dirty="0"/>
              <a:t>(</a:t>
            </a:r>
            <a:br>
              <a:rPr lang="en-US" sz="1800" b="1" dirty="0"/>
            </a:br>
            <a:r>
              <a:rPr lang="en-US" sz="1800" b="1" dirty="0"/>
              <a:t>SID INT PRIMARY KEY,</a:t>
            </a:r>
            <a:br>
              <a:rPr lang="en-US" sz="1800" b="1" dirty="0"/>
            </a:br>
            <a:r>
              <a:rPr lang="en-US" sz="1800" b="1" dirty="0"/>
              <a:t>SNAME VARCHAR(50) NOT NULL,</a:t>
            </a:r>
            <a:br>
              <a:rPr lang="en-US" sz="1800" b="1" dirty="0"/>
            </a:br>
            <a:r>
              <a:rPr lang="en-US" sz="1800" b="1" dirty="0"/>
              <a:t>SEMAIL VARCHAR(50) UNIQUE </a:t>
            </a:r>
            <a:r>
              <a:rPr lang="en-US" sz="1800" b="1" dirty="0" smtClean="0"/>
              <a:t/>
            </a:r>
            <a:br>
              <a:rPr lang="en-US" sz="1800" b="1" dirty="0" smtClean="0"/>
            </a:br>
            <a:r>
              <a:rPr lang="en-US" sz="1800" b="1" dirty="0" smtClean="0"/>
              <a:t>CHECK </a:t>
            </a:r>
            <a:r>
              <a:rPr lang="en-US" sz="1800" b="1" dirty="0"/>
              <a:t>(SEMAIL LIKE '%@%') NOT NULL,</a:t>
            </a:r>
            <a:br>
              <a:rPr lang="en-US" sz="1800" b="1" dirty="0"/>
            </a:br>
            <a:r>
              <a:rPr lang="en-US" sz="1800" b="1" dirty="0"/>
              <a:t>SCONTACTNO CHAR(10) UNIQUE </a:t>
            </a:r>
            <a:r>
              <a:rPr lang="en-US" sz="1800" b="1" dirty="0" smtClean="0"/>
              <a:t>CHECK</a:t>
            </a:r>
            <a:br>
              <a:rPr lang="en-US" sz="1800" b="1" dirty="0" smtClean="0"/>
            </a:br>
            <a:r>
              <a:rPr lang="en-US" sz="1800" b="1" dirty="0" smtClean="0"/>
              <a:t> </a:t>
            </a:r>
            <a:r>
              <a:rPr lang="en-US" sz="1800" b="1" dirty="0"/>
              <a:t>(LENGTH(SCONTACTNO) = 10) NOT NULL, </a:t>
            </a:r>
            <a:br>
              <a:rPr lang="en-US" sz="1800" b="1" dirty="0"/>
            </a:br>
            <a:r>
              <a:rPr lang="en-US" sz="1800" b="1" dirty="0"/>
              <a:t>EXAMID INT,</a:t>
            </a:r>
            <a:br>
              <a:rPr lang="en-US" sz="1800" b="1" dirty="0"/>
            </a:br>
            <a:r>
              <a:rPr lang="en-US" sz="1800" b="1" dirty="0"/>
              <a:t>CENTERID INT,</a:t>
            </a:r>
            <a:br>
              <a:rPr lang="en-US" sz="1800" b="1" dirty="0"/>
            </a:br>
            <a:r>
              <a:rPr lang="en-US" sz="1800" b="1" dirty="0"/>
              <a:t>    FOREIGN KEY (EXAMID) </a:t>
            </a:r>
            <a:br>
              <a:rPr lang="en-US" sz="1800" b="1" dirty="0"/>
            </a:br>
            <a:r>
              <a:rPr lang="en-US" sz="1800" b="1" dirty="0"/>
              <a:t>REFERENCES EXAMS(EXAMID),</a:t>
            </a:r>
            <a:br>
              <a:rPr lang="en-US" sz="1800" b="1" dirty="0"/>
            </a:br>
            <a:r>
              <a:rPr lang="en-US" sz="1800" b="1" dirty="0"/>
              <a:t>    FOREIGN KEY (CENTERID)</a:t>
            </a:r>
            <a:br>
              <a:rPr lang="en-US" sz="1800" b="1" dirty="0"/>
            </a:br>
            <a:r>
              <a:rPr lang="en-US" sz="1800" b="1" dirty="0"/>
              <a:t> REFERENCES EXAM_CENTERS(CENTERID));</a:t>
            </a:r>
            <a:br>
              <a:rPr lang="en-US" sz="1800" b="1" dirty="0"/>
            </a:br>
            <a:r>
              <a:rPr lang="en-US" sz="1800" b="1" dirty="0"/>
              <a:t/>
            </a:r>
            <a:br>
              <a:rPr lang="en-US" sz="1800" b="1" dirty="0"/>
            </a:br>
            <a:r>
              <a:rPr lang="en-US" sz="1800" b="1" dirty="0"/>
              <a:t> </a:t>
            </a:r>
            <a:br>
              <a:rPr lang="en-US" sz="1800" b="1" dirty="0"/>
            </a:br>
            <a:r>
              <a:rPr lang="en-US" sz="2000" dirty="0" smtClean="0"/>
              <a:t>		</a:t>
            </a:r>
            <a:endParaRPr lang="en-US" sz="2000" dirty="0"/>
          </a:p>
        </p:txBody>
      </p:sp>
      <p:sp>
        <p:nvSpPr>
          <p:cNvPr id="5" name="Rectangle 4"/>
          <p:cNvSpPr/>
          <p:nvPr/>
        </p:nvSpPr>
        <p:spPr>
          <a:xfrm>
            <a:off x="5128181" y="235670"/>
            <a:ext cx="7063819" cy="65516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000" b="1" dirty="0" smtClean="0"/>
          </a:p>
          <a:p>
            <a:pPr algn="ctr"/>
            <a:endParaRPr lang="en-US" sz="2000" b="1" dirty="0"/>
          </a:p>
          <a:p>
            <a:pPr algn="ctr"/>
            <a:r>
              <a:rPr lang="en-US" sz="2400" b="1" dirty="0">
                <a:solidFill>
                  <a:schemeClr val="accent3"/>
                </a:solidFill>
              </a:rPr>
              <a:t>DATA INSERTION </a:t>
            </a:r>
          </a:p>
          <a:p>
            <a:pPr algn="ctr"/>
            <a:endParaRPr lang="en-US" sz="2000" b="1" dirty="0"/>
          </a:p>
          <a:p>
            <a:pPr algn="ctr"/>
            <a:r>
              <a:rPr lang="en-US" sz="2000" b="1" dirty="0"/>
              <a:t>SQL&gt; INSERT INTO SUPERVISOR(SID,SNAME,SEMAIL,SCONTACTNO,EXAMID,CENTERID)</a:t>
            </a:r>
          </a:p>
          <a:p>
            <a:pPr algn="ctr"/>
            <a:r>
              <a:rPr lang="en-US" sz="2000" b="1" dirty="0"/>
              <a:t>VALUES (&amp;SID,&amp;SNAME,&amp;SEMAIL,&amp;SCONTACTNO,&amp;EXAMID,&amp;CENTERID</a:t>
            </a:r>
            <a:r>
              <a:rPr lang="en-US" sz="2000" b="1" dirty="0" smtClean="0"/>
              <a:t>);</a:t>
            </a:r>
          </a:p>
          <a:p>
            <a:pPr algn="ctr"/>
            <a:r>
              <a:rPr lang="en-US" sz="2000" b="1" dirty="0" smtClean="0"/>
              <a:t>Enter </a:t>
            </a:r>
            <a:r>
              <a:rPr lang="en-US" sz="2000" b="1" dirty="0"/>
              <a:t>value for </a:t>
            </a:r>
            <a:r>
              <a:rPr lang="en-US" sz="2000" b="1" dirty="0" smtClean="0"/>
              <a:t>SID: </a:t>
            </a:r>
            <a:r>
              <a:rPr lang="en-US" sz="2000" b="1" dirty="0"/>
              <a:t>1</a:t>
            </a:r>
          </a:p>
          <a:p>
            <a:pPr algn="ctr"/>
            <a:r>
              <a:rPr lang="en-US" sz="2000" b="1" dirty="0"/>
              <a:t>Enter value for </a:t>
            </a:r>
            <a:r>
              <a:rPr lang="en-US" sz="2000" b="1" dirty="0" smtClean="0"/>
              <a:t>SNAME: ‘PRATIKSHA PATIL’</a:t>
            </a:r>
            <a:endParaRPr lang="en-US" sz="2000" b="1" dirty="0"/>
          </a:p>
          <a:p>
            <a:pPr algn="ctr"/>
            <a:r>
              <a:rPr lang="en-US" sz="2000" b="1" dirty="0"/>
              <a:t>Enter value for </a:t>
            </a:r>
            <a:r>
              <a:rPr lang="en-US" sz="2000" b="1" dirty="0" smtClean="0"/>
              <a:t>SEMAIL: ‘Pratiksha@gmail.com’</a:t>
            </a:r>
            <a:endParaRPr lang="en-US" sz="2000" b="1" dirty="0"/>
          </a:p>
          <a:p>
            <a:pPr algn="ctr"/>
            <a:r>
              <a:rPr lang="en-US" sz="2000" b="1" dirty="0"/>
              <a:t>Enter value for </a:t>
            </a:r>
            <a:r>
              <a:rPr lang="en-US" sz="2000" b="1" dirty="0" smtClean="0"/>
              <a:t>SCONTACTNO: 9022011024</a:t>
            </a:r>
            <a:endParaRPr lang="en-US" sz="2000" b="1" dirty="0"/>
          </a:p>
          <a:p>
            <a:pPr algn="ctr"/>
            <a:r>
              <a:rPr lang="en-US" sz="2000" b="1" dirty="0"/>
              <a:t>Enter value for </a:t>
            </a:r>
            <a:r>
              <a:rPr lang="en-US" sz="2000" b="1" dirty="0" smtClean="0"/>
              <a:t>EXAMID: 1</a:t>
            </a:r>
          </a:p>
          <a:p>
            <a:pPr algn="ctr"/>
            <a:r>
              <a:rPr lang="en-US" sz="2000" b="1" dirty="0" smtClean="0"/>
              <a:t>Enter value for CENTERID:1</a:t>
            </a:r>
          </a:p>
          <a:p>
            <a:pPr algn="ctr"/>
            <a:endParaRPr lang="en-US" sz="2000" b="1" dirty="0" smtClean="0"/>
          </a:p>
          <a:p>
            <a:pPr algn="ctr"/>
            <a:r>
              <a:rPr lang="en-US" sz="2000" b="1" dirty="0" smtClean="0"/>
              <a:t>1 </a:t>
            </a:r>
            <a:r>
              <a:rPr lang="en-US" sz="2000" b="1" dirty="0"/>
              <a:t>row created.</a:t>
            </a:r>
            <a:endParaRPr lang="en-US" sz="2000" b="1" dirty="0" smtClean="0"/>
          </a:p>
          <a:p>
            <a:pPr algn="ctr"/>
            <a:endParaRPr lang="en-US" sz="2000" b="1" dirty="0"/>
          </a:p>
          <a:p>
            <a:pPr algn="ctr"/>
            <a:endParaRPr lang="en-US" sz="2000" b="1" dirty="0"/>
          </a:p>
          <a:p>
            <a:pPr algn="ctr"/>
            <a:endParaRPr lang="en-US" sz="2000" b="1" dirty="0" smtClean="0"/>
          </a:p>
          <a:p>
            <a:pPr algn="ctr"/>
            <a:endParaRPr lang="en-US" sz="2000" b="1" dirty="0"/>
          </a:p>
        </p:txBody>
      </p:sp>
    </p:spTree>
    <p:extLst>
      <p:ext uri="{BB962C8B-B14F-4D97-AF65-F5344CB8AC3E}">
        <p14:creationId xmlns:p14="http://schemas.microsoft.com/office/powerpoint/2010/main" val="3069529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559" y="65988"/>
            <a:ext cx="11362442" cy="6872139"/>
          </a:xfrm>
        </p:spPr>
        <p:txBody>
          <a:bodyPr>
            <a:normAutofit fontScale="90000"/>
          </a:bodyPr>
          <a:lstStyle/>
          <a:p>
            <a:pPr>
              <a:lnSpc>
                <a:spcPct val="150000"/>
              </a:lnSpc>
            </a:pPr>
            <a:r>
              <a:rPr lang="en-US" b="1" dirty="0">
                <a:solidFill>
                  <a:schemeClr val="accent4">
                    <a:lumMod val="60000"/>
                    <a:lumOff val="40000"/>
                  </a:schemeClr>
                </a:solidFill>
              </a:rPr>
              <a:t> </a:t>
            </a:r>
            <a:r>
              <a:rPr lang="en-US" b="1" dirty="0" smtClean="0">
                <a:solidFill>
                  <a:schemeClr val="accent4">
                    <a:lumMod val="60000"/>
                    <a:lumOff val="40000"/>
                  </a:schemeClr>
                </a:solidFill>
              </a:rPr>
              <a:t>7. Result	:</a:t>
            </a:r>
            <a:br>
              <a:rPr lang="en-US" b="1" dirty="0" smtClean="0">
                <a:solidFill>
                  <a:schemeClr val="accent4">
                    <a:lumMod val="60000"/>
                    <a:lumOff val="40000"/>
                  </a:schemeClr>
                </a:solidFill>
              </a:rPr>
            </a:br>
            <a:r>
              <a:rPr lang="en-US" sz="2700" b="1" dirty="0">
                <a:solidFill>
                  <a:schemeClr val="accent6">
                    <a:lumMod val="20000"/>
                    <a:lumOff val="80000"/>
                  </a:schemeClr>
                </a:solidFill>
              </a:rPr>
              <a:t>	</a:t>
            </a:r>
            <a:r>
              <a:rPr lang="en-US" sz="2700" b="1" dirty="0" smtClean="0">
                <a:solidFill>
                  <a:schemeClr val="accent6">
                    <a:lumMod val="20000"/>
                    <a:lumOff val="80000"/>
                  </a:schemeClr>
                </a:solidFill>
              </a:rPr>
              <a:t>	TABLE CREATION:							</a:t>
            </a:r>
            <a:br>
              <a:rPr lang="en-US" sz="2700" b="1" dirty="0" smtClean="0">
                <a:solidFill>
                  <a:schemeClr val="accent6">
                    <a:lumMod val="20000"/>
                    <a:lumOff val="80000"/>
                  </a:schemeClr>
                </a:solidFill>
              </a:rPr>
            </a:br>
            <a:r>
              <a:rPr lang="en-US" sz="1800" b="1" dirty="0"/>
              <a:t>CREATE TABLE RESULT</a:t>
            </a:r>
            <a:br>
              <a:rPr lang="en-US" sz="1800" b="1" dirty="0"/>
            </a:br>
            <a:r>
              <a:rPr lang="en-US" sz="1800" b="1" dirty="0"/>
              <a:t>(</a:t>
            </a:r>
            <a:br>
              <a:rPr lang="en-US" sz="1800" b="1" dirty="0"/>
            </a:br>
            <a:r>
              <a:rPr lang="en-US" sz="1800" b="1" dirty="0"/>
              <a:t>    RESULTID INT PRIMARY KEY,</a:t>
            </a:r>
            <a:br>
              <a:rPr lang="en-US" sz="1800" b="1" dirty="0"/>
            </a:br>
            <a:r>
              <a:rPr lang="en-US" sz="1800" b="1" dirty="0"/>
              <a:t>    </a:t>
            </a:r>
            <a:r>
              <a:rPr lang="en-US" sz="1800" b="1" dirty="0" err="1" smtClean="0"/>
              <a:t>Reg_Id</a:t>
            </a:r>
            <a:r>
              <a:rPr lang="en-US" sz="1800" b="1" dirty="0" smtClean="0"/>
              <a:t> INT  Not Null , </a:t>
            </a:r>
            <a:r>
              <a:rPr lang="en-US" sz="1800" b="1" dirty="0"/>
              <a:t/>
            </a:r>
            <a:br>
              <a:rPr lang="en-US" sz="1800" b="1" dirty="0"/>
            </a:br>
            <a:r>
              <a:rPr lang="en-US" sz="1800" b="1" dirty="0"/>
              <a:t>    MARKS_OBTAINED DECIMAL(5, 2) NOT NULL, </a:t>
            </a:r>
            <a:br>
              <a:rPr lang="en-US" sz="1800" b="1" dirty="0"/>
            </a:br>
            <a:r>
              <a:rPr lang="en-US" sz="1800" b="1" dirty="0"/>
              <a:t>    TOTAL_MARKS INT NOT NULL,</a:t>
            </a:r>
            <a:br>
              <a:rPr lang="en-US" sz="1800" b="1" dirty="0"/>
            </a:br>
            <a:r>
              <a:rPr lang="en-US" sz="1800" b="1" dirty="0"/>
              <a:t>    PERCENTAGE FLOAT NOT NULL,</a:t>
            </a:r>
            <a:br>
              <a:rPr lang="en-US" sz="1800" b="1" dirty="0"/>
            </a:br>
            <a:r>
              <a:rPr lang="en-US" sz="1800" b="1" dirty="0"/>
              <a:t>RESULT_STATUS VARCHAR(5) </a:t>
            </a:r>
            <a:r>
              <a:rPr lang="en-US" sz="1800" b="1" dirty="0" smtClean="0"/>
              <a:t>CHECK</a:t>
            </a:r>
            <a:br>
              <a:rPr lang="en-US" sz="1800" b="1" dirty="0" smtClean="0"/>
            </a:br>
            <a:r>
              <a:rPr lang="en-US" sz="1800" b="1" dirty="0" smtClean="0"/>
              <a:t> </a:t>
            </a:r>
            <a:r>
              <a:rPr lang="en-US" sz="1800" b="1" dirty="0"/>
              <a:t>(RESULT_STATUS IN ('PASS', 'FAIL</a:t>
            </a:r>
            <a:r>
              <a:rPr lang="en-US" sz="1800" b="1" dirty="0" smtClean="0"/>
              <a:t>'),</a:t>
            </a:r>
            <a:r>
              <a:rPr lang="en-US" sz="1800" b="1" dirty="0"/>
              <a:t/>
            </a:r>
            <a:br>
              <a:rPr lang="en-US" sz="1800" b="1" dirty="0"/>
            </a:br>
            <a:r>
              <a:rPr lang="en-US" sz="1800" b="1" dirty="0"/>
              <a:t>    FOREIGN KEY </a:t>
            </a:r>
            <a:r>
              <a:rPr lang="en-US" sz="1800" b="1" dirty="0" err="1" smtClean="0"/>
              <a:t>Reg_Id</a:t>
            </a:r>
            <a:r>
              <a:rPr lang="en-US" sz="1800" b="1" dirty="0" smtClean="0"/>
              <a:t>) </a:t>
            </a:r>
            <a:r>
              <a:rPr lang="en-US" sz="1800" b="1" dirty="0" smtClean="0"/>
              <a:t>REFERENCES</a:t>
            </a:r>
            <a:br>
              <a:rPr lang="en-US" sz="1800" b="1" dirty="0" smtClean="0"/>
            </a:br>
            <a:r>
              <a:rPr lang="en-US" sz="1800" b="1" dirty="0" smtClean="0"/>
              <a:t> </a:t>
            </a:r>
            <a:r>
              <a:rPr lang="en-US" sz="1800" b="1" dirty="0" err="1" smtClean="0"/>
              <a:t>EXAM_Registration</a:t>
            </a:r>
            <a:r>
              <a:rPr lang="en-US" sz="1800" b="1" dirty="0" smtClean="0"/>
              <a:t>(</a:t>
            </a:r>
            <a:r>
              <a:rPr lang="en-US" sz="1800" b="1" dirty="0" err="1" smtClean="0"/>
              <a:t>Reg_Id</a:t>
            </a:r>
            <a:r>
              <a:rPr lang="en-US" sz="1800" b="1" dirty="0" smtClean="0"/>
              <a:t>),</a:t>
            </a:r>
            <a:r>
              <a:rPr lang="en-US" sz="1800" b="1" dirty="0"/>
              <a:t/>
            </a:r>
            <a:br>
              <a:rPr lang="en-US" sz="1800" b="1" dirty="0"/>
            </a:br>
            <a:r>
              <a:rPr lang="en-US" sz="1800" b="1" dirty="0" smtClean="0"/>
              <a:t>);</a:t>
            </a:r>
            <a:r>
              <a:rPr lang="en-US" sz="1800" b="1" dirty="0"/>
              <a:t/>
            </a:r>
            <a:br>
              <a:rPr lang="en-US" sz="1800" b="1" dirty="0"/>
            </a:br>
            <a:r>
              <a:rPr lang="en-US" sz="1800" b="1" dirty="0"/>
              <a:t/>
            </a:r>
            <a:br>
              <a:rPr lang="en-US" sz="1800" b="1" dirty="0"/>
            </a:br>
            <a:r>
              <a:rPr lang="en-US" sz="1800" b="1" dirty="0"/>
              <a:t/>
            </a:r>
            <a:br>
              <a:rPr lang="en-US" sz="1800" b="1" dirty="0"/>
            </a:br>
            <a:r>
              <a:rPr lang="en-US" sz="2000" dirty="0" smtClean="0"/>
              <a:t>		</a:t>
            </a:r>
            <a:endParaRPr lang="en-US" sz="2000" dirty="0"/>
          </a:p>
        </p:txBody>
      </p:sp>
      <p:sp>
        <p:nvSpPr>
          <p:cNvPr id="5" name="Rectangle 4"/>
          <p:cNvSpPr/>
          <p:nvPr/>
        </p:nvSpPr>
        <p:spPr>
          <a:xfrm>
            <a:off x="5128181" y="414779"/>
            <a:ext cx="7063819" cy="637252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000" b="1" dirty="0" smtClean="0"/>
          </a:p>
          <a:p>
            <a:pPr algn="ctr"/>
            <a:endParaRPr lang="en-US" sz="2000" b="1" dirty="0"/>
          </a:p>
          <a:p>
            <a:pPr algn="ctr"/>
            <a:r>
              <a:rPr lang="en-US" sz="2400" b="1" dirty="0">
                <a:solidFill>
                  <a:schemeClr val="accent3"/>
                </a:solidFill>
              </a:rPr>
              <a:t>DATA INSERTION </a:t>
            </a:r>
          </a:p>
          <a:p>
            <a:pPr algn="ctr"/>
            <a:endParaRPr lang="en-US" sz="2000" b="1" dirty="0"/>
          </a:p>
          <a:p>
            <a:pPr algn="ctr"/>
            <a:r>
              <a:rPr lang="en-US" sz="2000" b="1" dirty="0"/>
              <a:t>SQL&gt; INSERT INTO RESULT(RESULTID,EXAMID,EXAMINEEID,MARKS_OBTAINED,TOTAL_MARKS,PERCENTAGE,RESULT_STAT</a:t>
            </a:r>
          </a:p>
          <a:p>
            <a:pPr algn="ctr"/>
            <a:r>
              <a:rPr lang="en-US" sz="2000" b="1" dirty="0"/>
              <a:t>US)</a:t>
            </a:r>
          </a:p>
          <a:p>
            <a:pPr algn="ctr"/>
            <a:r>
              <a:rPr lang="en-US" sz="2000" b="1" dirty="0"/>
              <a:t>  2  VALUES(&amp;RESULTID,&amp;EXAMID,&amp;EXAMINEEID,&amp;MARKS_OBTAINED,&amp;TOTAL_MARKS,&amp;PERCENTAGE,&amp;RESULT_STATUS);</a:t>
            </a:r>
          </a:p>
          <a:p>
            <a:pPr algn="ctr"/>
            <a:r>
              <a:rPr lang="en-US" sz="2000" b="1" dirty="0"/>
              <a:t>Enter value for </a:t>
            </a:r>
            <a:r>
              <a:rPr lang="en-US" sz="2000" b="1" dirty="0" err="1"/>
              <a:t>resultid</a:t>
            </a:r>
            <a:r>
              <a:rPr lang="en-US" sz="2000" b="1" dirty="0"/>
              <a:t>: 1</a:t>
            </a:r>
          </a:p>
          <a:p>
            <a:pPr algn="ctr"/>
            <a:r>
              <a:rPr lang="en-US" sz="2000" b="1" dirty="0"/>
              <a:t>Enter value for </a:t>
            </a:r>
            <a:r>
              <a:rPr lang="en-US" sz="2000" b="1" dirty="0" err="1" smtClean="0"/>
              <a:t>exami</a:t>
            </a:r>
            <a:r>
              <a:rPr lang="en-US" sz="2000" b="1" dirty="0" smtClean="0"/>
              <a:t> </a:t>
            </a:r>
            <a:r>
              <a:rPr lang="en-US" sz="2000" b="1" dirty="0" err="1" smtClean="0"/>
              <a:t>Reg_Id</a:t>
            </a:r>
            <a:r>
              <a:rPr lang="en-US" sz="2000" b="1" dirty="0"/>
              <a:t>: 1</a:t>
            </a:r>
          </a:p>
          <a:p>
            <a:pPr algn="ctr"/>
            <a:r>
              <a:rPr lang="en-US" sz="2000" b="1" dirty="0" smtClean="0"/>
              <a:t>Enter </a:t>
            </a:r>
            <a:r>
              <a:rPr lang="en-US" sz="2000" b="1" dirty="0"/>
              <a:t>value for </a:t>
            </a:r>
            <a:r>
              <a:rPr lang="en-US" sz="2000" b="1" dirty="0" err="1"/>
              <a:t>marks_obtained</a:t>
            </a:r>
            <a:r>
              <a:rPr lang="en-US" sz="2000" b="1" dirty="0"/>
              <a:t>: 80</a:t>
            </a:r>
          </a:p>
          <a:p>
            <a:pPr algn="ctr"/>
            <a:r>
              <a:rPr lang="en-US" sz="2000" b="1" dirty="0"/>
              <a:t>Enter value for </a:t>
            </a:r>
            <a:r>
              <a:rPr lang="en-US" sz="2000" b="1" dirty="0" err="1"/>
              <a:t>total_marks</a:t>
            </a:r>
            <a:r>
              <a:rPr lang="en-US" sz="2000" b="1" dirty="0"/>
              <a:t>: 100</a:t>
            </a:r>
          </a:p>
          <a:p>
            <a:pPr algn="ctr"/>
            <a:r>
              <a:rPr lang="en-US" sz="2000" b="1" dirty="0"/>
              <a:t>Enter value for percentage: 80</a:t>
            </a:r>
          </a:p>
          <a:p>
            <a:pPr algn="ctr"/>
            <a:r>
              <a:rPr lang="en-US" sz="2000" b="1" dirty="0"/>
              <a:t>Enter value for </a:t>
            </a:r>
            <a:r>
              <a:rPr lang="en-US" sz="2000" b="1" dirty="0" err="1"/>
              <a:t>result_status</a:t>
            </a:r>
            <a:r>
              <a:rPr lang="en-US" sz="2000" b="1" dirty="0"/>
              <a:t>: 'PASS'</a:t>
            </a:r>
          </a:p>
          <a:p>
            <a:pPr algn="ctr"/>
            <a:r>
              <a:rPr lang="en-US" sz="2000" b="1" dirty="0"/>
              <a:t>old   2: VALUES(&amp;RESULTID</a:t>
            </a:r>
            <a:r>
              <a:rPr lang="en-US" sz="2000" b="1" dirty="0" smtClean="0"/>
              <a:t>,&amp;</a:t>
            </a:r>
            <a:r>
              <a:rPr lang="en-US" sz="2000" b="1" dirty="0" smtClean="0"/>
              <a:t>Reg_Id</a:t>
            </a:r>
            <a:r>
              <a:rPr lang="en-US" sz="2000" b="1" dirty="0" smtClean="0"/>
              <a:t>,&amp;</a:t>
            </a:r>
            <a:r>
              <a:rPr lang="en-US" sz="2000" b="1" dirty="0"/>
              <a:t>MARKS_OBTAINED,&amp;TOTAL_MARKS,&amp;PERCENTAGE,&amp;RESULT_STATU</a:t>
            </a:r>
          </a:p>
          <a:p>
            <a:pPr algn="ctr"/>
            <a:r>
              <a:rPr lang="en-US" sz="2000" b="1" dirty="0"/>
              <a:t>new   2: </a:t>
            </a:r>
            <a:r>
              <a:rPr lang="en-US" sz="2000" b="1" dirty="0" smtClean="0"/>
              <a:t>VALUES(1,1,1,80,100,80</a:t>
            </a:r>
            <a:r>
              <a:rPr lang="en-US" sz="2000" b="1" dirty="0"/>
              <a:t>,'PASS')</a:t>
            </a:r>
          </a:p>
          <a:p>
            <a:pPr algn="ctr"/>
            <a:endParaRPr lang="en-US" sz="2000" b="1" dirty="0"/>
          </a:p>
          <a:p>
            <a:pPr algn="ctr"/>
            <a:endParaRPr lang="en-US" sz="2000" b="1" dirty="0" smtClean="0"/>
          </a:p>
          <a:p>
            <a:pPr algn="ctr"/>
            <a:endParaRPr lang="en-US" sz="2000" b="1" dirty="0"/>
          </a:p>
        </p:txBody>
      </p:sp>
    </p:spTree>
    <p:extLst>
      <p:ext uri="{BB962C8B-B14F-4D97-AF65-F5344CB8AC3E}">
        <p14:creationId xmlns:p14="http://schemas.microsoft.com/office/powerpoint/2010/main" val="3246384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130" y="435575"/>
            <a:ext cx="9911481" cy="639082"/>
          </a:xfrm>
          <a:solidFill>
            <a:schemeClr val="tx2">
              <a:lumMod val="25000"/>
            </a:schemeClr>
          </a:solidFill>
        </p:spPr>
        <p:txBody>
          <a:bodyPr>
            <a:normAutofit fontScale="90000"/>
          </a:bodyPr>
          <a:lstStyle/>
          <a:p>
            <a:pPr algn="ctr"/>
            <a:r>
              <a:rPr lang="en-US" b="1" dirty="0" smtClean="0"/>
              <a:t>EXAMHUB:</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130" y="1602557"/>
            <a:ext cx="9911481" cy="5063959"/>
          </a:xfrm>
          <a:prstGeom prst="rect">
            <a:avLst/>
          </a:prstGeom>
        </p:spPr>
      </p:pic>
    </p:spTree>
    <p:extLst>
      <p:ext uri="{BB962C8B-B14F-4D97-AF65-F5344CB8AC3E}">
        <p14:creationId xmlns:p14="http://schemas.microsoft.com/office/powerpoint/2010/main" val="1296600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130" y="435575"/>
            <a:ext cx="9911481" cy="639082"/>
          </a:xfrm>
          <a:solidFill>
            <a:schemeClr val="tx2">
              <a:lumMod val="25000"/>
            </a:schemeClr>
          </a:solidFill>
        </p:spPr>
        <p:txBody>
          <a:bodyPr>
            <a:normAutofit fontScale="90000"/>
          </a:bodyPr>
          <a:lstStyle/>
          <a:p>
            <a:pPr algn="ctr"/>
            <a:r>
              <a:rPr lang="en-US" b="1" dirty="0" smtClean="0"/>
              <a:t>EXAMHUB:</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11" y="1319754"/>
            <a:ext cx="10058400" cy="5344998"/>
          </a:xfrm>
          <a:prstGeom prst="rect">
            <a:avLst/>
          </a:prstGeom>
        </p:spPr>
      </p:pic>
    </p:spTree>
    <p:extLst>
      <p:ext uri="{BB962C8B-B14F-4D97-AF65-F5344CB8AC3E}">
        <p14:creationId xmlns:p14="http://schemas.microsoft.com/office/powerpoint/2010/main" val="772255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593" y="405353"/>
            <a:ext cx="9920908" cy="6259398"/>
          </a:xfrm>
        </p:spPr>
        <p:txBody>
          <a:bodyPr>
            <a:normAutofit fontScale="90000"/>
          </a:bodyPr>
          <a:lstStyle/>
          <a:p>
            <a:r>
              <a:rPr lang="en-US" b="1" dirty="0" smtClean="0">
                <a:solidFill>
                  <a:schemeClr val="tx2">
                    <a:lumMod val="50000"/>
                  </a:schemeClr>
                </a:solidFill>
              </a:rPr>
              <a:t>CONCLUSION</a:t>
            </a:r>
            <a:br>
              <a:rPr lang="en-US" b="1" dirty="0" smtClean="0">
                <a:solidFill>
                  <a:schemeClr val="tx2">
                    <a:lumMod val="50000"/>
                  </a:schemeClr>
                </a:solidFill>
              </a:rPr>
            </a:br>
            <a:r>
              <a:rPr lang="en-US" dirty="0"/>
              <a:t/>
            </a:r>
            <a:br>
              <a:rPr lang="en-US" dirty="0"/>
            </a:br>
            <a:r>
              <a:rPr lang="en-US" b="1" dirty="0" smtClean="0"/>
              <a:t>1.</a:t>
            </a:r>
            <a:r>
              <a:rPr lang="en-US" sz="2800" b="1" dirty="0" smtClean="0"/>
              <a:t>Automation </a:t>
            </a:r>
            <a:r>
              <a:rPr lang="en-US" sz="2800" b="1" dirty="0"/>
              <a:t>and Efficiency</a:t>
            </a:r>
            <a:r>
              <a:rPr lang="en-US" sz="2800" b="1" dirty="0" smtClean="0"/>
              <a:t>:</a:t>
            </a:r>
            <a:br>
              <a:rPr lang="en-US" sz="2800" b="1" dirty="0" smtClean="0"/>
            </a:br>
            <a:r>
              <a:rPr lang="en-US" sz="2800" b="1" dirty="0" smtClean="0"/>
              <a:t>	</a:t>
            </a:r>
            <a:r>
              <a:rPr lang="en-US" sz="2400" b="1" dirty="0" smtClean="0"/>
              <a:t>Scheduling</a:t>
            </a:r>
            <a:r>
              <a:rPr lang="en-US" sz="2400" dirty="0"/>
              <a:t>: Automates the scheduling of exams, reducing administrative overhead</a:t>
            </a:r>
            <a:r>
              <a:rPr lang="en-US" sz="2400" dirty="0" smtClean="0"/>
              <a:t>.</a:t>
            </a:r>
            <a:br>
              <a:rPr lang="en-US" sz="2400" dirty="0" smtClean="0"/>
            </a:br>
            <a:r>
              <a:rPr lang="en-US" sz="2400" dirty="0" smtClean="0"/>
              <a:t/>
            </a:r>
            <a:br>
              <a:rPr lang="en-US" sz="2400" dirty="0" smtClean="0"/>
            </a:br>
            <a:r>
              <a:rPr lang="en-US" sz="2800" b="1" dirty="0" smtClean="0"/>
              <a:t>2.Data </a:t>
            </a:r>
            <a:r>
              <a:rPr lang="en-US" sz="2800" b="1" dirty="0"/>
              <a:t>Management</a:t>
            </a:r>
            <a:r>
              <a:rPr lang="en-US" sz="2800" dirty="0" smtClean="0"/>
              <a:t>:</a:t>
            </a:r>
            <a:br>
              <a:rPr lang="en-US" sz="2800" dirty="0" smtClean="0"/>
            </a:br>
            <a:r>
              <a:rPr lang="en-US" sz="2800" dirty="0" smtClean="0"/>
              <a:t>	Centralized </a:t>
            </a:r>
            <a:r>
              <a:rPr lang="en-US" sz="2800" dirty="0"/>
              <a:t>Database</a:t>
            </a:r>
            <a:r>
              <a:rPr lang="en-US" sz="2800" dirty="0" smtClean="0"/>
              <a:t>:</a:t>
            </a:r>
            <a:br>
              <a:rPr lang="en-US" sz="2800" dirty="0" smtClean="0"/>
            </a:br>
            <a:r>
              <a:rPr lang="en-US" sz="2800" dirty="0" smtClean="0"/>
              <a:t>	Data </a:t>
            </a:r>
            <a:r>
              <a:rPr lang="en-US" sz="2800" dirty="0"/>
              <a:t>Integrity</a:t>
            </a:r>
            <a:r>
              <a:rPr lang="en-US" sz="2800" dirty="0" smtClean="0"/>
              <a:t>:</a:t>
            </a:r>
            <a:br>
              <a:rPr lang="en-US" sz="2800" dirty="0" smtClean="0"/>
            </a:br>
            <a:r>
              <a:rPr lang="en-US" sz="2800" dirty="0" smtClean="0"/>
              <a:t/>
            </a:r>
            <a:br>
              <a:rPr lang="en-US" sz="2800" dirty="0" smtClean="0"/>
            </a:br>
            <a:r>
              <a:rPr lang="en-US" sz="2800" b="1" dirty="0" smtClean="0"/>
              <a:t>3.Enhanced </a:t>
            </a:r>
            <a:r>
              <a:rPr lang="en-US" sz="2800" b="1" dirty="0"/>
              <a:t>Security</a:t>
            </a:r>
            <a:r>
              <a:rPr lang="en-US" sz="2800" dirty="0" smtClean="0"/>
              <a:t>:</a:t>
            </a:r>
            <a:br>
              <a:rPr lang="en-US" sz="2800" dirty="0" smtClean="0"/>
            </a:br>
            <a:r>
              <a:rPr lang="en-US" sz="2800" dirty="0" smtClean="0"/>
              <a:t/>
            </a:r>
            <a:br>
              <a:rPr lang="en-US" sz="2800" dirty="0" smtClean="0"/>
            </a:br>
            <a:r>
              <a:rPr lang="en-US" sz="2800" b="1" dirty="0" smtClean="0"/>
              <a:t>4.Accuracy </a:t>
            </a:r>
            <a:r>
              <a:rPr lang="en-US" sz="2800" b="1" dirty="0"/>
              <a:t>and Fairness</a:t>
            </a:r>
            <a:r>
              <a:rPr lang="en-US" sz="2800" dirty="0" smtClean="0"/>
              <a:t>:</a:t>
            </a:r>
            <a:br>
              <a:rPr lang="en-US" sz="2800" dirty="0" smtClean="0"/>
            </a:br>
            <a:r>
              <a:rPr lang="en-US" sz="2800" dirty="0" smtClean="0"/>
              <a:t/>
            </a:r>
            <a:br>
              <a:rPr lang="en-US" sz="2800" dirty="0" smtClean="0"/>
            </a:br>
            <a:r>
              <a:rPr lang="en-US" sz="2800" b="1" dirty="0" smtClean="0"/>
              <a:t>5.Student </a:t>
            </a:r>
            <a:r>
              <a:rPr lang="en-US" sz="2800" b="1" dirty="0"/>
              <a:t>Convenience</a:t>
            </a:r>
            <a:r>
              <a:rPr lang="en-US" sz="2800"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3201" y="2847630"/>
            <a:ext cx="3392914" cy="3392914"/>
          </a:xfrm>
          <a:prstGeom prst="rect">
            <a:avLst/>
          </a:prstGeom>
          <a:ln>
            <a:noFill/>
          </a:ln>
          <a:effectLst>
            <a:softEdge rad="112500"/>
          </a:effectLst>
        </p:spPr>
      </p:pic>
    </p:spTree>
    <p:extLst>
      <p:ext uri="{BB962C8B-B14F-4D97-AF65-F5344CB8AC3E}">
        <p14:creationId xmlns:p14="http://schemas.microsoft.com/office/powerpoint/2010/main" val="3552457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364" y="1425389"/>
            <a:ext cx="8911687" cy="1280890"/>
          </a:xfrm>
        </p:spPr>
        <p:txBody>
          <a:bodyPr>
            <a:normAutofit/>
          </a:bodyPr>
          <a:lstStyle/>
          <a:p>
            <a:r>
              <a:rPr lang="en-US" sz="4000" b="1" dirty="0" smtClean="0"/>
              <a:t>ANY QUESTION  ?????</a:t>
            </a:r>
            <a:endParaRPr lang="en-US" sz="4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715" y="1697186"/>
            <a:ext cx="7180190" cy="6494705"/>
          </a:xfrm>
          <a:prstGeom prst="rect">
            <a:avLst/>
          </a:prstGeom>
        </p:spPr>
      </p:pic>
    </p:spTree>
    <p:extLst>
      <p:ext uri="{BB962C8B-B14F-4D97-AF65-F5344CB8AC3E}">
        <p14:creationId xmlns:p14="http://schemas.microsoft.com/office/powerpoint/2010/main" val="162860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8983" y="1793034"/>
            <a:ext cx="8911687" cy="1280890"/>
          </a:xfrm>
        </p:spPr>
        <p:txBody>
          <a:bodyPr>
            <a:normAutofit/>
          </a:bodyPr>
          <a:lstStyle/>
          <a:p>
            <a:r>
              <a:rPr lang="en-US" sz="5400" b="1" dirty="0" smtClean="0">
                <a:solidFill>
                  <a:srgbClr val="00B050"/>
                </a:solidFill>
              </a:rPr>
              <a:t>THANK YOU !!!!!!!</a:t>
            </a:r>
            <a:endParaRPr lang="en-US" sz="5400" b="1"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206" y="3375583"/>
            <a:ext cx="3005285" cy="2742414"/>
          </a:xfrm>
          <a:prstGeom prst="rect">
            <a:avLst/>
          </a:prstGeom>
        </p:spPr>
      </p:pic>
    </p:spTree>
    <p:extLst>
      <p:ext uri="{BB962C8B-B14F-4D97-AF65-F5344CB8AC3E}">
        <p14:creationId xmlns:p14="http://schemas.microsoft.com/office/powerpoint/2010/main" val="718717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490194"/>
            <a:ext cx="8219620" cy="3789575"/>
          </a:xfrm>
        </p:spPr>
        <p:txBody>
          <a:bodyPr>
            <a:normAutofit/>
          </a:bodyPr>
          <a:lstStyle/>
          <a:p>
            <a:pPr algn="ctr"/>
            <a:r>
              <a:rPr lang="en-US" sz="5400" b="1" dirty="0" smtClean="0">
                <a:latin typeface="Harlow Solid Italic" panose="04030604020F02020D02" pitchFamily="82" charset="0"/>
              </a:rPr>
              <a:t>  </a:t>
            </a:r>
            <a:br>
              <a:rPr lang="en-US" sz="5400" b="1" dirty="0" smtClean="0">
                <a:latin typeface="Harlow Solid Italic" panose="04030604020F02020D02" pitchFamily="82" charset="0"/>
              </a:rPr>
            </a:br>
            <a:r>
              <a:rPr lang="en-US" sz="5400" b="1" dirty="0">
                <a:latin typeface="Harlow Solid Italic" panose="04030604020F02020D02" pitchFamily="82" charset="0"/>
              </a:rPr>
              <a:t/>
            </a:r>
            <a:br>
              <a:rPr lang="en-US" sz="5400" b="1" dirty="0">
                <a:latin typeface="Harlow Solid Italic" panose="04030604020F02020D02" pitchFamily="82" charset="0"/>
              </a:rPr>
            </a:br>
            <a:r>
              <a:rPr lang="en-US" sz="5400" b="1" dirty="0" smtClean="0">
                <a:latin typeface="Harlow Solid Italic" panose="04030604020F02020D02" pitchFamily="82" charset="0"/>
              </a:rPr>
              <a:t>                                                                  </a:t>
            </a:r>
            <a:r>
              <a:rPr lang="en-US" sz="5400" b="1" dirty="0" smtClean="0">
                <a:solidFill>
                  <a:srgbClr val="00B050"/>
                </a:solidFill>
                <a:latin typeface="Arial Rounded MT Bold" panose="020F0704030504030204" pitchFamily="34" charset="0"/>
              </a:rPr>
              <a:t>FROM SQL ASPIRANTS</a:t>
            </a:r>
            <a:endParaRPr lang="en-US" sz="5400" b="1" dirty="0">
              <a:solidFill>
                <a:srgbClr val="00B050"/>
              </a:solidFill>
              <a:latin typeface="Harlow Solid Italic" panose="04030604020F02020D02" pitchFamily="82" charset="0"/>
            </a:endParaRPr>
          </a:p>
        </p:txBody>
      </p:sp>
      <p:sp>
        <p:nvSpPr>
          <p:cNvPr id="3" name="Content Placeholder 2"/>
          <p:cNvSpPr>
            <a:spLocks noGrp="1"/>
          </p:cNvSpPr>
          <p:nvPr>
            <p:ph idx="1"/>
          </p:nvPr>
        </p:nvSpPr>
        <p:spPr>
          <a:xfrm>
            <a:off x="1800520" y="3044859"/>
            <a:ext cx="9704092" cy="3657600"/>
          </a:xfrm>
        </p:spPr>
        <p:txBody>
          <a:bodyPr>
            <a:normAutofit lnSpcReduction="10000"/>
          </a:bodyPr>
          <a:lstStyle/>
          <a:p>
            <a:pPr marL="0" indent="0">
              <a:lnSpc>
                <a:spcPct val="150000"/>
              </a:lnSpc>
              <a:buNone/>
            </a:pPr>
            <a:r>
              <a:rPr lang="en-US" sz="2800" b="1" dirty="0" smtClean="0">
                <a:solidFill>
                  <a:schemeClr val="accent3">
                    <a:lumMod val="60000"/>
                    <a:lumOff val="40000"/>
                  </a:schemeClr>
                </a:solidFill>
              </a:rPr>
              <a:t>Mr. CHETAN SONTAKKE (B.E)           						</a:t>
            </a:r>
          </a:p>
          <a:p>
            <a:pPr marL="0" indent="0">
              <a:lnSpc>
                <a:spcPct val="150000"/>
              </a:lnSpc>
              <a:buNone/>
            </a:pPr>
            <a:r>
              <a:rPr lang="en-US" sz="2800" b="1" dirty="0" smtClean="0">
                <a:solidFill>
                  <a:schemeClr val="accent3">
                    <a:lumMod val="60000"/>
                    <a:lumOff val="40000"/>
                  </a:schemeClr>
                </a:solidFill>
              </a:rPr>
              <a:t>Miss. RAJASHRI DASI (BTECH)   </a:t>
            </a:r>
          </a:p>
          <a:p>
            <a:pPr marL="0" indent="0">
              <a:lnSpc>
                <a:spcPct val="150000"/>
              </a:lnSpc>
              <a:buNone/>
            </a:pPr>
            <a:r>
              <a:rPr lang="en-US" sz="2800" b="1" dirty="0" smtClean="0">
                <a:solidFill>
                  <a:schemeClr val="accent3">
                    <a:lumMod val="60000"/>
                    <a:lumOff val="40000"/>
                  </a:schemeClr>
                </a:solidFill>
              </a:rPr>
              <a:t>Miss. SNEHAL PURANIK (B.E)</a:t>
            </a:r>
          </a:p>
          <a:p>
            <a:pPr marL="0" indent="0">
              <a:lnSpc>
                <a:spcPct val="150000"/>
              </a:lnSpc>
              <a:buNone/>
            </a:pPr>
            <a:r>
              <a:rPr lang="en-US" sz="2800" b="1" dirty="0" smtClean="0">
                <a:solidFill>
                  <a:schemeClr val="accent3">
                    <a:lumMod val="60000"/>
                    <a:lumOff val="40000"/>
                  </a:schemeClr>
                </a:solidFill>
              </a:rPr>
              <a:t>AND</a:t>
            </a:r>
          </a:p>
          <a:p>
            <a:pPr marL="0" indent="0">
              <a:lnSpc>
                <a:spcPct val="150000"/>
              </a:lnSpc>
              <a:buNone/>
            </a:pPr>
            <a:r>
              <a:rPr lang="en-US" sz="2800" b="1" dirty="0" smtClean="0">
                <a:solidFill>
                  <a:schemeClr val="accent3">
                    <a:lumMod val="60000"/>
                    <a:lumOff val="40000"/>
                  </a:schemeClr>
                </a:solidFill>
              </a:rPr>
              <a:t>Miss. PRATIKSHA PATIL (MCA)</a:t>
            </a:r>
            <a:endParaRPr lang="en-US" sz="2800" b="1" dirty="0">
              <a:solidFill>
                <a:schemeClr val="accent3">
                  <a:lumMod val="60000"/>
                  <a:lumOff val="40000"/>
                </a:schemeClr>
              </a:solidFill>
            </a:endParaRPr>
          </a:p>
        </p:txBody>
      </p:sp>
      <p:pic>
        <p:nvPicPr>
          <p:cNvPr id="1026" name="Picture 2" descr="Premium Photo | A black background with a white text welcom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371" y="131974"/>
            <a:ext cx="8078772" cy="180994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0196577" y="8657308"/>
            <a:ext cx="6700544" cy="1901952"/>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sz="2800" b="1" smtClean="0">
                <a:solidFill>
                  <a:schemeClr val="accent3">
                    <a:lumMod val="60000"/>
                    <a:lumOff val="40000"/>
                  </a:schemeClr>
                </a:solidFill>
              </a:rPr>
              <a:t>Mr. CHETAN SONTAKKE (B.E)						</a:t>
            </a:r>
          </a:p>
          <a:p>
            <a:pPr marL="0" indent="0">
              <a:lnSpc>
                <a:spcPct val="150000"/>
              </a:lnSpc>
              <a:buFont typeface="Wingdings 3" charset="2"/>
              <a:buNone/>
            </a:pPr>
            <a:r>
              <a:rPr lang="en-US" sz="2800" b="1" smtClean="0">
                <a:solidFill>
                  <a:schemeClr val="accent3">
                    <a:lumMod val="60000"/>
                    <a:lumOff val="40000"/>
                  </a:schemeClr>
                </a:solidFill>
              </a:rPr>
              <a:t>Miss. RAJASHRI DASI (BTECH)   </a:t>
            </a:r>
          </a:p>
          <a:p>
            <a:pPr marL="0" indent="0">
              <a:lnSpc>
                <a:spcPct val="150000"/>
              </a:lnSpc>
              <a:buFont typeface="Wingdings 3" charset="2"/>
              <a:buNone/>
            </a:pPr>
            <a:r>
              <a:rPr lang="en-US" sz="2800" b="1" smtClean="0">
                <a:solidFill>
                  <a:schemeClr val="accent3">
                    <a:lumMod val="60000"/>
                    <a:lumOff val="40000"/>
                  </a:schemeClr>
                </a:solidFill>
              </a:rPr>
              <a:t>Miss. SNEHAL PURANIK (B.E)</a:t>
            </a:r>
          </a:p>
          <a:p>
            <a:pPr marL="0" indent="0">
              <a:lnSpc>
                <a:spcPct val="150000"/>
              </a:lnSpc>
              <a:buFont typeface="Wingdings 3" charset="2"/>
              <a:buNone/>
            </a:pPr>
            <a:r>
              <a:rPr lang="en-US" sz="2800" b="1" smtClean="0">
                <a:solidFill>
                  <a:schemeClr val="accent3">
                    <a:lumMod val="60000"/>
                    <a:lumOff val="40000"/>
                  </a:schemeClr>
                </a:solidFill>
              </a:rPr>
              <a:t>AND</a:t>
            </a:r>
          </a:p>
          <a:p>
            <a:pPr marL="0" indent="0">
              <a:lnSpc>
                <a:spcPct val="150000"/>
              </a:lnSpc>
              <a:buFont typeface="Wingdings 3" charset="2"/>
              <a:buNone/>
            </a:pPr>
            <a:r>
              <a:rPr lang="en-US" sz="2800" b="1" smtClean="0">
                <a:solidFill>
                  <a:schemeClr val="accent3">
                    <a:lumMod val="60000"/>
                    <a:lumOff val="40000"/>
                  </a:schemeClr>
                </a:solidFill>
              </a:rPr>
              <a:t>Miss. PRATIKSHA PATIL (MCA)</a:t>
            </a:r>
            <a:endParaRPr lang="en-US" sz="2800" b="1" dirty="0">
              <a:solidFill>
                <a:schemeClr val="accent3">
                  <a:lumMod val="60000"/>
                  <a:lumOff val="40000"/>
                </a:schemeClr>
              </a:solidFill>
            </a:endParaRPr>
          </a:p>
        </p:txBody>
      </p:sp>
      <p:pic>
        <p:nvPicPr>
          <p:cNvPr id="9" name="Picture 6" descr="Four happy children behind computer screen vector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3368" y="3044859"/>
            <a:ext cx="3893515" cy="328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8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25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25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0" end="0"/>
                                            </p:txEl>
                                          </p:spTgt>
                                        </p:tgtEl>
                                      </p:cBhvr>
                                    </p:animEffect>
                                  </p:childTnLst>
                                </p:cTn>
                              </p:par>
                              <p:par>
                                <p:cTn id="21" presetID="31" presetClass="entr" presetSubtype="0" fill="hold" nodeType="withEffect">
                                  <p:stCondLst>
                                    <p:cond delay="25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par>
                                <p:cTn id="27" presetID="31" presetClass="entr" presetSubtype="0" fill="hold" nodeType="withEffect">
                                  <p:stCondLst>
                                    <p:cond delay="25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2" end="2"/>
                                            </p:txEl>
                                          </p:spTgt>
                                        </p:tgtEl>
                                      </p:cBhvr>
                                    </p:animEffect>
                                  </p:childTnLst>
                                </p:cTn>
                              </p:par>
                              <p:par>
                                <p:cTn id="33" presetID="31" presetClass="entr" presetSubtype="0" fill="hold" nodeType="withEffect">
                                  <p:stCondLst>
                                    <p:cond delay="25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par>
                                <p:cTn id="39" presetID="31" presetClass="entr" presetSubtype="0" fill="hold" nodeType="withEffect">
                                  <p:stCondLst>
                                    <p:cond delay="25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250"/>
                                  </p:stCondLst>
                                  <p:childTnLst>
                                    <p:set>
                                      <p:cBhvr>
                                        <p:cTn id="48" dur="1" fill="hold">
                                          <p:stCondLst>
                                            <p:cond delay="0"/>
                                          </p:stCondLst>
                                        </p:cTn>
                                        <p:tgtEl>
                                          <p:spTgt spid="8">
                                            <p:txEl>
                                              <p:pRg st="0" end="0"/>
                                            </p:txEl>
                                          </p:spTgt>
                                        </p:tgtEl>
                                        <p:attrNameLst>
                                          <p:attrName>style.visibility</p:attrName>
                                        </p:attrNameLst>
                                      </p:cBhvr>
                                      <p:to>
                                        <p:strVal val="visible"/>
                                      </p:to>
                                    </p:set>
                                    <p:anim calcmode="lin" valueType="num">
                                      <p:cBhvr>
                                        <p:cTn id="49"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0"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1"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52" dur="1000"/>
                                        <p:tgtEl>
                                          <p:spTgt spid="8">
                                            <p:txEl>
                                              <p:pRg st="0" end="0"/>
                                            </p:txEl>
                                          </p:spTgt>
                                        </p:tgtEl>
                                      </p:cBhvr>
                                    </p:animEffect>
                                  </p:childTnLst>
                                </p:cTn>
                              </p:par>
                              <p:par>
                                <p:cTn id="53" presetID="31" presetClass="entr" presetSubtype="0" fill="hold" nodeType="withEffect">
                                  <p:stCondLst>
                                    <p:cond delay="250"/>
                                  </p:stCondLst>
                                  <p:childTnLst>
                                    <p:set>
                                      <p:cBhvr>
                                        <p:cTn id="54" dur="1" fill="hold">
                                          <p:stCondLst>
                                            <p:cond delay="0"/>
                                          </p:stCondLst>
                                        </p:cTn>
                                        <p:tgtEl>
                                          <p:spTgt spid="8">
                                            <p:txEl>
                                              <p:pRg st="1" end="1"/>
                                            </p:txEl>
                                          </p:spTgt>
                                        </p:tgtEl>
                                        <p:attrNameLst>
                                          <p:attrName>style.visibility</p:attrName>
                                        </p:attrNameLst>
                                      </p:cBhvr>
                                      <p:to>
                                        <p:strVal val="visible"/>
                                      </p:to>
                                    </p:set>
                                    <p:anim calcmode="lin" valueType="num">
                                      <p:cBhvr>
                                        <p:cTn id="55"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6"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57"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58" dur="1000"/>
                                        <p:tgtEl>
                                          <p:spTgt spid="8">
                                            <p:txEl>
                                              <p:pRg st="1" end="1"/>
                                            </p:txEl>
                                          </p:spTgt>
                                        </p:tgtEl>
                                      </p:cBhvr>
                                    </p:animEffect>
                                  </p:childTnLst>
                                </p:cTn>
                              </p:par>
                              <p:par>
                                <p:cTn id="59" presetID="31" presetClass="entr" presetSubtype="0" fill="hold" nodeType="withEffect">
                                  <p:stCondLst>
                                    <p:cond delay="250"/>
                                  </p:stCondLst>
                                  <p:childTnLst>
                                    <p:set>
                                      <p:cBhvr>
                                        <p:cTn id="60" dur="1" fill="hold">
                                          <p:stCondLst>
                                            <p:cond delay="0"/>
                                          </p:stCondLst>
                                        </p:cTn>
                                        <p:tgtEl>
                                          <p:spTgt spid="8">
                                            <p:txEl>
                                              <p:pRg st="2" end="2"/>
                                            </p:txEl>
                                          </p:spTgt>
                                        </p:tgtEl>
                                        <p:attrNameLst>
                                          <p:attrName>style.visibility</p:attrName>
                                        </p:attrNameLst>
                                      </p:cBhvr>
                                      <p:to>
                                        <p:strVal val="visible"/>
                                      </p:to>
                                    </p:set>
                                    <p:anim calcmode="lin" valueType="num">
                                      <p:cBhvr>
                                        <p:cTn id="61"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62"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63"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64" dur="1000"/>
                                        <p:tgtEl>
                                          <p:spTgt spid="8">
                                            <p:txEl>
                                              <p:pRg st="2" end="2"/>
                                            </p:txEl>
                                          </p:spTgt>
                                        </p:tgtEl>
                                      </p:cBhvr>
                                    </p:animEffect>
                                  </p:childTnLst>
                                </p:cTn>
                              </p:par>
                              <p:par>
                                <p:cTn id="65" presetID="31" presetClass="entr" presetSubtype="0" fill="hold" nodeType="withEffect">
                                  <p:stCondLst>
                                    <p:cond delay="250"/>
                                  </p:stCondLst>
                                  <p:childTnLst>
                                    <p:set>
                                      <p:cBhvr>
                                        <p:cTn id="66" dur="1" fill="hold">
                                          <p:stCondLst>
                                            <p:cond delay="0"/>
                                          </p:stCondLst>
                                        </p:cTn>
                                        <p:tgtEl>
                                          <p:spTgt spid="8">
                                            <p:txEl>
                                              <p:pRg st="3" end="3"/>
                                            </p:txEl>
                                          </p:spTgt>
                                        </p:tgtEl>
                                        <p:attrNameLst>
                                          <p:attrName>style.visibility</p:attrName>
                                        </p:attrNameLst>
                                      </p:cBhvr>
                                      <p:to>
                                        <p:strVal val="visible"/>
                                      </p:to>
                                    </p:set>
                                    <p:anim calcmode="lin" valueType="num">
                                      <p:cBhvr>
                                        <p:cTn id="67"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68"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69"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70" dur="1000"/>
                                        <p:tgtEl>
                                          <p:spTgt spid="8">
                                            <p:txEl>
                                              <p:pRg st="3" end="3"/>
                                            </p:txEl>
                                          </p:spTgt>
                                        </p:tgtEl>
                                      </p:cBhvr>
                                    </p:animEffect>
                                  </p:childTnLst>
                                </p:cTn>
                              </p:par>
                              <p:par>
                                <p:cTn id="71" presetID="31" presetClass="entr" presetSubtype="0" fill="hold" nodeType="withEffect">
                                  <p:stCondLst>
                                    <p:cond delay="250"/>
                                  </p:stCondLst>
                                  <p:childTnLst>
                                    <p:set>
                                      <p:cBhvr>
                                        <p:cTn id="72" dur="1" fill="hold">
                                          <p:stCondLst>
                                            <p:cond delay="0"/>
                                          </p:stCondLst>
                                        </p:cTn>
                                        <p:tgtEl>
                                          <p:spTgt spid="8">
                                            <p:txEl>
                                              <p:pRg st="4" end="4"/>
                                            </p:txEl>
                                          </p:spTgt>
                                        </p:tgtEl>
                                        <p:attrNameLst>
                                          <p:attrName>style.visibility</p:attrName>
                                        </p:attrNameLst>
                                      </p:cBhvr>
                                      <p:to>
                                        <p:strVal val="visible"/>
                                      </p:to>
                                    </p:set>
                                    <p:anim calcmode="lin" valueType="num">
                                      <p:cBhvr>
                                        <p:cTn id="73" dur="1000" fill="hold"/>
                                        <p:tgtEl>
                                          <p:spTgt spid="8">
                                            <p:txEl>
                                              <p:pRg st="4" end="4"/>
                                            </p:txEl>
                                          </p:spTgt>
                                        </p:tgtEl>
                                        <p:attrNameLst>
                                          <p:attrName>ppt_w</p:attrName>
                                        </p:attrNameLst>
                                      </p:cBhvr>
                                      <p:tavLst>
                                        <p:tav tm="0">
                                          <p:val>
                                            <p:fltVal val="0"/>
                                          </p:val>
                                        </p:tav>
                                        <p:tav tm="100000">
                                          <p:val>
                                            <p:strVal val="#ppt_w"/>
                                          </p:val>
                                        </p:tav>
                                      </p:tavLst>
                                    </p:anim>
                                    <p:anim calcmode="lin" valueType="num">
                                      <p:cBhvr>
                                        <p:cTn id="74" dur="1000" fill="hold"/>
                                        <p:tgtEl>
                                          <p:spTgt spid="8">
                                            <p:txEl>
                                              <p:pRg st="4" end="4"/>
                                            </p:txEl>
                                          </p:spTgt>
                                        </p:tgtEl>
                                        <p:attrNameLst>
                                          <p:attrName>ppt_h</p:attrName>
                                        </p:attrNameLst>
                                      </p:cBhvr>
                                      <p:tavLst>
                                        <p:tav tm="0">
                                          <p:val>
                                            <p:fltVal val="0"/>
                                          </p:val>
                                        </p:tav>
                                        <p:tav tm="100000">
                                          <p:val>
                                            <p:strVal val="#ppt_h"/>
                                          </p:val>
                                        </p:tav>
                                      </p:tavLst>
                                    </p:anim>
                                    <p:anim calcmode="lin" valueType="num">
                                      <p:cBhvr>
                                        <p:cTn id="75" dur="1000" fill="hold"/>
                                        <p:tgtEl>
                                          <p:spTgt spid="8">
                                            <p:txEl>
                                              <p:pRg st="4" end="4"/>
                                            </p:txEl>
                                          </p:spTgt>
                                        </p:tgtEl>
                                        <p:attrNameLst>
                                          <p:attrName>style.rotation</p:attrName>
                                        </p:attrNameLst>
                                      </p:cBhvr>
                                      <p:tavLst>
                                        <p:tav tm="0">
                                          <p:val>
                                            <p:fltVal val="90"/>
                                          </p:val>
                                        </p:tav>
                                        <p:tav tm="100000">
                                          <p:val>
                                            <p:fltVal val="0"/>
                                          </p:val>
                                        </p:tav>
                                      </p:tavLst>
                                    </p:anim>
                                    <p:animEffect transition="in" filter="fade">
                                      <p:cBhvr>
                                        <p:cTn id="76" dur="1000"/>
                                        <p:tgtEl>
                                          <p:spTgt spid="8">
                                            <p:txEl>
                                              <p:pRg st="4" end="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circle(in)">
                                      <p:cBhvr>
                                        <p:cTn id="8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327" y="324853"/>
            <a:ext cx="9856286" cy="1808747"/>
          </a:xfrm>
        </p:spPr>
        <p:txBody>
          <a:bodyPr>
            <a:noAutofit/>
          </a:bodyPr>
          <a:lstStyle/>
          <a:p>
            <a:r>
              <a:rPr lang="en-US" sz="4000" b="1" dirty="0" smtClean="0">
                <a:solidFill>
                  <a:schemeClr val="tx2">
                    <a:lumMod val="75000"/>
                  </a:schemeClr>
                </a:solidFill>
              </a:rPr>
              <a:t>Title : </a:t>
            </a:r>
            <a:br>
              <a:rPr lang="en-US" sz="4000" b="1" dirty="0" smtClean="0">
                <a:solidFill>
                  <a:schemeClr val="tx2">
                    <a:lumMod val="75000"/>
                  </a:schemeClr>
                </a:solidFill>
              </a:rPr>
            </a:br>
            <a:r>
              <a:rPr lang="en-US" sz="4000" b="1" dirty="0">
                <a:solidFill>
                  <a:schemeClr val="tx2">
                    <a:lumMod val="75000"/>
                  </a:schemeClr>
                </a:solidFill>
              </a:rPr>
              <a:t>	</a:t>
            </a:r>
            <a:r>
              <a:rPr lang="en-US" sz="4000" b="1" dirty="0" smtClean="0">
                <a:solidFill>
                  <a:schemeClr val="tx2">
                    <a:lumMod val="75000"/>
                  </a:schemeClr>
                </a:solidFill>
              </a:rPr>
              <a:t>	EXAMHUB : Precision In Excellence</a:t>
            </a:r>
            <a:endParaRPr lang="en-US" sz="4000" b="1" dirty="0">
              <a:solidFill>
                <a:schemeClr val="tx2">
                  <a:lumMod val="75000"/>
                </a:schemeClr>
              </a:solidFill>
            </a:endParaRPr>
          </a:p>
        </p:txBody>
      </p:sp>
      <p:sp>
        <p:nvSpPr>
          <p:cNvPr id="3" name="Content Placeholder 2"/>
          <p:cNvSpPr>
            <a:spLocks noGrp="1"/>
          </p:cNvSpPr>
          <p:nvPr>
            <p:ph idx="1"/>
          </p:nvPr>
        </p:nvSpPr>
        <p:spPr>
          <a:xfrm>
            <a:off x="2589213" y="2133599"/>
            <a:ext cx="8915400" cy="4724401"/>
          </a:xfrm>
        </p:spPr>
        <p:txBody>
          <a:bodyPr>
            <a:normAutofit fontScale="92500"/>
          </a:bodyPr>
          <a:lstStyle/>
          <a:p>
            <a:pPr marL="0" indent="0">
              <a:buNone/>
            </a:pPr>
            <a:r>
              <a:rPr lang="en-US" sz="3000" b="1" dirty="0" smtClean="0">
                <a:solidFill>
                  <a:schemeClr val="accent6"/>
                </a:solidFill>
              </a:rPr>
              <a:t>Objective : </a:t>
            </a:r>
          </a:p>
          <a:p>
            <a:pPr marL="457200" lvl="1" indent="0">
              <a:buNone/>
            </a:pPr>
            <a:r>
              <a:rPr lang="en-US" sz="2800" b="1" dirty="0" smtClean="0"/>
              <a:t>“</a:t>
            </a:r>
            <a:r>
              <a:rPr lang="en-US" sz="2800" b="1" dirty="0" err="1" smtClean="0"/>
              <a:t>ExamHub</a:t>
            </a:r>
            <a:r>
              <a:rPr lang="en-US" sz="2800" b="1" dirty="0" smtClean="0"/>
              <a:t> </a:t>
            </a:r>
            <a:r>
              <a:rPr lang="en-US" sz="2800" b="1" dirty="0"/>
              <a:t>: Precision in Excellence”</a:t>
            </a:r>
            <a:r>
              <a:rPr lang="en-US" sz="2800" dirty="0"/>
              <a:t> introduces the design and implementation of a robust database for an Exams Management System (EMS), aimed at facilitating the efficient administration of examination processes in educational institutions. The EMS database is engineered to handle the complex requirements of exam scheduling, student registration, question paper management, grading, and results processing, ensuring data </a:t>
            </a:r>
            <a:r>
              <a:rPr lang="en-US" sz="2800" dirty="0" smtClean="0"/>
              <a:t>integrity</a:t>
            </a:r>
            <a:r>
              <a:rPr lang="en-US" sz="2800" dirty="0"/>
              <a:t>, security, and accessibility.</a:t>
            </a:r>
          </a:p>
        </p:txBody>
      </p:sp>
      <p:pic>
        <p:nvPicPr>
          <p:cNvPr id="3076" name="Picture 4" descr="Examhub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65" y="146217"/>
            <a:ext cx="1335840" cy="133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42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81" y="65987"/>
            <a:ext cx="10034031" cy="6429080"/>
          </a:xfrm>
        </p:spPr>
        <p:txBody>
          <a:bodyPr>
            <a:normAutofit/>
          </a:bodyPr>
          <a:lstStyle/>
          <a:p>
            <a:pPr algn="ctr"/>
            <a:r>
              <a:rPr lang="en-US" sz="3100" b="1" dirty="0" smtClean="0">
                <a:solidFill>
                  <a:srgbClr val="FFC000"/>
                </a:solidFill>
              </a:rPr>
              <a:t>TODAY’S COMPITATIVE WORLD</a:t>
            </a:r>
            <a:r>
              <a:rPr lang="en-US" sz="2700" dirty="0" smtClean="0"/>
              <a:t/>
            </a:r>
            <a:br>
              <a:rPr lang="en-US" sz="2700" dirty="0" smtClean="0"/>
            </a:br>
            <a:r>
              <a:rPr lang="en-US" sz="2700" dirty="0"/>
              <a:t/>
            </a:r>
            <a:br>
              <a:rPr lang="en-US" sz="2700" dirty="0"/>
            </a:br>
            <a:r>
              <a:rPr lang="en-US" sz="2000" dirty="0" smtClean="0"/>
              <a:t>Today’s dynamic </a:t>
            </a:r>
            <a:r>
              <a:rPr lang="en-US" sz="2000" dirty="0"/>
              <a:t>and competitive environment, adaptability, continuous </a:t>
            </a:r>
            <a:r>
              <a:rPr lang="en-US" sz="2000" dirty="0" smtClean="0"/>
              <a:t/>
            </a:r>
            <a:br>
              <a:rPr lang="en-US" sz="2000" dirty="0" smtClean="0"/>
            </a:br>
            <a:r>
              <a:rPr lang="en-US" sz="2000" dirty="0" smtClean="0"/>
              <a:t>learning</a:t>
            </a:r>
            <a:r>
              <a:rPr lang="en-US" sz="2000" dirty="0"/>
              <a:t>, and a proactive approach to change are vital for </a:t>
            </a:r>
            <a:r>
              <a:rPr lang="en-US" sz="2000" dirty="0" smtClean="0"/>
              <a:t>success</a:t>
            </a:r>
            <a:r>
              <a:rPr lang="en-US" sz="2800" dirty="0" smtClean="0"/>
              <a:t>.</a:t>
            </a:r>
            <a:br>
              <a:rPr lang="en-US" sz="2800" dirty="0" smtClean="0"/>
            </a:b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899" y="4890154"/>
            <a:ext cx="2857500" cy="1802877"/>
          </a:xfrm>
          <a:prstGeom prst="rect">
            <a:avLst/>
          </a:prstGeom>
        </p:spPr>
      </p:pic>
      <p:sp>
        <p:nvSpPr>
          <p:cNvPr id="7" name="Content Placeholder 6"/>
          <p:cNvSpPr>
            <a:spLocks noGrp="1"/>
          </p:cNvSpPr>
          <p:nvPr>
            <p:ph idx="1"/>
          </p:nvPr>
        </p:nvSpPr>
        <p:spPr>
          <a:xfrm>
            <a:off x="2589212" y="1847654"/>
            <a:ext cx="8915400" cy="4063567"/>
          </a:xfrm>
        </p:spPr>
        <p:txBody>
          <a:bodyPr>
            <a:normAutofit/>
          </a:bodyPr>
          <a:lstStyle/>
          <a:p>
            <a:pPr marL="0" indent="0">
              <a:buNone/>
            </a:pPr>
            <a:r>
              <a:rPr lang="en-US" sz="4000" b="1" dirty="0" smtClean="0">
                <a:solidFill>
                  <a:schemeClr val="accent2">
                    <a:lumMod val="60000"/>
                    <a:lumOff val="40000"/>
                  </a:schemeClr>
                </a:solidFill>
              </a:rPr>
              <a:t>Please </a:t>
            </a:r>
          </a:p>
          <a:p>
            <a:pPr marL="0" indent="0">
              <a:buNone/>
            </a:pPr>
            <a:r>
              <a:rPr lang="en-US" sz="4000" b="1" dirty="0">
                <a:solidFill>
                  <a:schemeClr val="accent2">
                    <a:lumMod val="60000"/>
                    <a:lumOff val="40000"/>
                  </a:schemeClr>
                </a:solidFill>
              </a:rPr>
              <a:t>	</a:t>
            </a:r>
            <a:r>
              <a:rPr lang="en-US" sz="4000" b="1" dirty="0" smtClean="0">
                <a:solidFill>
                  <a:schemeClr val="accent2">
                    <a:lumMod val="60000"/>
                    <a:lumOff val="40000"/>
                  </a:schemeClr>
                </a:solidFill>
              </a:rPr>
              <a:t>	Store </a:t>
            </a:r>
          </a:p>
          <a:p>
            <a:pPr marL="0" indent="0">
              <a:buNone/>
            </a:pPr>
            <a:r>
              <a:rPr lang="en-US" sz="4000" b="1" dirty="0">
                <a:solidFill>
                  <a:schemeClr val="accent2">
                    <a:lumMod val="60000"/>
                    <a:lumOff val="40000"/>
                  </a:schemeClr>
                </a:solidFill>
              </a:rPr>
              <a:t>	</a:t>
            </a:r>
            <a:r>
              <a:rPr lang="en-US" sz="4000" b="1" dirty="0" smtClean="0">
                <a:solidFill>
                  <a:schemeClr val="accent2">
                    <a:lumMod val="60000"/>
                    <a:lumOff val="40000"/>
                  </a:schemeClr>
                </a:solidFill>
              </a:rPr>
              <a:t>			my </a:t>
            </a:r>
          </a:p>
          <a:p>
            <a:pPr marL="0" indent="0">
              <a:buNone/>
            </a:pPr>
            <a:r>
              <a:rPr lang="en-US" sz="4000" b="1" dirty="0">
                <a:solidFill>
                  <a:schemeClr val="accent2">
                    <a:lumMod val="60000"/>
                    <a:lumOff val="40000"/>
                  </a:schemeClr>
                </a:solidFill>
              </a:rPr>
              <a:t>	</a:t>
            </a:r>
            <a:r>
              <a:rPr lang="en-US" sz="4000" b="1" dirty="0" smtClean="0">
                <a:solidFill>
                  <a:schemeClr val="accent2">
                    <a:lumMod val="60000"/>
                    <a:lumOff val="40000"/>
                  </a:schemeClr>
                </a:solidFill>
              </a:rPr>
              <a:t>				Data!!!!!!!!</a:t>
            </a:r>
            <a:endParaRPr lang="en-US" sz="4000" b="1" dirty="0">
              <a:solidFill>
                <a:schemeClr val="accent2">
                  <a:lumMod val="60000"/>
                  <a:lumOff val="40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210" y="2406781"/>
            <a:ext cx="4076290" cy="42862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3427" y="4732256"/>
            <a:ext cx="2499468" cy="2184786"/>
          </a:xfrm>
          <a:prstGeom prst="rect">
            <a:avLst/>
          </a:prstGeom>
        </p:spPr>
      </p:pic>
    </p:spTree>
    <p:extLst>
      <p:ext uri="{BB962C8B-B14F-4D97-AF65-F5344CB8AC3E}">
        <p14:creationId xmlns:p14="http://schemas.microsoft.com/office/powerpoint/2010/main" val="295591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012" y="324852"/>
            <a:ext cx="9976602" cy="7339263"/>
          </a:xfrm>
        </p:spPr>
        <p:txBody>
          <a:bodyPr/>
          <a:lstStyle/>
          <a:p>
            <a:r>
              <a:rPr lang="en-US" b="1" dirty="0" smtClean="0">
                <a:solidFill>
                  <a:schemeClr val="accent3">
                    <a:lumMod val="60000"/>
                    <a:lumOff val="40000"/>
                  </a:schemeClr>
                </a:solidFill>
              </a:rPr>
              <a:t>Project Need :</a:t>
            </a:r>
            <a:br>
              <a:rPr lang="en-US" b="1" dirty="0" smtClean="0">
                <a:solidFill>
                  <a:schemeClr val="accent3">
                    <a:lumMod val="60000"/>
                    <a:lumOff val="40000"/>
                  </a:schemeClr>
                </a:solidFill>
              </a:rPr>
            </a:br>
            <a:r>
              <a:rPr lang="en-US" b="1" dirty="0"/>
              <a:t/>
            </a:r>
            <a:br>
              <a:rPr lang="en-US" b="1" dirty="0"/>
            </a:br>
            <a:r>
              <a:rPr lang="en-US" b="1" dirty="0" smtClean="0"/>
              <a:t>1. One Student , </a:t>
            </a:r>
            <a:br>
              <a:rPr lang="en-US" b="1" dirty="0" smtClean="0"/>
            </a:br>
            <a:r>
              <a:rPr lang="en-US" b="1" dirty="0" smtClean="0"/>
              <a:t>			Many Exams</a:t>
            </a:r>
            <a:r>
              <a:rPr lang="en-US" b="1" dirty="0"/>
              <a:t/>
            </a:r>
            <a:br>
              <a:rPr lang="en-US" b="1" dirty="0"/>
            </a:br>
            <a:r>
              <a:rPr lang="en-US" b="1" dirty="0"/>
              <a:t>2. Easy Conduction of </a:t>
            </a:r>
            <a:r>
              <a:rPr lang="en-US" b="1" dirty="0" smtClean="0"/>
              <a:t/>
            </a:r>
            <a:br>
              <a:rPr lang="en-US" b="1" dirty="0" smtClean="0"/>
            </a:br>
            <a:r>
              <a:rPr lang="en-US" b="1" dirty="0"/>
              <a:t>	</a:t>
            </a:r>
            <a:r>
              <a:rPr lang="en-US" b="1" dirty="0" smtClean="0"/>
              <a:t>		Diverse Exams</a:t>
            </a:r>
            <a:br>
              <a:rPr lang="en-US" b="1" dirty="0" smtClean="0"/>
            </a:br>
            <a:r>
              <a:rPr lang="en-US" b="1" dirty="0" smtClean="0"/>
              <a:t>3. Data Should be </a:t>
            </a:r>
            <a:br>
              <a:rPr lang="en-US" b="1" dirty="0" smtClean="0"/>
            </a:br>
            <a:r>
              <a:rPr lang="en-US" b="1" dirty="0"/>
              <a:t>	</a:t>
            </a:r>
            <a:r>
              <a:rPr lang="en-US" b="1" dirty="0" smtClean="0"/>
              <a:t>		Secured</a:t>
            </a:r>
            <a:r>
              <a:rPr lang="en-US" dirty="0" smtClean="0"/>
              <a:t> </a:t>
            </a:r>
            <a:br>
              <a:rPr lang="en-US" dirty="0" smtClean="0"/>
            </a:br>
            <a:r>
              <a:rPr lang="en-US" b="1" dirty="0" smtClean="0"/>
              <a:t>4. Data Management</a:t>
            </a:r>
            <a:br>
              <a:rPr lang="en-US" b="1" dirty="0" smtClean="0"/>
            </a:br>
            <a:r>
              <a:rPr lang="en-US" b="1" dirty="0" smtClean="0"/>
              <a:t>5. To Reduce the </a:t>
            </a:r>
            <a:br>
              <a:rPr lang="en-US" b="1" dirty="0" smtClean="0"/>
            </a:br>
            <a:r>
              <a:rPr lang="en-US" b="1" dirty="0"/>
              <a:t>	</a:t>
            </a:r>
            <a:r>
              <a:rPr lang="en-US" b="1" dirty="0" smtClean="0"/>
              <a:t>	 Workload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6269" y="-108284"/>
            <a:ext cx="6336047" cy="37899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188" y="3789946"/>
            <a:ext cx="4740443" cy="3068053"/>
          </a:xfrm>
          <a:prstGeom prst="rect">
            <a:avLst/>
          </a:prstGeom>
        </p:spPr>
      </p:pic>
    </p:spTree>
    <p:extLst>
      <p:ext uri="{BB962C8B-B14F-4D97-AF65-F5344CB8AC3E}">
        <p14:creationId xmlns:p14="http://schemas.microsoft.com/office/powerpoint/2010/main" val="3659655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093" y="624110"/>
            <a:ext cx="8861196" cy="695643"/>
          </a:xfrm>
          <a:solidFill>
            <a:schemeClr val="tx2">
              <a:lumMod val="50000"/>
            </a:schemeClr>
          </a:solidFill>
        </p:spPr>
        <p:txBody>
          <a:bodyPr/>
          <a:lstStyle/>
          <a:p>
            <a:pPr algn="ctr"/>
            <a:r>
              <a:rPr lang="en-US" b="1" dirty="0" smtClean="0"/>
              <a:t>Components (TABLES ) of the Project</a:t>
            </a:r>
            <a:r>
              <a:rPr lang="en-US" dirty="0" smtClean="0"/>
              <a:t> </a:t>
            </a:r>
            <a:endParaRPr lang="en-US" dirty="0"/>
          </a:p>
        </p:txBody>
      </p:sp>
      <p:sp>
        <p:nvSpPr>
          <p:cNvPr id="3" name="Content Placeholder 2"/>
          <p:cNvSpPr>
            <a:spLocks noGrp="1"/>
          </p:cNvSpPr>
          <p:nvPr>
            <p:ph idx="1"/>
          </p:nvPr>
        </p:nvSpPr>
        <p:spPr>
          <a:xfrm>
            <a:off x="2262434" y="1879994"/>
            <a:ext cx="10426044" cy="4953000"/>
          </a:xfrm>
        </p:spPr>
        <p:txBody>
          <a:bodyPr>
            <a:normAutofit/>
          </a:bodyPr>
          <a:lstStyle/>
          <a:p>
            <a:pPr marL="0" indent="0">
              <a:buNone/>
            </a:pPr>
            <a:r>
              <a:rPr lang="en-US" sz="2400" b="1" dirty="0" smtClean="0"/>
              <a:t>1. EXAMS</a:t>
            </a:r>
          </a:p>
          <a:p>
            <a:pPr marL="0" indent="0">
              <a:buNone/>
            </a:pPr>
            <a:r>
              <a:rPr lang="en-US" sz="2400" b="1" dirty="0" smtClean="0"/>
              <a:t>2. EXAMINEES				Result 			Exams</a:t>
            </a:r>
          </a:p>
          <a:p>
            <a:pPr marL="0" indent="0">
              <a:buNone/>
            </a:pPr>
            <a:r>
              <a:rPr lang="en-US" sz="2400" b="1" dirty="0" smtClean="0"/>
              <a:t>3. EXAM_REGISTRATION										Examinees</a:t>
            </a:r>
          </a:p>
          <a:p>
            <a:pPr marL="0" indent="0">
              <a:buNone/>
            </a:pPr>
            <a:r>
              <a:rPr lang="en-US" sz="2400" b="1" dirty="0" smtClean="0"/>
              <a:t>4. EXAM_CENTERS											</a:t>
            </a:r>
          </a:p>
          <a:p>
            <a:pPr marL="0" indent="0">
              <a:buNone/>
            </a:pPr>
            <a:r>
              <a:rPr lang="en-US" sz="2400" b="1" dirty="0" smtClean="0"/>
              <a:t>5. EXAM_SHEDULE											</a:t>
            </a:r>
          </a:p>
          <a:p>
            <a:pPr marL="0" indent="0">
              <a:buNone/>
            </a:pPr>
            <a:r>
              <a:rPr lang="en-US" sz="2400" b="1" dirty="0" smtClean="0"/>
              <a:t>6. SUPERVISOR											        </a:t>
            </a:r>
            <a:r>
              <a:rPr lang="en-US" sz="2000" b="1" dirty="0" err="1" smtClean="0"/>
              <a:t>Exam_Registration</a:t>
            </a:r>
            <a:endParaRPr lang="en-US" sz="2000" b="1" dirty="0" smtClean="0"/>
          </a:p>
          <a:p>
            <a:pPr marL="0" indent="0">
              <a:buNone/>
            </a:pPr>
            <a:r>
              <a:rPr lang="en-US" sz="2400" b="1" dirty="0" smtClean="0"/>
              <a:t>7. RESULT			   Supervisor																																																																	</a:t>
            </a:r>
            <a:r>
              <a:rPr lang="en-US" sz="2400" b="1" dirty="0" err="1" smtClean="0"/>
              <a:t>Exam_Shedule</a:t>
            </a:r>
            <a:r>
              <a:rPr lang="en-US" sz="2400" b="1" dirty="0" smtClean="0"/>
              <a:t>					</a:t>
            </a:r>
            <a:r>
              <a:rPr lang="en-US" sz="2400" b="1" dirty="0" err="1" smtClean="0"/>
              <a:t>Exam_Centers</a:t>
            </a:r>
            <a:r>
              <a:rPr lang="en-US" sz="2400" b="1" dirty="0" smtClean="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955" y="3070619"/>
            <a:ext cx="2571750" cy="2571750"/>
          </a:xfrm>
          <a:prstGeom prst="rect">
            <a:avLst/>
          </a:prstGeom>
        </p:spPr>
      </p:pic>
      <p:sp>
        <p:nvSpPr>
          <p:cNvPr id="11" name="Down Arrow 10"/>
          <p:cNvSpPr/>
          <p:nvPr/>
        </p:nvSpPr>
        <p:spPr>
          <a:xfrm>
            <a:off x="8567236" y="2950589"/>
            <a:ext cx="152558" cy="30813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rot="2572614">
            <a:off x="9817974" y="3327335"/>
            <a:ext cx="151310" cy="43630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5" name="Down Arrow 14"/>
          <p:cNvSpPr/>
          <p:nvPr/>
        </p:nvSpPr>
        <p:spPr>
          <a:xfrm rot="5968256">
            <a:off x="9584938" y="4469507"/>
            <a:ext cx="129362" cy="28559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6" name="Down Arrow 15"/>
          <p:cNvSpPr/>
          <p:nvPr/>
        </p:nvSpPr>
        <p:spPr>
          <a:xfrm rot="8051603" flipH="1">
            <a:off x="9026800" y="5643209"/>
            <a:ext cx="174785" cy="60698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7" name="Down Arrow 16"/>
          <p:cNvSpPr/>
          <p:nvPr/>
        </p:nvSpPr>
        <p:spPr>
          <a:xfrm rot="12915221">
            <a:off x="7537905" y="5395741"/>
            <a:ext cx="233997" cy="68270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8" name="Down Arrow 17"/>
          <p:cNvSpPr/>
          <p:nvPr/>
        </p:nvSpPr>
        <p:spPr>
          <a:xfrm rot="15243116">
            <a:off x="7059977" y="4469506"/>
            <a:ext cx="215516" cy="66085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Down Arrow 18"/>
          <p:cNvSpPr/>
          <p:nvPr/>
        </p:nvSpPr>
        <p:spPr>
          <a:xfrm rot="18194687">
            <a:off x="7152636" y="2921497"/>
            <a:ext cx="257707" cy="60585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Tree>
    <p:extLst>
      <p:ext uri="{BB962C8B-B14F-4D97-AF65-F5344CB8AC3E}">
        <p14:creationId xmlns:p14="http://schemas.microsoft.com/office/powerpoint/2010/main" val="3847703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435" y="-207390"/>
            <a:ext cx="10702565" cy="7513163"/>
          </a:xfrm>
        </p:spPr>
        <p:txBody>
          <a:bodyPr>
            <a:normAutofit fontScale="90000"/>
          </a:bodyPr>
          <a:lstStyle/>
          <a:p>
            <a:pPr>
              <a:lnSpc>
                <a:spcPct val="150000"/>
              </a:lnSpc>
            </a:pPr>
            <a:r>
              <a:rPr lang="en-US" b="1" dirty="0" smtClean="0">
                <a:solidFill>
                  <a:schemeClr val="accent4">
                    <a:lumMod val="60000"/>
                    <a:lumOff val="40000"/>
                  </a:schemeClr>
                </a:solidFill>
              </a:rPr>
              <a:t>1. Exams 	:</a:t>
            </a:r>
            <a:br>
              <a:rPr lang="en-US" b="1" dirty="0" smtClean="0">
                <a:solidFill>
                  <a:schemeClr val="accent4">
                    <a:lumMod val="60000"/>
                    <a:lumOff val="40000"/>
                  </a:schemeClr>
                </a:solidFill>
              </a:rPr>
            </a:br>
            <a:r>
              <a:rPr lang="en-US" sz="2700" b="1" dirty="0" smtClean="0">
                <a:solidFill>
                  <a:schemeClr val="accent6">
                    <a:lumMod val="20000"/>
                    <a:lumOff val="80000"/>
                  </a:schemeClr>
                </a:solidFill>
              </a:rPr>
              <a:t>TABLE CREATION</a:t>
            </a:r>
            <a:r>
              <a:rPr lang="en-US" b="1" dirty="0" smtClean="0">
                <a:solidFill>
                  <a:schemeClr val="accent6">
                    <a:lumMod val="20000"/>
                    <a:lumOff val="80000"/>
                  </a:schemeClr>
                </a:solidFill>
              </a:rPr>
              <a:t/>
            </a:r>
            <a:br>
              <a:rPr lang="en-US" b="1" dirty="0" smtClean="0">
                <a:solidFill>
                  <a:schemeClr val="accent6">
                    <a:lumMod val="20000"/>
                    <a:lumOff val="80000"/>
                  </a:schemeClr>
                </a:solidFill>
              </a:rPr>
            </a:br>
            <a:r>
              <a:rPr lang="en-US" sz="2000" b="1" dirty="0" smtClean="0"/>
              <a:t>CREATE </a:t>
            </a:r>
            <a:r>
              <a:rPr lang="en-US" sz="2000" b="1" dirty="0"/>
              <a:t>TABLE Exams </a:t>
            </a:r>
            <a:r>
              <a:rPr lang="en-US" sz="2000" b="1" dirty="0" smtClean="0"/>
              <a:t>(</a:t>
            </a:r>
            <a:r>
              <a:rPr lang="en-US" sz="2000" b="1" dirty="0"/>
              <a:t/>
            </a:r>
            <a:br>
              <a:rPr lang="en-US" sz="2000" b="1" dirty="0"/>
            </a:br>
            <a:r>
              <a:rPr lang="en-US" sz="2000" b="1" dirty="0"/>
              <a:t>    EXAMID INT PRIMARY KEY,                     </a:t>
            </a:r>
            <a:br>
              <a:rPr lang="en-US" sz="2000" b="1" dirty="0"/>
            </a:br>
            <a:r>
              <a:rPr lang="en-US" sz="2000" b="1" dirty="0"/>
              <a:t>    EXAMNAME VARCHAR(50</a:t>
            </a:r>
            <a:r>
              <a:rPr lang="en-US" sz="2000" b="1" dirty="0" smtClean="0"/>
              <a:t>) </a:t>
            </a:r>
            <a:r>
              <a:rPr lang="en-US" sz="2000" b="1" dirty="0"/>
              <a:t>NOT NULL,             </a:t>
            </a:r>
            <a:br>
              <a:rPr lang="en-US" sz="2000" b="1" dirty="0"/>
            </a:br>
            <a:r>
              <a:rPr lang="en-US" sz="2000" b="1" dirty="0"/>
              <a:t>    EXAMTYPE CHAR(3) </a:t>
            </a:r>
            <a:r>
              <a:rPr lang="en-US" sz="2000" b="1" dirty="0" smtClean="0"/>
              <a:t>CHECK </a:t>
            </a:r>
            <a:r>
              <a:rPr lang="en-US" sz="2000" b="1" dirty="0"/>
              <a:t>(EXAMTYPE IN ('GOV', 'PVT')) </a:t>
            </a:r>
            <a:r>
              <a:rPr lang="en-US" sz="2000" b="1" dirty="0" smtClean="0"/>
              <a:t>NOT </a:t>
            </a:r>
            <a:r>
              <a:rPr lang="en-US" sz="2000" b="1" dirty="0"/>
              <a:t>NULL, </a:t>
            </a:r>
            <a:br>
              <a:rPr lang="en-US" sz="2000" b="1" dirty="0"/>
            </a:br>
            <a:r>
              <a:rPr lang="en-US" sz="2000" b="1" dirty="0"/>
              <a:t>    EXAMMODE VARCHAR(10) CHECK (EXAMMODE IN (</a:t>
            </a:r>
            <a:r>
              <a:rPr lang="en-US" sz="2000" b="1" dirty="0" smtClean="0"/>
              <a:t>'ONLINE', 	'OFFLINE</a:t>
            </a:r>
            <a:r>
              <a:rPr lang="en-US" sz="2000" b="1" dirty="0"/>
              <a:t>')) NOT NULL  </a:t>
            </a:r>
            <a:r>
              <a:rPr lang="en-US" sz="2000" b="1" dirty="0" smtClean="0"/>
              <a:t>);</a:t>
            </a:r>
            <a:r>
              <a:rPr lang="en-US" sz="2000" b="1" dirty="0"/>
              <a:t/>
            </a:r>
            <a:br>
              <a:rPr lang="en-US" sz="2000" b="1" dirty="0"/>
            </a:br>
            <a:r>
              <a:rPr lang="en-US" sz="2400" b="1" dirty="0" smtClean="0">
                <a:solidFill>
                  <a:schemeClr val="accent6">
                    <a:lumMod val="20000"/>
                    <a:lumOff val="80000"/>
                  </a:schemeClr>
                </a:solidFill>
              </a:rPr>
              <a:t>DATA INSERTION</a:t>
            </a:r>
            <a:r>
              <a:rPr lang="en-US" sz="2400" b="1" dirty="0"/>
              <a:t/>
            </a:r>
            <a:br>
              <a:rPr lang="en-US" sz="2400" b="1" dirty="0"/>
            </a:br>
            <a:r>
              <a:rPr lang="en-US" sz="1800" b="1" dirty="0"/>
              <a:t>SQL&gt; INSERT INTO EXAMS (EXAMID, EXAMNAME, EXAMTYPE, EXAMMODE)</a:t>
            </a:r>
            <a:br>
              <a:rPr lang="en-US" sz="1800" b="1" dirty="0"/>
            </a:br>
            <a:r>
              <a:rPr lang="en-US" sz="1800" b="1" dirty="0"/>
              <a:t>  2  VALUES(&amp; EXAMID,&amp;EXAMNAME,&amp;EXAMTYPE,&amp;EXAMMODE);</a:t>
            </a:r>
            <a:br>
              <a:rPr lang="en-US" sz="1800" b="1" dirty="0"/>
            </a:br>
            <a:r>
              <a:rPr lang="en-US" sz="1800" b="1" dirty="0"/>
              <a:t>Enter value for </a:t>
            </a:r>
            <a:r>
              <a:rPr lang="en-US" sz="1800" b="1" dirty="0" smtClean="0"/>
              <a:t>EXAMID: </a:t>
            </a:r>
            <a:r>
              <a:rPr lang="en-US" sz="1800" b="1" dirty="0"/>
              <a:t>1</a:t>
            </a:r>
            <a:br>
              <a:rPr lang="en-US" sz="1800" b="1" dirty="0"/>
            </a:br>
            <a:r>
              <a:rPr lang="en-US" sz="1800" b="1" dirty="0"/>
              <a:t>Enter value for </a:t>
            </a:r>
            <a:r>
              <a:rPr lang="en-US" sz="1800" b="1" dirty="0" smtClean="0"/>
              <a:t>EXAMNAME: </a:t>
            </a:r>
            <a:r>
              <a:rPr lang="en-US" sz="1800" b="1" dirty="0"/>
              <a:t>'UPSC'</a:t>
            </a:r>
            <a:br>
              <a:rPr lang="en-US" sz="1800" b="1" dirty="0"/>
            </a:br>
            <a:r>
              <a:rPr lang="en-US" sz="1800" b="1" dirty="0"/>
              <a:t>Enter value for </a:t>
            </a:r>
            <a:r>
              <a:rPr lang="en-US" sz="1800" b="1" dirty="0" smtClean="0"/>
              <a:t>EXAMTYPE: </a:t>
            </a:r>
            <a:r>
              <a:rPr lang="en-US" sz="1800" b="1" dirty="0"/>
              <a:t>'GOV'</a:t>
            </a:r>
            <a:br>
              <a:rPr lang="en-US" sz="1800" b="1" dirty="0"/>
            </a:br>
            <a:r>
              <a:rPr lang="en-US" sz="1800" b="1" dirty="0"/>
              <a:t>Enter value for </a:t>
            </a:r>
            <a:r>
              <a:rPr lang="en-US" sz="1800" b="1" dirty="0" smtClean="0"/>
              <a:t>EXAMMODE: </a:t>
            </a:r>
            <a:r>
              <a:rPr lang="en-US" sz="1800" b="1" dirty="0"/>
              <a:t>'ONLINE'</a:t>
            </a:r>
            <a:br>
              <a:rPr lang="en-US" sz="1800" b="1" dirty="0"/>
            </a:br>
            <a:r>
              <a:rPr lang="en-US" sz="1800" b="1" dirty="0"/>
              <a:t>old   2: VALUES(&amp; EXAMID,&amp;EXAMNAME,&amp;EXAMTYPE,&amp;EXAMMODE)</a:t>
            </a:r>
            <a:br>
              <a:rPr lang="en-US" sz="1800" b="1" dirty="0"/>
            </a:br>
            <a:r>
              <a:rPr lang="en-US" sz="1800" b="1" dirty="0"/>
              <a:t>new   2: VALUES(1,'UPSC','GOV','ONLINE')</a:t>
            </a:r>
            <a:r>
              <a:rPr lang="en-US" sz="1800" b="1" dirty="0" smtClean="0"/>
              <a:t>	</a:t>
            </a:r>
            <a:r>
              <a:rPr lang="en-US" sz="2200" b="1" dirty="0" smtClean="0"/>
              <a:t>	</a:t>
            </a:r>
            <a:r>
              <a:rPr lang="en-US" sz="2400" b="1" dirty="0" smtClean="0"/>
              <a:t>				</a:t>
            </a:r>
            <a:endParaRPr lang="en-US" sz="2400" b="1" dirty="0"/>
          </a:p>
        </p:txBody>
      </p:sp>
      <p:cxnSp>
        <p:nvCxnSpPr>
          <p:cNvPr id="4" name="Straight Connector 3"/>
          <p:cNvCxnSpPr/>
          <p:nvPr/>
        </p:nvCxnSpPr>
        <p:spPr>
          <a:xfrm>
            <a:off x="1489435" y="3233394"/>
            <a:ext cx="107025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057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435" y="518473"/>
            <a:ext cx="10702565" cy="6174558"/>
          </a:xfrm>
        </p:spPr>
        <p:txBody>
          <a:bodyPr>
            <a:normAutofit fontScale="90000"/>
          </a:bodyPr>
          <a:lstStyle/>
          <a:p>
            <a:pPr>
              <a:lnSpc>
                <a:spcPct val="150000"/>
              </a:lnSpc>
            </a:pPr>
            <a:r>
              <a:rPr lang="en-US" b="1" dirty="0">
                <a:solidFill>
                  <a:schemeClr val="accent4">
                    <a:lumMod val="60000"/>
                    <a:lumOff val="40000"/>
                  </a:schemeClr>
                </a:solidFill>
              </a:rPr>
              <a:t>2</a:t>
            </a:r>
            <a:r>
              <a:rPr lang="en-US" b="1" dirty="0" smtClean="0">
                <a:solidFill>
                  <a:schemeClr val="accent4">
                    <a:lumMod val="60000"/>
                    <a:lumOff val="40000"/>
                  </a:schemeClr>
                </a:solidFill>
              </a:rPr>
              <a:t>. Examinees	:</a:t>
            </a:r>
            <a:br>
              <a:rPr lang="en-US" b="1" dirty="0" smtClean="0">
                <a:solidFill>
                  <a:schemeClr val="accent4">
                    <a:lumMod val="60000"/>
                    <a:lumOff val="40000"/>
                  </a:schemeClr>
                </a:solidFill>
              </a:rPr>
            </a:br>
            <a:r>
              <a:rPr lang="en-US" sz="2700" b="1" dirty="0" smtClean="0">
                <a:solidFill>
                  <a:schemeClr val="accent6">
                    <a:lumMod val="20000"/>
                    <a:lumOff val="80000"/>
                  </a:schemeClr>
                </a:solidFill>
              </a:rPr>
              <a:t>TABLE CREATION</a:t>
            </a:r>
            <a:br>
              <a:rPr lang="en-US" sz="2700" b="1" dirty="0" smtClean="0">
                <a:solidFill>
                  <a:schemeClr val="accent6">
                    <a:lumMod val="20000"/>
                    <a:lumOff val="80000"/>
                  </a:schemeClr>
                </a:solidFill>
              </a:rPr>
            </a:br>
            <a:r>
              <a:rPr lang="en-US" sz="2200" b="1" dirty="0" smtClean="0"/>
              <a:t>CREATE </a:t>
            </a:r>
            <a:r>
              <a:rPr lang="en-US" sz="2200" b="1" dirty="0"/>
              <a:t>TABLE EXAMINEES (</a:t>
            </a:r>
            <a:br>
              <a:rPr lang="en-US" sz="2200" b="1" dirty="0"/>
            </a:br>
            <a:r>
              <a:rPr lang="en-US" sz="2200" b="1" dirty="0"/>
              <a:t>    	EXAMINEEID INT PRIMARY KEY,                     </a:t>
            </a:r>
            <a:br>
              <a:rPr lang="en-US" sz="2200" b="1" dirty="0"/>
            </a:br>
            <a:r>
              <a:rPr lang="en-US" sz="2200" b="1" dirty="0"/>
              <a:t>        FIRSTNAME VARCHAR(50) NOT NULL,                    </a:t>
            </a:r>
            <a:br>
              <a:rPr lang="en-US" sz="2200" b="1" dirty="0"/>
            </a:br>
            <a:r>
              <a:rPr lang="en-US" sz="2200" b="1" dirty="0"/>
              <a:t>    	MIDDLENAME VARCHAR(50),                            </a:t>
            </a:r>
            <a:br>
              <a:rPr lang="en-US" sz="2200" b="1" dirty="0"/>
            </a:br>
            <a:r>
              <a:rPr lang="en-US" sz="2200" b="1" dirty="0"/>
              <a:t>   	LASTNAME VARCHAR(50) NOT NULL,                        </a:t>
            </a:r>
            <a:br>
              <a:rPr lang="en-US" sz="2200" b="1" dirty="0"/>
            </a:br>
            <a:r>
              <a:rPr lang="en-US" sz="2200" b="1" dirty="0"/>
              <a:t> 	EMAIL VARCHAR(50) UNIQUE CHECK (EMAIL LIKE '%@%') NOT NULL,  </a:t>
            </a:r>
            <a:br>
              <a:rPr lang="en-US" sz="2200" b="1" dirty="0"/>
            </a:br>
            <a:r>
              <a:rPr lang="en-US" sz="2200" b="1" dirty="0"/>
              <a:t>    	CONTACTNO CHAR(10) UNIQUE CHECK (LENGTH(CONTACTNO) = 10) NOT NULL,     </a:t>
            </a:r>
            <a:br>
              <a:rPr lang="en-US" sz="2200" b="1" dirty="0"/>
            </a:br>
            <a:r>
              <a:rPr lang="en-US" sz="2200" b="1" dirty="0"/>
              <a:t>	AGE INT NOT NULL,                              </a:t>
            </a:r>
            <a:br>
              <a:rPr lang="en-US" sz="2200" b="1" dirty="0"/>
            </a:br>
            <a:r>
              <a:rPr lang="en-US" sz="2200" b="1" dirty="0"/>
              <a:t>        ADDRESS VARCHAR(200) NOT NULL                   </a:t>
            </a:r>
            <a:br>
              <a:rPr lang="en-US" sz="2200" b="1" dirty="0"/>
            </a:br>
            <a:r>
              <a:rPr lang="en-US" sz="2200" b="1" dirty="0"/>
              <a:t>   );</a:t>
            </a:r>
            <a:r>
              <a:rPr lang="en-US" sz="2000" b="1" dirty="0"/>
              <a:t/>
            </a:r>
            <a:br>
              <a:rPr lang="en-US" sz="2000" b="1" dirty="0"/>
            </a:br>
            <a:r>
              <a:rPr lang="en-US" sz="1800" dirty="0" smtClean="0"/>
              <a:t>	</a:t>
            </a:r>
            <a:r>
              <a:rPr lang="en-US" sz="2200" dirty="0" smtClean="0"/>
              <a:t>	</a:t>
            </a:r>
            <a:r>
              <a:rPr lang="en-US" sz="2400" dirty="0" smtClean="0"/>
              <a:t>				</a:t>
            </a:r>
            <a:endParaRPr lang="en-US" sz="2400" dirty="0"/>
          </a:p>
        </p:txBody>
      </p:sp>
    </p:spTree>
    <p:extLst>
      <p:ext uri="{BB962C8B-B14F-4D97-AF65-F5344CB8AC3E}">
        <p14:creationId xmlns:p14="http://schemas.microsoft.com/office/powerpoint/2010/main" val="72415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79" y="-207390"/>
            <a:ext cx="11390722" cy="7145517"/>
          </a:xfrm>
        </p:spPr>
        <p:txBody>
          <a:bodyPr>
            <a:normAutofit fontScale="90000"/>
          </a:bodyPr>
          <a:lstStyle/>
          <a:p>
            <a:pPr>
              <a:lnSpc>
                <a:spcPct val="150000"/>
              </a:lnSpc>
            </a:pPr>
            <a:r>
              <a:rPr lang="en-US" b="1" dirty="0">
                <a:solidFill>
                  <a:schemeClr val="accent4">
                    <a:lumMod val="60000"/>
                    <a:lumOff val="40000"/>
                  </a:schemeClr>
                </a:solidFill>
              </a:rPr>
              <a:t>2</a:t>
            </a:r>
            <a:r>
              <a:rPr lang="en-US" b="1" dirty="0" smtClean="0">
                <a:solidFill>
                  <a:schemeClr val="accent4">
                    <a:lumMod val="60000"/>
                    <a:lumOff val="40000"/>
                  </a:schemeClr>
                </a:solidFill>
              </a:rPr>
              <a:t>. Examinees	:</a:t>
            </a:r>
            <a:br>
              <a:rPr lang="en-US" b="1" dirty="0" smtClean="0">
                <a:solidFill>
                  <a:schemeClr val="accent4">
                    <a:lumMod val="60000"/>
                    <a:lumOff val="40000"/>
                  </a:schemeClr>
                </a:solidFill>
              </a:rPr>
            </a:br>
            <a:r>
              <a:rPr lang="en-US" sz="2700" b="1" dirty="0">
                <a:solidFill>
                  <a:schemeClr val="accent6">
                    <a:lumMod val="20000"/>
                    <a:lumOff val="80000"/>
                  </a:schemeClr>
                </a:solidFill>
              </a:rPr>
              <a:t>	</a:t>
            </a:r>
            <a:r>
              <a:rPr lang="en-US" sz="2700" b="1" dirty="0" smtClean="0">
                <a:solidFill>
                  <a:schemeClr val="accent6">
                    <a:lumMod val="20000"/>
                    <a:lumOff val="80000"/>
                  </a:schemeClr>
                </a:solidFill>
              </a:rPr>
              <a:t>	DATA INSERTION:</a:t>
            </a:r>
            <a:br>
              <a:rPr lang="en-US" sz="2700" b="1" dirty="0" smtClean="0">
                <a:solidFill>
                  <a:schemeClr val="accent6">
                    <a:lumMod val="20000"/>
                    <a:lumOff val="80000"/>
                  </a:schemeClr>
                </a:solidFill>
              </a:rPr>
            </a:br>
            <a:r>
              <a:rPr lang="en-US" sz="1800" b="1" dirty="0" smtClean="0"/>
              <a:t>SQL</a:t>
            </a:r>
            <a:r>
              <a:rPr lang="en-US" sz="1800" b="1" dirty="0"/>
              <a:t>&gt; INSERT INTO EXAMINEES (EXAMINEEID,FIRSTNAME,MIDDLENAME,LASTNAME,EMAIL,CONTACTNO,AGE,ADDRESS)</a:t>
            </a:r>
            <a:br>
              <a:rPr lang="en-US" sz="1800" b="1" dirty="0"/>
            </a:br>
            <a:r>
              <a:rPr lang="en-US" sz="1800" b="1" dirty="0"/>
              <a:t>  2  VALUES(&amp;EXAMINEEID,&amp;FIRSTNAME,&amp;MIDDLENAME,&amp;LASTNAME,&amp;EMAIL,&amp;CONTACTNO,&amp;AGE,&amp;ADDRESS);</a:t>
            </a:r>
            <a:br>
              <a:rPr lang="en-US" sz="1800" b="1" dirty="0"/>
            </a:br>
            <a:r>
              <a:rPr lang="en-US" sz="1800" b="1" dirty="0"/>
              <a:t>Enter value for </a:t>
            </a:r>
            <a:r>
              <a:rPr lang="en-US" sz="1800" b="1" dirty="0" smtClean="0"/>
              <a:t>EXAMINEEID: </a:t>
            </a:r>
            <a:r>
              <a:rPr lang="en-US" sz="1800" b="1" dirty="0"/>
              <a:t>1</a:t>
            </a:r>
            <a:br>
              <a:rPr lang="en-US" sz="1800" b="1" dirty="0"/>
            </a:br>
            <a:r>
              <a:rPr lang="en-US" sz="1800" b="1" dirty="0"/>
              <a:t>Enter value for </a:t>
            </a:r>
            <a:r>
              <a:rPr lang="en-US" sz="1800" b="1" dirty="0" smtClean="0"/>
              <a:t>FIRSTNAME: </a:t>
            </a:r>
            <a:r>
              <a:rPr lang="en-US" sz="1800" b="1" dirty="0"/>
              <a:t>'PRATIKSHA'</a:t>
            </a:r>
            <a:br>
              <a:rPr lang="en-US" sz="1800" b="1" dirty="0"/>
            </a:br>
            <a:r>
              <a:rPr lang="en-US" sz="1800" b="1" dirty="0"/>
              <a:t>Enter value for </a:t>
            </a:r>
            <a:r>
              <a:rPr lang="en-US" sz="1800" b="1" dirty="0" smtClean="0"/>
              <a:t>MIDDLENAME: </a:t>
            </a:r>
            <a:r>
              <a:rPr lang="en-US" sz="1800" b="1" dirty="0"/>
              <a:t>'GANESH'</a:t>
            </a:r>
            <a:br>
              <a:rPr lang="en-US" sz="1800" b="1" dirty="0"/>
            </a:br>
            <a:r>
              <a:rPr lang="en-US" sz="1800" b="1" dirty="0"/>
              <a:t>Enter value for </a:t>
            </a:r>
            <a:r>
              <a:rPr lang="en-US" sz="1800" b="1" dirty="0" smtClean="0"/>
              <a:t>LASTNAME: </a:t>
            </a:r>
            <a:r>
              <a:rPr lang="en-US" sz="1800" b="1" dirty="0"/>
              <a:t>'PATIL'</a:t>
            </a:r>
            <a:br>
              <a:rPr lang="en-US" sz="1800" b="1" dirty="0"/>
            </a:br>
            <a:r>
              <a:rPr lang="en-US" sz="1800" b="1" dirty="0"/>
              <a:t>Enter value for </a:t>
            </a:r>
            <a:r>
              <a:rPr lang="en-US" sz="1800" b="1" dirty="0" smtClean="0"/>
              <a:t>EMAIL: </a:t>
            </a:r>
            <a:r>
              <a:rPr lang="en-US" sz="1800" b="1" dirty="0"/>
              <a:t>'pratiksha@gmail.com'</a:t>
            </a:r>
            <a:br>
              <a:rPr lang="en-US" sz="1800" b="1" dirty="0"/>
            </a:br>
            <a:r>
              <a:rPr lang="en-US" sz="1800" b="1" dirty="0"/>
              <a:t>Enter value for </a:t>
            </a:r>
            <a:r>
              <a:rPr lang="en-US" sz="1800" b="1" dirty="0" smtClean="0"/>
              <a:t>CONTACTNO: </a:t>
            </a:r>
            <a:r>
              <a:rPr lang="en-US" sz="1800" b="1" dirty="0"/>
              <a:t>9022011024</a:t>
            </a:r>
            <a:br>
              <a:rPr lang="en-US" sz="1800" b="1" dirty="0"/>
            </a:br>
            <a:r>
              <a:rPr lang="en-US" sz="1800" b="1" dirty="0"/>
              <a:t>Enter value for </a:t>
            </a:r>
            <a:r>
              <a:rPr lang="en-US" sz="1800" b="1" dirty="0" smtClean="0"/>
              <a:t>AGE: </a:t>
            </a:r>
            <a:r>
              <a:rPr lang="en-US" sz="1800" b="1" dirty="0"/>
              <a:t>22</a:t>
            </a:r>
            <a:br>
              <a:rPr lang="en-US" sz="1800" b="1" dirty="0"/>
            </a:br>
            <a:r>
              <a:rPr lang="en-US" sz="1800" b="1" dirty="0"/>
              <a:t>Enter value for </a:t>
            </a:r>
            <a:r>
              <a:rPr lang="en-US" sz="1800" b="1" dirty="0" smtClean="0"/>
              <a:t>ADDRESS: </a:t>
            </a:r>
            <a:r>
              <a:rPr lang="en-US" sz="1800" b="1" dirty="0"/>
              <a:t>'BULDANA'</a:t>
            </a:r>
            <a:br>
              <a:rPr lang="en-US" sz="1800" b="1" dirty="0"/>
            </a:br>
            <a:r>
              <a:rPr lang="en-US" sz="1800" b="1" dirty="0"/>
              <a:t>old   2: VALUES(&amp;EXAMINEEID,&amp;FIRSTNAME,&amp;MIDDLENAME,&amp;LASTNAME,&amp;EMAIL,&amp;CONTACTNO,&amp;AGE,&amp;ADDRESS)</a:t>
            </a:r>
            <a:br>
              <a:rPr lang="en-US" sz="1800" b="1" dirty="0"/>
            </a:br>
            <a:r>
              <a:rPr lang="en-US" sz="1800" b="1" dirty="0"/>
              <a:t>new   2: VALUES(1,'PRATIKSHA','GANESH','PATIL','pratiksha@gmail.com',9022011024,22,'BULDANA')</a:t>
            </a:r>
            <a:br>
              <a:rPr lang="en-US" sz="1800" b="1" dirty="0"/>
            </a:br>
            <a:r>
              <a:rPr lang="en-US" sz="1800" b="1" dirty="0"/>
              <a:t/>
            </a:r>
            <a:br>
              <a:rPr lang="en-US" sz="1800" b="1" dirty="0"/>
            </a:br>
            <a:r>
              <a:rPr lang="en-US" sz="1800" b="1" dirty="0"/>
              <a:t>1 row created.</a:t>
            </a:r>
            <a:r>
              <a:rPr lang="en-US" sz="1300" dirty="0"/>
              <a:t/>
            </a:r>
            <a:br>
              <a:rPr lang="en-US" sz="1300" dirty="0"/>
            </a:br>
            <a:r>
              <a:rPr lang="en-US" sz="1200" dirty="0" smtClean="0"/>
              <a:t>	</a:t>
            </a:r>
            <a:r>
              <a:rPr lang="en-US" sz="1600" dirty="0" smtClean="0"/>
              <a:t>	</a:t>
            </a:r>
            <a:r>
              <a:rPr lang="en-US" sz="1800" dirty="0" smtClean="0"/>
              <a:t>				</a:t>
            </a:r>
            <a:endParaRPr lang="en-US" sz="1800" dirty="0"/>
          </a:p>
        </p:txBody>
      </p:sp>
    </p:spTree>
    <p:extLst>
      <p:ext uri="{BB962C8B-B14F-4D97-AF65-F5344CB8AC3E}">
        <p14:creationId xmlns:p14="http://schemas.microsoft.com/office/powerpoint/2010/main" val="2064944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699</TotalTime>
  <Words>1778</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Century Gothic</vt:lpstr>
      <vt:lpstr>Harlow Solid Italic</vt:lpstr>
      <vt:lpstr>Wingdings 3</vt:lpstr>
      <vt:lpstr>Wisp</vt:lpstr>
      <vt:lpstr>QSPIDERS PUNE SQL PROJECT PRESENTATION BY  SQL ASPIRANTS </vt:lpstr>
      <vt:lpstr>                                                                      FROM SQL ASPIRANTS</vt:lpstr>
      <vt:lpstr>Title :    EXAMHUB : Precision In Excellence</vt:lpstr>
      <vt:lpstr>TODAY’S COMPITATIVE WORLD  Today’s dynamic and competitive environment, adaptability, continuous  learning, and a proactive approach to change are vital for success. </vt:lpstr>
      <vt:lpstr>Project Need :  1. One Student ,     Many Exams 2. Easy Conduction of     Diverse Exams 3. Data Should be     Secured  4. Data Management 5. To Reduce the     Workload</vt:lpstr>
      <vt:lpstr>Components (TABLES ) of the Project </vt:lpstr>
      <vt:lpstr>1. Exams  : TABLE CREATION CREATE TABLE Exams (     EXAMID INT PRIMARY KEY,                          EXAMNAME VARCHAR(50) NOT NULL,                  EXAMTYPE CHAR(3) CHECK (EXAMTYPE IN ('GOV', 'PVT')) NOT NULL,      EXAMMODE VARCHAR(10) CHECK (EXAMMODE IN ('ONLINE',  'OFFLINE')) NOT NULL  ); DATA INSERTION SQL&gt; INSERT INTO EXAMS (EXAMID, EXAMNAME, EXAMTYPE, EXAMMODE)   2  VALUES(&amp; EXAMID,&amp;EXAMNAME,&amp;EXAMTYPE,&amp;EXAMMODE); Enter value for EXAMID: 1 Enter value for EXAMNAME: 'UPSC' Enter value for EXAMTYPE: 'GOV' Enter value for EXAMMODE: 'ONLINE' old   2: VALUES(&amp; EXAMID,&amp;EXAMNAME,&amp;EXAMTYPE,&amp;EXAMMODE) new   2: VALUES(1,'UPSC','GOV','ONLINE')      </vt:lpstr>
      <vt:lpstr>2. Examinees : TABLE CREATION CREATE TABLE EXAMINEES (      EXAMINEEID INT PRIMARY KEY,                              FIRSTNAME VARCHAR(50) NOT NULL,                          MIDDLENAME VARCHAR(50),                                 LASTNAME VARCHAR(50) NOT NULL,                           EMAIL VARCHAR(50) UNIQUE CHECK (EMAIL LIKE '%@%') NOT NULL,        CONTACTNO CHAR(10) UNIQUE CHECK (LENGTH(CONTACTNO) = 10) NOT NULL,       AGE INT NOT NULL,                                       ADDRESS VARCHAR(200) NOT NULL                       );       </vt:lpstr>
      <vt:lpstr>2. Examinees :   DATA INSERTION: SQL&gt; INSERT INTO EXAMINEES (EXAMINEEID,FIRSTNAME,MIDDLENAME,LASTNAME,EMAIL,CONTACTNO,AGE,ADDRESS)   2  VALUES(&amp;EXAMINEEID,&amp;FIRSTNAME,&amp;MIDDLENAME,&amp;LASTNAME,&amp;EMAIL,&amp;CONTACTNO,&amp;AGE,&amp;ADDRESS); Enter value for EXAMINEEID: 1 Enter value for FIRSTNAME: 'PRATIKSHA' Enter value for MIDDLENAME: 'GANESH' Enter value for LASTNAME: 'PATIL' Enter value for EMAIL: 'pratiksha@gmail.com' Enter value for CONTACTNO: 9022011024 Enter value for AGE: 22 Enter value for ADDRESS: 'BULDANA' old   2: VALUES(&amp;EXAMINEEID,&amp;FIRSTNAME,&amp;MIDDLENAME,&amp;LASTNAME,&amp;EMAIL,&amp;CONTACTNO,&amp;AGE,&amp;ADDRESS) new   2: VALUES(1,'PRATIKSHA','GANESH','PATIL','pratiksha@gmail.com',9022011024,22,'BULDANA')  1 row created.       </vt:lpstr>
      <vt:lpstr> 3.Exam_Registration :   TABLE CREATION:        DATA INSERTION CREATE TABLE EXAM_REGISTRATION (     REG_ID INT PRIMARY KEY,      EXAMID INT,     EXAMINEEID INT,     REG_DATE DATE NOT NULL,    REG_STATUS VARCHAR(20) NOT NULL CHECK  (REG_STATUS IN('CONFIRMED','PENDING','CANCELLED')),     CONSTRAINT EXAMID_FK FOREIGN KEY (EXAMID)  REFERENCES EXAMS (EXAMID),    CONSTRAINT EXAMINEE_FK FOREIGN KEY (EXAMINEEID)  REFERENCES EXAMINEE (EXAMINEEID)); Table created       </vt:lpstr>
      <vt:lpstr> 4. Exam_Centers :   TABLE CREATION:        DATA INSERTION CREATE TABLE EXAM_CENTERS ( CENTERID INT PRIMARY KEY, CENTERNAME VARCHAR(50) NOT NULL, CENTERLOCATION VARCHAR (50) NOT NULL, EXAMINEE_CAPACITY INT NOT NULL ); Table created.       </vt:lpstr>
      <vt:lpstr> 5. ExamShedules :   TABLE CREATION:        CREATE TABLE EXAMSHEDULES (     SHEDULEID INT PRIMARY KEY ,     EXAMID INT,     CENTERID INT,     EXAM_DATE DATE NOT NULL,     TIME_SLOT VARCHAR(50) NOT NULL,      FOREIGN KEY (EXAMID)  REFERENCES EXAMS(EXAMID),     FOREIGN KEY (CENTERID)  REFERENCES EXAM_CENTERS(CENTERID) );   </vt:lpstr>
      <vt:lpstr> 6. Supervisor :   TABLE CREATION:        CREATE TABLE SUPERVISOR  ( SID INT PRIMARY KEY, SNAME VARCHAR(50) NOT NULL, SEMAIL VARCHAR(50) UNIQUE  CHECK (SEMAIL LIKE '%@%') NOT NULL, SCONTACTNO CHAR(10) UNIQUE CHECK  (LENGTH(SCONTACTNO) = 10) NOT NULL,  EXAMID INT, CENTERID INT,     FOREIGN KEY (EXAMID)  REFERENCES EXAMS(EXAMID),     FOREIGN KEY (CENTERID)  REFERENCES EXAM_CENTERS(CENTERID));      </vt:lpstr>
      <vt:lpstr> 7. Result :   TABLE CREATION:        CREATE TABLE RESULT (     RESULTID INT PRIMARY KEY,     Reg_Id INT  Not Null ,      MARKS_OBTAINED DECIMAL(5, 2) NOT NULL,      TOTAL_MARKS INT NOT NULL,     PERCENTAGE FLOAT NOT NULL, RESULT_STATUS VARCHAR(5) CHECK  (RESULT_STATUS IN ('PASS', 'FAIL'),     FOREIGN KEY Reg_Id) REFERENCES  EXAM_Registration(Reg_Id), );     </vt:lpstr>
      <vt:lpstr>EXAMHUB:</vt:lpstr>
      <vt:lpstr>EXAMHUB:</vt:lpstr>
      <vt:lpstr>CONCLUSION  1.Automation and Efficiency:  Scheduling: Automates the scheduling of exams, reducing administrative overhead.  2.Data Management:  Centralized Database:  Data Integrity:  3.Enhanced Security:  4.Accuracy and Fairness:  5.Student Convenience:</vt:lpstr>
      <vt:lpstr>ANY QUESTION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123</cp:revision>
  <dcterms:created xsi:type="dcterms:W3CDTF">2024-07-11T05:25:38Z</dcterms:created>
  <dcterms:modified xsi:type="dcterms:W3CDTF">2024-07-15T18:32:18Z</dcterms:modified>
</cp:coreProperties>
</file>