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9"/>
  </p:notesMasterIdLst>
  <p:handoutMasterIdLst>
    <p:handoutMasterId r:id="rId20"/>
  </p:handoutMasterIdLst>
  <p:sldIdLst>
    <p:sldId id="256" r:id="rId3"/>
    <p:sldId id="257" r:id="rId4"/>
    <p:sldId id="258" r:id="rId5"/>
    <p:sldId id="261" r:id="rId6"/>
    <p:sldId id="259" r:id="rId7"/>
    <p:sldId id="274" r:id="rId8"/>
    <p:sldId id="263" r:id="rId9"/>
    <p:sldId id="260" r:id="rId10"/>
    <p:sldId id="268" r:id="rId11"/>
    <p:sldId id="271" r:id="rId12"/>
    <p:sldId id="273" r:id="rId13"/>
    <p:sldId id="266" r:id="rId14"/>
    <p:sldId id="267" r:id="rId15"/>
    <p:sldId id="269" r:id="rId16"/>
    <p:sldId id="272" r:id="rId17"/>
    <p:sldId id="275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18"/>
    <p:restoredTop sz="94751"/>
  </p:normalViewPr>
  <p:slideViewPr>
    <p:cSldViewPr snapToGrid="0" snapToObjects="1">
      <p:cViewPr varScale="1">
        <p:scale>
          <a:sx n="153" d="100"/>
          <a:sy n="153" d="100"/>
        </p:scale>
        <p:origin x="168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handoutMaster" Target="handoutMasters/handout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5C0EC9-9C91-1843-9AA7-0632233D0344}" type="datetimeFigureOut">
              <a:rPr lang="en-US" smtClean="0"/>
              <a:t>6/17/17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69FEF-53A9-324E-B587-102543869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971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3237939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36687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55056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08328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1609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36645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6877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0534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3545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6401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639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2332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0483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79468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7530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699" cy="994172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699" cy="326350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03916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699" cy="994172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3886200" cy="326350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2"/>
          </p:nvPr>
        </p:nvSpPr>
        <p:spPr>
          <a:xfrm>
            <a:off x="4629150" y="1369218"/>
            <a:ext cx="3886200" cy="326350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85553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ctr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699" cy="994172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699" cy="326350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623887" y="1282303"/>
            <a:ext cx="7886699" cy="2139552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23887" y="3442097"/>
            <a:ext cx="7886699" cy="112514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699" cy="994172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3886200" cy="326350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2"/>
          </p:nvPr>
        </p:nvSpPr>
        <p:spPr>
          <a:xfrm>
            <a:off x="4629150" y="1369218"/>
            <a:ext cx="3886200" cy="326350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629840" y="273843"/>
            <a:ext cx="7886699" cy="994172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29840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2"/>
          </p:nvPr>
        </p:nvSpPr>
        <p:spPr>
          <a:xfrm>
            <a:off x="629840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0" cy="617934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0" cy="2763441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699" cy="994172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629840" y="342900"/>
            <a:ext cx="2949177" cy="120014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887390" y="740568"/>
            <a:ext cx="4629149" cy="3655218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254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381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2"/>
          </p:nvPr>
        </p:nvSpPr>
        <p:spPr>
          <a:xfrm>
            <a:off x="629840" y="1543050"/>
            <a:ext cx="2949177" cy="2858691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629840" y="342900"/>
            <a:ext cx="2949177" cy="120014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pic" idx="2"/>
          </p:nvPr>
        </p:nvSpPr>
        <p:spPr>
          <a:xfrm>
            <a:off x="3887390" y="740568"/>
            <a:ext cx="4629149" cy="3655218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45833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5238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29840" y="1543050"/>
            <a:ext cx="2949177" cy="2858691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699" cy="994172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3" cy="78866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8" cy="1971674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8" cy="5800724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72" r:id="rId12"/>
    <p:sldLayoutId id="214748367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699" cy="994172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33333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ct val="78571"/>
              <a:buNone/>
              <a:defRPr sz="1400"/>
            </a:lvl2pPr>
            <a:lvl3pPr lvl="2" indent="0">
              <a:spcBef>
                <a:spcPts val="0"/>
              </a:spcBef>
              <a:buSzPct val="78571"/>
              <a:buNone/>
              <a:defRPr sz="1400"/>
            </a:lvl3pPr>
            <a:lvl4pPr lvl="3" indent="0">
              <a:spcBef>
                <a:spcPts val="0"/>
              </a:spcBef>
              <a:buSzPct val="78571"/>
              <a:buNone/>
              <a:defRPr sz="1400"/>
            </a:lvl4pPr>
            <a:lvl5pPr lvl="4" indent="0">
              <a:spcBef>
                <a:spcPts val="0"/>
              </a:spcBef>
              <a:buSzPct val="78571"/>
              <a:buNone/>
              <a:defRPr sz="1400"/>
            </a:lvl5pPr>
            <a:lvl6pPr lvl="5" indent="0">
              <a:spcBef>
                <a:spcPts val="0"/>
              </a:spcBef>
              <a:buSzPct val="78571"/>
              <a:buNone/>
              <a:defRPr sz="1400"/>
            </a:lvl6pPr>
            <a:lvl7pPr lvl="6" indent="0">
              <a:spcBef>
                <a:spcPts val="0"/>
              </a:spcBef>
              <a:buSzPct val="78571"/>
              <a:buNone/>
              <a:defRPr sz="1400"/>
            </a:lvl7pPr>
            <a:lvl8pPr lvl="7" indent="0">
              <a:spcBef>
                <a:spcPts val="0"/>
              </a:spcBef>
              <a:buSzPct val="78571"/>
              <a:buNone/>
              <a:defRPr sz="1400"/>
            </a:lvl8pPr>
            <a:lvl9pPr lvl="8" indent="0">
              <a:spcBef>
                <a:spcPts val="0"/>
              </a:spcBef>
              <a:buSzPct val="78571"/>
              <a:buNone/>
              <a:defRPr sz="14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699" cy="326350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SzPct val="122222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SzPct val="122222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microsoft.com/office/2007/relationships/hdphoto" Target="../media/hdphoto1.wdp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subTitle" idx="1"/>
          </p:nvPr>
        </p:nvSpPr>
        <p:spPr>
          <a:xfrm>
            <a:off x="1017367" y="413027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C55A11"/>
              </a:buClr>
              <a:buSzPct val="25000"/>
              <a:buFont typeface="Arial"/>
              <a:buNone/>
            </a:pPr>
            <a:r>
              <a:rPr lang="en-GB" sz="1800" b="0" i="0" u="none" strike="noStrike" cap="none" dirty="0" smtClean="0">
                <a:solidFill>
                  <a:srgbClr val="C55A11"/>
                </a:solidFill>
                <a:latin typeface="Apple Symbols" charset="0"/>
                <a:ea typeface="Apple Symbols" charset="0"/>
                <a:cs typeface="Apple Symbols" charset="0"/>
                <a:sym typeface="Carme"/>
              </a:rPr>
              <a:t>Sunshine </a:t>
            </a:r>
            <a:r>
              <a:rPr lang="en-GB" sz="1800" b="0" i="0" u="none" strike="noStrike" cap="none" dirty="0" err="1" smtClean="0">
                <a:solidFill>
                  <a:srgbClr val="C55A11"/>
                </a:solidFill>
                <a:latin typeface="Apple Symbols" charset="0"/>
                <a:ea typeface="Apple Symbols" charset="0"/>
                <a:cs typeface="Apple Symbols" charset="0"/>
                <a:sym typeface="Carme"/>
              </a:rPr>
              <a:t>Dapp</a:t>
            </a:r>
            <a:r>
              <a:rPr lang="en-GB" sz="1800" b="0" i="0" u="none" strike="noStrike" cap="none" dirty="0" smtClean="0">
                <a:solidFill>
                  <a:srgbClr val="C55A11"/>
                </a:solidFill>
                <a:latin typeface="Apple Symbols" charset="0"/>
                <a:ea typeface="Apple Symbols" charset="0"/>
                <a:cs typeface="Apple Symbols" charset="0"/>
                <a:sym typeface="Carme"/>
              </a:rPr>
              <a:t> </a:t>
            </a:r>
            <a:r>
              <a:rPr lang="mr-IN" sz="1800" b="0" i="0" u="none" strike="noStrike" cap="none" dirty="0" smtClean="0">
                <a:solidFill>
                  <a:srgbClr val="C55A11"/>
                </a:solidFill>
                <a:latin typeface="Apple Symbols" charset="0"/>
                <a:ea typeface="Apple Symbols" charset="0"/>
                <a:cs typeface="Apple Symbols" charset="0"/>
                <a:sym typeface="Carme"/>
              </a:rPr>
              <a:t>–</a:t>
            </a:r>
            <a:r>
              <a:rPr lang="en-GB" sz="1800" b="0" i="0" u="none" strike="noStrike" cap="none" dirty="0" smtClean="0">
                <a:solidFill>
                  <a:srgbClr val="C55A11"/>
                </a:solidFill>
                <a:latin typeface="Apple Symbols" charset="0"/>
                <a:ea typeface="Apple Symbols" charset="0"/>
                <a:cs typeface="Apple Symbols" charset="0"/>
                <a:sym typeface="Carme"/>
              </a:rPr>
              <a:t> science validated skin health</a:t>
            </a:r>
            <a:endParaRPr lang="en-GB" sz="1800" b="0" i="0" u="none" strike="noStrike" cap="none" dirty="0">
              <a:solidFill>
                <a:srgbClr val="C55A11"/>
              </a:solidFill>
              <a:latin typeface="Apple Symbols" charset="0"/>
              <a:ea typeface="Apple Symbols" charset="0"/>
              <a:cs typeface="Apple Symbols" charset="0"/>
              <a:sym typeface="Carme"/>
            </a:endParaRPr>
          </a:p>
        </p:txBody>
      </p:sp>
      <p:pic>
        <p:nvPicPr>
          <p:cNvPr id="130" name="Shape 130"/>
          <p:cNvPicPr preferRelativeResize="0"/>
          <p:nvPr/>
        </p:nvPicPr>
        <p:blipFill rotWithShape="1">
          <a:blip r:embed="rId3">
            <a:alphaModFix/>
          </a:blip>
          <a:srcRect l="5816" r="3783" b="10021"/>
          <a:stretch/>
        </p:blipFill>
        <p:spPr>
          <a:xfrm>
            <a:off x="2177951" y="553721"/>
            <a:ext cx="4536831" cy="33867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699" cy="994172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GB" sz="3300" b="0" i="0" u="none" strike="noStrike" cap="none" dirty="0" smtClean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Business</a:t>
            </a:r>
            <a:endParaRPr lang="en-GB" sz="3300" b="0" i="0" u="none" strike="noStrike" cap="none" dirty="0">
              <a:solidFill>
                <a:schemeClr val="accent2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699" cy="326350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17780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dirty="0" smtClean="0"/>
              <a:t>Lowering the cost of GP visits,</a:t>
            </a:r>
          </a:p>
          <a:p>
            <a:pPr marL="17780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dirty="0" smtClean="0"/>
              <a:t>More data and time created to help people in need</a:t>
            </a:r>
          </a:p>
          <a:p>
            <a:pPr marL="17780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endParaRPr lang="en-GB" dirty="0"/>
          </a:p>
          <a:p>
            <a:pPr marL="17780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dirty="0" smtClean="0"/>
              <a:t>Pricing:</a:t>
            </a:r>
          </a:p>
          <a:p>
            <a:pPr marL="17780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dirty="0" smtClean="0"/>
              <a:t>per GP analytic snapshot, </a:t>
            </a:r>
          </a:p>
          <a:p>
            <a:pPr marL="17780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dirty="0" smtClean="0"/>
              <a:t>profit of successful referrals and clinician decisions </a:t>
            </a:r>
            <a:endParaRPr lang="en-GB" sz="21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9415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2">
                    <a:lumMod val="75000"/>
                  </a:schemeClr>
                </a:solidFill>
              </a:rPr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Gains for everyone </a:t>
            </a:r>
            <a:r>
              <a:rPr lang="mr-IN" dirty="0" smtClean="0"/>
              <a:t>–</a:t>
            </a:r>
            <a:r>
              <a:rPr lang="en-US" dirty="0" smtClean="0"/>
              <a:t> the incentives</a:t>
            </a:r>
          </a:p>
          <a:p>
            <a:r>
              <a:rPr lang="en-US" dirty="0" smtClean="0"/>
              <a:t> Accuracy of decision making improves</a:t>
            </a:r>
          </a:p>
          <a:p>
            <a:r>
              <a:rPr lang="en-US" dirty="0" smtClean="0"/>
              <a:t> Empower individuals to self monitor</a:t>
            </a:r>
          </a:p>
          <a:p>
            <a:r>
              <a:rPr lang="en-US" dirty="0"/>
              <a:t> </a:t>
            </a:r>
            <a:r>
              <a:rPr lang="en-US" dirty="0" smtClean="0"/>
              <a:t>Profitable way to improve health care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838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2275914" cy="994172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GB"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Mock Ups</a:t>
            </a:r>
          </a:p>
        </p:txBody>
      </p:sp>
      <p:pic>
        <p:nvPicPr>
          <p:cNvPr id="214" name="Shape 21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590365" y="273843"/>
            <a:ext cx="2606039" cy="4609031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Shape 215"/>
          <p:cNvSpPr txBox="1"/>
          <p:nvPr/>
        </p:nvSpPr>
        <p:spPr>
          <a:xfrm>
            <a:off x="3314533" y="1268015"/>
            <a:ext cx="1465978" cy="300082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Patient Interface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830356" y="2373839"/>
            <a:ext cx="1582046" cy="39581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GP/Clinician Interface</a:t>
            </a:r>
          </a:p>
        </p:txBody>
      </p:sp>
      <p:pic>
        <p:nvPicPr>
          <p:cNvPr id="221" name="Shape 22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079815" y="0"/>
            <a:ext cx="494510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Tech</a:t>
            </a:r>
          </a:p>
        </p:txBody>
      </p:sp>
      <p:sp>
        <p:nvSpPr>
          <p:cNvPr id="240" name="Shape 240"/>
          <p:cNvSpPr/>
          <p:nvPr/>
        </p:nvSpPr>
        <p:spPr>
          <a:xfrm>
            <a:off x="3502162" y="1008425"/>
            <a:ext cx="858900" cy="572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1" name="Shape 241"/>
          <p:cNvSpPr/>
          <p:nvPr/>
        </p:nvSpPr>
        <p:spPr>
          <a:xfrm>
            <a:off x="1987100" y="1008425"/>
            <a:ext cx="1196400" cy="5727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Dapps</a:t>
            </a:r>
          </a:p>
        </p:txBody>
      </p:sp>
      <p:sp>
        <p:nvSpPr>
          <p:cNvPr id="242" name="Shape 242"/>
          <p:cNvSpPr/>
          <p:nvPr/>
        </p:nvSpPr>
        <p:spPr>
          <a:xfrm>
            <a:off x="4569050" y="1008425"/>
            <a:ext cx="858900" cy="572700"/>
          </a:xfrm>
          <a:prstGeom prst="ellipse">
            <a:avLst/>
          </a:prstGeom>
          <a:solidFill>
            <a:srgbClr val="D9EAD3"/>
          </a:solidFill>
          <a:ln w="9525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/>
          <p:nvPr/>
        </p:nvSpPr>
        <p:spPr>
          <a:xfrm>
            <a:off x="5544950" y="1008425"/>
            <a:ext cx="858900" cy="572700"/>
          </a:xfrm>
          <a:prstGeom prst="ellipse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4" name="Shape 244"/>
          <p:cNvSpPr txBox="1"/>
          <p:nvPr/>
        </p:nvSpPr>
        <p:spPr>
          <a:xfrm>
            <a:off x="454675" y="1293850"/>
            <a:ext cx="1448100" cy="50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Self Monitoring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539000" y="2153525"/>
            <a:ext cx="1448100" cy="50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Crypto-storage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539000" y="3300325"/>
            <a:ext cx="1448100" cy="50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ML services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311700" y="4411750"/>
            <a:ext cx="2399400" cy="50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Blockchain security, permissions &amp; coordination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/>
          <p:nvPr/>
        </p:nvSpPr>
        <p:spPr>
          <a:xfrm>
            <a:off x="2859400" y="3255275"/>
            <a:ext cx="3724800" cy="656700"/>
          </a:xfrm>
          <a:prstGeom prst="diamon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Machine Learning</a:t>
            </a:r>
          </a:p>
        </p:txBody>
      </p:sp>
      <p:sp>
        <p:nvSpPr>
          <p:cNvPr id="249" name="Shape 249"/>
          <p:cNvSpPr/>
          <p:nvPr/>
        </p:nvSpPr>
        <p:spPr>
          <a:xfrm>
            <a:off x="2433775" y="2009125"/>
            <a:ext cx="353700" cy="43770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/>
          <p:nvPr/>
        </p:nvSpPr>
        <p:spPr>
          <a:xfrm>
            <a:off x="3746425" y="2046950"/>
            <a:ext cx="353700" cy="43770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1" name="Shape 251"/>
          <p:cNvSpPr/>
          <p:nvPr/>
        </p:nvSpPr>
        <p:spPr>
          <a:xfrm>
            <a:off x="4795975" y="2009125"/>
            <a:ext cx="353700" cy="43770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2" name="Shape 252"/>
          <p:cNvSpPr/>
          <p:nvPr/>
        </p:nvSpPr>
        <p:spPr>
          <a:xfrm>
            <a:off x="5786575" y="2009125"/>
            <a:ext cx="353700" cy="43770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53" name="Shape 253"/>
          <p:cNvCxnSpPr>
            <a:stCxn id="249" idx="4"/>
          </p:cNvCxnSpPr>
          <p:nvPr/>
        </p:nvCxnSpPr>
        <p:spPr>
          <a:xfrm>
            <a:off x="2787475" y="2227975"/>
            <a:ext cx="748800" cy="123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54" name="Shape 254"/>
          <p:cNvCxnSpPr>
            <a:stCxn id="250" idx="3"/>
          </p:cNvCxnSpPr>
          <p:nvPr/>
        </p:nvCxnSpPr>
        <p:spPr>
          <a:xfrm>
            <a:off x="3923275" y="2484650"/>
            <a:ext cx="370800" cy="88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55" name="Shape 255"/>
          <p:cNvCxnSpPr>
            <a:stCxn id="251" idx="3"/>
            <a:endCxn id="248" idx="0"/>
          </p:cNvCxnSpPr>
          <p:nvPr/>
        </p:nvCxnSpPr>
        <p:spPr>
          <a:xfrm flipH="1">
            <a:off x="4721725" y="2446825"/>
            <a:ext cx="251100" cy="80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56" name="Shape 256"/>
          <p:cNvCxnSpPr>
            <a:stCxn id="252" idx="3"/>
          </p:cNvCxnSpPr>
          <p:nvPr/>
        </p:nvCxnSpPr>
        <p:spPr>
          <a:xfrm flipH="1">
            <a:off x="5557225" y="2446825"/>
            <a:ext cx="406200" cy="88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57" name="Shape 257"/>
          <p:cNvCxnSpPr>
            <a:endCxn id="241" idx="5"/>
          </p:cNvCxnSpPr>
          <p:nvPr/>
        </p:nvCxnSpPr>
        <p:spPr>
          <a:xfrm rot="10800000">
            <a:off x="3008291" y="1497255"/>
            <a:ext cx="713400" cy="190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58" name="Shape 258"/>
          <p:cNvSpPr/>
          <p:nvPr/>
        </p:nvSpPr>
        <p:spPr>
          <a:xfrm>
            <a:off x="7087875" y="3129400"/>
            <a:ext cx="1549200" cy="88050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Data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/>
              <a:t>Science</a:t>
            </a:r>
          </a:p>
        </p:txBody>
      </p:sp>
      <p:sp>
        <p:nvSpPr>
          <p:cNvPr id="259" name="Shape 259"/>
          <p:cNvSpPr/>
          <p:nvPr/>
        </p:nvSpPr>
        <p:spPr>
          <a:xfrm>
            <a:off x="7436875" y="1111325"/>
            <a:ext cx="1272600" cy="8085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OUTCOME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/>
              <a:t>data</a:t>
            </a:r>
          </a:p>
        </p:txBody>
      </p:sp>
      <p:sp>
        <p:nvSpPr>
          <p:cNvPr id="260" name="Shape 260"/>
          <p:cNvSpPr/>
          <p:nvPr/>
        </p:nvSpPr>
        <p:spPr>
          <a:xfrm>
            <a:off x="2797100" y="4650800"/>
            <a:ext cx="949200" cy="212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3863900" y="4650800"/>
            <a:ext cx="949200" cy="212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4930700" y="4650800"/>
            <a:ext cx="949200" cy="212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5965900" y="4650800"/>
            <a:ext cx="949200" cy="212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64" name="Shape 264"/>
          <p:cNvCxnSpPr>
            <a:stCxn id="241" idx="3"/>
            <a:endCxn id="260" idx="1"/>
          </p:cNvCxnSpPr>
          <p:nvPr/>
        </p:nvCxnSpPr>
        <p:spPr>
          <a:xfrm>
            <a:off x="2162308" y="1497255"/>
            <a:ext cx="634800" cy="325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65" name="Shape 265"/>
          <p:cNvCxnSpPr>
            <a:stCxn id="260" idx="1"/>
          </p:cNvCxnSpPr>
          <p:nvPr/>
        </p:nvCxnSpPr>
        <p:spPr>
          <a:xfrm rot="10800000" flipH="1">
            <a:off x="2797100" y="3680750"/>
            <a:ext cx="583200" cy="107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66" name="Shape 266"/>
          <p:cNvCxnSpPr>
            <a:stCxn id="248" idx="1"/>
            <a:endCxn id="249" idx="3"/>
          </p:cNvCxnSpPr>
          <p:nvPr/>
        </p:nvCxnSpPr>
        <p:spPr>
          <a:xfrm rot="10800000">
            <a:off x="2610700" y="2446925"/>
            <a:ext cx="248700" cy="113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67" name="Shape 267"/>
          <p:cNvCxnSpPr>
            <a:stCxn id="241" idx="3"/>
            <a:endCxn id="249" idx="2"/>
          </p:cNvCxnSpPr>
          <p:nvPr/>
        </p:nvCxnSpPr>
        <p:spPr>
          <a:xfrm>
            <a:off x="2162308" y="1497255"/>
            <a:ext cx="271500" cy="73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68" name="Shape 268"/>
          <p:cNvCxnSpPr>
            <a:endCxn id="248" idx="3"/>
          </p:cNvCxnSpPr>
          <p:nvPr/>
        </p:nvCxnSpPr>
        <p:spPr>
          <a:xfrm flipH="1">
            <a:off x="6584200" y="3465725"/>
            <a:ext cx="503700" cy="11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69" name="Shape 269"/>
          <p:cNvCxnSpPr>
            <a:stCxn id="259" idx="1"/>
            <a:endCxn id="258" idx="0"/>
          </p:cNvCxnSpPr>
          <p:nvPr/>
        </p:nvCxnSpPr>
        <p:spPr>
          <a:xfrm flipH="1">
            <a:off x="7862575" y="1919825"/>
            <a:ext cx="210600" cy="120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70" name="Shape 270"/>
          <p:cNvSpPr/>
          <p:nvPr/>
        </p:nvSpPr>
        <p:spPr>
          <a:xfrm>
            <a:off x="7715250" y="4449750"/>
            <a:ext cx="1272600" cy="437700"/>
          </a:xfrm>
          <a:prstGeom prst="decagon">
            <a:avLst>
              <a:gd name="vf" fmla="val 105146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Research</a:t>
            </a:r>
          </a:p>
        </p:txBody>
      </p:sp>
      <p:cxnSp>
        <p:nvCxnSpPr>
          <p:cNvPr id="271" name="Shape 271"/>
          <p:cNvCxnSpPr>
            <a:stCxn id="270" idx="8"/>
            <a:endCxn id="258" idx="3"/>
          </p:cNvCxnSpPr>
          <p:nvPr/>
        </p:nvCxnSpPr>
        <p:spPr>
          <a:xfrm rot="10800000">
            <a:off x="7862422" y="4009950"/>
            <a:ext cx="292500" cy="43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72" name="Shape 272"/>
          <p:cNvCxnSpPr>
            <a:stCxn id="261" idx="1"/>
            <a:endCxn id="261" idx="1"/>
          </p:cNvCxnSpPr>
          <p:nvPr/>
        </p:nvCxnSpPr>
        <p:spPr>
          <a:xfrm>
            <a:off x="3863900" y="475685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73" name="Shape 273"/>
          <p:cNvCxnSpPr>
            <a:stCxn id="261" idx="1"/>
            <a:endCxn id="261" idx="1"/>
          </p:cNvCxnSpPr>
          <p:nvPr/>
        </p:nvCxnSpPr>
        <p:spPr>
          <a:xfrm>
            <a:off x="3863900" y="475685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74" name="Shape 274"/>
          <p:cNvCxnSpPr/>
          <p:nvPr/>
        </p:nvCxnSpPr>
        <p:spPr>
          <a:xfrm>
            <a:off x="3721725" y="4790975"/>
            <a:ext cx="198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699" cy="994172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GB" sz="33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Patient Data</a:t>
            </a:r>
          </a:p>
        </p:txBody>
      </p:sp>
      <p:sp>
        <p:nvSpPr>
          <p:cNvPr id="184" name="Shape 184"/>
          <p:cNvSpPr/>
          <p:nvPr/>
        </p:nvSpPr>
        <p:spPr>
          <a:xfrm>
            <a:off x="682297" y="1544022"/>
            <a:ext cx="1984038" cy="505309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C55A1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Mole Picture</a:t>
            </a:r>
          </a:p>
        </p:txBody>
      </p:sp>
      <p:sp>
        <p:nvSpPr>
          <p:cNvPr id="185" name="Shape 185"/>
          <p:cNvSpPr/>
          <p:nvPr/>
        </p:nvSpPr>
        <p:spPr>
          <a:xfrm>
            <a:off x="3369235" y="1544022"/>
            <a:ext cx="1934882" cy="505309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C55A1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NHS Data</a:t>
            </a:r>
          </a:p>
        </p:txBody>
      </p:sp>
      <p:sp>
        <p:nvSpPr>
          <p:cNvPr id="186" name="Shape 186"/>
          <p:cNvSpPr/>
          <p:nvPr/>
        </p:nvSpPr>
        <p:spPr>
          <a:xfrm>
            <a:off x="6181218" y="1538834"/>
            <a:ext cx="1893796" cy="505309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C55A1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Extra Factors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6427466" y="2283974"/>
            <a:ext cx="1647548" cy="147937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215900" marR="0" lvl="0" indent="-215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GB" sz="1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ocation</a:t>
            </a:r>
            <a:endParaRPr lang="en-GB"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5900" marR="0" lvl="0" indent="-215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1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Weather</a:t>
            </a:r>
          </a:p>
          <a:p>
            <a:pPr marL="215900" marR="0" lvl="0" indent="-215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Mole Growth</a:t>
            </a:r>
          </a:p>
          <a:p>
            <a:pPr marL="215900" marR="0" lvl="0" indent="-215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1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Mole colour change</a:t>
            </a:r>
          </a:p>
          <a:p>
            <a:pPr marL="215900" marR="0" lvl="0" indent="-215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Etc. </a:t>
            </a:r>
            <a:endParaRPr lang="en-GB"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5900" marR="0" lvl="0" indent="-2159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Shape 188"/>
          <p:cNvSpPr txBox="1"/>
          <p:nvPr/>
        </p:nvSpPr>
        <p:spPr>
          <a:xfrm>
            <a:off x="3369235" y="2314963"/>
            <a:ext cx="2008991" cy="1989487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215900" marR="0" lvl="0" indent="-215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GB" sz="1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revious </a:t>
            </a:r>
            <a:r>
              <a:rPr lang="en-GB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visits to NHS</a:t>
            </a:r>
          </a:p>
          <a:p>
            <a:pPr marL="215900" marR="0" lvl="0" indent="-215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GB" sz="1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llergies</a:t>
            </a:r>
            <a:endParaRPr lang="en-GB"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5900" marR="0" lvl="0" indent="-215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GB" sz="1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ured </a:t>
            </a:r>
            <a:r>
              <a:rPr lang="en-GB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cancer</a:t>
            </a:r>
          </a:p>
          <a:p>
            <a:pPr marL="215900" marR="0" lvl="0" indent="-215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GB" sz="1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istory </a:t>
            </a:r>
            <a:r>
              <a:rPr lang="en-GB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prescriptions</a:t>
            </a:r>
          </a:p>
          <a:p>
            <a:pPr marL="215900" marR="0" lvl="0" indent="-215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-GB" sz="1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ellbeing</a:t>
            </a:r>
            <a:endParaRPr lang="en-GB"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5900" marR="0" lvl="0" indent="-2159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5900" marR="0" lvl="0" indent="-2159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20" y="2327815"/>
            <a:ext cx="1804392" cy="143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28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GB" sz="33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Incentives</a:t>
            </a:r>
            <a:endParaRPr lang="en-GB" sz="33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2490700" y="1111523"/>
            <a:ext cx="2081299" cy="326350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177800" marR="0" lvl="0" indent="-17145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21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GPs:</a:t>
            </a:r>
          </a:p>
          <a:p>
            <a:pPr marL="177800" marR="0" lvl="0" indent="-17145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21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Points-based </a:t>
            </a:r>
            <a:r>
              <a:rPr lang="en-GB"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reward </a:t>
            </a:r>
            <a:r>
              <a:rPr lang="en-GB" sz="21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</a:t>
            </a:r>
          </a:p>
          <a:p>
            <a:pPr marL="177800" marR="0" lvl="0" indent="-17145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GB" dirty="0"/>
          </a:p>
          <a:p>
            <a:pPr marL="177800" marR="0" lvl="0" indent="-17145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21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Clinicians</a:t>
            </a:r>
            <a:endParaRPr lang="en-GB" sz="21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2"/>
          </p:nvPr>
        </p:nvSpPr>
        <p:spPr>
          <a:xfrm>
            <a:off x="331469" y="1174194"/>
            <a:ext cx="2021033" cy="3263503"/>
          </a:xfrm>
        </p:spPr>
        <p:txBody>
          <a:bodyPr/>
          <a:lstStyle/>
          <a:p>
            <a:r>
              <a:rPr lang="en-US" dirty="0" smtClean="0"/>
              <a:t> Individual:</a:t>
            </a:r>
          </a:p>
          <a:p>
            <a:endParaRPr lang="en-US" dirty="0"/>
          </a:p>
        </p:txBody>
      </p:sp>
      <p:sp>
        <p:nvSpPr>
          <p:cNvPr id="5" name="Shape 208"/>
          <p:cNvSpPr txBox="1">
            <a:spLocks/>
          </p:cNvSpPr>
          <p:nvPr/>
        </p:nvSpPr>
        <p:spPr>
          <a:xfrm>
            <a:off x="5138307" y="1111523"/>
            <a:ext cx="2081299" cy="326350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171450">
              <a:spcBef>
                <a:spcPts val="0"/>
              </a:spcBef>
            </a:pPr>
            <a:r>
              <a:rPr lang="en-GB" dirty="0" smtClean="0"/>
              <a:t>Economic</a:t>
            </a:r>
          </a:p>
          <a:p>
            <a:pPr indent="-171450">
              <a:spcBef>
                <a:spcPts val="0"/>
              </a:spcBef>
            </a:pPr>
            <a:endParaRPr lang="en-GB" dirty="0"/>
          </a:p>
          <a:p>
            <a:pPr indent="-171450">
              <a:spcBef>
                <a:spcPts val="0"/>
              </a:spcBef>
            </a:pPr>
            <a:r>
              <a:rPr lang="en-GB" dirty="0" smtClean="0"/>
              <a:t>£</a:t>
            </a:r>
          </a:p>
          <a:p>
            <a:pPr indent="-171450">
              <a:spcBef>
                <a:spcPts val="0"/>
              </a:spcBef>
            </a:pPr>
            <a:endParaRPr lang="en-GB" dirty="0"/>
          </a:p>
          <a:p>
            <a:pPr indent="-171450">
              <a:spcBef>
                <a:spcPts val="0"/>
              </a:spcBef>
            </a:pPr>
            <a:endParaRPr lang="en-GB" dirty="0" smtClean="0"/>
          </a:p>
          <a:p>
            <a:pPr indent="-171450">
              <a:spcBef>
                <a:spcPts val="0"/>
              </a:spcBef>
            </a:pPr>
            <a:r>
              <a:rPr lang="en-GB" dirty="0"/>
              <a:t>£</a:t>
            </a:r>
          </a:p>
        </p:txBody>
      </p:sp>
    </p:spTree>
    <p:extLst>
      <p:ext uri="{BB962C8B-B14F-4D97-AF65-F5344CB8AC3E}">
        <p14:creationId xmlns:p14="http://schemas.microsoft.com/office/powerpoint/2010/main" val="927708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699" cy="994172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3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699" cy="326350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17780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Sunshine - self monitoring skin cancer D-App that supports individuals, GPs and Outpatients clinics make evidence validated decisions. </a:t>
            </a:r>
          </a:p>
          <a:p>
            <a:pPr marL="177800" marR="0" lvl="0" indent="-17145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699" cy="994172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GB" sz="3300" b="0" i="0" u="none" strike="noStrike" cap="none" dirty="0" smtClean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The Problem - Motivation</a:t>
            </a:r>
            <a:endParaRPr lang="en-GB" sz="3300" b="0" i="0" u="none" strike="noStrike" cap="none" dirty="0">
              <a:solidFill>
                <a:schemeClr val="accent2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4893080" y="1394156"/>
            <a:ext cx="2987386" cy="326350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177800" marR="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21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Reducing </a:t>
            </a:r>
            <a:r>
              <a:rPr lang="en-GB"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number of visits to GPs, making the waiting lists for dermatologist referrals shorter. </a:t>
            </a:r>
          </a:p>
          <a:p>
            <a:pPr marL="177800" marR="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Incentive to self monitor</a:t>
            </a:r>
          </a:p>
          <a:p>
            <a:pPr marL="177800" marR="0" lvl="0" indent="-17145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 time monitoring with snapshots</a:t>
            </a:r>
          </a:p>
        </p:txBody>
      </p:sp>
      <p:pic>
        <p:nvPicPr>
          <p:cNvPr id="1026" name="Picture 2" descr="creen Shot 2017-06-17 at 16.45.2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978" y="1435894"/>
            <a:ext cx="2453467" cy="2229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38596" y="4081549"/>
            <a:ext cx="1636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source: Graham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/>
        </p:nvSpPr>
        <p:spPr>
          <a:xfrm>
            <a:off x="3632199" y="368300"/>
            <a:ext cx="1854200" cy="36829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Patient</a:t>
            </a:r>
          </a:p>
        </p:txBody>
      </p:sp>
      <p:sp>
        <p:nvSpPr>
          <p:cNvPr id="160" name="Shape 160"/>
          <p:cNvSpPr/>
          <p:nvPr/>
        </p:nvSpPr>
        <p:spPr>
          <a:xfrm>
            <a:off x="1130300" y="1282699"/>
            <a:ext cx="1854200" cy="368299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C55A1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Mole Picture</a:t>
            </a:r>
          </a:p>
        </p:txBody>
      </p:sp>
      <p:sp>
        <p:nvSpPr>
          <p:cNvPr id="161" name="Shape 161"/>
          <p:cNvSpPr/>
          <p:nvPr/>
        </p:nvSpPr>
        <p:spPr>
          <a:xfrm>
            <a:off x="3632199" y="1282699"/>
            <a:ext cx="1854200" cy="368299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C55A1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NHS Data</a:t>
            </a:r>
          </a:p>
        </p:txBody>
      </p:sp>
      <p:sp>
        <p:nvSpPr>
          <p:cNvPr id="162" name="Shape 162"/>
          <p:cNvSpPr/>
          <p:nvPr/>
        </p:nvSpPr>
        <p:spPr>
          <a:xfrm>
            <a:off x="6134097" y="1282699"/>
            <a:ext cx="1854200" cy="368299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C55A1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Extra Factors</a:t>
            </a:r>
          </a:p>
        </p:txBody>
      </p:sp>
      <p:sp>
        <p:nvSpPr>
          <p:cNvPr id="163" name="Shape 163"/>
          <p:cNvSpPr/>
          <p:nvPr/>
        </p:nvSpPr>
        <p:spPr>
          <a:xfrm>
            <a:off x="4241799" y="2197098"/>
            <a:ext cx="622301" cy="4953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C55A1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ML</a:t>
            </a:r>
          </a:p>
        </p:txBody>
      </p:sp>
      <p:sp>
        <p:nvSpPr>
          <p:cNvPr id="164" name="Shape 164"/>
          <p:cNvSpPr/>
          <p:nvPr/>
        </p:nvSpPr>
        <p:spPr>
          <a:xfrm>
            <a:off x="4248147" y="3098799"/>
            <a:ext cx="622301" cy="4953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C55A1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400" b="1" i="0" u="sng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GP</a:t>
            </a:r>
            <a:endParaRPr lang="en-GB" sz="1400" b="1" i="0" u="sng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4127498" y="3892548"/>
            <a:ext cx="850901" cy="4953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C55A1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Clinician</a:t>
            </a:r>
          </a:p>
        </p:txBody>
      </p:sp>
      <p:cxnSp>
        <p:nvCxnSpPr>
          <p:cNvPr id="166" name="Shape 166"/>
          <p:cNvCxnSpPr>
            <a:stCxn id="159" idx="2"/>
          </p:cNvCxnSpPr>
          <p:nvPr/>
        </p:nvCxnSpPr>
        <p:spPr>
          <a:xfrm>
            <a:off x="4559299" y="736599"/>
            <a:ext cx="0" cy="546000"/>
          </a:xfrm>
          <a:prstGeom prst="straightConnector1">
            <a:avLst/>
          </a:prstGeom>
          <a:noFill/>
          <a:ln w="19050" cap="flat" cmpd="sng">
            <a:solidFill>
              <a:srgbClr val="A5A5A5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67" name="Shape 167"/>
          <p:cNvCxnSpPr>
            <a:stCxn id="159" idx="1"/>
            <a:endCxn id="160" idx="0"/>
          </p:cNvCxnSpPr>
          <p:nvPr/>
        </p:nvCxnSpPr>
        <p:spPr>
          <a:xfrm flipH="1">
            <a:off x="2057499" y="552449"/>
            <a:ext cx="1574700" cy="730200"/>
          </a:xfrm>
          <a:prstGeom prst="straightConnector1">
            <a:avLst/>
          </a:prstGeom>
          <a:noFill/>
          <a:ln w="19050" cap="flat" cmpd="sng">
            <a:solidFill>
              <a:srgbClr val="A5A5A5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68" name="Shape 168"/>
          <p:cNvCxnSpPr>
            <a:stCxn id="159" idx="3"/>
            <a:endCxn id="162" idx="0"/>
          </p:cNvCxnSpPr>
          <p:nvPr/>
        </p:nvCxnSpPr>
        <p:spPr>
          <a:xfrm>
            <a:off x="5486399" y="552449"/>
            <a:ext cx="1574700" cy="730200"/>
          </a:xfrm>
          <a:prstGeom prst="straightConnector1">
            <a:avLst/>
          </a:prstGeom>
          <a:noFill/>
          <a:ln w="19050" cap="flat" cmpd="sng">
            <a:solidFill>
              <a:srgbClr val="A5A5A5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69" name="Shape 169"/>
          <p:cNvCxnSpPr>
            <a:stCxn id="161" idx="2"/>
          </p:cNvCxnSpPr>
          <p:nvPr/>
        </p:nvCxnSpPr>
        <p:spPr>
          <a:xfrm flipH="1">
            <a:off x="4552999" y="1650998"/>
            <a:ext cx="6300" cy="52080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70" name="Shape 170"/>
          <p:cNvCxnSpPr>
            <a:stCxn id="163" idx="2"/>
            <a:endCxn id="164" idx="0"/>
          </p:cNvCxnSpPr>
          <p:nvPr/>
        </p:nvCxnSpPr>
        <p:spPr>
          <a:xfrm>
            <a:off x="4552949" y="2692399"/>
            <a:ext cx="6300" cy="40650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71" name="Shape 171"/>
          <p:cNvCxnSpPr>
            <a:stCxn id="164" idx="2"/>
          </p:cNvCxnSpPr>
          <p:nvPr/>
        </p:nvCxnSpPr>
        <p:spPr>
          <a:xfrm>
            <a:off x="4559298" y="3594099"/>
            <a:ext cx="0" cy="273300"/>
          </a:xfrm>
          <a:prstGeom prst="straightConnector1">
            <a:avLst/>
          </a:prstGeom>
          <a:noFill/>
          <a:ln w="19050" cap="flat" cmpd="sng">
            <a:solidFill>
              <a:srgbClr val="A5A5A5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72" name="Shape 172"/>
          <p:cNvCxnSpPr>
            <a:stCxn id="165" idx="3"/>
            <a:endCxn id="164" idx="3"/>
          </p:cNvCxnSpPr>
          <p:nvPr/>
        </p:nvCxnSpPr>
        <p:spPr>
          <a:xfrm flipH="1" flipV="1">
            <a:off x="4870448" y="3346449"/>
            <a:ext cx="107951" cy="793749"/>
          </a:xfrm>
          <a:prstGeom prst="curvedConnector3">
            <a:avLst>
              <a:gd name="adj1" fmla="val -265666"/>
            </a:avLst>
          </a:prstGeom>
          <a:noFill/>
          <a:ln w="25400" cap="flat" cmpd="sng">
            <a:solidFill>
              <a:srgbClr val="A5A5A5"/>
            </a:solidFill>
            <a:prstDash val="lgDashDot"/>
            <a:miter/>
            <a:headEnd type="none" w="med" len="med"/>
            <a:tailEnd type="triangle" w="lg" len="lg"/>
          </a:ln>
        </p:spPr>
      </p:cxnSp>
      <p:cxnSp>
        <p:nvCxnSpPr>
          <p:cNvPr id="173" name="Shape 173"/>
          <p:cNvCxnSpPr>
            <a:stCxn id="160" idx="2"/>
            <a:endCxn id="163" idx="1"/>
          </p:cNvCxnSpPr>
          <p:nvPr/>
        </p:nvCxnSpPr>
        <p:spPr>
          <a:xfrm rot="-5400000" flipH="1">
            <a:off x="2752650" y="955748"/>
            <a:ext cx="793800" cy="2184299"/>
          </a:xfrm>
          <a:prstGeom prst="curvedConnector2">
            <a:avLst/>
          </a:prstGeom>
          <a:noFill/>
          <a:ln w="9525" cap="flat" cmpd="sng">
            <a:solidFill>
              <a:srgbClr val="A5A5A5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74" name="Shape 174"/>
          <p:cNvCxnSpPr>
            <a:stCxn id="162" idx="2"/>
            <a:endCxn id="163" idx="3"/>
          </p:cNvCxnSpPr>
          <p:nvPr/>
        </p:nvCxnSpPr>
        <p:spPr>
          <a:xfrm rot="5400000">
            <a:off x="5565697" y="949298"/>
            <a:ext cx="793800" cy="2197200"/>
          </a:xfrm>
          <a:prstGeom prst="curvedConnector2">
            <a:avLst/>
          </a:prstGeom>
          <a:noFill/>
          <a:ln w="9525" cap="flat" cmpd="sng">
            <a:solidFill>
              <a:srgbClr val="A5A5A5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75" name="Shape 175"/>
          <p:cNvCxnSpPr>
            <a:stCxn id="164" idx="1"/>
            <a:endCxn id="160" idx="1"/>
          </p:cNvCxnSpPr>
          <p:nvPr/>
        </p:nvCxnSpPr>
        <p:spPr>
          <a:xfrm rot="10800000">
            <a:off x="1130247" y="1466949"/>
            <a:ext cx="3117899" cy="1879500"/>
          </a:xfrm>
          <a:prstGeom prst="curvedConnector3">
            <a:avLst>
              <a:gd name="adj1" fmla="val 105500"/>
            </a:avLst>
          </a:prstGeom>
          <a:noFill/>
          <a:ln w="12700" cap="flat" cmpd="sng">
            <a:solidFill>
              <a:srgbClr val="A5A5A5">
                <a:alpha val="81960"/>
              </a:srgbClr>
            </a:solidFill>
            <a:prstDash val="dot"/>
            <a:miter/>
            <a:headEnd type="none" w="med" len="med"/>
            <a:tailEnd type="triangle" w="lg" len="lg"/>
          </a:ln>
        </p:spPr>
      </p:cxnSp>
      <p:cxnSp>
        <p:nvCxnSpPr>
          <p:cNvPr id="176" name="Shape 176"/>
          <p:cNvCxnSpPr/>
          <p:nvPr/>
        </p:nvCxnSpPr>
        <p:spPr>
          <a:xfrm rot="10800000" flipH="1">
            <a:off x="4898698" y="1466799"/>
            <a:ext cx="3105300" cy="1879800"/>
          </a:xfrm>
          <a:prstGeom prst="curvedConnector3">
            <a:avLst>
              <a:gd name="adj1" fmla="val 115746"/>
            </a:avLst>
          </a:prstGeom>
          <a:noFill/>
          <a:ln w="12700" cap="flat" cmpd="sng">
            <a:solidFill>
              <a:srgbClr val="A5A5A5">
                <a:alpha val="81960"/>
              </a:srgbClr>
            </a:solidFill>
            <a:prstDash val="dot"/>
            <a:miter/>
            <a:headEnd type="none" w="med" len="med"/>
            <a:tailEnd type="triangle" w="lg" len="lg"/>
          </a:ln>
        </p:spPr>
      </p:cxnSp>
      <p:sp>
        <p:nvSpPr>
          <p:cNvPr id="177" name="Shape 177"/>
          <p:cNvSpPr txBox="1"/>
          <p:nvPr/>
        </p:nvSpPr>
        <p:spPr>
          <a:xfrm>
            <a:off x="6134097" y="3193275"/>
            <a:ext cx="2710578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Request extra permission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436279" y="3193275"/>
            <a:ext cx="2710578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Request extra permission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699" cy="994172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GB" sz="3300" b="0" i="0" u="none" strike="noStrike" cap="none" dirty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How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28651" y="1369219"/>
            <a:ext cx="4118714" cy="3064996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17780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Instead of going to GP to show suspicious skin cancer, share picture via app.</a:t>
            </a:r>
          </a:p>
          <a:p>
            <a:pPr marL="177800" marR="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Data-sharing (pictures, history, raw app data secured with block-chain algorithm</a:t>
            </a:r>
            <a:r>
              <a:rPr lang="en-GB" sz="21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177800" marR="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dirty="0" smtClean="0"/>
              <a:t>GP gets summarising statistics</a:t>
            </a:r>
            <a:endParaRPr lang="en-GB" sz="21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7800" marR="0" lvl="0" indent="-17145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1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Shape 214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27942" y="273843"/>
            <a:ext cx="2606039" cy="4609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98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12513" y="2442293"/>
            <a:ext cx="3760469" cy="1131934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17780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Risk </a:t>
            </a:r>
            <a:r>
              <a:rPr lang="en-GB" dirty="0" smtClean="0"/>
              <a:t>Factor</a:t>
            </a:r>
            <a:endParaRPr lang="en-GB" sz="21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7800" marR="0" lvl="0" indent="-17145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 2 charts doctors can make sense of</a:t>
            </a:r>
          </a:p>
        </p:txBody>
      </p:sp>
      <p:sp>
        <p:nvSpPr>
          <p:cNvPr id="194" name="Shape 194"/>
          <p:cNvSpPr txBox="1">
            <a:spLocks noGrp="1"/>
          </p:cNvSpPr>
          <p:nvPr>
            <p:ph type="body" idx="2"/>
          </p:nvPr>
        </p:nvSpPr>
        <p:spPr>
          <a:xfrm>
            <a:off x="4846991" y="2442293"/>
            <a:ext cx="3886200" cy="1486936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215900" marR="0" lvl="0" indent="-209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Referral to dermatologist</a:t>
            </a:r>
          </a:p>
          <a:p>
            <a:pPr marL="215900" marR="0" lvl="0" indent="-209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Continue self-monitoring</a:t>
            </a:r>
          </a:p>
          <a:p>
            <a:pPr marL="215900" marR="0" lvl="0" indent="-209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Ask for permissions for more data</a:t>
            </a:r>
          </a:p>
          <a:p>
            <a:pPr marL="177800" marR="0" lvl="0" indent="-17145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1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1192007" y="1153755"/>
            <a:ext cx="1801308" cy="836705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C55A1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ML output</a:t>
            </a:r>
          </a:p>
        </p:txBody>
      </p:sp>
      <p:sp>
        <p:nvSpPr>
          <p:cNvPr id="196" name="Shape 196"/>
          <p:cNvSpPr/>
          <p:nvPr/>
        </p:nvSpPr>
        <p:spPr>
          <a:xfrm>
            <a:off x="5486400" y="1153755"/>
            <a:ext cx="1969994" cy="836705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C55A1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GP’s Decision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428233" y="1759537"/>
            <a:ext cx="7886699" cy="994172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GB" sz="3300" b="0" i="0" u="none" strike="noStrike" cap="none" dirty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Target Audience</a:t>
            </a:r>
          </a:p>
        </p:txBody>
      </p:sp>
      <p:sp>
        <p:nvSpPr>
          <p:cNvPr id="2" name="Oval 1"/>
          <p:cNvSpPr/>
          <p:nvPr/>
        </p:nvSpPr>
        <p:spPr>
          <a:xfrm>
            <a:off x="4881027" y="3262047"/>
            <a:ext cx="1571509" cy="14028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Patients with (family) history of skin cancer</a:t>
            </a: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614925" y="438718"/>
            <a:ext cx="1675223" cy="15025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People who feel under the risk of skin cancer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13538" y="1718643"/>
            <a:ext cx="1541147" cy="14365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GPs and clinicians to use the app </a:t>
            </a:r>
            <a:endParaRPr lang="en-US" dirty="0"/>
          </a:p>
        </p:txBody>
      </p:sp>
      <p:cxnSp>
        <p:nvCxnSpPr>
          <p:cNvPr id="7" name="Straight Arrow Connector 6"/>
          <p:cNvCxnSpPr>
            <a:stCxn id="153" idx="0"/>
          </p:cNvCxnSpPr>
          <p:nvPr/>
        </p:nvCxnSpPr>
        <p:spPr>
          <a:xfrm flipV="1">
            <a:off x="4371583" y="1189973"/>
            <a:ext cx="1243342" cy="569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53" idx="2"/>
            <a:endCxn id="2" idx="1"/>
          </p:cNvCxnSpPr>
          <p:nvPr/>
        </p:nvCxnSpPr>
        <p:spPr>
          <a:xfrm>
            <a:off x="4371583" y="2753709"/>
            <a:ext cx="739586" cy="713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6" idx="6"/>
          </p:cNvCxnSpPr>
          <p:nvPr/>
        </p:nvCxnSpPr>
        <p:spPr>
          <a:xfrm flipH="1">
            <a:off x="2254685" y="2292263"/>
            <a:ext cx="590280" cy="144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Workflow - tech - incentives</a:t>
            </a:r>
          </a:p>
        </p:txBody>
      </p:sp>
      <p:sp>
        <p:nvSpPr>
          <p:cNvPr id="227" name="Shape 227"/>
          <p:cNvSpPr/>
          <p:nvPr/>
        </p:nvSpPr>
        <p:spPr>
          <a:xfrm>
            <a:off x="3400250" y="1754500"/>
            <a:ext cx="1150000" cy="1819825"/>
          </a:xfrm>
          <a:prstGeom prst="flowChartMerge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8" name="Shape 228"/>
          <p:cNvSpPr/>
          <p:nvPr/>
        </p:nvSpPr>
        <p:spPr>
          <a:xfrm>
            <a:off x="5067675" y="629775"/>
            <a:ext cx="1150000" cy="1996725"/>
          </a:xfrm>
          <a:prstGeom prst="flowChartExtra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9" name="Shape 229"/>
          <p:cNvSpPr txBox="1"/>
          <p:nvPr/>
        </p:nvSpPr>
        <p:spPr>
          <a:xfrm>
            <a:off x="6217675" y="806737"/>
            <a:ext cx="2224200" cy="164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/>
            </a:r>
            <a:br>
              <a:rPr lang="en-GB"/>
            </a:br>
            <a:r>
              <a:rPr lang="en-GB"/>
              <a:t>Better Outcomes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GB"/>
              <a:t>More accuracy - timely use of clinics/NHS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1542550" y="1654175"/>
            <a:ext cx="2224200" cy="164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/>
            </a:r>
            <a:br>
              <a:rPr lang="en-GB"/>
            </a:br>
            <a:r>
              <a:rPr lang="en-GB"/>
              <a:t>Less demand GP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GB"/>
              <a:t>Less referrals clinics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GB"/>
              <a:t>Less cost society, health budgets</a:t>
            </a:r>
          </a:p>
        </p:txBody>
      </p:sp>
      <p:sp>
        <p:nvSpPr>
          <p:cNvPr id="231" name="Shape 231"/>
          <p:cNvSpPr/>
          <p:nvPr/>
        </p:nvSpPr>
        <p:spPr>
          <a:xfrm>
            <a:off x="3968225" y="3410050"/>
            <a:ext cx="1503900" cy="821400"/>
          </a:xfrm>
          <a:prstGeom prst="diamon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 txBox="1"/>
          <p:nvPr/>
        </p:nvSpPr>
        <p:spPr>
          <a:xfrm>
            <a:off x="5547950" y="3473200"/>
            <a:ext cx="2628600" cy="69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Holistic Machine learning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Works across all Dapps data</a:t>
            </a:r>
          </a:p>
        </p:txBody>
      </p:sp>
      <p:sp>
        <p:nvSpPr>
          <p:cNvPr id="233" name="Shape 233"/>
          <p:cNvSpPr/>
          <p:nvPr/>
        </p:nvSpPr>
        <p:spPr>
          <a:xfrm>
            <a:off x="3923975" y="4370500"/>
            <a:ext cx="1592400" cy="657000"/>
          </a:xfrm>
          <a:prstGeom prst="decagon">
            <a:avLst>
              <a:gd name="vf" fmla="val 105146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4" name="Shape 234"/>
          <p:cNvSpPr txBox="1"/>
          <p:nvPr/>
        </p:nvSpPr>
        <p:spPr>
          <a:xfrm>
            <a:off x="2338725" y="4387300"/>
            <a:ext cx="1655400" cy="69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Open to any data science analysis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310</Words>
  <Application>Microsoft Macintosh PowerPoint</Application>
  <PresentationFormat>On-screen Show (16:9)</PresentationFormat>
  <Paragraphs>97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Apple Symbols</vt:lpstr>
      <vt:lpstr>Calibri</vt:lpstr>
      <vt:lpstr>Carme</vt:lpstr>
      <vt:lpstr>Arial</vt:lpstr>
      <vt:lpstr>simple-light-2</vt:lpstr>
      <vt:lpstr>Office Theme</vt:lpstr>
      <vt:lpstr>PowerPoint Presentation</vt:lpstr>
      <vt:lpstr>PowerPoint Presentation</vt:lpstr>
      <vt:lpstr>The Problem - Motivation</vt:lpstr>
      <vt:lpstr>PowerPoint Presentation</vt:lpstr>
      <vt:lpstr>How</vt:lpstr>
      <vt:lpstr>Stats</vt:lpstr>
      <vt:lpstr>PowerPoint Presentation</vt:lpstr>
      <vt:lpstr>Target Audience</vt:lpstr>
      <vt:lpstr>Workflow - tech - incentives</vt:lpstr>
      <vt:lpstr>Business</vt:lpstr>
      <vt:lpstr>Summary</vt:lpstr>
      <vt:lpstr>Mock Ups</vt:lpstr>
      <vt:lpstr>GP/Clinician Interface</vt:lpstr>
      <vt:lpstr>Tech</vt:lpstr>
      <vt:lpstr>Patient Data</vt:lpstr>
      <vt:lpstr>Incentives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ARAS Gizem</cp:lastModifiedBy>
  <cp:revision>7</cp:revision>
  <dcterms:modified xsi:type="dcterms:W3CDTF">2017-06-17T17:38:21Z</dcterms:modified>
</cp:coreProperties>
</file>