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3" r:id="rId5"/>
    <p:sldId id="260" r:id="rId6"/>
    <p:sldId id="264" r:id="rId7"/>
    <p:sldId id="265" r:id="rId8"/>
    <p:sldId id="266" r:id="rId9"/>
    <p:sldId id="270" r:id="rId10"/>
    <p:sldId id="261" r:id="rId11"/>
    <p:sldId id="269" r:id="rId12"/>
    <p:sldId id="271" r:id="rId13"/>
    <p:sldId id="272" r:id="rId14"/>
    <p:sldId id="273" r:id="rId15"/>
    <p:sldId id="262" r:id="rId16"/>
    <p:sldId id="274" r:id="rId17"/>
    <p:sldId id="279" r:id="rId18"/>
    <p:sldId id="276" r:id="rId19"/>
    <p:sldId id="277" r:id="rId20"/>
    <p:sldId id="278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9C71-57D0-4466-8514-F4437263D6EE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C2E76-3396-429E-A373-26C3FCA49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2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ackgrou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623050"/>
            <a:ext cx="9144000" cy="234950"/>
          </a:xfrm>
          <a:prstGeom prst="rect">
            <a:avLst/>
          </a:prstGeom>
          <a:solidFill>
            <a:srgbClr val="8D0014"/>
          </a:solidFill>
          <a:ln>
            <a:solidFill>
              <a:srgbClr val="8D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北京大学微处理器研究开发中心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backgrou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6623050"/>
            <a:ext cx="9144000" cy="234950"/>
          </a:xfrm>
          <a:prstGeom prst="rect">
            <a:avLst/>
          </a:prstGeom>
          <a:solidFill>
            <a:srgbClr val="8D0014"/>
          </a:solidFill>
          <a:ln>
            <a:solidFill>
              <a:srgbClr val="8D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北京大学微处理器研究开发中心</a:t>
            </a:r>
          </a:p>
        </p:txBody>
      </p:sp>
    </p:spTree>
    <p:extLst>
      <p:ext uri="{BB962C8B-B14F-4D97-AF65-F5344CB8AC3E}">
        <p14:creationId xmlns:p14="http://schemas.microsoft.com/office/powerpoint/2010/main" val="12100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8890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100000">
                <a:srgbClr val="FDFDF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0"/>
          </p:nvPr>
        </p:nvSpPr>
        <p:spPr>
          <a:xfrm>
            <a:off x="3929064" y="6467477"/>
            <a:ext cx="4313237" cy="365125"/>
          </a:xfrm>
        </p:spPr>
        <p:txBody>
          <a:bodyPr/>
          <a:lstStyle>
            <a:lvl1pPr algn="r">
              <a:defRPr>
                <a:solidFill>
                  <a:srgbClr val="7F7F7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242300" y="6467477"/>
            <a:ext cx="654050" cy="365125"/>
          </a:xfrm>
        </p:spPr>
        <p:txBody>
          <a:bodyPr/>
          <a:lstStyle>
            <a:lvl1pPr>
              <a:defRPr sz="1800">
                <a:solidFill>
                  <a:srgbClr val="7F7F7F"/>
                </a:solidFill>
              </a:defRPr>
            </a:lvl1pPr>
          </a:lstStyle>
          <a:p>
            <a:fld id="{CEA7544A-5722-4DB1-82C8-050C926B6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6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166688"/>
            <a:ext cx="78867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012827"/>
            <a:ext cx="78867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9963" y="6467477"/>
            <a:ext cx="42497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7014" y="6467477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CEA7544A-5722-4DB1-82C8-050C926B6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7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8775" indent="-358775" algn="l" rtl="0" eaLnBrk="1" fontAlgn="base" hangingPunct="1">
        <a:spcBef>
          <a:spcPts val="1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enfyguo/article/details/5631561" TargetMode="External"/><Relationship Id="rId2" Type="http://schemas.openxmlformats.org/officeDocument/2006/relationships/hyperlink" Target="http://blog.csdn.net/edonlii/article/details/8779075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riscv-gnu-toolchain" TargetMode="External"/><Relationship Id="rId2" Type="http://schemas.openxmlformats.org/officeDocument/2006/relationships/hyperlink" Target="https://github.com/riscv/riscv-tool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n.linuxde.net/readel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3"/>
          <p:cNvSpPr txBox="1">
            <a:spLocks noChangeArrowheads="1"/>
          </p:cNvSpPr>
          <p:nvPr/>
        </p:nvSpPr>
        <p:spPr bwMode="auto">
          <a:xfrm>
            <a:off x="1003300" y="1229350"/>
            <a:ext cx="71501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b="1" dirty="0" smtClean="0">
                <a:solidFill>
                  <a:srgbClr val="000000"/>
                </a:solidFill>
              </a:rPr>
              <a:t>RISCV </a:t>
            </a:r>
            <a:r>
              <a:rPr lang="zh-CN" altLang="en-US" sz="4400" b="1" dirty="0" smtClean="0">
                <a:solidFill>
                  <a:srgbClr val="000000"/>
                </a:solidFill>
              </a:rPr>
              <a:t>指令级模拟器编写及工具链环境教程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  <p:sp>
        <p:nvSpPr>
          <p:cNvPr id="8195" name="文本框 4"/>
          <p:cNvSpPr txBox="1">
            <a:spLocks noChangeArrowheads="1"/>
          </p:cNvSpPr>
          <p:nvPr/>
        </p:nvSpPr>
        <p:spPr bwMode="auto">
          <a:xfrm>
            <a:off x="1003300" y="6015038"/>
            <a:ext cx="715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18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2016</a:t>
            </a:r>
            <a:r>
              <a:rPr lang="zh-CN" altLang="en-US" sz="2400" dirty="0" smtClean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</a:rPr>
              <a:t>月</a:t>
            </a:r>
            <a:r>
              <a:rPr lang="en-US" altLang="zh-CN" sz="2400" smtClean="0">
                <a:solidFill>
                  <a:srgbClr val="000000"/>
                </a:solidFill>
              </a:rPr>
              <a:t>6</a:t>
            </a:r>
            <a:r>
              <a:rPr lang="zh-CN" altLang="en-US" sz="2400" smtClean="0">
                <a:solidFill>
                  <a:srgbClr val="000000"/>
                </a:solidFill>
              </a:rPr>
              <a:t>日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9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10243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en-US" altLang="zh-CN" dirty="0"/>
              <a:t>RISCV</a:t>
            </a:r>
            <a:r>
              <a:rPr lang="zh-CN" altLang="en-US" dirty="0"/>
              <a:t>工具链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RISCV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ELF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指令级模拟器需要解决的问题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7F7F7F"/>
                </a:solidFill>
              </a:rPr>
              <a:t>北京大学信息科学技术学院  北京大学微处理器研究开发中心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DE5D5-7ACE-4D33-ABAC-46951E3E0EB1}" type="slidenum">
              <a:rPr lang="en-US" altLang="zh-CN">
                <a:solidFill>
                  <a:srgbClr val="7F7F7F"/>
                </a:solidFill>
              </a:rPr>
              <a:pPr/>
              <a:t>10</a:t>
            </a:fld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文件格式与一般的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文件格式完全相同，只是在</a:t>
            </a:r>
            <a:r>
              <a:rPr lang="en-US" altLang="zh-CN" dirty="0" smtClean="0"/>
              <a:t>ELF Header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字段填入的是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的标识码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文件格式可以参考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blog.csdn.net/edonlii/article/details/8779075</a:t>
            </a:r>
            <a:r>
              <a:rPr lang="zh-CN" altLang="en-US" dirty="0" smtClean="0"/>
              <a:t>和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blog.csdn.net/tenfyguo/article/details/5631561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7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文件中的信息可以划分为两种：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的信息，如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的用途，长度，以及如何在整个文件中找到</a:t>
            </a:r>
            <a:endParaRPr lang="en-US" altLang="zh-CN" dirty="0" smtClean="0"/>
          </a:p>
          <a:p>
            <a:r>
              <a:rPr lang="zh-CN" altLang="en-US" dirty="0" smtClean="0"/>
              <a:t>读取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文件的过程，就是根据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如何找到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的位置？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文件的最初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个字节记录了所有的</a:t>
            </a:r>
            <a:r>
              <a:rPr lang="en-US" altLang="zh-CN" dirty="0" smtClean="0"/>
              <a:t>Header Table</a:t>
            </a:r>
            <a:r>
              <a:rPr lang="zh-CN" altLang="en-US" dirty="0" smtClean="0"/>
              <a:t>在文件中的位置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ELF Header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75123"/>
              </p:ext>
            </p:extLst>
          </p:nvPr>
        </p:nvGraphicFramePr>
        <p:xfrm>
          <a:off x="881064" y="15798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67856"/>
              </p:ext>
            </p:extLst>
          </p:nvPr>
        </p:nvGraphicFramePr>
        <p:xfrm>
          <a:off x="1092886" y="1518920"/>
          <a:ext cx="5420326" cy="5029200"/>
        </p:xfrm>
        <a:graphic>
          <a:graphicData uri="http://schemas.openxmlformats.org/drawingml/2006/table">
            <a:tbl>
              <a:tblPr/>
              <a:tblGrid>
                <a:gridCol w="5420326"/>
              </a:tblGrid>
              <a:tr h="498500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EI_NIDENT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16</a:t>
                      </a:r>
                    </a:p>
                    <a:p>
                      <a:endParaRPr lang="en-US" altLang="zh-CN" sz="180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unsigned char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e_ident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[EI_NIDENT];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e_type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e_machine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e_version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Elf32_Addr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e_entry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Elf32_Off 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e_phoff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Elf32_Off 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e_shoff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e_flags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e_ehsize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e_phentsize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e_phnum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e_shentsize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e_shnum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Elf32_Half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e_shstrndx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Elf32_Ehdr;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7064" y="2820991"/>
            <a:ext cx="189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header table</a:t>
            </a:r>
            <a:r>
              <a:rPr lang="zh-CN" altLang="en-US" dirty="0" smtClean="0"/>
              <a:t>在整个文件中的位置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4096" y="5252240"/>
            <a:ext cx="193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header table</a:t>
            </a:r>
            <a:r>
              <a:rPr lang="zh-CN" altLang="en-US" dirty="0" smtClean="0"/>
              <a:t>中有多少项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64096" y="3910105"/>
            <a:ext cx="227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 header table</a:t>
            </a:r>
            <a:r>
              <a:rPr lang="zh-CN" altLang="en-US" dirty="0" smtClean="0"/>
              <a:t>中每一项的大小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1"/>
          </p:cNvCxnSpPr>
          <p:nvPr/>
        </p:nvCxnSpPr>
        <p:spPr>
          <a:xfrm flipH="1">
            <a:off x="4803648" y="3282656"/>
            <a:ext cx="2173416" cy="62744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</p:cNvCxnSpPr>
          <p:nvPr/>
        </p:nvCxnSpPr>
        <p:spPr>
          <a:xfrm flipH="1">
            <a:off x="5401056" y="4233271"/>
            <a:ext cx="1463040" cy="7410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1"/>
          </p:cNvCxnSpPr>
          <p:nvPr/>
        </p:nvCxnSpPr>
        <p:spPr>
          <a:xfrm flipH="1" flipV="1">
            <a:off x="4803648" y="5252240"/>
            <a:ext cx="2060448" cy="32316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977064" y="1692558"/>
            <a:ext cx="175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程序入口地址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1"/>
          </p:cNvCxnSpPr>
          <p:nvPr/>
        </p:nvCxnSpPr>
        <p:spPr>
          <a:xfrm flipH="1">
            <a:off x="4803648" y="1877224"/>
            <a:ext cx="2173416" cy="170926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 Header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81064" y="15798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09143"/>
              </p:ext>
            </p:extLst>
          </p:nvPr>
        </p:nvGraphicFramePr>
        <p:xfrm>
          <a:off x="943966" y="2517773"/>
          <a:ext cx="5420326" cy="2952374"/>
        </p:xfrm>
        <a:graphic>
          <a:graphicData uri="http://schemas.openxmlformats.org/drawingml/2006/table">
            <a:tbl>
              <a:tblPr/>
              <a:tblGrid>
                <a:gridCol w="5420326"/>
              </a:tblGrid>
              <a:tr h="2952374">
                <a:tc>
                  <a:txBody>
                    <a:bodyPr/>
                    <a:lstStyle/>
                    <a:p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p_type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Elf32_Off 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p_offset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Elf32_Addr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p_vaddr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Elf32_Addr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p_paddr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p_filesz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p_memsz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p_flags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Elf32_Word    </a:t>
                      </a:r>
                      <a:r>
                        <a:rPr lang="en-US" altLang="zh-CN" sz="18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p_align</a:t>
                      </a:r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altLang="zh-CN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Elf32_Phdr;</a:t>
                      </a:r>
                      <a:endParaRPr lang="zh-CN" alt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64096" y="2237970"/>
            <a:ext cx="18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程序段</a:t>
            </a:r>
            <a:r>
              <a:rPr lang="zh-CN" altLang="en-US" dirty="0" smtClean="0"/>
              <a:t>在整个文件中的位置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4096" y="5252240"/>
            <a:ext cx="193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程序段在内存中的大小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13372" y="3363560"/>
            <a:ext cx="188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程序段放在内存中时，首个字节的虚拟地址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1"/>
          </p:cNvCxnSpPr>
          <p:nvPr/>
        </p:nvCxnSpPr>
        <p:spPr>
          <a:xfrm flipH="1">
            <a:off x="4742688" y="2561136"/>
            <a:ext cx="2121408" cy="72388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</p:cNvCxnSpPr>
          <p:nvPr/>
        </p:nvCxnSpPr>
        <p:spPr>
          <a:xfrm flipH="1" flipV="1">
            <a:off x="4535424" y="3535660"/>
            <a:ext cx="2377948" cy="289565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1"/>
          </p:cNvCxnSpPr>
          <p:nvPr/>
        </p:nvCxnSpPr>
        <p:spPr>
          <a:xfrm flipH="1" flipV="1">
            <a:off x="4620768" y="4401312"/>
            <a:ext cx="2243328" cy="117409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4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10243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en-US" altLang="zh-CN" dirty="0"/>
              <a:t>RISCV</a:t>
            </a:r>
            <a:r>
              <a:rPr lang="zh-CN" altLang="en-US" dirty="0"/>
              <a:t>工具链</a:t>
            </a:r>
            <a:endParaRPr lang="en-US" altLang="zh-CN" dirty="0"/>
          </a:p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指令级模拟器需要解决的问题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7F7F7F"/>
                </a:solidFill>
              </a:rPr>
              <a:t>北京大学信息科学技术学院  北京大学微处理器研究开发中心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DE5D5-7ACE-4D33-ABAC-46951E3E0EB1}" type="slidenum">
              <a:rPr lang="en-US" altLang="zh-CN">
                <a:solidFill>
                  <a:srgbClr val="7F7F7F"/>
                </a:solidFill>
              </a:rPr>
              <a:pPr/>
              <a:t>15</a:t>
            </a:fld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模拟器的组成部分</a:t>
            </a:r>
            <a:endParaRPr lang="en-US" altLang="zh-CN" dirty="0" smtClean="0"/>
          </a:p>
          <a:p>
            <a:r>
              <a:rPr lang="zh-CN" altLang="en-US" dirty="0" smtClean="0"/>
              <a:t>如何与工具链配合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工具链应该生成什么样的文件</a:t>
            </a:r>
            <a:endParaRPr lang="en-US" altLang="zh-CN" dirty="0" smtClean="0"/>
          </a:p>
          <a:p>
            <a:r>
              <a:rPr lang="zh-CN" altLang="en-US" dirty="0" smtClean="0"/>
              <a:t>如何正确执行程序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数据和指令在内存中的摆放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程序的开始与结束</a:t>
            </a:r>
            <a:endParaRPr lang="en-US" altLang="zh-CN" dirty="0" smtClean="0"/>
          </a:p>
          <a:p>
            <a:r>
              <a:rPr lang="zh-CN" altLang="en-US" dirty="0" smtClean="0"/>
              <a:t>如何显示执行结果</a:t>
            </a:r>
            <a:endParaRPr lang="en-US" altLang="zh-CN" dirty="0"/>
          </a:p>
          <a:p>
            <a:pPr lvl="1"/>
            <a:r>
              <a:rPr lang="zh-CN" altLang="en-US" dirty="0" smtClean="0"/>
              <a:t>如何找到执行结果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指令级模拟器需要解决的问题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90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寄存器堆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需要注意特殊的寄存器，如</a:t>
            </a:r>
            <a:r>
              <a:rPr lang="en-US" altLang="zh-CN" dirty="0" err="1" smtClean="0"/>
              <a:t>gp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指及译码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模拟器的组成部分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44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工具链应该生成什么样的文件</a:t>
            </a:r>
            <a:endParaRPr lang="en-US" altLang="zh-CN" dirty="0"/>
          </a:p>
          <a:p>
            <a:pPr lvl="1"/>
            <a:r>
              <a:rPr lang="en-US" altLang="zh-CN" dirty="0" smtClean="0"/>
              <a:t>*.o</a:t>
            </a:r>
            <a:r>
              <a:rPr lang="zh-CN" altLang="en-US" dirty="0" smtClean="0"/>
              <a:t>文件和可执行文件都可以提供汇编指令，对可执行文件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也可以得到汇编指令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*.o</a:t>
            </a:r>
            <a:r>
              <a:rPr lang="zh-CN" altLang="en-US" dirty="0" smtClean="0"/>
              <a:t>文件没有进行链接，跳转指令的目标地址没有做过重定位；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的结果是文本文件，不便于处理</a:t>
            </a:r>
            <a:endParaRPr lang="en-US" altLang="zh-CN" dirty="0" smtClean="0"/>
          </a:p>
          <a:p>
            <a:pPr lvl="1"/>
            <a:r>
              <a:rPr lang="zh-CN" altLang="en-US" dirty="0"/>
              <a:t>不加</a:t>
            </a:r>
            <a:r>
              <a:rPr lang="zh-CN" altLang="en-US" dirty="0" smtClean="0"/>
              <a:t>任何参数进行编译链接的话，程序中会包含大量的标准库代码，不利于模拟器读取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如何与工具链配合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84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工具链应该生成什么样的文件</a:t>
            </a:r>
            <a:endParaRPr lang="en-US" altLang="zh-CN" dirty="0"/>
          </a:p>
          <a:p>
            <a:pPr lvl="1"/>
            <a:r>
              <a:rPr lang="zh-CN" altLang="en-US" dirty="0" smtClean="0"/>
              <a:t>我们希望得到的是一个只包含代码段和数据段的程序，而且代码段中不包括标准库，以及与操作系统进行控制交接的代码，而且这段程序使用的是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位基本集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方法：使用</a:t>
            </a:r>
            <a:r>
              <a:rPr lang="en-US" altLang="zh-CN" dirty="0" smtClean="0"/>
              <a:t>-m32</a:t>
            </a:r>
            <a:r>
              <a:rPr lang="zh-CN" altLang="en-US" dirty="0" smtClean="0"/>
              <a:t>选项生成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位的目标文件，然后在链接时不与任何库进行链接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指令：</a:t>
            </a:r>
          </a:p>
          <a:p>
            <a:pPr lvl="2"/>
            <a:r>
              <a:rPr lang="en-US" altLang="zh-CN" dirty="0" smtClean="0"/>
              <a:t>riscv64-unknown-linux-gnu-gcc -m32 -c </a:t>
            </a:r>
            <a:r>
              <a:rPr lang="en-US" altLang="zh-CN" dirty="0" err="1" smtClean="0"/>
              <a:t>test.c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riscv64-unknown-linux-gnu-ld -m elf32lriscv -o test -e main </a:t>
            </a:r>
            <a:r>
              <a:rPr lang="en-US" altLang="zh-CN" dirty="0" err="1" smtClean="0"/>
              <a:t>test.o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如何与工具链配合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08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</a:p>
        </p:txBody>
      </p:sp>
      <p:sp>
        <p:nvSpPr>
          <p:cNvPr id="9219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en-US" altLang="zh-CN" dirty="0" smtClean="0"/>
              <a:t>RISCV</a:t>
            </a:r>
            <a:r>
              <a:rPr lang="zh-CN" altLang="en-US" dirty="0" smtClean="0"/>
              <a:t>工具链</a:t>
            </a:r>
            <a:endParaRPr lang="en-US" altLang="zh-CN" dirty="0" smtClean="0"/>
          </a:p>
          <a:p>
            <a:r>
              <a:rPr lang="en-US" altLang="zh-CN" dirty="0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指令</a:t>
            </a:r>
            <a:r>
              <a:rPr lang="zh-CN" altLang="en-US" dirty="0" smtClean="0"/>
              <a:t>级模拟器需要解决的问题</a:t>
            </a:r>
            <a:endParaRPr lang="en-US" altLang="zh-CN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7F7F7F"/>
                </a:solidFill>
              </a:rPr>
              <a:t>北京大学信息科学技术学院  北京大学微处理器研究开发中心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BFB0F-C292-4B05-B106-B4AD8D85404C}" type="slidenum">
              <a:rPr lang="en-US" altLang="zh-CN">
                <a:solidFill>
                  <a:srgbClr val="7F7F7F"/>
                </a:solidFill>
              </a:rPr>
              <a:pPr/>
              <a:t>2</a:t>
            </a:fld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指令与数据在内存中的摆放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程序正确运行需要加载的数据都在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Program Header</a:t>
            </a:r>
            <a:r>
              <a:rPr lang="zh-CN" altLang="en-US" dirty="0" smtClean="0"/>
              <a:t>中进行了描述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ELF Header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Program Header Table</a:t>
            </a:r>
            <a:r>
              <a:rPr lang="zh-CN" altLang="en-US" dirty="0" smtClean="0"/>
              <a:t>，之后根据这个表中的表项将需要的数据加载到模拟的内存中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如何正确执行程序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3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程序的开始与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我们生成的可执行文件中没有</a:t>
            </a:r>
            <a:r>
              <a:rPr lang="en-US" altLang="zh-CN" dirty="0" err="1" smtClean="0"/>
              <a:t>atexit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_exit</a:t>
            </a:r>
            <a:r>
              <a:rPr lang="zh-CN" altLang="en-US" dirty="0" smtClean="0"/>
              <a:t>这两部分，这对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的最后一条指令</a:t>
            </a:r>
            <a:r>
              <a:rPr lang="en-US" altLang="zh-CN" dirty="0" smtClean="0"/>
              <a:t>ret</a:t>
            </a:r>
            <a:r>
              <a:rPr lang="zh-CN" altLang="en-US" dirty="0" smtClean="0"/>
              <a:t>造成了比较大的困扰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如何正确执行程序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61453"/>
              </p:ext>
            </p:extLst>
          </p:nvPr>
        </p:nvGraphicFramePr>
        <p:xfrm>
          <a:off x="1118689" y="1748827"/>
          <a:ext cx="40803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0x080480c0 &lt;_start&gt;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call __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libc_init_first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call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call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atexit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call main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call _exit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程序的开始与结束</a:t>
            </a:r>
            <a:endParaRPr lang="en-US" altLang="zh-CN" dirty="0"/>
          </a:p>
          <a:p>
            <a:pPr lvl="1"/>
            <a:r>
              <a:rPr lang="zh-CN" altLang="en-US" dirty="0" smtClean="0"/>
              <a:t>两种处理方法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在模拟器中维护一个函数调用栈，当栈为空时程序结束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在模拟内存的特定位置填写一条过程调用指令，跳转的目标地址是从</a:t>
            </a:r>
            <a:r>
              <a:rPr lang="en-US" altLang="zh-CN" dirty="0" smtClean="0"/>
              <a:t>ELF Header</a:t>
            </a:r>
            <a:r>
              <a:rPr lang="zh-CN" altLang="en-US" dirty="0" smtClean="0"/>
              <a:t>中读出的入口地址，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执行结束后将返回至这条指令的下一条，在返回处添加一个停机指令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如何正确执行程序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51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由于没有和任何的标准库进行链接，我们不能直接使用系统调用打印程序执行结果</a:t>
            </a:r>
            <a:endParaRPr lang="en-US" altLang="zh-CN" dirty="0" smtClean="0"/>
          </a:p>
          <a:p>
            <a:r>
              <a:rPr lang="zh-CN" altLang="en-US" dirty="0" smtClean="0"/>
              <a:t>但是模拟的内存是我们可以控制的，所以可以将执行结果保存在模拟内存的特定地址处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用全局变量保存执行结果，</a:t>
            </a:r>
            <a:r>
              <a:rPr lang="zh-CN" altLang="en-US" dirty="0" smtClean="0">
                <a:solidFill>
                  <a:srgbClr val="FF0000"/>
                </a:solidFill>
              </a:rPr>
              <a:t>全局变量不进行初始化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在链接时指定</a:t>
            </a:r>
            <a:r>
              <a:rPr lang="en-US" altLang="zh-CN" dirty="0"/>
              <a:t>.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段的地址，使用选项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-</a:t>
            </a:r>
            <a:r>
              <a:rPr lang="en-US" altLang="zh-CN" dirty="0" err="1" smtClean="0"/>
              <a:t>Tbss</a:t>
            </a:r>
            <a:r>
              <a:rPr lang="en-US" altLang="zh-CN" dirty="0" smtClean="0"/>
              <a:t> 0xabc</a:t>
            </a:r>
          </a:p>
          <a:p>
            <a:pPr lvl="1"/>
            <a:r>
              <a:rPr lang="zh-CN" altLang="en-US" dirty="0" smtClean="0"/>
              <a:t>变量对应的地址可以用</a:t>
            </a:r>
            <a:r>
              <a:rPr lang="en-US" altLang="zh-CN" dirty="0" err="1" smtClean="0"/>
              <a:t>readelf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symbol table</a:t>
            </a:r>
            <a:r>
              <a:rPr lang="zh-CN" altLang="en-US" dirty="0" smtClean="0"/>
              <a:t>中进行查找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如何显示执行结果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4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10243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RISCV</a:t>
            </a:r>
            <a:r>
              <a:rPr lang="zh-CN" altLang="en-US" dirty="0"/>
              <a:t>工具链</a:t>
            </a:r>
            <a:endParaRPr lang="en-US" altLang="zh-CN" dirty="0"/>
          </a:p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指令级模拟器需要解决的问题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7F7F7F"/>
                </a:solidFill>
              </a:rPr>
              <a:t>北京大学信息科学技术学院  北京大学微处理器研究开发中心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DE5D5-7ACE-4D33-ABAC-46951E3E0EB1}" type="slidenum">
              <a:rPr lang="en-US" altLang="zh-CN">
                <a:solidFill>
                  <a:srgbClr val="7F7F7F"/>
                </a:solidFill>
              </a:rPr>
              <a:pPr/>
              <a:t>3</a:t>
            </a:fld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设计并编写一个简单的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指令级模拟器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输入使用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工具链生成的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位基本集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能够用某种手段输出程序的执行结果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10243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RISCV</a:t>
            </a:r>
            <a:r>
              <a:rPr lang="zh-CN" altLang="en-US" dirty="0">
                <a:solidFill>
                  <a:srgbClr val="FF0000"/>
                </a:solidFill>
              </a:rPr>
              <a:t>工具链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RISCV</a:t>
            </a:r>
            <a:r>
              <a:rPr lang="zh-CN" altLang="en-US" dirty="0"/>
              <a:t>的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指令级模拟器需要解决的问题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>
                <a:solidFill>
                  <a:srgbClr val="7F7F7F"/>
                </a:solidFill>
              </a:rPr>
              <a:t>北京大学信息科学技术学院  北京大学微处理器研究开发中心</a:t>
            </a:r>
            <a:endParaRPr lang="zh-CN" altLang="en-US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DE5D5-7ACE-4D33-ABAC-46951E3E0EB1}" type="slidenum">
              <a:rPr lang="en-US" altLang="zh-CN">
                <a:solidFill>
                  <a:srgbClr val="7F7F7F"/>
                </a:solidFill>
              </a:rPr>
              <a:pPr/>
              <a:t>5</a:t>
            </a:fld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iscv64-unknown-elf-gcc (</a:t>
            </a:r>
            <a:r>
              <a:rPr lang="en-US" altLang="zh-CN" dirty="0" err="1" smtClean="0"/>
              <a:t>Newlib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“C library intended for use on embedded systems”</a:t>
            </a:r>
          </a:p>
          <a:p>
            <a:pPr lvl="1"/>
            <a:r>
              <a:rPr lang="zh-CN" altLang="en-US" dirty="0" smtClean="0"/>
              <a:t>精简过的</a:t>
            </a:r>
            <a:r>
              <a:rPr lang="en-US" altLang="zh-CN" dirty="0" smtClean="0"/>
              <a:t>Glibc</a:t>
            </a:r>
            <a:r>
              <a:rPr lang="zh-CN" altLang="en-US" dirty="0" smtClean="0"/>
              <a:t>，只保留了核心功能</a:t>
            </a:r>
            <a:endParaRPr lang="en-US" altLang="zh-CN" dirty="0" smtClean="0"/>
          </a:p>
          <a:p>
            <a:r>
              <a:rPr lang="en-US" altLang="zh-CN" dirty="0" smtClean="0"/>
              <a:t>riscv64-unknown-linux-gnu-gcc</a:t>
            </a:r>
          </a:p>
          <a:p>
            <a:pPr lvl="1"/>
            <a:r>
              <a:rPr lang="zh-CN" altLang="en-US" dirty="0" smtClean="0"/>
              <a:t>交叉编译器，编译出的二进制文件可以直接与</a:t>
            </a:r>
            <a:r>
              <a:rPr lang="en-US" altLang="zh-CN" dirty="0" smtClean="0"/>
              <a:t>Glibc</a:t>
            </a:r>
            <a:r>
              <a:rPr lang="zh-CN" altLang="en-US" dirty="0" smtClean="0"/>
              <a:t>进行链接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riscv-linux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需要使用这个编译器编译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RISCV 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73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012825"/>
          <a:ext cx="78867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elf-</a:t>
                      </a:r>
                      <a:r>
                        <a:rPr lang="en-US" altLang="zh-CN" dirty="0" err="1" smtClean="0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linux</a:t>
                      </a:r>
                      <a:r>
                        <a:rPr lang="en-US" altLang="zh-CN" dirty="0" smtClean="0"/>
                        <a:t>-gnu-</a:t>
                      </a:r>
                      <a:r>
                        <a:rPr lang="en-US" altLang="zh-CN" dirty="0" err="1" smtClean="0"/>
                        <a:t>gcc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可以生成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/64</a:t>
                      </a:r>
                      <a:r>
                        <a:rPr lang="zh-CN" altLang="en-US" dirty="0" smtClean="0"/>
                        <a:t>位的目标文件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可以生成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/64</a:t>
                      </a:r>
                      <a:r>
                        <a:rPr lang="zh-CN" altLang="en-US" dirty="0" smtClean="0"/>
                        <a:t>位的目标文件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可执行文件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缺少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位库，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位的目标文件在链接时会失败；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可以生成</a:t>
                      </a:r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位可执行文件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可以生成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/64</a:t>
                      </a:r>
                      <a:r>
                        <a:rPr lang="zh-CN" altLang="en-US" dirty="0" smtClean="0"/>
                        <a:t>位的可执行文件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Spike + </a:t>
                      </a:r>
                      <a:r>
                        <a:rPr lang="zh-CN" altLang="en-US" dirty="0" smtClean="0"/>
                        <a:t>代理内核</a:t>
                      </a:r>
                      <a:r>
                        <a:rPr lang="en-US" altLang="zh-CN" dirty="0" err="1" smtClean="0"/>
                        <a:t>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只能在</a:t>
                      </a:r>
                      <a:r>
                        <a:rPr lang="en-US" altLang="zh-CN" dirty="0" err="1" smtClean="0"/>
                        <a:t>riscv-linux</a:t>
                      </a:r>
                      <a:r>
                        <a:rPr lang="zh-CN" altLang="en-US" dirty="0" smtClean="0"/>
                        <a:t>下运行，</a:t>
                      </a:r>
                      <a:r>
                        <a:rPr lang="en-US" altLang="zh-CN" dirty="0" err="1" smtClean="0"/>
                        <a:t>riscv-linux</a:t>
                      </a:r>
                      <a:r>
                        <a:rPr lang="zh-CN" altLang="en-US" dirty="0" smtClean="0"/>
                        <a:t>通过代理内核</a:t>
                      </a:r>
                      <a:r>
                        <a:rPr lang="en-US" altLang="zh-CN" dirty="0" err="1" smtClean="0"/>
                        <a:t>pk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Berkeley</a:t>
                      </a:r>
                      <a:r>
                        <a:rPr lang="en-US" altLang="zh-CN" baseline="0" dirty="0" smtClean="0"/>
                        <a:t> Boot Loader (</a:t>
                      </a:r>
                      <a:r>
                        <a:rPr lang="en-US" altLang="zh-CN" baseline="0" dirty="0" err="1" smtClean="0"/>
                        <a:t>bbl</a:t>
                      </a:r>
                      <a:r>
                        <a:rPr lang="en-US" altLang="zh-CN" baseline="0" dirty="0" smtClean="0"/>
                        <a:t>)</a:t>
                      </a:r>
                      <a:r>
                        <a:rPr lang="zh-CN" altLang="en-US" baseline="0" dirty="0" smtClean="0"/>
                        <a:t>启动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RISCV 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13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工具链的安装教程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github.com/riscv/riscv-tools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这篇教程详细介绍了整个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工具链的安装步骤，最后还介绍了如何运行</a:t>
            </a:r>
            <a:r>
              <a:rPr lang="en-US" altLang="zh-CN" dirty="0" smtClean="0"/>
              <a:t>RISCV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对编写指令级模拟器有用的部分到</a:t>
            </a:r>
            <a:r>
              <a:rPr lang="en-US" altLang="zh-CN" dirty="0" smtClean="0"/>
              <a:t>Building riscv64-unknown-linux-gnu-gcc</a:t>
            </a:r>
            <a:r>
              <a:rPr lang="zh-CN" altLang="en-US" dirty="0" smtClean="0"/>
              <a:t>这一小节为止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github.com/riscv/riscv-gnu-toolchain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上面的教程对于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-gnu</a:t>
            </a:r>
            <a:r>
              <a:rPr lang="zh-CN" altLang="en-US" dirty="0" smtClean="0"/>
              <a:t>这个工具链的安装没有全部介绍，这篇讲了这个工具链安装时可以选择的一些配置参数，比较重要的是让工具链能同时支持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位的设置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RISCV 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29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r>
              <a:rPr lang="zh-CN" altLang="en-US" dirty="0" smtClean="0"/>
              <a:t>链提供的工具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：反汇编工具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-d</a:t>
            </a:r>
            <a:r>
              <a:rPr lang="zh-CN" altLang="en-US" dirty="0" smtClean="0"/>
              <a:t>：反汇编程序的指令部分，即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-D</a:t>
            </a:r>
            <a:r>
              <a:rPr lang="zh-CN" altLang="en-US" dirty="0" smtClean="0"/>
              <a:t>：反汇编程序的所有段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readelf</a:t>
            </a:r>
            <a:r>
              <a:rPr lang="zh-CN" altLang="en-US" dirty="0" smtClean="0"/>
              <a:t>：重要的分析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可以参考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man.linuxde.net/readelf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RISCV </a:t>
            </a:r>
            <a:r>
              <a:rPr lang="zh-CN" altLang="en-US" dirty="0" smtClean="0"/>
              <a:t>工具链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北京大学信息科学技术学院  北京大学微处理器研究开发中心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40FAF3-044D-4B0E-8FA5-201E5DB8B43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33527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3" id="{7EB2A539-8285-4872-9B74-1E3779CF9DA6}" vid="{B8B71BA4-6FBD-42B8-A189-53387C6DD5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650</TotalTime>
  <Words>1328</Words>
  <Application>Microsoft Office PowerPoint</Application>
  <PresentationFormat>全屏显示(4:3)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主题3</vt:lpstr>
      <vt:lpstr>PowerPoint 演示文稿</vt:lpstr>
      <vt:lpstr>主要内容</vt:lpstr>
      <vt:lpstr>主要内容</vt:lpstr>
      <vt:lpstr>背景介绍</vt:lpstr>
      <vt:lpstr>主要内容</vt:lpstr>
      <vt:lpstr>RISCV 工具链</vt:lpstr>
      <vt:lpstr>RISCV 工具链</vt:lpstr>
      <vt:lpstr>RISCV 工具链</vt:lpstr>
      <vt:lpstr>RISCV 工具链</vt:lpstr>
      <vt:lpstr>主要内容</vt:lpstr>
      <vt:lpstr>RISCV的ELF文件</vt:lpstr>
      <vt:lpstr>RISCV的ELF文件</vt:lpstr>
      <vt:lpstr>RISCV的ELF文件</vt:lpstr>
      <vt:lpstr>RISCV的ELF文件</vt:lpstr>
      <vt:lpstr>主要内容</vt:lpstr>
      <vt:lpstr>指令级模拟器需要解决的问题</vt:lpstr>
      <vt:lpstr>模拟器的组成部分</vt:lpstr>
      <vt:lpstr>如何与工具链配合</vt:lpstr>
      <vt:lpstr>如何与工具链配合</vt:lpstr>
      <vt:lpstr>如何正确执行程序</vt:lpstr>
      <vt:lpstr>如何正确执行程序</vt:lpstr>
      <vt:lpstr>如何正确执行程序</vt:lpstr>
      <vt:lpstr>如何显示执行结果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陈东维</dc:creator>
  <cp:lastModifiedBy>liuwenli</cp:lastModifiedBy>
  <cp:revision>38</cp:revision>
  <dcterms:created xsi:type="dcterms:W3CDTF">2016-03-03T12:56:46Z</dcterms:created>
  <dcterms:modified xsi:type="dcterms:W3CDTF">2016-08-22T03:52:44Z</dcterms:modified>
</cp:coreProperties>
</file>