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sldIdLst>
    <p:sldId id="257" r:id="rId2"/>
    <p:sldId id="258" r:id="rId3"/>
    <p:sldId id="260" r:id="rId4"/>
    <p:sldId id="287" r:id="rId5"/>
    <p:sldId id="292" r:id="rId6"/>
    <p:sldId id="293" r:id="rId7"/>
    <p:sldId id="271" r:id="rId8"/>
    <p:sldId id="304" r:id="rId9"/>
    <p:sldId id="305" r:id="rId10"/>
    <p:sldId id="288" r:id="rId11"/>
    <p:sldId id="290" r:id="rId12"/>
    <p:sldId id="289" r:id="rId13"/>
    <p:sldId id="291" r:id="rId14"/>
    <p:sldId id="294" r:id="rId15"/>
    <p:sldId id="295" r:id="rId16"/>
    <p:sldId id="272" r:id="rId17"/>
    <p:sldId id="306" r:id="rId18"/>
    <p:sldId id="298" r:id="rId19"/>
    <p:sldId id="302" r:id="rId20"/>
    <p:sldId id="300" r:id="rId21"/>
    <p:sldId id="307" r:id="rId22"/>
    <p:sldId id="308" r:id="rId23"/>
    <p:sldId id="277" r:id="rId24"/>
    <p:sldId id="309" r:id="rId25"/>
    <p:sldId id="310" r:id="rId26"/>
    <p:sldId id="31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44C"/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/>
    <p:restoredTop sz="79099" autoAdjust="0"/>
  </p:normalViewPr>
  <p:slideViewPr>
    <p:cSldViewPr snapToGrid="0" showGuides="1">
      <p:cViewPr varScale="1">
        <p:scale>
          <a:sx n="68" d="100"/>
          <a:sy n="68" d="100"/>
        </p:scale>
        <p:origin x="144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89414-46CF-4E97-A03C-BE00D25D7636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BB8D-5F9F-41EA-8488-4E989B1AC4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4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96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31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54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47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494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75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99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3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12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1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935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558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098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Rgb2gray</a:t>
            </a:r>
            <a:r>
              <a:rPr lang="zh-CN" altLang="en-US" dirty="0"/>
              <a:t>转换为灰度图像</a:t>
            </a:r>
            <a:endParaRPr lang="en-US" altLang="zh-CN" dirty="0"/>
          </a:p>
          <a:p>
            <a:r>
              <a:rPr lang="en-US" altLang="zh-CN" dirty="0"/>
              <a:t>Edge canny</a:t>
            </a:r>
            <a:r>
              <a:rPr lang="zh-CN" altLang="en-US" dirty="0"/>
              <a:t>算子边缘检测</a:t>
            </a:r>
            <a:endParaRPr lang="en-US" altLang="zh-CN" dirty="0"/>
          </a:p>
          <a:p>
            <a:r>
              <a:rPr lang="zh-CN" altLang="en-US" dirty="0"/>
              <a:t>利用线性结构元素</a:t>
            </a:r>
            <a:r>
              <a:rPr lang="en-US" altLang="zh-CN" dirty="0"/>
              <a:t>[1:1:1]</a:t>
            </a:r>
            <a:r>
              <a:rPr lang="en-US" altLang="zh-CN" dirty="0" err="1"/>
              <a:t>imerode</a:t>
            </a:r>
            <a:r>
              <a:rPr lang="zh-CN" altLang="en-US" dirty="0"/>
              <a:t>腐蚀图像</a:t>
            </a:r>
            <a:endParaRPr lang="en-US" altLang="zh-CN" dirty="0"/>
          </a:p>
          <a:p>
            <a:r>
              <a:rPr lang="en-US" altLang="zh-CN" dirty="0" err="1"/>
              <a:t>Imclose</a:t>
            </a:r>
            <a:r>
              <a:rPr lang="zh-CN" altLang="en-US" dirty="0"/>
              <a:t>闭运算填充图像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02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Bwareaopen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形态学滤波，去除面积较小的图像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粗定位，统计行和列的白色像素值，利用车牌是矩形这样一个特征确定车牌区域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im2bw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转换成二值图像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发现原来定位的彩色图片比较模糊，我们发现蓝色背景没有什么作用，反而会让图像模糊，所以我们将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值置为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514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77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5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9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2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9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85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325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00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89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0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25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200000">
            <a:off x="-1428294" y="2017842"/>
            <a:ext cx="5678906" cy="2822316"/>
            <a:chOff x="2075393" y="-12700"/>
            <a:chExt cx="4993620" cy="2481740"/>
          </a:xfrm>
        </p:grpSpPr>
        <p:sp>
          <p:nvSpPr>
            <p:cNvPr id="3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5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6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78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51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 rot="16200000">
            <a:off x="-210756" y="306482"/>
            <a:ext cx="837974" cy="416459"/>
            <a:chOff x="2075393" y="-12700"/>
            <a:chExt cx="4993620" cy="2481740"/>
          </a:xfrm>
        </p:grpSpPr>
        <p:sp>
          <p:nvSpPr>
            <p:cNvPr id="6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7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8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9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091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 rot="5400000" flipH="1">
            <a:off x="7826914" y="1979838"/>
            <a:ext cx="5831848" cy="2898324"/>
            <a:chOff x="2075393" y="-12700"/>
            <a:chExt cx="4993620" cy="2481740"/>
          </a:xfrm>
        </p:grpSpPr>
        <p:sp>
          <p:nvSpPr>
            <p:cNvPr id="12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3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4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5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6" name="任意多边形 15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16200000">
            <a:off x="-1466761" y="1979838"/>
            <a:ext cx="5831848" cy="2898324"/>
            <a:chOff x="2075393" y="-12700"/>
            <a:chExt cx="4993620" cy="2481740"/>
          </a:xfrm>
        </p:grpSpPr>
        <p:sp>
          <p:nvSpPr>
            <p:cNvPr id="18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9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0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21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2" name="任意多边形 21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348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01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1" r:id="rId3"/>
    <p:sldLayoutId id="2147483657" r:id="rId4"/>
    <p:sldLayoutId id="2147483659" r:id="rId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3540976" y="3411194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车辆以及车牌识别</a:t>
            </a:r>
          </a:p>
        </p:txBody>
      </p:sp>
      <p:sp>
        <p:nvSpPr>
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435521" y="4549238"/>
            <a:ext cx="3147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42886" y="-29936"/>
            <a:ext cx="6306228" cy="3134083"/>
            <a:chOff x="2075393" y="-12700"/>
            <a:chExt cx="4993620" cy="2481740"/>
          </a:xfrm>
        </p:grpSpPr>
        <p:sp>
          <p:nvSpPr>
            <p:cNvPr id="8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9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0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1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2" name="任意多边形 11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8078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8"/>
          <p:cNvSpPr txBox="1"/>
          <p:nvPr/>
        </p:nvSpPr>
        <p:spPr>
          <a:xfrm>
            <a:off x="770655" y="91082"/>
            <a:ext cx="2820957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kern="0" spc="100" dirty="0">
                <a:cs typeface="+mn-ea"/>
                <a:sym typeface="+mn-lt"/>
              </a:rPr>
              <a:t>车辆定位与分割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CA3D17-C939-4BE4-8DCB-BC54DD335FAD}"/>
              </a:ext>
            </a:extLst>
          </p:cNvPr>
          <p:cNvSpPr/>
          <p:nvPr/>
        </p:nvSpPr>
        <p:spPr>
          <a:xfrm>
            <a:off x="4009536" y="794312"/>
            <a:ext cx="6096000" cy="5648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车辆定位的效果展示：</a:t>
            </a:r>
            <a:endParaRPr lang="en-US" altLang="zh-CN" sz="28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AC69DF-41F7-43B0-AA48-1AA4D811D7F7}"/>
              </a:ext>
            </a:extLst>
          </p:cNvPr>
          <p:cNvSpPr/>
          <p:nvPr/>
        </p:nvSpPr>
        <p:spPr>
          <a:xfrm>
            <a:off x="2231143" y="1774159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原始图片：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ABB6F4-773A-49AC-9B4E-6149577F8106}"/>
              </a:ext>
            </a:extLst>
          </p:cNvPr>
          <p:cNvSpPr/>
          <p:nvPr/>
        </p:nvSpPr>
        <p:spPr>
          <a:xfrm>
            <a:off x="7851213" y="1774159"/>
            <a:ext cx="203132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车辆定位后：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4971E8-FA87-40DF-BAB4-3A072F797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42" y="2511289"/>
            <a:ext cx="5420537" cy="3611433"/>
          </a:xfrm>
          <a:prstGeom prst="rect">
            <a:avLst/>
          </a:prstGeom>
        </p:spPr>
      </p:pic>
      <p:pic>
        <p:nvPicPr>
          <p:cNvPr id="27" name="Picture 2" descr="C:\Users\think\Desktop\Proj.3.jpg">
            <a:extLst>
              <a:ext uri="{FF2B5EF4-FFF2-40B4-BE49-F238E27FC236}">
                <a16:creationId xmlns:a16="http://schemas.microsoft.com/office/drawing/2014/main" id="{A11036B8-1430-4B0C-85EB-645CE71FA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5218" y="2511289"/>
            <a:ext cx="5337754" cy="3552399"/>
          </a:xfrm>
          <a:prstGeom prst="rect">
            <a:avLst/>
          </a:prstGeom>
          <a:noFill/>
        </p:spPr>
      </p:pic>
      <p:sp>
        <p:nvSpPr>
          <p:cNvPr id="31" name="Freeform 68">
            <a:extLst>
              <a:ext uri="{FF2B5EF4-FFF2-40B4-BE49-F238E27FC236}">
                <a16:creationId xmlns:a16="http://schemas.microsoft.com/office/drawing/2014/main" id="{1FE7A9FE-79A2-47F5-935B-379F5BF8831D}"/>
              </a:ext>
            </a:extLst>
          </p:cNvPr>
          <p:cNvSpPr>
            <a:spLocks noEditPoints="1"/>
          </p:cNvSpPr>
          <p:nvPr/>
        </p:nvSpPr>
        <p:spPr bwMode="auto">
          <a:xfrm>
            <a:off x="3135611" y="997097"/>
            <a:ext cx="225071" cy="329722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Donut 70">
            <a:extLst>
              <a:ext uri="{FF2B5EF4-FFF2-40B4-BE49-F238E27FC236}">
                <a16:creationId xmlns:a16="http://schemas.microsoft.com/office/drawing/2014/main" id="{1215EECB-1C6A-4EB3-A17E-795A0605023D}"/>
              </a:ext>
            </a:extLst>
          </p:cNvPr>
          <p:cNvSpPr/>
          <p:nvPr/>
        </p:nvSpPr>
        <p:spPr>
          <a:xfrm>
            <a:off x="2904684" y="804600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8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8"/>
          <p:cNvSpPr txBox="1"/>
          <p:nvPr/>
        </p:nvSpPr>
        <p:spPr>
          <a:xfrm>
            <a:off x="770655" y="130650"/>
            <a:ext cx="267012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kern="0" spc="100" dirty="0">
                <a:cs typeface="+mn-ea"/>
                <a:sym typeface="+mn-lt"/>
              </a:rPr>
              <a:t>车辆定位与分割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CA3D17-C939-4BE4-8DCB-BC54DD335FAD}"/>
              </a:ext>
            </a:extLst>
          </p:cNvPr>
          <p:cNvSpPr/>
          <p:nvPr/>
        </p:nvSpPr>
        <p:spPr>
          <a:xfrm>
            <a:off x="2670930" y="785973"/>
            <a:ext cx="6096000" cy="5648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对于上述图片最终的分割结果：</a:t>
            </a:r>
            <a:endParaRPr lang="en-US" altLang="zh-CN" sz="28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CBB3A7-F1A6-48A4-BBEA-20D207D59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596" y="2656465"/>
            <a:ext cx="962025" cy="2143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F4ABEF-C254-4F0F-AB9C-1D37E8E89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67" y="2656465"/>
            <a:ext cx="1057275" cy="1181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CC0D36-CD75-4EDB-BA29-47C5B1203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90" y="2656465"/>
            <a:ext cx="2676525" cy="20859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5373793-7E60-40D5-977C-47A461EE3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4" y="2656465"/>
            <a:ext cx="3722372" cy="290065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5A1F4F9-8F8E-4747-A91D-4D50C9B72937}"/>
              </a:ext>
            </a:extLst>
          </p:cNvPr>
          <p:cNvSpPr/>
          <p:nvPr/>
        </p:nvSpPr>
        <p:spPr>
          <a:xfrm>
            <a:off x="2031171" y="1876724"/>
            <a:ext cx="127951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车辆</a:t>
            </a:r>
            <a:r>
              <a: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0AC704-9189-401C-B42E-C716A5FA6F21}"/>
              </a:ext>
            </a:extLst>
          </p:cNvPr>
          <p:cNvSpPr/>
          <p:nvPr/>
        </p:nvSpPr>
        <p:spPr>
          <a:xfrm>
            <a:off x="5943932" y="1905322"/>
            <a:ext cx="127951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车辆</a:t>
            </a:r>
            <a:r>
              <a: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449C5F-BD7E-408D-BAE6-3995CA4A3E98}"/>
              </a:ext>
            </a:extLst>
          </p:cNvPr>
          <p:cNvSpPr/>
          <p:nvPr/>
        </p:nvSpPr>
        <p:spPr>
          <a:xfrm>
            <a:off x="8629874" y="1859791"/>
            <a:ext cx="127951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车辆</a:t>
            </a:r>
            <a:r>
              <a: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35C7C9-E0C1-414D-93F1-8DD254EB0E70}"/>
              </a:ext>
            </a:extLst>
          </p:cNvPr>
          <p:cNvSpPr/>
          <p:nvPr/>
        </p:nvSpPr>
        <p:spPr>
          <a:xfrm>
            <a:off x="10640411" y="1905322"/>
            <a:ext cx="127951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车辆</a:t>
            </a:r>
            <a:r>
              <a: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Freeform 68">
            <a:extLst>
              <a:ext uri="{FF2B5EF4-FFF2-40B4-BE49-F238E27FC236}">
                <a16:creationId xmlns:a16="http://schemas.microsoft.com/office/drawing/2014/main" id="{BB1B7440-2BF9-4C9E-AD7D-DCCC71BFAC66}"/>
              </a:ext>
            </a:extLst>
          </p:cNvPr>
          <p:cNvSpPr>
            <a:spLocks noEditPoints="1"/>
          </p:cNvSpPr>
          <p:nvPr/>
        </p:nvSpPr>
        <p:spPr bwMode="auto">
          <a:xfrm>
            <a:off x="2399155" y="1033945"/>
            <a:ext cx="225071" cy="329722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Donut 70">
            <a:extLst>
              <a:ext uri="{FF2B5EF4-FFF2-40B4-BE49-F238E27FC236}">
                <a16:creationId xmlns:a16="http://schemas.microsoft.com/office/drawing/2014/main" id="{AE8A5F55-8266-4DB4-BBC7-2C6861783FC5}"/>
              </a:ext>
            </a:extLst>
          </p:cNvPr>
          <p:cNvSpPr/>
          <p:nvPr/>
        </p:nvSpPr>
        <p:spPr>
          <a:xfrm>
            <a:off x="2168228" y="841448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8" grpId="0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8"/>
          <p:cNvSpPr txBox="1"/>
          <p:nvPr/>
        </p:nvSpPr>
        <p:spPr>
          <a:xfrm>
            <a:off x="770655" y="91082"/>
            <a:ext cx="2641848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kern="0" spc="100" dirty="0">
                <a:cs typeface="+mn-ea"/>
                <a:sym typeface="+mn-lt"/>
              </a:rPr>
              <a:t>车辆定位与分割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CA3D17-C939-4BE4-8DCB-BC54DD335FAD}"/>
              </a:ext>
            </a:extLst>
          </p:cNvPr>
          <p:cNvSpPr/>
          <p:nvPr/>
        </p:nvSpPr>
        <p:spPr>
          <a:xfrm>
            <a:off x="2799206" y="785973"/>
            <a:ext cx="6096000" cy="5648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更多示例：</a:t>
            </a:r>
            <a:endParaRPr lang="en-US" altLang="zh-CN" sz="28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AC69DF-41F7-43B0-AA48-1AA4D811D7F7}"/>
              </a:ext>
            </a:extLst>
          </p:cNvPr>
          <p:cNvSpPr/>
          <p:nvPr/>
        </p:nvSpPr>
        <p:spPr>
          <a:xfrm>
            <a:off x="2231143" y="1774159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原始图片：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ABB6F4-773A-49AC-9B4E-6149577F8106}"/>
              </a:ext>
            </a:extLst>
          </p:cNvPr>
          <p:cNvSpPr/>
          <p:nvPr/>
        </p:nvSpPr>
        <p:spPr>
          <a:xfrm>
            <a:off x="7389548" y="1774159"/>
            <a:ext cx="295465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车辆定位分割结果：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511203-FF34-42A4-B9E9-F3F7B33F5E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5" y="2593579"/>
            <a:ext cx="5226996" cy="39202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E1F633-40E7-48A5-AD88-6AE4E30A2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23" y="2593580"/>
            <a:ext cx="4238120" cy="3920247"/>
          </a:xfrm>
          <a:prstGeom prst="rect">
            <a:avLst/>
          </a:prstGeom>
        </p:spPr>
      </p:pic>
      <p:sp>
        <p:nvSpPr>
          <p:cNvPr id="13" name="Freeform 68">
            <a:extLst>
              <a:ext uri="{FF2B5EF4-FFF2-40B4-BE49-F238E27FC236}">
                <a16:creationId xmlns:a16="http://schemas.microsoft.com/office/drawing/2014/main" id="{7860E69C-D110-40DB-8B31-544CDBE7F29E}"/>
              </a:ext>
            </a:extLst>
          </p:cNvPr>
          <p:cNvSpPr>
            <a:spLocks noEditPoints="1"/>
          </p:cNvSpPr>
          <p:nvPr/>
        </p:nvSpPr>
        <p:spPr bwMode="auto">
          <a:xfrm>
            <a:off x="2686669" y="990292"/>
            <a:ext cx="225071" cy="329722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Donut 70">
            <a:extLst>
              <a:ext uri="{FF2B5EF4-FFF2-40B4-BE49-F238E27FC236}">
                <a16:creationId xmlns:a16="http://schemas.microsoft.com/office/drawing/2014/main" id="{E5B1B209-24BE-4A02-8D45-55A1A2A69F87}"/>
              </a:ext>
            </a:extLst>
          </p:cNvPr>
          <p:cNvSpPr/>
          <p:nvPr/>
        </p:nvSpPr>
        <p:spPr>
          <a:xfrm>
            <a:off x="2455742" y="797795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8"/>
          <p:cNvSpPr txBox="1"/>
          <p:nvPr/>
        </p:nvSpPr>
        <p:spPr>
          <a:xfrm>
            <a:off x="770655" y="91082"/>
            <a:ext cx="268898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kern="0" spc="100" dirty="0">
                <a:cs typeface="+mn-ea"/>
                <a:sym typeface="+mn-lt"/>
              </a:rPr>
              <a:t>车辆定位与分割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AC69DF-41F7-43B0-AA48-1AA4D811D7F7}"/>
              </a:ext>
            </a:extLst>
          </p:cNvPr>
          <p:cNvSpPr/>
          <p:nvPr/>
        </p:nvSpPr>
        <p:spPr>
          <a:xfrm>
            <a:off x="392349" y="1774159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原始图片：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ABB6F4-773A-49AC-9B4E-6149577F8106}"/>
              </a:ext>
            </a:extLst>
          </p:cNvPr>
          <p:cNvSpPr/>
          <p:nvPr/>
        </p:nvSpPr>
        <p:spPr>
          <a:xfrm>
            <a:off x="7389548" y="1774159"/>
            <a:ext cx="2954656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车辆定位分割结果：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54D299-D4B5-4022-BE5F-E9E9C4B60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99" y="2736184"/>
            <a:ext cx="4762500" cy="3371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2D5867-BA4E-464B-8691-63EEF8D4C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92" y="3560079"/>
            <a:ext cx="4762501" cy="1724060"/>
          </a:xfrm>
          <a:prstGeom prst="rect">
            <a:avLst/>
          </a:prstGeom>
        </p:spPr>
      </p:pic>
      <p:sp>
        <p:nvSpPr>
          <p:cNvPr id="13" name="Freeform 68">
            <a:extLst>
              <a:ext uri="{FF2B5EF4-FFF2-40B4-BE49-F238E27FC236}">
                <a16:creationId xmlns:a16="http://schemas.microsoft.com/office/drawing/2014/main" id="{9FCC4517-06EC-4B6A-A5A5-C495DF3CDD95}"/>
              </a:ext>
            </a:extLst>
          </p:cNvPr>
          <p:cNvSpPr>
            <a:spLocks noEditPoints="1"/>
          </p:cNvSpPr>
          <p:nvPr/>
        </p:nvSpPr>
        <p:spPr bwMode="auto">
          <a:xfrm>
            <a:off x="3003636" y="990292"/>
            <a:ext cx="225071" cy="329722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Donut 70">
            <a:extLst>
              <a:ext uri="{FF2B5EF4-FFF2-40B4-BE49-F238E27FC236}">
                <a16:creationId xmlns:a16="http://schemas.microsoft.com/office/drawing/2014/main" id="{A22ADC3C-2637-4DB9-8CFE-2A9D06D33717}"/>
              </a:ext>
            </a:extLst>
          </p:cNvPr>
          <p:cNvSpPr/>
          <p:nvPr/>
        </p:nvSpPr>
        <p:spPr>
          <a:xfrm>
            <a:off x="2772709" y="797795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A96D10-90B4-4ABF-B4B7-D5FDB3641836}"/>
              </a:ext>
            </a:extLst>
          </p:cNvPr>
          <p:cNvSpPr/>
          <p:nvPr/>
        </p:nvSpPr>
        <p:spPr>
          <a:xfrm>
            <a:off x="4923188" y="858810"/>
            <a:ext cx="1980029" cy="564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更多示例：</a:t>
            </a:r>
            <a:endParaRPr lang="en-US" altLang="zh-CN" sz="28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8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 animBg="1"/>
      <p:bldP spid="14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5"/>
          <p:cNvSpPr txBox="1">
            <a:spLocks noChangeArrowheads="1"/>
          </p:cNvSpPr>
          <p:nvPr/>
        </p:nvSpPr>
        <p:spPr bwMode="auto">
          <a:xfrm>
            <a:off x="3373030" y="2653770"/>
            <a:ext cx="5219699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3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03.</a:t>
            </a:r>
            <a:r>
              <a:rPr lang="zh-CN" altLang="en-US" sz="3733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车辆型号与颜色识别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16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8"/>
          <p:cNvSpPr txBox="1"/>
          <p:nvPr/>
        </p:nvSpPr>
        <p:spPr>
          <a:xfrm>
            <a:off x="770655" y="153134"/>
            <a:ext cx="337713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kern="0" spc="100" dirty="0">
                <a:cs typeface="+mn-ea"/>
                <a:sym typeface="+mn-lt"/>
              </a:rPr>
              <a:t>车辆型号与颜色识别</a:t>
            </a:r>
          </a:p>
        </p:txBody>
      </p:sp>
      <p:grpSp>
        <p:nvGrpSpPr>
          <p:cNvPr id="22" name="Group 130">
            <a:extLst>
              <a:ext uri="{FF2B5EF4-FFF2-40B4-BE49-F238E27FC236}">
                <a16:creationId xmlns:a16="http://schemas.microsoft.com/office/drawing/2014/main" id="{409615E0-8D43-49C5-A2BB-FE33181D5B0E}"/>
              </a:ext>
            </a:extLst>
          </p:cNvPr>
          <p:cNvGrpSpPr/>
          <p:nvPr/>
        </p:nvGrpSpPr>
        <p:grpSpPr>
          <a:xfrm>
            <a:off x="2724204" y="1420636"/>
            <a:ext cx="6570146" cy="886398"/>
            <a:chOff x="1693658" y="1385310"/>
            <a:chExt cx="4927881" cy="66483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E07413-9A03-4A3F-9978-048EA40BD4A7}"/>
                </a:ext>
              </a:extLst>
            </p:cNvPr>
            <p:cNvSpPr txBox="1"/>
            <p:nvPr/>
          </p:nvSpPr>
          <p:spPr>
            <a:xfrm>
              <a:off x="1693658" y="1385310"/>
              <a:ext cx="4927881" cy="66483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对于车辆定位后的分割结果进行车辆型号与颜色的识别。</a:t>
              </a: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5D3EA8F5-C648-46A6-B3F4-0C4EFB46541D}"/>
                </a:ext>
              </a:extLst>
            </p:cNvPr>
            <p:cNvSpPr txBox="1"/>
            <p:nvPr/>
          </p:nvSpPr>
          <p:spPr>
            <a:xfrm>
              <a:off x="1762139" y="1477217"/>
              <a:ext cx="1542507" cy="3324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endPara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120">
            <a:extLst>
              <a:ext uri="{FF2B5EF4-FFF2-40B4-BE49-F238E27FC236}">
                <a16:creationId xmlns:a16="http://schemas.microsoft.com/office/drawing/2014/main" id="{2B104A3D-E53E-4B10-B14D-ECC527AFDF8D}"/>
              </a:ext>
            </a:extLst>
          </p:cNvPr>
          <p:cNvGrpSpPr/>
          <p:nvPr/>
        </p:nvGrpSpPr>
        <p:grpSpPr>
          <a:xfrm>
            <a:off x="1422655" y="1339581"/>
            <a:ext cx="625327" cy="607424"/>
            <a:chOff x="3428938" y="4190009"/>
            <a:chExt cx="469021" cy="455593"/>
          </a:xfrm>
        </p:grpSpPr>
        <p:sp>
          <p:nvSpPr>
            <p:cNvPr id="33" name="Oval 62">
              <a:extLst>
                <a:ext uri="{FF2B5EF4-FFF2-40B4-BE49-F238E27FC236}">
                  <a16:creationId xmlns:a16="http://schemas.microsoft.com/office/drawing/2014/main" id="{5EBC7EA5-30D8-4413-8F24-B01261ED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5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83">
              <a:extLst>
                <a:ext uri="{FF2B5EF4-FFF2-40B4-BE49-F238E27FC236}">
                  <a16:creationId xmlns:a16="http://schemas.microsoft.com/office/drawing/2014/main" id="{EF71D63C-C8E8-47D5-986E-7088742243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5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144">
            <a:extLst>
              <a:ext uri="{FF2B5EF4-FFF2-40B4-BE49-F238E27FC236}">
                <a16:creationId xmlns:a16="http://schemas.microsoft.com/office/drawing/2014/main" id="{89E01A9F-53AF-453F-9C50-629592CF77B9}"/>
              </a:ext>
            </a:extLst>
          </p:cNvPr>
          <p:cNvGrpSpPr/>
          <p:nvPr/>
        </p:nvGrpSpPr>
        <p:grpSpPr>
          <a:xfrm>
            <a:off x="2724203" y="4013492"/>
            <a:ext cx="8051445" cy="2215991"/>
            <a:chOff x="-2734270" y="1999215"/>
            <a:chExt cx="6038916" cy="1662083"/>
          </a:xfrm>
        </p:grpSpPr>
        <p:sp>
          <p:nvSpPr>
            <p:cNvPr id="39" name="TextBox 32">
              <a:extLst>
                <a:ext uri="{FF2B5EF4-FFF2-40B4-BE49-F238E27FC236}">
                  <a16:creationId xmlns:a16="http://schemas.microsoft.com/office/drawing/2014/main" id="{488A1ED6-5273-436D-959C-C591B5189063}"/>
                </a:ext>
              </a:extLst>
            </p:cNvPr>
            <p:cNvSpPr txBox="1"/>
            <p:nvPr/>
          </p:nvSpPr>
          <p:spPr>
            <a:xfrm>
              <a:off x="-2734270" y="1999215"/>
              <a:ext cx="5755487" cy="166208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涉及到的算法：</a:t>
              </a:r>
              <a:endPara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车型识别：</a:t>
              </a:r>
              <a:endPara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dirty="0" err="1"/>
                <a:t>GoogLeNet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-1-16</a:t>
              </a: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深度学习网络</a:t>
              </a:r>
              <a:endPara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颜色识别：</a:t>
              </a:r>
              <a:endPara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应用</a:t>
              </a:r>
              <a:r>
                <a:rPr lang="en-US" altLang="zh-CN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HSV</a:t>
              </a: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色域的划分规则对分割出的车辆进行颜色识别</a:t>
              </a:r>
              <a:endPara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TextBox 33">
              <a:extLst>
                <a:ext uri="{FF2B5EF4-FFF2-40B4-BE49-F238E27FC236}">
                  <a16:creationId xmlns:a16="http://schemas.microsoft.com/office/drawing/2014/main" id="{00AA7A1A-193F-4C3A-A2DE-1A8787269DDB}"/>
                </a:ext>
              </a:extLst>
            </p:cNvPr>
            <p:cNvSpPr txBox="1"/>
            <p:nvPr/>
          </p:nvSpPr>
          <p:spPr>
            <a:xfrm>
              <a:off x="1762139" y="3032606"/>
              <a:ext cx="1542507" cy="3324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endPara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129">
            <a:extLst>
              <a:ext uri="{FF2B5EF4-FFF2-40B4-BE49-F238E27FC236}">
                <a16:creationId xmlns:a16="http://schemas.microsoft.com/office/drawing/2014/main" id="{5EB38958-24D4-4880-A36A-C66E61C5ED55}"/>
              </a:ext>
            </a:extLst>
          </p:cNvPr>
          <p:cNvGrpSpPr/>
          <p:nvPr/>
        </p:nvGrpSpPr>
        <p:grpSpPr>
          <a:xfrm>
            <a:off x="1428958" y="3842477"/>
            <a:ext cx="625327" cy="607424"/>
            <a:chOff x="7501792" y="2878680"/>
            <a:chExt cx="469021" cy="455593"/>
          </a:xfrm>
        </p:grpSpPr>
        <p:sp>
          <p:nvSpPr>
            <p:cNvPr id="42" name="Oval 71">
              <a:extLst>
                <a:ext uri="{FF2B5EF4-FFF2-40B4-BE49-F238E27FC236}">
                  <a16:creationId xmlns:a16="http://schemas.microsoft.com/office/drawing/2014/main" id="{B281892D-F234-41D0-8BC7-AC59E5647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792" y="2878680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5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53">
              <a:extLst>
                <a:ext uri="{FF2B5EF4-FFF2-40B4-BE49-F238E27FC236}">
                  <a16:creationId xmlns:a16="http://schemas.microsoft.com/office/drawing/2014/main" id="{182E33C9-EC42-4B99-84F5-B139C444C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0281" y="2990787"/>
              <a:ext cx="312043" cy="231379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5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0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E86A29-0143-49B4-A75F-92C960EC8778}"/>
              </a:ext>
            </a:extLst>
          </p:cNvPr>
          <p:cNvSpPr/>
          <p:nvPr/>
        </p:nvSpPr>
        <p:spPr>
          <a:xfrm>
            <a:off x="1962304" y="1236997"/>
            <a:ext cx="172354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算法详解：</a:t>
            </a:r>
          </a:p>
        </p:txBody>
      </p:sp>
      <p:sp>
        <p:nvSpPr>
          <p:cNvPr id="42" name="Shape 1866">
            <a:extLst>
              <a:ext uri="{FF2B5EF4-FFF2-40B4-BE49-F238E27FC236}">
                <a16:creationId xmlns:a16="http://schemas.microsoft.com/office/drawing/2014/main" id="{1D3999AB-6849-47B3-B144-D2D6DB8955D3}"/>
              </a:ext>
            </a:extLst>
          </p:cNvPr>
          <p:cNvSpPr/>
          <p:nvPr/>
        </p:nvSpPr>
        <p:spPr>
          <a:xfrm>
            <a:off x="770655" y="1045082"/>
            <a:ext cx="900450" cy="900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5399" tIns="25399" rIns="25399" bIns="25399" numCol="1" anchor="ctr">
            <a:noAutofit/>
          </a:bodyPr>
          <a:lstStyle/>
          <a:p>
            <a:pPr>
              <a:lnSpc>
                <a:spcPct val="120000"/>
              </a:lnSpc>
            </a:pPr>
            <a:endParaRPr sz="175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Shape 1867">
            <a:extLst>
              <a:ext uri="{FF2B5EF4-FFF2-40B4-BE49-F238E27FC236}">
                <a16:creationId xmlns:a16="http://schemas.microsoft.com/office/drawing/2014/main" id="{FFF176F4-9F64-42A5-BA01-CF0AE7D57FBA}"/>
              </a:ext>
            </a:extLst>
          </p:cNvPr>
          <p:cNvSpPr/>
          <p:nvPr/>
        </p:nvSpPr>
        <p:spPr>
          <a:xfrm>
            <a:off x="1061854" y="1328883"/>
            <a:ext cx="318050" cy="332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75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2B2DD405-AD83-427E-A84D-9839F3E851BF}"/>
              </a:ext>
            </a:extLst>
          </p:cNvPr>
          <p:cNvSpPr txBox="1"/>
          <p:nvPr/>
        </p:nvSpPr>
        <p:spPr>
          <a:xfrm>
            <a:off x="770655" y="138055"/>
            <a:ext cx="337713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kern="0" spc="100" dirty="0">
                <a:cs typeface="+mn-ea"/>
                <a:sym typeface="+mn-lt"/>
              </a:rPr>
              <a:t>车辆型号与颜色识别</a:t>
            </a:r>
          </a:p>
        </p:txBody>
      </p:sp>
      <p:grpSp>
        <p:nvGrpSpPr>
          <p:cNvPr id="45" name="Group 130">
            <a:extLst>
              <a:ext uri="{FF2B5EF4-FFF2-40B4-BE49-F238E27FC236}">
                <a16:creationId xmlns:a16="http://schemas.microsoft.com/office/drawing/2014/main" id="{CB234571-5804-47D1-98FE-8B24A8E2CE8B}"/>
              </a:ext>
            </a:extLst>
          </p:cNvPr>
          <p:cNvGrpSpPr/>
          <p:nvPr/>
        </p:nvGrpSpPr>
        <p:grpSpPr>
          <a:xfrm>
            <a:off x="1971731" y="1797131"/>
            <a:ext cx="6570146" cy="886397"/>
            <a:chOff x="1700729" y="1385310"/>
            <a:chExt cx="4927881" cy="664833"/>
          </a:xfrm>
        </p:grpSpPr>
        <p:sp>
          <p:nvSpPr>
            <p:cNvPr id="46" name="TextBox 26">
              <a:extLst>
                <a:ext uri="{FF2B5EF4-FFF2-40B4-BE49-F238E27FC236}">
                  <a16:creationId xmlns:a16="http://schemas.microsoft.com/office/drawing/2014/main" id="{03974967-71FD-4558-93D8-FEA3F6644864}"/>
                </a:ext>
              </a:extLst>
            </p:cNvPr>
            <p:cNvSpPr txBox="1"/>
            <p:nvPr/>
          </p:nvSpPr>
          <p:spPr>
            <a:xfrm>
              <a:off x="1700729" y="1385310"/>
              <a:ext cx="4927881" cy="6648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车辆型号识别算法：</a:t>
              </a:r>
              <a:endPara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9BA9D68A-E4A9-448F-8089-E5B9D34EE187}"/>
                </a:ext>
              </a:extLst>
            </p:cNvPr>
            <p:cNvSpPr txBox="1"/>
            <p:nvPr/>
          </p:nvSpPr>
          <p:spPr>
            <a:xfrm>
              <a:off x="1762139" y="1477217"/>
              <a:ext cx="1542507" cy="33241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endPara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05A74765-63E2-4CB6-A236-0037A61DEC3D}"/>
              </a:ext>
            </a:extLst>
          </p:cNvPr>
          <p:cNvSpPr/>
          <p:nvPr/>
        </p:nvSpPr>
        <p:spPr>
          <a:xfrm>
            <a:off x="1866323" y="2237669"/>
            <a:ext cx="6096000" cy="18651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/>
              <a:t>GoogLeNet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-1-16</a:t>
            </a: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深度学习网络：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id="{F3792FDF-64E2-4F43-B47C-11D301F4EE37}"/>
              </a:ext>
            </a:extLst>
          </p:cNvPr>
          <p:cNvSpPr txBox="1"/>
          <p:nvPr/>
        </p:nvSpPr>
        <p:spPr>
          <a:xfrm>
            <a:off x="1962303" y="3170387"/>
            <a:ext cx="8587415" cy="17727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/>
              <a:t>GoogLenet</a:t>
            </a:r>
            <a:r>
              <a:rPr lang="zh-CN" altLang="en-US" sz="2400" dirty="0"/>
              <a:t>提出</a:t>
            </a:r>
            <a:r>
              <a:rPr lang="en-US" altLang="zh-CN" sz="2400" dirty="0"/>
              <a:t>Inception module</a:t>
            </a:r>
            <a:r>
              <a:rPr lang="zh-CN" altLang="en-US" sz="2400" dirty="0"/>
              <a:t>的概念，旨在强化基本特征提取模块的功能，</a:t>
            </a:r>
            <a:r>
              <a:rPr lang="en-US" altLang="zh-CN" sz="2400" dirty="0" err="1"/>
              <a:t>GoogLenet</a:t>
            </a:r>
            <a:r>
              <a:rPr lang="zh-CN" altLang="en-US" sz="2400" dirty="0"/>
              <a:t>由这种</a:t>
            </a:r>
            <a:r>
              <a:rPr lang="en-US" altLang="zh-CN" sz="2400" dirty="0"/>
              <a:t>Inception module</a:t>
            </a:r>
            <a:r>
              <a:rPr lang="zh-CN" altLang="en-US" sz="2400" dirty="0"/>
              <a:t>的概念一点点构建出来的。在</a:t>
            </a:r>
            <a:r>
              <a:rPr lang="en-US" altLang="zh-CN" sz="2400" dirty="0" err="1"/>
              <a:t>GoogLenet</a:t>
            </a:r>
            <a:r>
              <a:rPr lang="zh-CN" altLang="en-US" sz="2400" dirty="0"/>
              <a:t>中，构建体征提取的基本单元非常重要。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在</a:t>
            </a:r>
            <a:r>
              <a:rPr lang="en-US" altLang="zh-CN" sz="2400" dirty="0" err="1"/>
              <a:t>GoogLenet</a:t>
            </a:r>
            <a:r>
              <a:rPr lang="zh-CN" altLang="en-US" sz="2400" dirty="0"/>
              <a:t>中，遵循的原则是：没有最深，只有更深。</a:t>
            </a:r>
            <a:endParaRPr lang="en-US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 animBg="1"/>
      <p:bldP spid="43" grpId="0" animBg="1"/>
      <p:bldP spid="3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8">
            <a:extLst>
              <a:ext uri="{FF2B5EF4-FFF2-40B4-BE49-F238E27FC236}">
                <a16:creationId xmlns:a16="http://schemas.microsoft.com/office/drawing/2014/main" id="{2B2DD405-AD83-427E-A84D-9839F3E851BF}"/>
              </a:ext>
            </a:extLst>
          </p:cNvPr>
          <p:cNvSpPr txBox="1"/>
          <p:nvPr/>
        </p:nvSpPr>
        <p:spPr>
          <a:xfrm>
            <a:off x="770655" y="138055"/>
            <a:ext cx="337713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kern="0" spc="100" dirty="0">
                <a:cs typeface="+mn-ea"/>
                <a:sym typeface="+mn-lt"/>
              </a:rPr>
              <a:t>车辆型号与颜色识别</a:t>
            </a:r>
          </a:p>
        </p:txBody>
      </p:sp>
      <p:sp>
        <p:nvSpPr>
          <p:cNvPr id="12" name="Freeform 69">
            <a:extLst>
              <a:ext uri="{FF2B5EF4-FFF2-40B4-BE49-F238E27FC236}">
                <a16:creationId xmlns:a16="http://schemas.microsoft.com/office/drawing/2014/main" id="{BDB564FE-5C92-4F4E-949C-673D2DE8F313}"/>
              </a:ext>
            </a:extLst>
          </p:cNvPr>
          <p:cNvSpPr>
            <a:spLocks noEditPoints="1"/>
          </p:cNvSpPr>
          <p:nvPr/>
        </p:nvSpPr>
        <p:spPr bwMode="auto">
          <a:xfrm>
            <a:off x="1143964" y="1436386"/>
            <a:ext cx="237973" cy="288148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Donut 72">
            <a:extLst>
              <a:ext uri="{FF2B5EF4-FFF2-40B4-BE49-F238E27FC236}">
                <a16:creationId xmlns:a16="http://schemas.microsoft.com/office/drawing/2014/main" id="{14D51023-62E4-42D5-BE58-7835414B9257}"/>
              </a:ext>
            </a:extLst>
          </p:cNvPr>
          <p:cNvSpPr/>
          <p:nvPr/>
        </p:nvSpPr>
        <p:spPr>
          <a:xfrm>
            <a:off x="917233" y="1236996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5BF1CA-F7F5-4C1D-815B-33582952C77D}"/>
              </a:ext>
            </a:extLst>
          </p:cNvPr>
          <p:cNvSpPr/>
          <p:nvPr/>
        </p:nvSpPr>
        <p:spPr>
          <a:xfrm>
            <a:off x="2386317" y="1395794"/>
            <a:ext cx="5450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GoogLeNet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-1-16</a:t>
            </a: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深度学习网络流程图：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9A60C2-A82B-4352-B9D7-2E18A6E87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51" y="2454623"/>
            <a:ext cx="8077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8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E86A29-0143-49B4-A75F-92C960EC8778}"/>
              </a:ext>
            </a:extLst>
          </p:cNvPr>
          <p:cNvSpPr/>
          <p:nvPr/>
        </p:nvSpPr>
        <p:spPr>
          <a:xfrm>
            <a:off x="1962304" y="1236997"/>
            <a:ext cx="172354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算法详解：</a:t>
            </a:r>
          </a:p>
        </p:txBody>
      </p:sp>
      <p:sp>
        <p:nvSpPr>
          <p:cNvPr id="42" name="Shape 1866">
            <a:extLst>
              <a:ext uri="{FF2B5EF4-FFF2-40B4-BE49-F238E27FC236}">
                <a16:creationId xmlns:a16="http://schemas.microsoft.com/office/drawing/2014/main" id="{1D3999AB-6849-47B3-B144-D2D6DB8955D3}"/>
              </a:ext>
            </a:extLst>
          </p:cNvPr>
          <p:cNvSpPr/>
          <p:nvPr/>
        </p:nvSpPr>
        <p:spPr>
          <a:xfrm>
            <a:off x="770655" y="1045082"/>
            <a:ext cx="900450" cy="900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5399" tIns="25399" rIns="25399" bIns="25399" numCol="1" anchor="ctr">
            <a:noAutofit/>
          </a:bodyPr>
          <a:lstStyle/>
          <a:p>
            <a:pPr>
              <a:lnSpc>
                <a:spcPct val="120000"/>
              </a:lnSpc>
            </a:pPr>
            <a:endParaRPr sz="175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Shape 1867">
            <a:extLst>
              <a:ext uri="{FF2B5EF4-FFF2-40B4-BE49-F238E27FC236}">
                <a16:creationId xmlns:a16="http://schemas.microsoft.com/office/drawing/2014/main" id="{FFF176F4-9F64-42A5-BA01-CF0AE7D57FBA}"/>
              </a:ext>
            </a:extLst>
          </p:cNvPr>
          <p:cNvSpPr/>
          <p:nvPr/>
        </p:nvSpPr>
        <p:spPr>
          <a:xfrm>
            <a:off x="1061854" y="1328883"/>
            <a:ext cx="318050" cy="332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75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id="{2B2DD405-AD83-427E-A84D-9839F3E851BF}"/>
              </a:ext>
            </a:extLst>
          </p:cNvPr>
          <p:cNvSpPr txBox="1"/>
          <p:nvPr/>
        </p:nvSpPr>
        <p:spPr>
          <a:xfrm>
            <a:off x="770655" y="138055"/>
            <a:ext cx="337713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kern="0" spc="100" dirty="0">
                <a:cs typeface="+mn-ea"/>
                <a:sym typeface="+mn-lt"/>
              </a:rPr>
              <a:t>车辆型号与颜色识别</a:t>
            </a:r>
          </a:p>
        </p:txBody>
      </p:sp>
      <p:grpSp>
        <p:nvGrpSpPr>
          <p:cNvPr id="45" name="Group 130">
            <a:extLst>
              <a:ext uri="{FF2B5EF4-FFF2-40B4-BE49-F238E27FC236}">
                <a16:creationId xmlns:a16="http://schemas.microsoft.com/office/drawing/2014/main" id="{CB234571-5804-47D1-98FE-8B24A8E2CE8B}"/>
              </a:ext>
            </a:extLst>
          </p:cNvPr>
          <p:cNvGrpSpPr/>
          <p:nvPr/>
        </p:nvGrpSpPr>
        <p:grpSpPr>
          <a:xfrm>
            <a:off x="1962304" y="2871787"/>
            <a:ext cx="9076483" cy="2659191"/>
            <a:chOff x="1700729" y="1385310"/>
            <a:chExt cx="6652187" cy="1584206"/>
          </a:xfrm>
        </p:grpSpPr>
        <p:sp>
          <p:nvSpPr>
            <p:cNvPr id="46" name="TextBox 26">
              <a:extLst>
                <a:ext uri="{FF2B5EF4-FFF2-40B4-BE49-F238E27FC236}">
                  <a16:creationId xmlns:a16="http://schemas.microsoft.com/office/drawing/2014/main" id="{03974967-71FD-4558-93D8-FEA3F6644864}"/>
                </a:ext>
              </a:extLst>
            </p:cNvPr>
            <p:cNvSpPr txBox="1"/>
            <p:nvPr/>
          </p:nvSpPr>
          <p:spPr>
            <a:xfrm>
              <a:off x="1700729" y="1385310"/>
              <a:ext cx="6652187" cy="15842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1. </a:t>
              </a: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将图片四周边缘切割</a:t>
              </a:r>
              <a:r>
                <a:rPr lang="en-US" altLang="zh-CN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10%</a:t>
              </a: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，使图片绝大部分为车辆主体。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2. </a:t>
              </a: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切割后的图片中每一个像素点根据</a:t>
              </a:r>
              <a:r>
                <a:rPr lang="en-US" altLang="zh-CN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HSV</a:t>
              </a: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色域划分为多种颜色。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3. </a:t>
              </a: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统计每种颜色的像素点个数，作为车辆的颜色。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4. </a:t>
              </a: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取图片正中间一点的像素的颜色。如果该颜色的像素点个数排名在前二，则认为车辆颜色为中心点的颜色。否则，仍然取像素点最多的颜色作为车辆颜色。</a:t>
              </a: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9BA9D68A-E4A9-448F-8089-E5B9D34EE187}"/>
                </a:ext>
              </a:extLst>
            </p:cNvPr>
            <p:cNvSpPr txBox="1"/>
            <p:nvPr/>
          </p:nvSpPr>
          <p:spPr>
            <a:xfrm>
              <a:off x="1762139" y="1477217"/>
              <a:ext cx="1542507" cy="2640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endPara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BD02CE9-A070-4F24-8CEA-CBE81C35DA5F}"/>
              </a:ext>
            </a:extLst>
          </p:cNvPr>
          <p:cNvSpPr/>
          <p:nvPr/>
        </p:nvSpPr>
        <p:spPr>
          <a:xfrm>
            <a:off x="1967341" y="1877701"/>
            <a:ext cx="295465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车辆颜色识别算法：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3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 animBg="1"/>
      <p:bldP spid="43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CA3D17-C939-4BE4-8DCB-BC54DD335FAD}"/>
              </a:ext>
            </a:extLst>
          </p:cNvPr>
          <p:cNvSpPr/>
          <p:nvPr/>
        </p:nvSpPr>
        <p:spPr>
          <a:xfrm>
            <a:off x="4009536" y="794312"/>
            <a:ext cx="6096000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车辆颜色识别的效果展示：</a:t>
            </a:r>
            <a:endParaRPr lang="en-US" altLang="zh-CN" sz="28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AC69DF-41F7-43B0-AA48-1AA4D811D7F7}"/>
              </a:ext>
            </a:extLst>
          </p:cNvPr>
          <p:cNvSpPr/>
          <p:nvPr/>
        </p:nvSpPr>
        <p:spPr>
          <a:xfrm>
            <a:off x="2770875" y="1774159"/>
            <a:ext cx="6096000" cy="4973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原始图片：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ABB6F4-773A-49AC-9B4E-6149577F8106}"/>
              </a:ext>
            </a:extLst>
          </p:cNvPr>
          <p:cNvSpPr/>
          <p:nvPr/>
        </p:nvSpPr>
        <p:spPr>
          <a:xfrm>
            <a:off x="7662924" y="1625528"/>
            <a:ext cx="2954656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车辆颜色识别结果：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结果为红色</a:t>
            </a:r>
            <a:r>
              <a: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)</a:t>
            </a:r>
          </a:p>
          <a:p>
            <a:pPr algn="ctr">
              <a:lnSpc>
                <a:spcPct val="120000"/>
              </a:lnSpc>
            </a:pP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7" name="Picture 2" descr="C:\Users\think\Desktop\Proj.3.jpg">
            <a:extLst>
              <a:ext uri="{FF2B5EF4-FFF2-40B4-BE49-F238E27FC236}">
                <a16:creationId xmlns:a16="http://schemas.microsoft.com/office/drawing/2014/main" id="{A11036B8-1430-4B0C-85EB-645CE71FA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218" y="2511289"/>
            <a:ext cx="5337754" cy="3552399"/>
          </a:xfrm>
          <a:prstGeom prst="rect">
            <a:avLst/>
          </a:prstGeom>
          <a:noFill/>
        </p:spPr>
      </p:pic>
      <p:sp>
        <p:nvSpPr>
          <p:cNvPr id="31" name="Freeform 68">
            <a:extLst>
              <a:ext uri="{FF2B5EF4-FFF2-40B4-BE49-F238E27FC236}">
                <a16:creationId xmlns:a16="http://schemas.microsoft.com/office/drawing/2014/main" id="{1FE7A9FE-79A2-47F5-935B-379F5BF8831D}"/>
              </a:ext>
            </a:extLst>
          </p:cNvPr>
          <p:cNvSpPr>
            <a:spLocks noEditPoints="1"/>
          </p:cNvSpPr>
          <p:nvPr/>
        </p:nvSpPr>
        <p:spPr bwMode="auto">
          <a:xfrm>
            <a:off x="3135611" y="997097"/>
            <a:ext cx="225071" cy="329722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Donut 70">
            <a:extLst>
              <a:ext uri="{FF2B5EF4-FFF2-40B4-BE49-F238E27FC236}">
                <a16:creationId xmlns:a16="http://schemas.microsoft.com/office/drawing/2014/main" id="{1215EECB-1C6A-4EB3-A17E-795A0605023D}"/>
              </a:ext>
            </a:extLst>
          </p:cNvPr>
          <p:cNvSpPr/>
          <p:nvPr/>
        </p:nvSpPr>
        <p:spPr>
          <a:xfrm>
            <a:off x="2904684" y="804600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9F112F98-81FC-40D3-8B87-A29FF8F9A224}"/>
              </a:ext>
            </a:extLst>
          </p:cNvPr>
          <p:cNvSpPr txBox="1"/>
          <p:nvPr/>
        </p:nvSpPr>
        <p:spPr>
          <a:xfrm>
            <a:off x="761228" y="209004"/>
            <a:ext cx="337713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kern="0" spc="100" dirty="0">
                <a:cs typeface="+mn-ea"/>
                <a:sym typeface="+mn-lt"/>
              </a:rPr>
              <a:t>车辆型号与颜色识别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92593B-D31A-4534-8A2B-89E5FD266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40" y="2537978"/>
            <a:ext cx="4646364" cy="35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0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4" name="MH_Others_1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7431397" y="1505779"/>
            <a:ext cx="0" cy="3846443"/>
          </a:xfrm>
          <a:prstGeom prst="line">
            <a:avLst/>
          </a:prstGeom>
          <a:noFill/>
          <a:ln w="25400" algn="ctr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7783629" y="1919484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sz="2000" kern="0" spc="100" dirty="0">
                <a:cs typeface="+mn-ea"/>
                <a:sym typeface="+mn-lt"/>
              </a:rPr>
              <a:t>问题导入</a:t>
            </a:r>
          </a:p>
        </p:txBody>
      </p:sp>
      <p:sp>
        <p:nvSpPr>
          <p:cNvPr id="22" name="MH_Number_1">
            <a:hlinkClick r:id="" action="ppaction://noaction"/>
          </p:cNvPr>
          <p:cNvSpPr/>
          <p:nvPr>
            <p:custDataLst>
              <p:tags r:id="rId4"/>
            </p:custDataLst>
          </p:nvPr>
        </p:nvSpPr>
        <p:spPr>
          <a:xfrm>
            <a:off x="7177391" y="1900748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3200" kern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3200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MH_Entry_2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7783629" y="2745828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sz="2000" kern="0" spc="100" dirty="0">
                <a:cs typeface="+mn-ea"/>
                <a:sym typeface="+mn-lt"/>
              </a:rPr>
              <a:t>车辆定位与分割</a:t>
            </a:r>
          </a:p>
        </p:txBody>
      </p:sp>
      <p:sp>
        <p:nvSpPr>
          <p:cNvPr id="28" name="MH_Number_2">
            <a:hlinkClick r:id="" action="ppaction://noaction"/>
          </p:cNvPr>
          <p:cNvSpPr/>
          <p:nvPr>
            <p:custDataLst>
              <p:tags r:id="rId6"/>
            </p:custDataLst>
          </p:nvPr>
        </p:nvSpPr>
        <p:spPr>
          <a:xfrm>
            <a:off x="7177391" y="2727092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3200" kern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3200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MH_Entry_3">
            <a:hlinkClick r:id="" action="ppaction://noaction"/>
          </p:cNvPr>
          <p:cNvSpPr txBox="1"/>
          <p:nvPr>
            <p:custDataLst>
              <p:tags r:id="rId7"/>
            </p:custDataLst>
          </p:nvPr>
        </p:nvSpPr>
        <p:spPr>
          <a:xfrm>
            <a:off x="7783629" y="3572172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sz="2000" kern="0" spc="100" dirty="0">
                <a:cs typeface="+mn-ea"/>
                <a:sym typeface="+mn-lt"/>
              </a:rPr>
              <a:t>车辆型号与颜色识别</a:t>
            </a:r>
          </a:p>
        </p:txBody>
      </p:sp>
      <p:sp>
        <p:nvSpPr>
          <p:cNvPr id="31" name="MH_Number_3">
            <a:hlinkClick r:id="" action="ppaction://noaction"/>
          </p:cNvPr>
          <p:cNvSpPr/>
          <p:nvPr>
            <p:custDataLst>
              <p:tags r:id="rId8"/>
            </p:custDataLst>
          </p:nvPr>
        </p:nvSpPr>
        <p:spPr>
          <a:xfrm>
            <a:off x="7177391" y="3553436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3200" kern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sz="3200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3" name="MH_Entry_4">
            <a:hlinkClick r:id="" action="ppaction://noaction"/>
          </p:cNvPr>
          <p:cNvSpPr txBox="1"/>
          <p:nvPr>
            <p:custDataLst>
              <p:tags r:id="rId9"/>
            </p:custDataLst>
          </p:nvPr>
        </p:nvSpPr>
        <p:spPr>
          <a:xfrm>
            <a:off x="7783629" y="4398516"/>
            <a:ext cx="5094480" cy="540000"/>
          </a:xfrm>
          <a:prstGeom prst="rect">
            <a:avLst/>
          </a:prstGeom>
          <a:noFill/>
        </p:spPr>
        <p:txBody>
          <a:bodyPr wrap="square" lIns="180000" anchor="ctr" anchorCtr="0">
            <a:normAutofit/>
          </a:bodyPr>
          <a:lstStyle/>
          <a:p>
            <a:pPr>
              <a:defRPr/>
            </a:pPr>
            <a:r>
              <a:rPr lang="zh-CN" altLang="en-US" sz="2000" kern="0" spc="100" dirty="0">
                <a:cs typeface="+mn-ea"/>
                <a:sym typeface="+mn-lt"/>
              </a:rPr>
              <a:t>车牌定位与识别</a:t>
            </a:r>
          </a:p>
        </p:txBody>
      </p:sp>
      <p:sp>
        <p:nvSpPr>
          <p:cNvPr id="34" name="MH_Number_4">
            <a:hlinkClick r:id="" action="ppaction://noaction"/>
          </p:cNvPr>
          <p:cNvSpPr/>
          <p:nvPr>
            <p:custDataLst>
              <p:tags r:id="rId10"/>
            </p:custDataLst>
          </p:nvPr>
        </p:nvSpPr>
        <p:spPr>
          <a:xfrm>
            <a:off x="7177391" y="4379780"/>
            <a:ext cx="511388" cy="592512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r>
              <a:rPr lang="en-US" altLang="zh-CN" sz="3200" kern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zh-CN" altLang="en-US" sz="3200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MH_Others_2"/>
          <p:cNvSpPr txBox="1"/>
          <p:nvPr>
            <p:custDataLst>
              <p:tags r:id="rId11"/>
            </p:custDataLst>
          </p:nvPr>
        </p:nvSpPr>
        <p:spPr>
          <a:xfrm>
            <a:off x="4293967" y="2745828"/>
            <a:ext cx="1766661" cy="785812"/>
          </a:xfrm>
          <a:prstGeom prst="rect">
            <a:avLst/>
          </a:prstGeom>
          <a:noFill/>
        </p:spPr>
        <p:txBody>
          <a:bodyPr wrap="square" anchor="ctr" anchorCtr="0">
            <a:normAutofit fontScale="92500" lnSpcReduction="10000"/>
          </a:bodyPr>
          <a:lstStyle/>
          <a:p>
            <a:pPr algn="ctr">
              <a:defRPr/>
            </a:pPr>
            <a:r>
              <a:rPr lang="zh-CN" altLang="en-US" sz="5400" b="1" kern="0" dirty="0">
                <a:solidFill>
                  <a:schemeClr val="accent2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23" name="MH_Others_3"/>
          <p:cNvSpPr txBox="1"/>
          <p:nvPr>
            <p:custDataLst>
              <p:tags r:id="rId12"/>
            </p:custDataLst>
          </p:nvPr>
        </p:nvSpPr>
        <p:spPr>
          <a:xfrm>
            <a:off x="3432466" y="3308089"/>
            <a:ext cx="3489662" cy="785812"/>
          </a:xfrm>
          <a:prstGeom prst="rect">
            <a:avLst/>
          </a:prstGeom>
          <a:noFill/>
        </p:spPr>
        <p:txBody>
          <a:bodyPr wrap="none" anchor="ctr" anchorCtr="0">
            <a:noAutofit/>
          </a:bodyPr>
          <a:lstStyle/>
          <a:p>
            <a:pPr algn="ctr">
              <a:defRPr/>
            </a:pPr>
            <a:r>
              <a:rPr lang="en-US" altLang="zh-CN" sz="2800" b="1" kern="0" spc="30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zh-CN" altLang="en-US" sz="2800" b="1" kern="0" spc="30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31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5"/>
          <p:cNvSpPr txBox="1">
            <a:spLocks noChangeArrowheads="1"/>
          </p:cNvSpPr>
          <p:nvPr/>
        </p:nvSpPr>
        <p:spPr bwMode="auto">
          <a:xfrm>
            <a:off x="3852330" y="2653770"/>
            <a:ext cx="4261102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3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04.</a:t>
            </a:r>
            <a:r>
              <a:rPr lang="zh-CN" altLang="en-US" sz="3733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车牌定位与识别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0306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4655148" y="2550768"/>
            <a:ext cx="2881706" cy="2991065"/>
            <a:chOff x="1365" y="-412"/>
            <a:chExt cx="4954" cy="5142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998" y="-412"/>
              <a:ext cx="1878" cy="514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365" y="-412"/>
              <a:ext cx="2572" cy="5142"/>
            </a:xfrm>
            <a:custGeom>
              <a:avLst/>
              <a:gdLst>
                <a:gd name="T0" fmla="*/ 690 w 1087"/>
                <a:gd name="T1" fmla="*/ 1087 h 2174"/>
                <a:gd name="T2" fmla="*/ 1087 w 1087"/>
                <a:gd name="T3" fmla="*/ 0 h 2174"/>
                <a:gd name="T4" fmla="*/ 0 w 1087"/>
                <a:gd name="T5" fmla="*/ 1087 h 2174"/>
                <a:gd name="T6" fmla="*/ 1087 w 1087"/>
                <a:gd name="T7" fmla="*/ 2174 h 2174"/>
                <a:gd name="T8" fmla="*/ 1087 w 1087"/>
                <a:gd name="T9" fmla="*/ 2174 h 2174"/>
                <a:gd name="T10" fmla="*/ 690 w 1087"/>
                <a:gd name="T11" fmla="*/ 1087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7" h="2174">
                  <a:moveTo>
                    <a:pt x="690" y="1087"/>
                  </a:moveTo>
                  <a:cubicBezTo>
                    <a:pt x="690" y="487"/>
                    <a:pt x="868" y="0"/>
                    <a:pt x="1087" y="0"/>
                  </a:cubicBezTo>
                  <a:cubicBezTo>
                    <a:pt x="487" y="0"/>
                    <a:pt x="0" y="487"/>
                    <a:pt x="0" y="1087"/>
                  </a:cubicBezTo>
                  <a:cubicBezTo>
                    <a:pt x="0" y="1687"/>
                    <a:pt x="487" y="2174"/>
                    <a:pt x="1087" y="2174"/>
                  </a:cubicBezTo>
                  <a:cubicBezTo>
                    <a:pt x="1087" y="2174"/>
                    <a:pt x="1087" y="2174"/>
                    <a:pt x="1087" y="2174"/>
                  </a:cubicBezTo>
                  <a:cubicBezTo>
                    <a:pt x="868" y="2174"/>
                    <a:pt x="690" y="1687"/>
                    <a:pt x="690" y="10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3225" y="1447"/>
              <a:ext cx="3094" cy="1462"/>
            </a:xfrm>
            <a:custGeom>
              <a:avLst/>
              <a:gdLst>
                <a:gd name="T0" fmla="*/ 1042 w 1308"/>
                <a:gd name="T1" fmla="*/ 96 h 618"/>
                <a:gd name="T2" fmla="*/ 602 w 1308"/>
                <a:gd name="T3" fmla="*/ 0 h 618"/>
                <a:gd name="T4" fmla="*/ 0 w 1308"/>
                <a:gd name="T5" fmla="*/ 602 h 618"/>
                <a:gd name="T6" fmla="*/ 301 w 1308"/>
                <a:gd name="T7" fmla="*/ 618 h 618"/>
                <a:gd name="T8" fmla="*/ 1042 w 1308"/>
                <a:gd name="T9" fmla="*/ 506 h 618"/>
                <a:gd name="T10" fmla="*/ 1308 w 1308"/>
                <a:gd name="T11" fmla="*/ 301 h 618"/>
                <a:gd name="T12" fmla="*/ 1042 w 1308"/>
                <a:gd name="T13" fmla="*/ 9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8" h="618">
                  <a:moveTo>
                    <a:pt x="1042" y="96"/>
                  </a:moveTo>
                  <a:cubicBezTo>
                    <a:pt x="918" y="50"/>
                    <a:pt x="767" y="18"/>
                    <a:pt x="602" y="0"/>
                  </a:cubicBezTo>
                  <a:cubicBezTo>
                    <a:pt x="0" y="602"/>
                    <a:pt x="0" y="602"/>
                    <a:pt x="0" y="602"/>
                  </a:cubicBezTo>
                  <a:cubicBezTo>
                    <a:pt x="96" y="612"/>
                    <a:pt x="197" y="618"/>
                    <a:pt x="301" y="618"/>
                  </a:cubicBezTo>
                  <a:cubicBezTo>
                    <a:pt x="582" y="618"/>
                    <a:pt x="846" y="578"/>
                    <a:pt x="1042" y="506"/>
                  </a:cubicBezTo>
                  <a:cubicBezTo>
                    <a:pt x="1238" y="435"/>
                    <a:pt x="1308" y="353"/>
                    <a:pt x="1308" y="301"/>
                  </a:cubicBezTo>
                  <a:cubicBezTo>
                    <a:pt x="1308" y="249"/>
                    <a:pt x="1238" y="167"/>
                    <a:pt x="1042" y="9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225" y="2159"/>
              <a:ext cx="3094" cy="2381"/>
            </a:xfrm>
            <a:custGeom>
              <a:avLst/>
              <a:gdLst>
                <a:gd name="T0" fmla="*/ 1308 w 1308"/>
                <a:gd name="T1" fmla="*/ 0 h 1007"/>
                <a:gd name="T2" fmla="*/ 1042 w 1308"/>
                <a:gd name="T3" fmla="*/ 205 h 1007"/>
                <a:gd name="T4" fmla="*/ 301 w 1308"/>
                <a:gd name="T5" fmla="*/ 317 h 1007"/>
                <a:gd name="T6" fmla="*/ 0 w 1308"/>
                <a:gd name="T7" fmla="*/ 301 h 1007"/>
                <a:gd name="T8" fmla="*/ 96 w 1308"/>
                <a:gd name="T9" fmla="*/ 741 h 1007"/>
                <a:gd name="T10" fmla="*/ 301 w 1308"/>
                <a:gd name="T11" fmla="*/ 1007 h 1007"/>
                <a:gd name="T12" fmla="*/ 301 w 1308"/>
                <a:gd name="T13" fmla="*/ 1007 h 1007"/>
                <a:gd name="T14" fmla="*/ 1013 w 1308"/>
                <a:gd name="T15" fmla="*/ 712 h 1007"/>
                <a:gd name="T16" fmla="*/ 1308 w 1308"/>
                <a:gd name="T17" fmla="*/ 0 h 1007"/>
                <a:gd name="T18" fmla="*/ 1308 w 1308"/>
                <a:gd name="T19" fmla="*/ 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8" h="1007">
                  <a:moveTo>
                    <a:pt x="1308" y="0"/>
                  </a:moveTo>
                  <a:cubicBezTo>
                    <a:pt x="1308" y="53"/>
                    <a:pt x="1238" y="134"/>
                    <a:pt x="1042" y="205"/>
                  </a:cubicBezTo>
                  <a:cubicBezTo>
                    <a:pt x="846" y="277"/>
                    <a:pt x="582" y="317"/>
                    <a:pt x="301" y="317"/>
                  </a:cubicBezTo>
                  <a:cubicBezTo>
                    <a:pt x="197" y="317"/>
                    <a:pt x="96" y="311"/>
                    <a:pt x="0" y="301"/>
                  </a:cubicBezTo>
                  <a:cubicBezTo>
                    <a:pt x="18" y="466"/>
                    <a:pt x="50" y="617"/>
                    <a:pt x="96" y="741"/>
                  </a:cubicBezTo>
                  <a:cubicBezTo>
                    <a:pt x="167" y="937"/>
                    <a:pt x="249" y="1007"/>
                    <a:pt x="301" y="1007"/>
                  </a:cubicBezTo>
                  <a:cubicBezTo>
                    <a:pt x="301" y="1007"/>
                    <a:pt x="301" y="1007"/>
                    <a:pt x="301" y="1007"/>
                  </a:cubicBezTo>
                  <a:cubicBezTo>
                    <a:pt x="570" y="1007"/>
                    <a:pt x="823" y="902"/>
                    <a:pt x="1013" y="712"/>
                  </a:cubicBezTo>
                  <a:cubicBezTo>
                    <a:pt x="1203" y="522"/>
                    <a:pt x="1308" y="269"/>
                    <a:pt x="1308" y="0"/>
                  </a:cubicBezTo>
                  <a:cubicBezTo>
                    <a:pt x="1308" y="0"/>
                    <a:pt x="1308" y="0"/>
                    <a:pt x="130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3937" y="-34"/>
              <a:ext cx="2193" cy="2399"/>
            </a:xfrm>
            <a:custGeom>
              <a:avLst/>
              <a:gdLst>
                <a:gd name="T0" fmla="*/ 552 w 927"/>
                <a:gd name="T1" fmla="*/ 303 h 1014"/>
                <a:gd name="T2" fmla="*/ 815 w 927"/>
                <a:gd name="T3" fmla="*/ 1014 h 1014"/>
                <a:gd name="T4" fmla="*/ 926 w 927"/>
                <a:gd name="T5" fmla="*/ 927 h 1014"/>
                <a:gd name="T6" fmla="*/ 927 w 927"/>
                <a:gd name="T7" fmla="*/ 927 h 1014"/>
                <a:gd name="T8" fmla="*/ 656 w 927"/>
                <a:gd name="T9" fmla="*/ 271 h 1014"/>
                <a:gd name="T10" fmla="*/ 0 w 927"/>
                <a:gd name="T11" fmla="*/ 0 h 1014"/>
                <a:gd name="T12" fmla="*/ 552 w 927"/>
                <a:gd name="T13" fmla="*/ 303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7" h="1014">
                  <a:moveTo>
                    <a:pt x="552" y="303"/>
                  </a:moveTo>
                  <a:cubicBezTo>
                    <a:pt x="703" y="499"/>
                    <a:pt x="815" y="766"/>
                    <a:pt x="815" y="1014"/>
                  </a:cubicBezTo>
                  <a:cubicBezTo>
                    <a:pt x="891" y="975"/>
                    <a:pt x="920" y="941"/>
                    <a:pt x="926" y="927"/>
                  </a:cubicBezTo>
                  <a:cubicBezTo>
                    <a:pt x="927" y="927"/>
                    <a:pt x="927" y="927"/>
                    <a:pt x="927" y="927"/>
                  </a:cubicBezTo>
                  <a:cubicBezTo>
                    <a:pt x="927" y="679"/>
                    <a:pt x="831" y="446"/>
                    <a:pt x="656" y="271"/>
                  </a:cubicBezTo>
                  <a:cubicBezTo>
                    <a:pt x="481" y="96"/>
                    <a:pt x="248" y="0"/>
                    <a:pt x="0" y="0"/>
                  </a:cubicBezTo>
                  <a:cubicBezTo>
                    <a:pt x="248" y="0"/>
                    <a:pt x="503" y="239"/>
                    <a:pt x="552" y="3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3937" y="-34"/>
              <a:ext cx="1928" cy="2399"/>
            </a:xfrm>
            <a:custGeom>
              <a:avLst/>
              <a:gdLst>
                <a:gd name="T0" fmla="*/ 0 w 815"/>
                <a:gd name="T1" fmla="*/ 1 h 1014"/>
                <a:gd name="T2" fmla="*/ 0 w 815"/>
                <a:gd name="T3" fmla="*/ 927 h 1014"/>
                <a:gd name="T4" fmla="*/ 815 w 815"/>
                <a:gd name="T5" fmla="*/ 1014 h 1014"/>
                <a:gd name="T6" fmla="*/ 552 w 815"/>
                <a:gd name="T7" fmla="*/ 286 h 1014"/>
                <a:gd name="T8" fmla="*/ 0 w 815"/>
                <a:gd name="T9" fmla="*/ 0 h 1014"/>
                <a:gd name="T10" fmla="*/ 0 w 815"/>
                <a:gd name="T11" fmla="*/ 1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5" h="1014">
                  <a:moveTo>
                    <a:pt x="0" y="1"/>
                  </a:moveTo>
                  <a:cubicBezTo>
                    <a:pt x="0" y="927"/>
                    <a:pt x="0" y="927"/>
                    <a:pt x="0" y="927"/>
                  </a:cubicBezTo>
                  <a:cubicBezTo>
                    <a:pt x="815" y="1014"/>
                    <a:pt x="815" y="1014"/>
                    <a:pt x="815" y="1014"/>
                  </a:cubicBezTo>
                  <a:cubicBezTo>
                    <a:pt x="815" y="766"/>
                    <a:pt x="727" y="461"/>
                    <a:pt x="552" y="286"/>
                  </a:cubicBezTo>
                  <a:cubicBezTo>
                    <a:pt x="411" y="145"/>
                    <a:pt x="248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566" y="253"/>
              <a:ext cx="1902" cy="2277"/>
            </a:xfrm>
            <a:custGeom>
              <a:avLst/>
              <a:gdLst>
                <a:gd name="T0" fmla="*/ 804 w 804"/>
                <a:gd name="T1" fmla="*/ 875 h 963"/>
                <a:gd name="T2" fmla="*/ 589 w 804"/>
                <a:gd name="T3" fmla="*/ 278 h 963"/>
                <a:gd name="T4" fmla="*/ 157 w 804"/>
                <a:gd name="T5" fmla="*/ 0 h 963"/>
                <a:gd name="T6" fmla="*/ 102 w 804"/>
                <a:gd name="T7" fmla="*/ 119 h 963"/>
                <a:gd name="T8" fmla="*/ 4 w 804"/>
                <a:gd name="T9" fmla="*/ 653 h 963"/>
                <a:gd name="T10" fmla="*/ 0 w 804"/>
                <a:gd name="T11" fmla="*/ 806 h 963"/>
                <a:gd name="T12" fmla="*/ 4 w 804"/>
                <a:gd name="T13" fmla="*/ 959 h 963"/>
                <a:gd name="T14" fmla="*/ 157 w 804"/>
                <a:gd name="T15" fmla="*/ 963 h 963"/>
                <a:gd name="T16" fmla="*/ 310 w 804"/>
                <a:gd name="T17" fmla="*/ 959 h 963"/>
                <a:gd name="T18" fmla="*/ 804 w 804"/>
                <a:gd name="T19" fmla="*/ 875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4" h="963">
                  <a:moveTo>
                    <a:pt x="804" y="875"/>
                  </a:moveTo>
                  <a:cubicBezTo>
                    <a:pt x="785" y="653"/>
                    <a:pt x="706" y="418"/>
                    <a:pt x="589" y="278"/>
                  </a:cubicBezTo>
                  <a:cubicBezTo>
                    <a:pt x="456" y="119"/>
                    <a:pt x="323" y="24"/>
                    <a:pt x="157" y="0"/>
                  </a:cubicBezTo>
                  <a:cubicBezTo>
                    <a:pt x="141" y="27"/>
                    <a:pt x="122" y="65"/>
                    <a:pt x="102" y="119"/>
                  </a:cubicBezTo>
                  <a:cubicBezTo>
                    <a:pt x="49" y="264"/>
                    <a:pt x="16" y="450"/>
                    <a:pt x="4" y="653"/>
                  </a:cubicBezTo>
                  <a:cubicBezTo>
                    <a:pt x="2" y="703"/>
                    <a:pt x="0" y="754"/>
                    <a:pt x="0" y="806"/>
                  </a:cubicBezTo>
                  <a:cubicBezTo>
                    <a:pt x="0" y="858"/>
                    <a:pt x="2" y="909"/>
                    <a:pt x="4" y="959"/>
                  </a:cubicBezTo>
                  <a:cubicBezTo>
                    <a:pt x="54" y="961"/>
                    <a:pt x="105" y="963"/>
                    <a:pt x="157" y="963"/>
                  </a:cubicBezTo>
                  <a:cubicBezTo>
                    <a:pt x="209" y="963"/>
                    <a:pt x="260" y="961"/>
                    <a:pt x="310" y="959"/>
                  </a:cubicBezTo>
                  <a:cubicBezTo>
                    <a:pt x="495" y="948"/>
                    <a:pt x="666" y="920"/>
                    <a:pt x="804" y="8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</a:pPr>
              <a:endParaRPr lang="en-US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44420" y="4585749"/>
            <a:ext cx="755621" cy="755621"/>
            <a:chOff x="7891737" y="4601650"/>
            <a:chExt cx="755703" cy="755703"/>
          </a:xfrm>
        </p:grpSpPr>
        <p:sp>
          <p:nvSpPr>
            <p:cNvPr id="21" name="Oval 20"/>
            <p:cNvSpPr/>
            <p:nvPr/>
          </p:nvSpPr>
          <p:spPr>
            <a:xfrm>
              <a:off x="7891737" y="4601650"/>
              <a:ext cx="755703" cy="7557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8099876" y="4820373"/>
              <a:ext cx="349218" cy="320594"/>
            </a:xfrm>
            <a:custGeom>
              <a:avLst/>
              <a:gdLst>
                <a:gd name="T0" fmla="*/ 29 w 85"/>
                <a:gd name="T1" fmla="*/ 0 h 78"/>
                <a:gd name="T2" fmla="*/ 34 w 85"/>
                <a:gd name="T3" fmla="*/ 29 h 78"/>
                <a:gd name="T4" fmla="*/ 8 w 85"/>
                <a:gd name="T5" fmla="*/ 29 h 78"/>
                <a:gd name="T6" fmla="*/ 6 w 85"/>
                <a:gd name="T7" fmla="*/ 29 h 78"/>
                <a:gd name="T8" fmla="*/ 0 w 85"/>
                <a:gd name="T9" fmla="*/ 35 h 78"/>
                <a:gd name="T10" fmla="*/ 0 w 85"/>
                <a:gd name="T11" fmla="*/ 35 h 78"/>
                <a:gd name="T12" fmla="*/ 4 w 85"/>
                <a:gd name="T13" fmla="*/ 42 h 78"/>
                <a:gd name="T14" fmla="*/ 0 w 85"/>
                <a:gd name="T15" fmla="*/ 47 h 78"/>
                <a:gd name="T16" fmla="*/ 0 w 85"/>
                <a:gd name="T17" fmla="*/ 47 h 78"/>
                <a:gd name="T18" fmla="*/ 5 w 85"/>
                <a:gd name="T19" fmla="*/ 54 h 78"/>
                <a:gd name="T20" fmla="*/ 4 w 85"/>
                <a:gd name="T21" fmla="*/ 58 h 78"/>
                <a:gd name="T22" fmla="*/ 4 w 85"/>
                <a:gd name="T23" fmla="*/ 58 h 78"/>
                <a:gd name="T24" fmla="*/ 10 w 85"/>
                <a:gd name="T25" fmla="*/ 65 h 78"/>
                <a:gd name="T26" fmla="*/ 11 w 85"/>
                <a:gd name="T27" fmla="*/ 65 h 78"/>
                <a:gd name="T28" fmla="*/ 9 w 85"/>
                <a:gd name="T29" fmla="*/ 70 h 78"/>
                <a:gd name="T30" fmla="*/ 9 w 85"/>
                <a:gd name="T31" fmla="*/ 70 h 78"/>
                <a:gd name="T32" fmla="*/ 15 w 85"/>
                <a:gd name="T33" fmla="*/ 77 h 78"/>
                <a:gd name="T34" fmla="*/ 29 w 85"/>
                <a:gd name="T35" fmla="*/ 77 h 78"/>
                <a:gd name="T36" fmla="*/ 45 w 85"/>
                <a:gd name="T37" fmla="*/ 77 h 78"/>
                <a:gd name="T38" fmla="*/ 46 w 85"/>
                <a:gd name="T39" fmla="*/ 77 h 78"/>
                <a:gd name="T40" fmla="*/ 51 w 85"/>
                <a:gd name="T41" fmla="*/ 71 h 78"/>
                <a:gd name="T42" fmla="*/ 66 w 85"/>
                <a:gd name="T43" fmla="*/ 69 h 78"/>
                <a:gd name="T44" fmla="*/ 66 w 85"/>
                <a:gd name="T45" fmla="*/ 78 h 78"/>
                <a:gd name="T46" fmla="*/ 85 w 85"/>
                <a:gd name="T47" fmla="*/ 78 h 78"/>
                <a:gd name="T48" fmla="*/ 85 w 85"/>
                <a:gd name="T49" fmla="*/ 25 h 78"/>
                <a:gd name="T50" fmla="*/ 66 w 85"/>
                <a:gd name="T51" fmla="*/ 25 h 78"/>
                <a:gd name="T52" fmla="*/ 66 w 85"/>
                <a:gd name="T53" fmla="*/ 32 h 78"/>
                <a:gd name="T54" fmla="*/ 61 w 85"/>
                <a:gd name="T55" fmla="*/ 32 h 78"/>
                <a:gd name="T56" fmla="*/ 29 w 85"/>
                <a:gd name="T5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" h="78">
                  <a:moveTo>
                    <a:pt x="29" y="0"/>
                  </a:moveTo>
                  <a:cubicBezTo>
                    <a:pt x="1" y="7"/>
                    <a:pt x="33" y="28"/>
                    <a:pt x="34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3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1" y="41"/>
                    <a:pt x="4" y="42"/>
                  </a:cubicBezTo>
                  <a:cubicBezTo>
                    <a:pt x="2" y="43"/>
                    <a:pt x="0" y="45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2" y="53"/>
                    <a:pt x="5" y="54"/>
                  </a:cubicBezTo>
                  <a:cubicBezTo>
                    <a:pt x="4" y="55"/>
                    <a:pt x="4" y="57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0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9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4"/>
                    <a:pt x="12" y="77"/>
                    <a:pt x="15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7" y="16"/>
                    <a:pt x="32" y="17"/>
                    <a:pt x="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30366" y="4579156"/>
            <a:ext cx="755621" cy="755621"/>
            <a:chOff x="3544559" y="4601650"/>
            <a:chExt cx="755703" cy="755703"/>
          </a:xfrm>
        </p:grpSpPr>
        <p:sp>
          <p:nvSpPr>
            <p:cNvPr id="23" name="Oval 22"/>
            <p:cNvSpPr/>
            <p:nvPr/>
          </p:nvSpPr>
          <p:spPr>
            <a:xfrm flipH="1">
              <a:off x="3544559" y="4601650"/>
              <a:ext cx="755703" cy="755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3753526" y="4820373"/>
              <a:ext cx="337768" cy="33013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44422" y="2283526"/>
            <a:ext cx="755621" cy="755621"/>
            <a:chOff x="7891737" y="2283399"/>
            <a:chExt cx="755703" cy="755703"/>
          </a:xfrm>
        </p:grpSpPr>
        <p:sp>
          <p:nvSpPr>
            <p:cNvPr id="20" name="Oval 19"/>
            <p:cNvSpPr/>
            <p:nvPr/>
          </p:nvSpPr>
          <p:spPr>
            <a:xfrm>
              <a:off x="7891737" y="2283399"/>
              <a:ext cx="755703" cy="75570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8111199" y="2469466"/>
              <a:ext cx="316777" cy="383568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4840" y="2283526"/>
            <a:ext cx="755621" cy="755621"/>
            <a:chOff x="3544559" y="2283399"/>
            <a:chExt cx="755703" cy="755703"/>
          </a:xfrm>
        </p:grpSpPr>
        <p:sp>
          <p:nvSpPr>
            <p:cNvPr id="22" name="Oval 21"/>
            <p:cNvSpPr/>
            <p:nvPr/>
          </p:nvSpPr>
          <p:spPr>
            <a:xfrm flipH="1">
              <a:off x="3544559" y="2283399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784059" y="2442750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855277" y="2408104"/>
            <a:ext cx="1415772" cy="497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车牌定位</a:t>
            </a:r>
            <a:endParaRPr lang="en-GB" sz="2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1596315" y="4745241"/>
            <a:ext cx="1701249" cy="5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字符分割</a:t>
            </a:r>
            <a:endParaRPr lang="en-GB" sz="2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flipH="1">
            <a:off x="1696825" y="2408104"/>
            <a:ext cx="183354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图像预处理</a:t>
            </a:r>
            <a:endParaRPr lang="en-GB" sz="2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8"/>
          <p:cNvSpPr txBox="1"/>
          <p:nvPr/>
        </p:nvSpPr>
        <p:spPr>
          <a:xfrm>
            <a:off x="770655" y="202350"/>
            <a:ext cx="2613676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车牌定位与识别</a:t>
            </a:r>
            <a:endParaRPr lang="zh-CN" altLang="en-US" sz="3413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5277" y="47569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字符识别</a:t>
            </a:r>
          </a:p>
        </p:txBody>
      </p:sp>
    </p:spTree>
    <p:extLst>
      <p:ext uri="{BB962C8B-B14F-4D97-AF65-F5344CB8AC3E}">
        <p14:creationId xmlns:p14="http://schemas.microsoft.com/office/powerpoint/2010/main" val="388511298"/>
      </p:ext>
    </p:ext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13"/>
          <p:cNvSpPr txBox="1">
            <a:spLocks noChangeArrowheads="1"/>
          </p:cNvSpPr>
          <p:nvPr/>
        </p:nvSpPr>
        <p:spPr bwMode="auto">
          <a:xfrm>
            <a:off x="770655" y="1325880"/>
            <a:ext cx="1745671" cy="23346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eaLnBrk="1" hangingPunct="1">
              <a:defRPr sz="9600">
                <a:solidFill>
                  <a:schemeClr val="bg1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1517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770655" y="202350"/>
            <a:ext cx="2413979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车牌定位与识别</a:t>
            </a:r>
            <a:endParaRPr lang="zh-CN" altLang="en-US" sz="3413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3"/>
          <a:srcRect l="8672" t="1983" r="45070" b="4234"/>
          <a:stretch/>
        </p:blipFill>
        <p:spPr>
          <a:xfrm>
            <a:off x="758854" y="1251283"/>
            <a:ext cx="4198156" cy="5133475"/>
          </a:xfrm>
          <a:prstGeom prst="rect">
            <a:avLst/>
          </a:prstGeom>
        </p:spPr>
      </p:pic>
      <p:grpSp>
        <p:nvGrpSpPr>
          <p:cNvPr id="9" name="Group 11"/>
          <p:cNvGrpSpPr/>
          <p:nvPr/>
        </p:nvGrpSpPr>
        <p:grpSpPr>
          <a:xfrm>
            <a:off x="5867721" y="1429689"/>
            <a:ext cx="755621" cy="755621"/>
            <a:chOff x="3544559" y="2283399"/>
            <a:chExt cx="755703" cy="755703"/>
          </a:xfrm>
        </p:grpSpPr>
        <p:sp>
          <p:nvSpPr>
            <p:cNvPr id="10" name="Oval 21"/>
            <p:cNvSpPr/>
            <p:nvPr/>
          </p:nvSpPr>
          <p:spPr>
            <a:xfrm flipH="1">
              <a:off x="3544559" y="2283399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26"/>
            <p:cNvSpPr>
              <a:spLocks noEditPoints="1"/>
            </p:cNvSpPr>
            <p:nvPr/>
          </p:nvSpPr>
          <p:spPr bwMode="auto">
            <a:xfrm>
              <a:off x="3784059" y="2442750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33"/>
          <p:cNvGrpSpPr/>
          <p:nvPr/>
        </p:nvGrpSpPr>
        <p:grpSpPr>
          <a:xfrm>
            <a:off x="6884685" y="1519968"/>
            <a:ext cx="4803970" cy="635740"/>
            <a:chOff x="5137748" y="2214969"/>
            <a:chExt cx="3273083" cy="515462"/>
          </a:xfrm>
        </p:grpSpPr>
        <p:sp>
          <p:nvSpPr>
            <p:cNvPr id="13" name="Pentagon 3"/>
            <p:cNvSpPr/>
            <p:nvPr/>
          </p:nvSpPr>
          <p:spPr>
            <a:xfrm>
              <a:off x="5137748" y="2214969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转为灰度图像</a:t>
              </a:r>
              <a:endParaRPr lang="en-GB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8"/>
            <p:cNvSpPr/>
            <p:nvPr/>
          </p:nvSpPr>
          <p:spPr>
            <a:xfrm>
              <a:off x="5137748" y="2225354"/>
              <a:ext cx="464234" cy="5050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1"/>
          <p:cNvGrpSpPr/>
          <p:nvPr/>
        </p:nvGrpSpPr>
        <p:grpSpPr>
          <a:xfrm>
            <a:off x="5867721" y="2599063"/>
            <a:ext cx="755621" cy="755621"/>
            <a:chOff x="3544559" y="2283399"/>
            <a:chExt cx="755703" cy="755703"/>
          </a:xfrm>
        </p:grpSpPr>
        <p:sp>
          <p:nvSpPr>
            <p:cNvPr id="16" name="Oval 21"/>
            <p:cNvSpPr/>
            <p:nvPr/>
          </p:nvSpPr>
          <p:spPr>
            <a:xfrm flipH="1">
              <a:off x="3544559" y="2283399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3784059" y="2442750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33"/>
          <p:cNvGrpSpPr/>
          <p:nvPr/>
        </p:nvGrpSpPr>
        <p:grpSpPr>
          <a:xfrm>
            <a:off x="6884685" y="2719323"/>
            <a:ext cx="4803970" cy="635361"/>
            <a:chOff x="5128064" y="2256183"/>
            <a:chExt cx="3273083" cy="515155"/>
          </a:xfrm>
        </p:grpSpPr>
        <p:sp>
          <p:nvSpPr>
            <p:cNvPr id="19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利用</a:t>
              </a:r>
              <a:r>
                <a:rPr lang="en-US" altLang="zh-CN" sz="20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Canny</a:t>
              </a:r>
              <a:r>
                <a: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算子进行边缘检测</a:t>
              </a:r>
              <a:endParaRPr lang="en-GB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11"/>
          <p:cNvGrpSpPr/>
          <p:nvPr/>
        </p:nvGrpSpPr>
        <p:grpSpPr>
          <a:xfrm>
            <a:off x="5903820" y="3768437"/>
            <a:ext cx="755621" cy="755621"/>
            <a:chOff x="3544559" y="2283399"/>
            <a:chExt cx="755703" cy="755703"/>
          </a:xfrm>
        </p:grpSpPr>
        <p:sp>
          <p:nvSpPr>
            <p:cNvPr id="22" name="Oval 21"/>
            <p:cNvSpPr/>
            <p:nvPr/>
          </p:nvSpPr>
          <p:spPr>
            <a:xfrm flipH="1">
              <a:off x="3544559" y="2283399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26"/>
            <p:cNvSpPr>
              <a:spLocks noEditPoints="1"/>
            </p:cNvSpPr>
            <p:nvPr/>
          </p:nvSpPr>
          <p:spPr bwMode="auto">
            <a:xfrm>
              <a:off x="3784059" y="2442750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33"/>
          <p:cNvGrpSpPr/>
          <p:nvPr/>
        </p:nvGrpSpPr>
        <p:grpSpPr>
          <a:xfrm>
            <a:off x="6884684" y="3879605"/>
            <a:ext cx="4803970" cy="647788"/>
            <a:chOff x="5128064" y="2246107"/>
            <a:chExt cx="3273083" cy="525231"/>
          </a:xfrm>
        </p:grpSpPr>
        <p:sp>
          <p:nvSpPr>
            <p:cNvPr id="25" name="Pentagon 3"/>
            <p:cNvSpPr/>
            <p:nvPr/>
          </p:nvSpPr>
          <p:spPr>
            <a:xfrm>
              <a:off x="5128064" y="2246107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利用腐蚀去除噪点</a:t>
              </a:r>
              <a:endParaRPr lang="en-GB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11"/>
          <p:cNvGrpSpPr/>
          <p:nvPr/>
        </p:nvGrpSpPr>
        <p:grpSpPr>
          <a:xfrm>
            <a:off x="5916717" y="4937811"/>
            <a:ext cx="755621" cy="755621"/>
            <a:chOff x="3544559" y="2283399"/>
            <a:chExt cx="755703" cy="755703"/>
          </a:xfrm>
        </p:grpSpPr>
        <p:sp>
          <p:nvSpPr>
            <p:cNvPr id="28" name="Oval 21"/>
            <p:cNvSpPr/>
            <p:nvPr/>
          </p:nvSpPr>
          <p:spPr>
            <a:xfrm flipH="1">
              <a:off x="3544559" y="2283399"/>
              <a:ext cx="755703" cy="7557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6"/>
            <p:cNvSpPr>
              <a:spLocks noEditPoints="1"/>
            </p:cNvSpPr>
            <p:nvPr/>
          </p:nvSpPr>
          <p:spPr bwMode="auto">
            <a:xfrm>
              <a:off x="3784059" y="2442750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33"/>
          <p:cNvGrpSpPr/>
          <p:nvPr/>
        </p:nvGrpSpPr>
        <p:grpSpPr>
          <a:xfrm>
            <a:off x="6884683" y="5058071"/>
            <a:ext cx="4803970" cy="635361"/>
            <a:chOff x="5128064" y="2256183"/>
            <a:chExt cx="3273083" cy="515155"/>
          </a:xfrm>
        </p:grpSpPr>
        <p:sp>
          <p:nvSpPr>
            <p:cNvPr id="31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使用图像聚类填充图像</a:t>
              </a:r>
              <a:endParaRPr lang="en-GB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96896"/>
      </p:ext>
    </p:extLst>
  </p:cSld>
  <p:clrMapOvr>
    <a:masterClrMapping/>
  </p:clrMapOvr>
  <p:transition spd="slow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68"/>
          <p:cNvSpPr>
            <a:spLocks noEditPoints="1"/>
          </p:cNvSpPr>
          <p:nvPr/>
        </p:nvSpPr>
        <p:spPr bwMode="auto">
          <a:xfrm>
            <a:off x="6070567" y="696337"/>
            <a:ext cx="225071" cy="329722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Freeform 69"/>
          <p:cNvSpPr>
            <a:spLocks noEditPoints="1"/>
          </p:cNvSpPr>
          <p:nvPr/>
        </p:nvSpPr>
        <p:spPr bwMode="auto">
          <a:xfrm>
            <a:off x="505530" y="1186272"/>
            <a:ext cx="237973" cy="288148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Donut 70"/>
          <p:cNvSpPr/>
          <p:nvPr/>
        </p:nvSpPr>
        <p:spPr>
          <a:xfrm>
            <a:off x="5839639" y="499344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Donut 72"/>
          <p:cNvSpPr/>
          <p:nvPr/>
        </p:nvSpPr>
        <p:spPr>
          <a:xfrm>
            <a:off x="277844" y="988205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Rectangle 83"/>
          <p:cNvSpPr/>
          <p:nvPr/>
        </p:nvSpPr>
        <p:spPr>
          <a:xfrm>
            <a:off x="1143895" y="1107607"/>
            <a:ext cx="34342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利用形态滤波去除图像中较小的部分。</a:t>
            </a:r>
            <a:endParaRPr lang="en-US" altLang="zh-CN" sz="20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查找图像中白色聚集最多的区域粗定位到车牌区域。</a:t>
            </a:r>
            <a:endParaRPr lang="en-GB" sz="20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TextBox 8"/>
          <p:cNvSpPr txBox="1"/>
          <p:nvPr/>
        </p:nvSpPr>
        <p:spPr>
          <a:xfrm>
            <a:off x="770655" y="202350"/>
            <a:ext cx="2392959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车牌定位与识别</a:t>
            </a:r>
            <a:endParaRPr lang="zh-CN" altLang="en-US" sz="3413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3895" y="696337"/>
            <a:ext cx="2651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车牌初定位</a:t>
            </a:r>
          </a:p>
        </p:txBody>
      </p:sp>
      <p:pic>
        <p:nvPicPr>
          <p:cNvPr id="103" name="图片 102"/>
          <p:cNvPicPr/>
          <p:nvPr/>
        </p:nvPicPr>
        <p:blipFill rotWithShape="1">
          <a:blip r:embed="rId3"/>
          <a:srcRect l="9448" r="51955" b="11703"/>
          <a:stretch/>
        </p:blipFill>
        <p:spPr>
          <a:xfrm>
            <a:off x="1256802" y="2677267"/>
            <a:ext cx="3208420" cy="4044375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6619308" y="610922"/>
            <a:ext cx="1951985" cy="42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图像精确化</a:t>
            </a:r>
          </a:p>
        </p:txBody>
      </p:sp>
      <p:sp>
        <p:nvSpPr>
          <p:cNvPr id="106" name="Rectangle 83"/>
          <p:cNvSpPr/>
          <p:nvPr/>
        </p:nvSpPr>
        <p:spPr>
          <a:xfrm>
            <a:off x="6619309" y="1030300"/>
            <a:ext cx="4824424" cy="42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利用形态学滤波使车牌图像更加清晰。</a:t>
            </a:r>
            <a:endParaRPr lang="en-GB" sz="20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4"/>
          <a:stretch>
            <a:fillRect/>
          </a:stretch>
        </p:blipFill>
        <p:spPr>
          <a:xfrm>
            <a:off x="6309287" y="2291306"/>
            <a:ext cx="5455083" cy="429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2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1" grpId="0" animBg="1"/>
      <p:bldP spid="92" grpId="0"/>
      <p:bldP spid="2" grpId="0"/>
      <p:bldP spid="104" grpId="0"/>
      <p:bldP spid="1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146783" y="459074"/>
            <a:ext cx="464184" cy="518337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51660" y="1336270"/>
            <a:ext cx="3272723" cy="515099"/>
            <a:chOff x="5128064" y="2256183"/>
            <a:chExt cx="3273083" cy="515155"/>
          </a:xfrm>
        </p:grpSpPr>
        <p:sp>
          <p:nvSpPr>
            <p:cNvPr id="4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汉字识别</a:t>
              </a:r>
              <a:endParaRPr lang="en-GB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151660" y="4144752"/>
            <a:ext cx="3296277" cy="521010"/>
            <a:chOff x="5104507" y="3789711"/>
            <a:chExt cx="3296640" cy="521067"/>
          </a:xfrm>
        </p:grpSpPr>
        <p:sp>
          <p:nvSpPr>
            <p:cNvPr id="6" name="Pentagon 5"/>
            <p:cNvSpPr/>
            <p:nvPr/>
          </p:nvSpPr>
          <p:spPr>
            <a:xfrm>
              <a:off x="5128064" y="3795624"/>
              <a:ext cx="3273083" cy="51515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数字字母识别</a:t>
              </a:r>
              <a:endParaRPr lang="en-GB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04507" y="3789711"/>
              <a:ext cx="464234" cy="5151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424383" y="685801"/>
            <a:ext cx="236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三层卷积神经网络</a:t>
            </a:r>
            <a:endParaRPr lang="en-GB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24383" y="1041004"/>
            <a:ext cx="4640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数据集：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网络收集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中科院自动化所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Stan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Z.Li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组的相关汉字数据集合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(top1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accurary:96.94%)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438031" y="3575515"/>
            <a:ext cx="4353488" cy="2677527"/>
            <a:chOff x="7175295" y="1600347"/>
            <a:chExt cx="6442571" cy="2372636"/>
          </a:xfrm>
        </p:grpSpPr>
        <p:sp>
          <p:nvSpPr>
            <p:cNvPr id="20" name="TextBox 19"/>
            <p:cNvSpPr txBox="1"/>
            <p:nvPr/>
          </p:nvSpPr>
          <p:spPr>
            <a:xfrm>
              <a:off x="7175295" y="2254785"/>
              <a:ext cx="6442571" cy="1718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数据集：</a:t>
              </a:r>
              <a:endParaRPr lang="en-US" altLang="zh-C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网络收集</a:t>
              </a:r>
              <a:endParaRPr lang="en-US" altLang="zh-C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中科院自动化所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Stan</a:t>
              </a:r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r>
                <a:rPr lang="en-US" altLang="zh-CN" sz="2000" dirty="0" err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Z.Li</a:t>
              </a:r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组的相关字母数据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(top1</a:t>
              </a:r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accuary:86.96%)</a:t>
              </a:r>
              <a:endParaRPr lang="en-GB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75296" y="1600347"/>
              <a:ext cx="6442570" cy="4090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所用的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channel</a:t>
              </a:r>
              <a:r>
                <a:rPr lang="zh-CN" altLang="en-US" sz="20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更多，模型更复杂</a:t>
              </a:r>
              <a:endParaRPr lang="en-GB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24383" y="309289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三层卷积神经网络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3773" y="1237323"/>
            <a:ext cx="3916908" cy="3471153"/>
            <a:chOff x="689317" y="2256183"/>
            <a:chExt cx="3854548" cy="3031960"/>
          </a:xfrm>
        </p:grpSpPr>
        <p:sp>
          <p:nvSpPr>
            <p:cNvPr id="28" name="Rectangle 27"/>
            <p:cNvSpPr/>
            <p:nvPr/>
          </p:nvSpPr>
          <p:spPr>
            <a:xfrm>
              <a:off x="689317" y="2256183"/>
              <a:ext cx="3854548" cy="3031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04109" y="2805382"/>
              <a:ext cx="2624963" cy="424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利用空白间隙分割字符</a:t>
              </a:r>
              <a:endParaRPr lang="en-GB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8"/>
          <p:cNvSpPr txBox="1"/>
          <p:nvPr/>
        </p:nvSpPr>
        <p:spPr>
          <a:xfrm>
            <a:off x="770655" y="202350"/>
            <a:ext cx="2487552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车牌</a:t>
            </a:r>
            <a:r>
              <a:rPr lang="zh-CN" altLang="en-US" sz="2655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定位与识别</a:t>
            </a:r>
            <a:endParaRPr lang="zh-CN" altLang="en-US" sz="3413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" name="图片 38" descr="G:\course\Matlab\License-Plate-Recognition-by-MATLAB-master\定位和切割\part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90" y="2651256"/>
            <a:ext cx="2000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图片 39" descr="G:\course\Matlab\License-Plate-Recognition-by-MATLAB-master\定位和切割\part2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93" y="2680115"/>
            <a:ext cx="1714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图片 40" descr="G:\course\Matlab\License-Plate-Recognition-by-MATLAB-master\定位和切割\part3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21" y="2651256"/>
            <a:ext cx="1905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图片 41" descr="G:\course\Matlab\License-Plate-Recognition-by-MATLAB-master\定位和切割\part6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310" y="2680115"/>
            <a:ext cx="1809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图片 42" descr="G:\course\Matlab\License-Plate-Recognition-by-MATLAB-master\定位和切割\part5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199" y="2651256"/>
            <a:ext cx="1905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图片 43" descr="G:\course\Matlab\License-Plate-Recognition-by-MATLAB-master\定位和切割\part4.jp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28" y="2629279"/>
            <a:ext cx="1809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图片 44" descr="G:\course\Matlab\License-Plate-Recognition-by-MATLAB-master\定位和切割\part7.jp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647" y="2670594"/>
            <a:ext cx="295275" cy="72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94729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7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3242832" y="58542"/>
            <a:ext cx="5484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最终效果展示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0" y="687227"/>
            <a:ext cx="11297405" cy="61582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7"/>
          <a:stretch/>
        </p:blipFill>
        <p:spPr>
          <a:xfrm>
            <a:off x="336330" y="680316"/>
            <a:ext cx="11523573" cy="6020902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4109545" y="48953"/>
            <a:ext cx="557048" cy="539720"/>
            <a:chOff x="7891737" y="4601650"/>
            <a:chExt cx="755703" cy="755703"/>
          </a:xfrm>
        </p:grpSpPr>
        <p:sp>
          <p:nvSpPr>
            <p:cNvPr id="14" name="Oval 20"/>
            <p:cNvSpPr/>
            <p:nvPr/>
          </p:nvSpPr>
          <p:spPr>
            <a:xfrm>
              <a:off x="7891737" y="4601650"/>
              <a:ext cx="755703" cy="7557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8099876" y="4820373"/>
              <a:ext cx="349218" cy="320594"/>
            </a:xfrm>
            <a:custGeom>
              <a:avLst/>
              <a:gdLst>
                <a:gd name="T0" fmla="*/ 29 w 85"/>
                <a:gd name="T1" fmla="*/ 0 h 78"/>
                <a:gd name="T2" fmla="*/ 34 w 85"/>
                <a:gd name="T3" fmla="*/ 29 h 78"/>
                <a:gd name="T4" fmla="*/ 8 w 85"/>
                <a:gd name="T5" fmla="*/ 29 h 78"/>
                <a:gd name="T6" fmla="*/ 6 w 85"/>
                <a:gd name="T7" fmla="*/ 29 h 78"/>
                <a:gd name="T8" fmla="*/ 0 w 85"/>
                <a:gd name="T9" fmla="*/ 35 h 78"/>
                <a:gd name="T10" fmla="*/ 0 w 85"/>
                <a:gd name="T11" fmla="*/ 35 h 78"/>
                <a:gd name="T12" fmla="*/ 4 w 85"/>
                <a:gd name="T13" fmla="*/ 42 h 78"/>
                <a:gd name="T14" fmla="*/ 0 w 85"/>
                <a:gd name="T15" fmla="*/ 47 h 78"/>
                <a:gd name="T16" fmla="*/ 0 w 85"/>
                <a:gd name="T17" fmla="*/ 47 h 78"/>
                <a:gd name="T18" fmla="*/ 5 w 85"/>
                <a:gd name="T19" fmla="*/ 54 h 78"/>
                <a:gd name="T20" fmla="*/ 4 w 85"/>
                <a:gd name="T21" fmla="*/ 58 h 78"/>
                <a:gd name="T22" fmla="*/ 4 w 85"/>
                <a:gd name="T23" fmla="*/ 58 h 78"/>
                <a:gd name="T24" fmla="*/ 10 w 85"/>
                <a:gd name="T25" fmla="*/ 65 h 78"/>
                <a:gd name="T26" fmla="*/ 11 w 85"/>
                <a:gd name="T27" fmla="*/ 65 h 78"/>
                <a:gd name="T28" fmla="*/ 9 w 85"/>
                <a:gd name="T29" fmla="*/ 70 h 78"/>
                <a:gd name="T30" fmla="*/ 9 w 85"/>
                <a:gd name="T31" fmla="*/ 70 h 78"/>
                <a:gd name="T32" fmla="*/ 15 w 85"/>
                <a:gd name="T33" fmla="*/ 77 h 78"/>
                <a:gd name="T34" fmla="*/ 29 w 85"/>
                <a:gd name="T35" fmla="*/ 77 h 78"/>
                <a:gd name="T36" fmla="*/ 45 w 85"/>
                <a:gd name="T37" fmla="*/ 77 h 78"/>
                <a:gd name="T38" fmla="*/ 46 w 85"/>
                <a:gd name="T39" fmla="*/ 77 h 78"/>
                <a:gd name="T40" fmla="*/ 51 w 85"/>
                <a:gd name="T41" fmla="*/ 71 h 78"/>
                <a:gd name="T42" fmla="*/ 66 w 85"/>
                <a:gd name="T43" fmla="*/ 69 h 78"/>
                <a:gd name="T44" fmla="*/ 66 w 85"/>
                <a:gd name="T45" fmla="*/ 78 h 78"/>
                <a:gd name="T46" fmla="*/ 85 w 85"/>
                <a:gd name="T47" fmla="*/ 78 h 78"/>
                <a:gd name="T48" fmla="*/ 85 w 85"/>
                <a:gd name="T49" fmla="*/ 25 h 78"/>
                <a:gd name="T50" fmla="*/ 66 w 85"/>
                <a:gd name="T51" fmla="*/ 25 h 78"/>
                <a:gd name="T52" fmla="*/ 66 w 85"/>
                <a:gd name="T53" fmla="*/ 32 h 78"/>
                <a:gd name="T54" fmla="*/ 61 w 85"/>
                <a:gd name="T55" fmla="*/ 32 h 78"/>
                <a:gd name="T56" fmla="*/ 29 w 85"/>
                <a:gd name="T5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" h="78">
                  <a:moveTo>
                    <a:pt x="29" y="0"/>
                  </a:moveTo>
                  <a:cubicBezTo>
                    <a:pt x="1" y="7"/>
                    <a:pt x="33" y="28"/>
                    <a:pt x="34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3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1" y="41"/>
                    <a:pt x="4" y="42"/>
                  </a:cubicBezTo>
                  <a:cubicBezTo>
                    <a:pt x="2" y="43"/>
                    <a:pt x="0" y="45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2" y="53"/>
                    <a:pt x="5" y="54"/>
                  </a:cubicBezTo>
                  <a:cubicBezTo>
                    <a:pt x="4" y="55"/>
                    <a:pt x="4" y="57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0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9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4"/>
                    <a:pt x="12" y="77"/>
                    <a:pt x="15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7" y="16"/>
                    <a:pt x="32" y="17"/>
                    <a:pt x="2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69573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4380286" y="3689144"/>
            <a:ext cx="3430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感谢观看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942886" y="-29936"/>
            <a:ext cx="6306228" cy="3134083"/>
            <a:chOff x="2075393" y="-12700"/>
            <a:chExt cx="4993620" cy="2481740"/>
          </a:xfrm>
        </p:grpSpPr>
        <p:sp>
          <p:nvSpPr>
            <p:cNvPr id="8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9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0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/>
                </a:solidFill>
              </a:endParaRPr>
            </a:p>
          </p:txBody>
        </p:sp>
        <p:sp>
          <p:nvSpPr>
            <p:cNvPr id="11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2" name="任意多边形 11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57009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5"/>
          <p:cNvSpPr txBox="1">
            <a:spLocks noChangeArrowheads="1"/>
          </p:cNvSpPr>
          <p:nvPr/>
        </p:nvSpPr>
        <p:spPr bwMode="auto">
          <a:xfrm>
            <a:off x="4220426" y="749555"/>
            <a:ext cx="2714205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3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01.</a:t>
            </a:r>
            <a:r>
              <a:rPr lang="zh-CN" altLang="en-US" sz="3733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问题导入</a:t>
            </a:r>
          </a:p>
        </p:txBody>
      </p:sp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2934269" y="1963293"/>
            <a:ext cx="63598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ym typeface="+mn-lt"/>
              </a:rPr>
              <a:t>车牌识别技术是现代智能交通系统重要组成部分，应用十分广泛，涉及到计算机视觉、模式识别等诸多技术。</a:t>
            </a:r>
            <a:endParaRPr lang="en-US" altLang="zh-CN" sz="2000" dirty="0">
              <a:sym typeface="+mn-lt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ym typeface="+mn-lt"/>
              </a:rPr>
              <a:t>实现车牌识别对于维护交通安全和城市治安，防止交通堵塞，实现交通全自动化管理有着现实的意义。</a:t>
            </a:r>
            <a:endParaRPr lang="en-US" altLang="zh-CN" sz="2000" dirty="0"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4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058FFE-8E9B-4931-BB98-8858FC8269AC}"/>
              </a:ext>
            </a:extLst>
          </p:cNvPr>
          <p:cNvSpPr/>
          <p:nvPr/>
        </p:nvSpPr>
        <p:spPr>
          <a:xfrm>
            <a:off x="2172646" y="997493"/>
            <a:ext cx="7879080" cy="587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ym typeface="+mn-lt"/>
              </a:rPr>
              <a:t>那么类似于下图，如何实现车辆以及车牌识别的技术呢？</a:t>
            </a:r>
            <a:endParaRPr lang="en-US" altLang="zh-CN" sz="2400" dirty="0">
              <a:sym typeface="+mn-lt"/>
            </a:endParaRPr>
          </a:p>
        </p:txBody>
      </p:sp>
      <p:pic>
        <p:nvPicPr>
          <p:cNvPr id="7" name="Picture 2" descr="C:\Users\think\Desktop\Proj.3.jpg">
            <a:extLst>
              <a:ext uri="{FF2B5EF4-FFF2-40B4-BE49-F238E27FC236}">
                <a16:creationId xmlns:a16="http://schemas.microsoft.com/office/drawing/2014/main" id="{17A40AB8-429A-4E32-8A66-029B97DB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88" y="2131911"/>
            <a:ext cx="5337754" cy="3552399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65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5"/>
          <p:cNvSpPr txBox="1">
            <a:spLocks noChangeArrowheads="1"/>
          </p:cNvSpPr>
          <p:nvPr/>
        </p:nvSpPr>
        <p:spPr bwMode="auto">
          <a:xfrm>
            <a:off x="3541244" y="2634916"/>
            <a:ext cx="4261103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3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02.</a:t>
            </a:r>
            <a:r>
              <a:rPr lang="zh-CN" altLang="en-US" sz="3733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车辆定位与分割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747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8"/>
          <p:cNvSpPr txBox="1"/>
          <p:nvPr/>
        </p:nvSpPr>
        <p:spPr>
          <a:xfrm>
            <a:off x="770655" y="171329"/>
            <a:ext cx="268898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kern="0" spc="100" dirty="0">
                <a:cs typeface="+mn-ea"/>
                <a:sym typeface="+mn-lt"/>
              </a:rPr>
              <a:t>车辆定位与分割</a:t>
            </a:r>
          </a:p>
        </p:txBody>
      </p:sp>
      <p:grpSp>
        <p:nvGrpSpPr>
          <p:cNvPr id="22" name="Group 130">
            <a:extLst>
              <a:ext uri="{FF2B5EF4-FFF2-40B4-BE49-F238E27FC236}">
                <a16:creationId xmlns:a16="http://schemas.microsoft.com/office/drawing/2014/main" id="{409615E0-8D43-49C5-A2BB-FE33181D5B0E}"/>
              </a:ext>
            </a:extLst>
          </p:cNvPr>
          <p:cNvGrpSpPr/>
          <p:nvPr/>
        </p:nvGrpSpPr>
        <p:grpSpPr>
          <a:xfrm>
            <a:off x="2724204" y="1420639"/>
            <a:ext cx="6570146" cy="848181"/>
            <a:chOff x="1693658" y="1385310"/>
            <a:chExt cx="4927881" cy="63617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E07413-9A03-4A3F-9978-048EA40BD4A7}"/>
                </a:ext>
              </a:extLst>
            </p:cNvPr>
            <p:cNvSpPr txBox="1"/>
            <p:nvPr/>
          </p:nvSpPr>
          <p:spPr>
            <a:xfrm>
              <a:off x="1693658" y="1385310"/>
              <a:ext cx="4927881" cy="63617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首先，要对于输入的图片进行车辆定位，即确定输入图片中的车辆出现的位置。</a:t>
              </a:r>
              <a:endParaRPr 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5D3EA8F5-C648-46A6-B3F4-0C4EFB46541D}"/>
                </a:ext>
              </a:extLst>
            </p:cNvPr>
            <p:cNvSpPr txBox="1"/>
            <p:nvPr/>
          </p:nvSpPr>
          <p:spPr>
            <a:xfrm>
              <a:off x="1762139" y="1477217"/>
              <a:ext cx="1542507" cy="2770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120">
            <a:extLst>
              <a:ext uri="{FF2B5EF4-FFF2-40B4-BE49-F238E27FC236}">
                <a16:creationId xmlns:a16="http://schemas.microsoft.com/office/drawing/2014/main" id="{2B104A3D-E53E-4B10-B14D-ECC527AFDF8D}"/>
              </a:ext>
            </a:extLst>
          </p:cNvPr>
          <p:cNvGrpSpPr/>
          <p:nvPr/>
        </p:nvGrpSpPr>
        <p:grpSpPr>
          <a:xfrm>
            <a:off x="1422655" y="1339581"/>
            <a:ext cx="625327" cy="607424"/>
            <a:chOff x="3428938" y="4190009"/>
            <a:chExt cx="469021" cy="455593"/>
          </a:xfrm>
        </p:grpSpPr>
        <p:sp>
          <p:nvSpPr>
            <p:cNvPr id="33" name="Oval 62">
              <a:extLst>
                <a:ext uri="{FF2B5EF4-FFF2-40B4-BE49-F238E27FC236}">
                  <a16:creationId xmlns:a16="http://schemas.microsoft.com/office/drawing/2014/main" id="{5EBC7EA5-30D8-4413-8F24-B01261ED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5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83">
              <a:extLst>
                <a:ext uri="{FF2B5EF4-FFF2-40B4-BE49-F238E27FC236}">
                  <a16:creationId xmlns:a16="http://schemas.microsoft.com/office/drawing/2014/main" id="{EF71D63C-C8E8-47D5-986E-7088742243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5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144">
            <a:extLst>
              <a:ext uri="{FF2B5EF4-FFF2-40B4-BE49-F238E27FC236}">
                <a16:creationId xmlns:a16="http://schemas.microsoft.com/office/drawing/2014/main" id="{89E01A9F-53AF-453F-9C50-629592CF77B9}"/>
              </a:ext>
            </a:extLst>
          </p:cNvPr>
          <p:cNvGrpSpPr/>
          <p:nvPr/>
        </p:nvGrpSpPr>
        <p:grpSpPr>
          <a:xfrm>
            <a:off x="2724204" y="3046269"/>
            <a:ext cx="8051444" cy="2618409"/>
            <a:chOff x="-2734269" y="1999214"/>
            <a:chExt cx="6038915" cy="1963913"/>
          </a:xfrm>
        </p:grpSpPr>
        <p:sp>
          <p:nvSpPr>
            <p:cNvPr id="39" name="TextBox 32">
              <a:extLst>
                <a:ext uri="{FF2B5EF4-FFF2-40B4-BE49-F238E27FC236}">
                  <a16:creationId xmlns:a16="http://schemas.microsoft.com/office/drawing/2014/main" id="{488A1ED6-5273-436D-959C-C591B5189063}"/>
                </a:ext>
              </a:extLst>
            </p:cNvPr>
            <p:cNvSpPr txBox="1"/>
            <p:nvPr/>
          </p:nvSpPr>
          <p:spPr>
            <a:xfrm>
              <a:off x="-2734269" y="1999214"/>
              <a:ext cx="5677712" cy="196391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涉及到的算法：</a:t>
              </a:r>
              <a:endPara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Faster-RCNN</a:t>
              </a: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算法</a:t>
              </a:r>
              <a:r>
                <a:rPr lang="en-US" altLang="zh-CN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——</a:t>
              </a: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该算法主要用于</a:t>
              </a: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目标检测。</a:t>
              </a:r>
              <a:endPara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Faster-RCNN</a:t>
              </a: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在</a:t>
              </a:r>
              <a:r>
                <a:rPr lang="en-US" altLang="zh-CN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RCNN</a:t>
              </a: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和</a:t>
              </a:r>
              <a:r>
                <a:rPr lang="en-US" altLang="zh-CN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Fast RCNN</a:t>
              </a:r>
              <a:r>
                <a:rPr lang="zh-CN" altLang="en-US" sz="2400" dirty="0">
                  <a:solidFill>
                    <a:schemeClr val="accent5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rPr>
                <a:t>的基础上进行改进完善，将各类图像处理操作整合在一个网络中，使得综合性能得到较大提高，在检测速度方面尤为明显。</a:t>
              </a:r>
            </a:p>
            <a:p>
              <a:pPr>
                <a:lnSpc>
                  <a:spcPct val="120000"/>
                </a:lnSpc>
              </a:pPr>
              <a:endParaRPr 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TextBox 33">
              <a:extLst>
                <a:ext uri="{FF2B5EF4-FFF2-40B4-BE49-F238E27FC236}">
                  <a16:creationId xmlns:a16="http://schemas.microsoft.com/office/drawing/2014/main" id="{00AA7A1A-193F-4C3A-A2DE-1A8787269DDB}"/>
                </a:ext>
              </a:extLst>
            </p:cNvPr>
            <p:cNvSpPr txBox="1"/>
            <p:nvPr/>
          </p:nvSpPr>
          <p:spPr>
            <a:xfrm>
              <a:off x="1762139" y="3032606"/>
              <a:ext cx="1542507" cy="27701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094">
                <a:lnSpc>
                  <a:spcPct val="120000"/>
                </a:lnSpc>
                <a:spcBef>
                  <a:spcPct val="20000"/>
                </a:spcBef>
                <a:defRPr/>
              </a:pP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129">
            <a:extLst>
              <a:ext uri="{FF2B5EF4-FFF2-40B4-BE49-F238E27FC236}">
                <a16:creationId xmlns:a16="http://schemas.microsoft.com/office/drawing/2014/main" id="{5EB38958-24D4-4880-A36A-C66E61C5ED55}"/>
              </a:ext>
            </a:extLst>
          </p:cNvPr>
          <p:cNvGrpSpPr/>
          <p:nvPr/>
        </p:nvGrpSpPr>
        <p:grpSpPr>
          <a:xfrm>
            <a:off x="1428958" y="2875259"/>
            <a:ext cx="625327" cy="607424"/>
            <a:chOff x="7501792" y="2878680"/>
            <a:chExt cx="469021" cy="455593"/>
          </a:xfrm>
        </p:grpSpPr>
        <p:sp>
          <p:nvSpPr>
            <p:cNvPr id="42" name="Oval 71">
              <a:extLst>
                <a:ext uri="{FF2B5EF4-FFF2-40B4-BE49-F238E27FC236}">
                  <a16:creationId xmlns:a16="http://schemas.microsoft.com/office/drawing/2014/main" id="{B281892D-F234-41D0-8BC7-AC59E5647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792" y="2878680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75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53">
              <a:extLst>
                <a:ext uri="{FF2B5EF4-FFF2-40B4-BE49-F238E27FC236}">
                  <a16:creationId xmlns:a16="http://schemas.microsoft.com/office/drawing/2014/main" id="{182E33C9-EC42-4B99-84F5-B139C444C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0281" y="2990787"/>
              <a:ext cx="312043" cy="231379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75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28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8"/>
          <p:cNvSpPr txBox="1"/>
          <p:nvPr/>
        </p:nvSpPr>
        <p:spPr>
          <a:xfrm>
            <a:off x="770655" y="171329"/>
            <a:ext cx="268898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kern="0" spc="100" dirty="0">
                <a:cs typeface="+mn-ea"/>
                <a:sym typeface="+mn-lt"/>
              </a:rPr>
              <a:t>车辆定位与分割</a:t>
            </a:r>
          </a:p>
        </p:txBody>
      </p:sp>
      <p:sp>
        <p:nvSpPr>
          <p:cNvPr id="27" name="Shape 1866">
            <a:extLst>
              <a:ext uri="{FF2B5EF4-FFF2-40B4-BE49-F238E27FC236}">
                <a16:creationId xmlns:a16="http://schemas.microsoft.com/office/drawing/2014/main" id="{0353446E-90DF-48DF-B031-A5CBBBBFE1D8}"/>
              </a:ext>
            </a:extLst>
          </p:cNvPr>
          <p:cNvSpPr/>
          <p:nvPr/>
        </p:nvSpPr>
        <p:spPr>
          <a:xfrm>
            <a:off x="770655" y="1045082"/>
            <a:ext cx="900450" cy="900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5399" tIns="25399" rIns="25399" bIns="25399" numCol="1" anchor="ctr">
            <a:noAutofit/>
          </a:bodyPr>
          <a:lstStyle/>
          <a:p>
            <a:pPr>
              <a:lnSpc>
                <a:spcPct val="120000"/>
              </a:lnSpc>
            </a:pPr>
            <a:endParaRPr sz="175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Shape 1867">
            <a:extLst>
              <a:ext uri="{FF2B5EF4-FFF2-40B4-BE49-F238E27FC236}">
                <a16:creationId xmlns:a16="http://schemas.microsoft.com/office/drawing/2014/main" id="{3521A211-864B-443D-9A48-4D7F34AB7150}"/>
              </a:ext>
            </a:extLst>
          </p:cNvPr>
          <p:cNvSpPr/>
          <p:nvPr/>
        </p:nvSpPr>
        <p:spPr>
          <a:xfrm>
            <a:off x="1061854" y="1328883"/>
            <a:ext cx="318050" cy="332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750" dirty="0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FE6BB7-4FE3-4088-BEBB-AD9B1029B8F2}"/>
              </a:ext>
            </a:extLst>
          </p:cNvPr>
          <p:cNvSpPr/>
          <p:nvPr/>
        </p:nvSpPr>
        <p:spPr>
          <a:xfrm>
            <a:off x="1845649" y="1191423"/>
            <a:ext cx="297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Faster-RCNN</a:t>
            </a: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算法：</a:t>
            </a:r>
            <a:endParaRPr lang="zh-CN" altLang="en-US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795EAA9-0D39-49EB-88D5-4B066D40007F}"/>
              </a:ext>
            </a:extLst>
          </p:cNvPr>
          <p:cNvSpPr/>
          <p:nvPr/>
        </p:nvSpPr>
        <p:spPr>
          <a:xfrm>
            <a:off x="1061854" y="2339161"/>
            <a:ext cx="100337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Faster-RCNN</a:t>
            </a: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主要分为以下四个过程：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Conv layers</a:t>
            </a:r>
            <a:r>
              <a:rPr lang="zh-CN" altLang="en-US" sz="2400" dirty="0"/>
              <a:t>，是一种</a:t>
            </a:r>
            <a:r>
              <a:rPr lang="en-US" altLang="zh-CN" sz="2400" dirty="0"/>
              <a:t>CNN</a:t>
            </a:r>
            <a:r>
              <a:rPr lang="zh-CN" altLang="en-US" sz="2400" dirty="0"/>
              <a:t>网络目标检测方法。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Region Proposal Networks</a:t>
            </a:r>
            <a:r>
              <a:rPr lang="zh-CN" altLang="en-US" sz="2400" dirty="0"/>
              <a:t>，</a:t>
            </a:r>
            <a:r>
              <a:rPr lang="en-US" altLang="zh-CN" sz="2400" dirty="0"/>
              <a:t>RPN</a:t>
            </a:r>
            <a:r>
              <a:rPr lang="zh-CN" altLang="en-US" sz="2400" dirty="0"/>
              <a:t>网络用于生成</a:t>
            </a:r>
            <a:r>
              <a:rPr lang="en-US" altLang="zh-CN" sz="2400" dirty="0"/>
              <a:t>region proposals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Roi Pooling</a:t>
            </a:r>
            <a:r>
              <a:rPr lang="zh-CN" altLang="en-US" sz="2400" dirty="0"/>
              <a:t>。该层收集输入的</a:t>
            </a:r>
            <a:r>
              <a:rPr lang="en-US" altLang="zh-CN" sz="2400" dirty="0"/>
              <a:t>feature maps</a:t>
            </a:r>
            <a:r>
              <a:rPr lang="zh-CN" altLang="en-US" sz="2400" dirty="0"/>
              <a:t>和</a:t>
            </a:r>
            <a:r>
              <a:rPr lang="en-US" altLang="zh-CN" sz="2400" dirty="0"/>
              <a:t>proposals</a:t>
            </a:r>
            <a:r>
              <a:rPr lang="zh-CN" altLang="en-US" sz="2400" dirty="0"/>
              <a:t>，综合信息后提取</a:t>
            </a:r>
            <a:r>
              <a:rPr lang="en-US" altLang="zh-CN" sz="2400" dirty="0"/>
              <a:t>proposal feature maps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Classification</a:t>
            </a:r>
            <a:r>
              <a:rPr lang="zh-CN" altLang="en-US" sz="2400" dirty="0"/>
              <a:t>。利用</a:t>
            </a:r>
            <a:r>
              <a:rPr lang="en-US" altLang="zh-CN" sz="2400" dirty="0"/>
              <a:t>proposal feature maps</a:t>
            </a:r>
            <a:r>
              <a:rPr lang="zh-CN" altLang="en-US" sz="2400" dirty="0"/>
              <a:t>计算</a:t>
            </a:r>
            <a:r>
              <a:rPr lang="en-US" altLang="zh-CN" sz="2400" dirty="0"/>
              <a:t>proposal</a:t>
            </a:r>
            <a:r>
              <a:rPr lang="zh-CN" altLang="en-US" sz="2400" dirty="0"/>
              <a:t>的类别，同时再次</a:t>
            </a:r>
            <a:r>
              <a:rPr lang="en-US" altLang="zh-CN" sz="2400" dirty="0"/>
              <a:t>bounding box regression</a:t>
            </a:r>
            <a:r>
              <a:rPr lang="zh-CN" altLang="en-US" sz="2400" dirty="0"/>
              <a:t>获得检测框最终的精确位置。</a:t>
            </a:r>
          </a:p>
          <a:p>
            <a:endParaRPr lang="zh-CN" altLang="en-US" sz="2400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81CDE8F-2089-4694-B907-41142367C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72" y="1045082"/>
            <a:ext cx="5839065" cy="111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6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8"/>
          <p:cNvSpPr txBox="1"/>
          <p:nvPr/>
        </p:nvSpPr>
        <p:spPr>
          <a:xfrm>
            <a:off x="770655" y="91082"/>
            <a:ext cx="2820957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kern="0" spc="100" dirty="0">
                <a:cs typeface="+mn-ea"/>
                <a:sym typeface="+mn-lt"/>
              </a:rPr>
              <a:t>车辆定位与分割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40C691-272B-40BE-B8FF-22B466B2F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64" y="2430938"/>
            <a:ext cx="10277475" cy="41243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CE1DAC6-8B7D-4B49-8307-8EFC74908176}"/>
              </a:ext>
            </a:extLst>
          </p:cNvPr>
          <p:cNvSpPr/>
          <p:nvPr/>
        </p:nvSpPr>
        <p:spPr>
          <a:xfrm>
            <a:off x="1962304" y="1236996"/>
            <a:ext cx="174243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算法流程图：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9F91C9-31F8-4E56-95DB-01388D7F151D}"/>
              </a:ext>
            </a:extLst>
          </p:cNvPr>
          <p:cNvSpPr/>
          <p:nvPr/>
        </p:nvSpPr>
        <p:spPr>
          <a:xfrm>
            <a:off x="1939917" y="1760866"/>
            <a:ext cx="297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Faster-RCNN</a:t>
            </a: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算法：</a:t>
            </a:r>
            <a:endParaRPr lang="zh-CN" altLang="en-US" sz="2400" dirty="0"/>
          </a:p>
        </p:txBody>
      </p:sp>
      <p:sp>
        <p:nvSpPr>
          <p:cNvPr id="22" name="Freeform 69">
            <a:extLst>
              <a:ext uri="{FF2B5EF4-FFF2-40B4-BE49-F238E27FC236}">
                <a16:creationId xmlns:a16="http://schemas.microsoft.com/office/drawing/2014/main" id="{D7C9BBFF-F2DE-4D95-8B77-EF7768C03023}"/>
              </a:ext>
            </a:extLst>
          </p:cNvPr>
          <p:cNvSpPr>
            <a:spLocks noEditPoints="1"/>
          </p:cNvSpPr>
          <p:nvPr/>
        </p:nvSpPr>
        <p:spPr bwMode="auto">
          <a:xfrm>
            <a:off x="1143964" y="1436386"/>
            <a:ext cx="237973" cy="288148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Donut 72">
            <a:extLst>
              <a:ext uri="{FF2B5EF4-FFF2-40B4-BE49-F238E27FC236}">
                <a16:creationId xmlns:a16="http://schemas.microsoft.com/office/drawing/2014/main" id="{E5709BE9-AB1F-4855-ACC0-ED7821018039}"/>
              </a:ext>
            </a:extLst>
          </p:cNvPr>
          <p:cNvSpPr/>
          <p:nvPr/>
        </p:nvSpPr>
        <p:spPr>
          <a:xfrm>
            <a:off x="917233" y="1236996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9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8"/>
          <p:cNvSpPr txBox="1"/>
          <p:nvPr/>
        </p:nvSpPr>
        <p:spPr>
          <a:xfrm>
            <a:off x="770655" y="91082"/>
            <a:ext cx="2820957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kern="0" spc="100" dirty="0">
                <a:cs typeface="+mn-ea"/>
                <a:sym typeface="+mn-lt"/>
              </a:rPr>
              <a:t>车辆定位与分割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B9F91C9-31F8-4E56-95DB-01388D7F151D}"/>
              </a:ext>
            </a:extLst>
          </p:cNvPr>
          <p:cNvSpPr/>
          <p:nvPr/>
        </p:nvSpPr>
        <p:spPr>
          <a:xfrm>
            <a:off x="2057136" y="1120630"/>
            <a:ext cx="86700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Faster-RCNN</a:t>
            </a: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算法应用于</a:t>
            </a:r>
            <a:r>
              <a:rPr lang="en-US" altLang="zh-CN" sz="2400" dirty="0" err="1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用到的训练数据：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zh-CN" sz="2400" dirty="0"/>
              <a:t>算法基于</a:t>
            </a:r>
            <a:r>
              <a:rPr lang="en-US" altLang="zh-CN" sz="2400" dirty="0"/>
              <a:t>ZF-NET + pascalvoc07</a:t>
            </a:r>
            <a:r>
              <a:rPr lang="zh-CN" altLang="en-US" sz="2400" dirty="0"/>
              <a:t>的</a:t>
            </a:r>
            <a:r>
              <a:rPr lang="zh-CN" altLang="zh-CN" sz="2400" dirty="0"/>
              <a:t>数据集</a:t>
            </a:r>
            <a:r>
              <a:rPr lang="zh-CN" altLang="en-US" sz="2400" dirty="0"/>
              <a:t>进行</a:t>
            </a:r>
            <a:r>
              <a:rPr lang="zh-CN" altLang="zh-CN" sz="2400" dirty="0"/>
              <a:t>训练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chemeClr val="accent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模型评估：</a:t>
            </a:r>
            <a:endParaRPr lang="en-US" altLang="zh-CN" sz="2400" dirty="0">
              <a:solidFill>
                <a:schemeClr val="accent5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zh-CN" sz="2400" dirty="0"/>
              <a:t>提供的</a:t>
            </a:r>
            <a:r>
              <a:rPr lang="en-US" altLang="zh-CN" sz="2400" dirty="0" err="1"/>
              <a:t>caffemodel</a:t>
            </a:r>
            <a:r>
              <a:rPr lang="en-US" altLang="zh-CN" sz="2400" dirty="0"/>
              <a:t> report</a:t>
            </a:r>
            <a:r>
              <a:rPr lang="zh-CN" altLang="zh-CN" sz="2400" dirty="0"/>
              <a:t>的结果是</a:t>
            </a:r>
            <a:r>
              <a:rPr lang="en-US" altLang="zh-CN" sz="2400" dirty="0"/>
              <a:t>map=59.9</a:t>
            </a:r>
            <a:endParaRPr lang="zh-CN" altLang="en-US" sz="2400" dirty="0"/>
          </a:p>
        </p:txBody>
      </p:sp>
      <p:sp>
        <p:nvSpPr>
          <p:cNvPr id="22" name="Freeform 69">
            <a:extLst>
              <a:ext uri="{FF2B5EF4-FFF2-40B4-BE49-F238E27FC236}">
                <a16:creationId xmlns:a16="http://schemas.microsoft.com/office/drawing/2014/main" id="{D7C9BBFF-F2DE-4D95-8B77-EF7768C03023}"/>
              </a:ext>
            </a:extLst>
          </p:cNvPr>
          <p:cNvSpPr>
            <a:spLocks noEditPoints="1"/>
          </p:cNvSpPr>
          <p:nvPr/>
        </p:nvSpPr>
        <p:spPr bwMode="auto">
          <a:xfrm>
            <a:off x="1370208" y="1120630"/>
            <a:ext cx="237973" cy="288148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Donut 72">
            <a:extLst>
              <a:ext uri="{FF2B5EF4-FFF2-40B4-BE49-F238E27FC236}">
                <a16:creationId xmlns:a16="http://schemas.microsoft.com/office/drawing/2014/main" id="{E5709BE9-AB1F-4855-ACC0-ED7821018039}"/>
              </a:ext>
            </a:extLst>
          </p:cNvPr>
          <p:cNvSpPr/>
          <p:nvPr/>
        </p:nvSpPr>
        <p:spPr>
          <a:xfrm>
            <a:off x="1143477" y="921240"/>
            <a:ext cx="686928" cy="686928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3、17、24、26、27、28、29"/>
  <p:tag name="KSO_WM_TEMPLATE_CATEGORY" val="custom"/>
  <p:tag name="KSO_WM_TEMPLATE_INDEX" val="160117"/>
  <p:tag name="KSO_WM_TAG_VERSION" val="1.0"/>
  <p:tag name="KSO_WM_SLIDE_ID" val="custom1601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4"/>
  <p:tag name="KSO_WM_UNIT_TYPE" val="l_h_f"/>
  <p:tag name="KSO_WM_UNIT_INDEX" val="1_4_1"/>
  <p:tag name="KSO_WM_UNIT_ID" val="custom160117_9*l_h_f*1_4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4"/>
  <p:tag name="KSO_WM_UNIT_TYPE" val="l_i"/>
  <p:tag name="KSO_WM_UNIT_INDEX" val="1_5"/>
  <p:tag name="KSO_WM_UNIT_ID" val="custom160117_9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OTHERS"/>
  <p:tag name="ID" val="547136"/>
  <p:tag name="KSO_WM_UNIT_TYPE" val="a"/>
  <p:tag name="KSO_WM_UNIT_INDEX" val="1"/>
  <p:tag name="KSO_WM_UNIT_ID" val="custom160117_9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BIND_DECORATION_IDS" val="custom160117_9*i*22"/>
  <p:tag name="KSO_WM_UNIT_PRESET_TEXT" val="目录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OTHERS"/>
  <p:tag name="ID" val="547136"/>
  <p:tag name="KSO_WM_TAG_VERSION" val="1.0"/>
  <p:tag name="KSO_WM_BEAUTIFY_FLAG" val="#wm#"/>
  <p:tag name="KSO_WM_UNIT_TYPE" val="i"/>
  <p:tag name="KSO_WM_UNIT_ID" val="custom160117_9*i*22"/>
  <p:tag name="KSO_WM_TEMPLATE_CATEGORY" val="custom"/>
  <p:tag name="KSO_WM_TEMPLATE_INDEX" val="160117"/>
  <p:tag name="KSO_WM_UNIT_INDEX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AUTOCOLOR" val="TRUE"/>
  <p:tag name="MH_TYPE" val="SECTION"/>
  <p:tag name="ID" val="547136"/>
  <p:tag name="KSO_WM_TEMPLATE_CATEGORY" val="custom"/>
  <p:tag name="KSO_WM_TEMPLATE_INDEX" val="160117"/>
  <p:tag name="KSO_WM_TAG_VERSION" val="1.0"/>
  <p:tag name="KSO_WM_SLIDE_ID" val="custom160117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AUTOCOLOR" val="TRUE"/>
  <p:tag name="MH_TYPE" val="SECTION"/>
  <p:tag name="ID" val="547136"/>
  <p:tag name="KSO_WM_TEMPLATE_CATEGORY" val="custom"/>
  <p:tag name="KSO_WM_TEMPLATE_INDEX" val="160117"/>
  <p:tag name="KSO_WM_TAG_VERSION" val="1.0"/>
  <p:tag name="KSO_WM_SLIDE_ID" val="custom160117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AUTOCOLOR" val="TRUE"/>
  <p:tag name="MH_TYPE" val="SECTION"/>
  <p:tag name="ID" val="547136"/>
  <p:tag name="KSO_WM_TEMPLATE_CATEGORY" val="custom"/>
  <p:tag name="KSO_WM_TEMPLATE_INDEX" val="160117"/>
  <p:tag name="KSO_WM_TAG_VERSION" val="1.0"/>
  <p:tag name="KSO_WM_SLIDE_ID" val="custom160117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AUTOCOLOR" val="TRUE"/>
  <p:tag name="MH_TYPE" val="SECTION"/>
  <p:tag name="ID" val="547136"/>
  <p:tag name="KSO_WM_TEMPLATE_CATEGORY" val="custom"/>
  <p:tag name="KSO_WM_TEMPLATE_INDEX" val="160117"/>
  <p:tag name="KSO_WM_TAG_VERSION" val="1.0"/>
  <p:tag name="KSO_WM_SLIDE_ID" val="custom160117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AUTOCOLOR" val="TRUE"/>
  <p:tag name="MH_TYPE" val="SECTION"/>
  <p:tag name="ID" val="547136"/>
  <p:tag name="KSO_WM_TEMPLATE_CATEGORY" val="custom"/>
  <p:tag name="KSO_WM_TEMPLATE_INDEX" val="160117"/>
  <p:tag name="KSO_WM_TAG_VERSION" val="1.0"/>
  <p:tag name="KSO_WM_SLIDE_ID" val="custom160117_12"/>
  <p:tag name="KSO_WM_SLIDE_INDEX" val="12"/>
  <p:tag name="KSO_WM_SLIDE_ITEM_CNT" val="2"/>
  <p:tag name="KSO_WM_SLIDE_LAYOUT" val="a_b_e"/>
  <p:tag name="KSO_WM_SLIDE_LAYOUT_CNT" val="1_1_1"/>
  <p:tag name="KSO_WM_SLIDE_TYPE" val="sectionTitle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3、17、24、26、27、28、29"/>
  <p:tag name="KSO_WM_TEMPLATE_CATEGORY" val="custom"/>
  <p:tag name="KSO_WM_TEMPLATE_INDEX" val="160117"/>
  <p:tag name="KSO_WM_TAG_VERSION" val="1.0"/>
  <p:tag name="KSO_WM_SLIDE_ID" val="custom1601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AUTOCOLOR" val="TRUE"/>
  <p:tag name="MH_TYPE" val="CONTENTS"/>
  <p:tag name="ID" val="547136"/>
  <p:tag name="KSO_WM_TEMPLATE_CATEGORY" val="custom"/>
  <p:tag name="KSO_WM_TEMPLATE_INDEX" val="160117"/>
  <p:tag name="KSO_WM_TAG_VERSION" val="1.0"/>
  <p:tag name="KSO_WM_SLIDE_ID" val="custom160117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3、17、24、26、27、28、29"/>
  <p:tag name="KSO_WM_TEMPLATE_CATEGORY" val="custom"/>
  <p:tag name="KSO_WM_TEMPLATE_INDEX" val="160117"/>
  <p:tag name="KSO_WM_TAG_VERSION" val="1.0"/>
  <p:tag name="KSO_WM_SLIDE_ID" val="custom1601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OTHERS"/>
  <p:tag name="ID" val="547136"/>
  <p:tag name="KSO_WM_UNIT_TYPE" val="l_i"/>
  <p:tag name="KSO_WM_UNIT_INDEX" val="1_1"/>
  <p:tag name="KSO_WM_UNIT_ID" val="custom160117_9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1"/>
  <p:tag name="KSO_WM_UNIT_TYPE" val="l_h_f"/>
  <p:tag name="KSO_WM_UNIT_INDEX" val="1_1_1"/>
  <p:tag name="KSO_WM_UNIT_ID" val="custom160117_9*l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1"/>
  <p:tag name="KSO_WM_UNIT_TYPE" val="l_i"/>
  <p:tag name="KSO_WM_UNIT_INDEX" val="1_2"/>
  <p:tag name="KSO_WM_UNIT_ID" val="custom160117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2"/>
  <p:tag name="KSO_WM_UNIT_TYPE" val="l_h_f"/>
  <p:tag name="KSO_WM_UNIT_INDEX" val="1_2_1"/>
  <p:tag name="KSO_WM_UNIT_ID" val="custom160117_9*l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2"/>
  <p:tag name="KSO_WM_UNIT_TYPE" val="l_i"/>
  <p:tag name="KSO_WM_UNIT_INDEX" val="1_3"/>
  <p:tag name="KSO_WM_UNIT_ID" val="custom160117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ENTRY"/>
  <p:tag name="ID" val="547136"/>
  <p:tag name="MH_ORDER" val="3"/>
  <p:tag name="KSO_WM_UNIT_TYPE" val="l_h_f"/>
  <p:tag name="KSO_WM_UNIT_INDEX" val="1_3_1"/>
  <p:tag name="KSO_WM_UNIT_ID" val="custom160117_9*l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530"/>
  <p:tag name="MH_LIBRARY" val="CONTENTS"/>
  <p:tag name="MH_TYPE" val="NUMBER"/>
  <p:tag name="ID" val="547136"/>
  <p:tag name="MH_ORDER" val="3"/>
  <p:tag name="KSO_WM_UNIT_TYPE" val="l_i"/>
  <p:tag name="KSO_WM_UNIT_INDEX" val="1_4"/>
  <p:tag name="KSO_WM_UNIT_ID" val="custom160117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第一PPT，www.1ppt.com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933</Words>
  <Application>Microsoft Office PowerPoint</Application>
  <PresentationFormat>宽屏</PresentationFormat>
  <Paragraphs>154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方正宋刻本秀楷简体</vt:lpstr>
      <vt:lpstr>微软雅黑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Yorik</cp:lastModifiedBy>
  <cp:revision>133</cp:revision>
  <dcterms:created xsi:type="dcterms:W3CDTF">2016-12-13T08:41:51Z</dcterms:created>
  <dcterms:modified xsi:type="dcterms:W3CDTF">2018-01-17T16:25:01Z</dcterms:modified>
</cp:coreProperties>
</file>