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9" r:id="rId3"/>
    <p:sldId id="318" r:id="rId5"/>
    <p:sldId id="347" r:id="rId6"/>
    <p:sldId id="315" r:id="rId7"/>
    <p:sldId id="304" r:id="rId8"/>
    <p:sldId id="306" r:id="rId9"/>
    <p:sldId id="314" r:id="rId10"/>
    <p:sldId id="343" r:id="rId11"/>
    <p:sldId id="344" r:id="rId12"/>
    <p:sldId id="29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545C68"/>
    <a:srgbClr val="1D2D46"/>
    <a:srgbClr val="FBF4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72" y="-1056"/>
      </p:cViewPr>
      <p:guideLst>
        <p:guide orient="horz" pos="2135"/>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FE81B-35CB-4151-A4B4-589966BB5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C134-E011-44C9-BD2B-F205F170FC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FC134-E011-44C9-BD2B-F205F170FCF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文本占位符 7"/>
          <p:cNvSpPr>
            <a:spLocks noGrp="1"/>
          </p:cNvSpPr>
          <p:nvPr>
            <p:ph type="body" sz="quarter" idx="13" hasCustomPrompt="1"/>
          </p:nvPr>
        </p:nvSpPr>
        <p:spPr>
          <a:xfrm>
            <a:off x="8115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endParaRPr lang="zh-CN" altLang="en-US" dirty="0"/>
          </a:p>
        </p:txBody>
      </p:sp>
      <p:sp>
        <p:nvSpPr>
          <p:cNvPr id="6" name="文本占位符 7"/>
          <p:cNvSpPr>
            <a:spLocks noGrp="1"/>
          </p:cNvSpPr>
          <p:nvPr>
            <p:ph type="body" sz="quarter" idx="14" hasCustomPrompt="1"/>
          </p:nvPr>
        </p:nvSpPr>
        <p:spPr>
          <a:xfrm>
            <a:off x="8115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33"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2"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日期占位符 1"/>
          <p:cNvSpPr>
            <a:spLocks noGrp="1"/>
          </p:cNvSpPr>
          <p:nvPr userDrawn="1">
            <p:ph type="dt" sz="half" idx="10"/>
          </p:nvPr>
        </p:nvSpPr>
        <p:spPr/>
        <p:txBody>
          <a:bodyPr/>
          <a:lstStyle/>
          <a:p>
            <a:fld id="{6A49FFBC-8791-4073-96BF-8BCB4324E21F}" type="datetimeFigureOut">
              <a:rPr lang="zh-CN" altLang="en-US" smtClean="0"/>
            </a:fld>
            <a:endParaRPr lang="zh-CN" altLang="en-US"/>
          </a:p>
        </p:txBody>
      </p:sp>
      <p:sp>
        <p:nvSpPr>
          <p:cNvPr id="3" name="页脚占位符 2"/>
          <p:cNvSpPr>
            <a:spLocks noGrp="1"/>
          </p:cNvSpPr>
          <p:nvPr userDrawn="1">
            <p:ph type="ftr" sz="quarter" idx="11"/>
          </p:nvPr>
        </p:nvSpPr>
        <p:spPr/>
        <p:txBody>
          <a:bodyPr/>
          <a:lstStyle/>
          <a:p>
            <a:endParaRPr lang="zh-CN" altLang="en-US"/>
          </a:p>
        </p:txBody>
      </p:sp>
      <p:sp>
        <p:nvSpPr>
          <p:cNvPr id="4" name="灯片编号占位符 3"/>
          <p:cNvSpPr>
            <a:spLocks noGrp="1"/>
          </p:cNvSpPr>
          <p:nvPr userDrawn="1">
            <p:ph type="sldNum" sz="quarter" idx="12"/>
          </p:nvPr>
        </p:nvSpPr>
        <p:spPr/>
        <p:txBody>
          <a:bodyPr/>
          <a:lstStyle/>
          <a:p>
            <a:fld id="{6DD3E52E-F80C-4D71-AFBB-2E3443728544}" type="slidenum">
              <a:rPr lang="zh-CN" altLang="en-US" smtClean="0"/>
            </a:fld>
            <a:endParaRPr lang="zh-CN" altLang="en-US"/>
          </a:p>
        </p:txBody>
      </p:sp>
      <p:sp>
        <p:nvSpPr>
          <p:cNvPr id="20" name="文本框 19"/>
          <p:cNvSpPr txBox="1"/>
          <p:nvPr userDrawn="1"/>
        </p:nvSpPr>
        <p:spPr>
          <a:xfrm>
            <a:off x="11270629" y="428110"/>
            <a:ext cx="468000" cy="369332"/>
          </a:xfrm>
          <a:prstGeom prst="rect">
            <a:avLst/>
          </a:prstGeom>
          <a:noFill/>
        </p:spPr>
        <p:txBody>
          <a:bodyPr wrap="square" rtlCol="0" anchor="ctr">
            <a:spAutoFit/>
          </a:bodyPr>
          <a:lstStyle/>
          <a:p>
            <a:pPr algn="ctr"/>
            <a:fld id="{EFCBF77D-F46E-4259-B383-244069B4E4DB}" type="slidenum">
              <a:rPr lang="zh-CN" altLang="en-US" smtClean="0">
                <a:solidFill>
                  <a:schemeClr val="bg1">
                    <a:lumMod val="85000"/>
                  </a:schemeClr>
                </a:solidFill>
                <a:latin typeface="华文细黑" panose="02010600040101010101" pitchFamily="2" charset="-122"/>
                <a:ea typeface="华文细黑" panose="02010600040101010101" pitchFamily="2" charset="-122"/>
              </a:rPr>
            </a:fld>
            <a:endParaRPr lang="zh-CN" altLang="en-US" dirty="0">
              <a:solidFill>
                <a:schemeClr val="bg1">
                  <a:lumMod val="8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49FFBC-8791-4073-96BF-8BCB4324E2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D3E52E-F80C-4D71-AFBB-2E34437285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D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9FFBC-8791-4073-96BF-8BCB4324E21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3E52E-F80C-4D71-AFBB-2E34437285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hyperlink" Target="https://boy56.github.io/eventDeal/"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hyperlink" Target="https://boy56.github.io/eventDeal/" TargetMode="Externa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hyperlink" Target="https://boy56.github.io/eventDeal/" TargetMode="Externa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12197402" cy="6858000"/>
          </a:xfrm>
          <a:prstGeom prst="rect">
            <a:avLst/>
          </a:pr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5" name="原创设计师QQ598969553               _2"/>
          <p:cNvSpPr/>
          <p:nvPr/>
        </p:nvSpPr>
        <p:spPr>
          <a:xfrm>
            <a:off x="2439282" y="2977287"/>
            <a:ext cx="7313436" cy="583565"/>
          </a:xfrm>
          <a:prstGeom prst="rect">
            <a:avLst/>
          </a:prstGeom>
          <a:noFill/>
        </p:spPr>
        <p:txBody>
          <a:bodyPr wrap="square" rtlCol="0">
            <a:spAutoFit/>
          </a:bodyPr>
          <a:lstStyle/>
          <a:p>
            <a:pPr algn="ctr"/>
            <a:r>
              <a:rPr lang="en-US" altLang="zh-CN" sz="3200" dirty="0">
                <a:ln w="6350">
                  <a:noFill/>
                </a:ln>
                <a:solidFill>
                  <a:schemeClr val="bg1"/>
                </a:solidFill>
                <a:latin typeface="微软雅黑" panose="020B0503020204020204" pitchFamily="34" charset="-122"/>
                <a:ea typeface="微软雅黑" panose="020B0503020204020204" pitchFamily="34" charset="-122"/>
              </a:rPr>
              <a:t>--</a:t>
            </a:r>
            <a:r>
              <a:rPr lang="zh-CN" altLang="en-US" sz="3200" dirty="0">
                <a:ln w="6350">
                  <a:noFill/>
                </a:ln>
                <a:solidFill>
                  <a:schemeClr val="bg1"/>
                </a:solidFill>
                <a:latin typeface="微软雅黑" panose="020B0503020204020204" pitchFamily="34" charset="-122"/>
                <a:ea typeface="微软雅黑" panose="020B0503020204020204" pitchFamily="34" charset="-122"/>
              </a:rPr>
              <a:t>项目汇报</a:t>
            </a:r>
            <a:endParaRPr lang="zh-CN" altLang="en-US" sz="3200" dirty="0">
              <a:ln w="6350">
                <a:noFill/>
              </a:ln>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699895" y="1881505"/>
            <a:ext cx="8797925" cy="829945"/>
          </a:xfrm>
          <a:prstGeom prst="rect">
            <a:avLst/>
          </a:prstGeom>
          <a:noFill/>
        </p:spPr>
        <p:txBody>
          <a:bodyPr wrap="square" rtlCol="0">
            <a:spAutoFit/>
          </a:bodyPr>
          <a:lstStyle/>
          <a:p>
            <a:pPr algn="ctr"/>
            <a:r>
              <a:rPr lang="zh-CN" altLang="en-US" sz="4800" dirty="0" smtClean="0">
                <a:solidFill>
                  <a:schemeClr val="bg1"/>
                </a:solidFill>
                <a:latin typeface="Agency FB" panose="020B0503020202020204" pitchFamily="34" charset="0"/>
                <a:ea typeface="华文细黑" panose="02010600040101010101" pitchFamily="2" charset="-122"/>
              </a:rPr>
              <a:t>基于社交网络的事件演化分析</a:t>
            </a:r>
            <a:endParaRPr lang="zh-CN" altLang="en-US" sz="4800" dirty="0" smtClean="0">
              <a:solidFill>
                <a:schemeClr val="bg1"/>
              </a:solidFill>
              <a:latin typeface="Agency FB" panose="020B0503020202020204" pitchFamily="34" charset="0"/>
              <a:ea typeface="华文细黑" panose="02010600040101010101" pitchFamily="2" charset="-122"/>
            </a:endParaRPr>
          </a:p>
        </p:txBody>
      </p:sp>
      <p:pic>
        <p:nvPicPr>
          <p:cNvPr id="11" name="Various Artists - 魅惑钢琴">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399365" y="6248400"/>
            <a:ext cx="609600" cy="609600"/>
          </a:xfrm>
          <a:prstGeom prst="rect">
            <a:avLst/>
          </a:prstGeom>
        </p:spPr>
      </p:pic>
      <p:sp>
        <p:nvSpPr>
          <p:cNvPr id="12"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 name="文本框 1"/>
          <p:cNvSpPr txBox="1"/>
          <p:nvPr/>
        </p:nvSpPr>
        <p:spPr>
          <a:xfrm>
            <a:off x="7372350" y="4558030"/>
            <a:ext cx="4226560" cy="1337945"/>
          </a:xfrm>
          <a:prstGeom prst="rect">
            <a:avLst/>
          </a:prstGeom>
          <a:noFill/>
        </p:spPr>
        <p:txBody>
          <a:bodyPr wrap="square" rtlCol="0">
            <a:spAutoFit/>
          </a:bodyPr>
          <a:p>
            <a:pPr fontAlgn="auto">
              <a:lnSpc>
                <a:spcPct val="150000"/>
              </a:lnSpc>
            </a:pPr>
            <a:r>
              <a:rPr lang="zh-CN" altLang="en-US">
                <a:solidFill>
                  <a:schemeClr val="bg1"/>
                </a:solidFill>
              </a:rPr>
              <a:t>作        者</a:t>
            </a:r>
            <a:r>
              <a:rPr lang="en-US" altLang="zh-CN">
                <a:solidFill>
                  <a:schemeClr val="bg1"/>
                </a:solidFill>
              </a:rPr>
              <a:t>: </a:t>
            </a:r>
            <a:r>
              <a:rPr lang="zh-CN" altLang="en-US">
                <a:solidFill>
                  <a:schemeClr val="bg1"/>
                </a:solidFill>
              </a:rPr>
              <a:t>司靖辉、于乐、易子沐</a:t>
            </a:r>
            <a:endParaRPr lang="zh-CN" altLang="en-US">
              <a:solidFill>
                <a:schemeClr val="bg1"/>
              </a:solidFill>
            </a:endParaRPr>
          </a:p>
          <a:p>
            <a:pPr fontAlgn="auto">
              <a:lnSpc>
                <a:spcPct val="150000"/>
              </a:lnSpc>
            </a:pPr>
            <a:r>
              <a:rPr lang="en-US" altLang="zh-CN">
                <a:solidFill>
                  <a:schemeClr val="bg1"/>
                </a:solidFill>
              </a:rPr>
              <a:t>                  </a:t>
            </a:r>
            <a:r>
              <a:rPr lang="zh-CN" altLang="en-US">
                <a:solidFill>
                  <a:schemeClr val="bg1"/>
                </a:solidFill>
              </a:rPr>
              <a:t>赵晓宇、韦冠宇</a:t>
            </a:r>
            <a:endParaRPr lang="zh-CN" altLang="en-US">
              <a:solidFill>
                <a:schemeClr val="bg1"/>
              </a:solidFill>
            </a:endParaRPr>
          </a:p>
          <a:p>
            <a:pPr fontAlgn="auto">
              <a:lnSpc>
                <a:spcPct val="150000"/>
              </a:lnSpc>
            </a:pPr>
            <a:r>
              <a:rPr lang="zh-CN" altLang="en-US">
                <a:solidFill>
                  <a:schemeClr val="bg1"/>
                </a:solidFill>
              </a:rPr>
              <a:t>指导老师</a:t>
            </a:r>
            <a:r>
              <a:rPr lang="en-US" altLang="zh-CN">
                <a:solidFill>
                  <a:schemeClr val="bg1"/>
                </a:solidFill>
              </a:rPr>
              <a:t>: </a:t>
            </a:r>
            <a:r>
              <a:rPr lang="zh-CN" altLang="en-US">
                <a:solidFill>
                  <a:schemeClr val="bg1"/>
                </a:solidFill>
              </a:rPr>
              <a:t>李建欣</a:t>
            </a:r>
            <a:endParaRPr lang="zh-CN" altLang="en-US">
              <a:solidFill>
                <a:schemeClr val="bg1"/>
              </a:solidFill>
            </a:endParaRPr>
          </a:p>
        </p:txBody>
      </p:sp>
    </p:spTree>
    <p:custDataLst>
      <p:tags r:id="rId4"/>
    </p:custDataLst>
  </p:cSld>
  <p:clrMapOvr>
    <a:masterClrMapping/>
  </p:clrMapOvr>
  <p:transition spd="slow">
    <p:wipe/>
  </p:transition>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5" name="矩形 24"/>
          <p:cNvSpPr/>
          <p:nvPr/>
        </p:nvSpPr>
        <p:spPr>
          <a:xfrm>
            <a:off x="0" y="0"/>
            <a:ext cx="12197402" cy="6858000"/>
          </a:xfrm>
          <a:prstGeom prst="rect">
            <a:avLst/>
          </a:pr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422241" y="1615197"/>
            <a:ext cx="7346248" cy="1322070"/>
          </a:xfrm>
          <a:prstGeom prst="rect">
            <a:avLst/>
          </a:prstGeom>
          <a:noFill/>
        </p:spPr>
        <p:txBody>
          <a:bodyPr wrap="square" rtlCol="0">
            <a:spAutoFit/>
          </a:bodyPr>
          <a:lstStyle/>
          <a:p>
            <a:pPr algn="ctr"/>
            <a:r>
              <a:rPr lang="zh-CN" altLang="en-US" sz="8000" dirty="0">
                <a:ln w="6350">
                  <a:noFill/>
                </a:ln>
                <a:solidFill>
                  <a:schemeClr val="bg1"/>
                </a:solidFill>
                <a:latin typeface="微软雅黑" panose="020B0503020204020204" pitchFamily="34" charset="-122"/>
                <a:ea typeface="微软雅黑" panose="020B0503020204020204" pitchFamily="34" charset="-122"/>
                <a:sym typeface="+mn-ea"/>
              </a:rPr>
              <a:t>谢谢观看</a:t>
            </a:r>
            <a:endParaRPr lang="zh-CN" altLang="en-US" sz="8000" dirty="0">
              <a:solidFill>
                <a:schemeClr val="bg1"/>
              </a:solidFill>
              <a:latin typeface="Agency FB" panose="020B0503020202020204" pitchFamily="34" charset="0"/>
              <a:ea typeface="华文细黑" panose="02010600040101010101" pitchFamily="2" charset="-122"/>
            </a:endParaRPr>
          </a:p>
        </p:txBody>
      </p:sp>
      <p:pic>
        <p:nvPicPr>
          <p:cNvPr id="11" name="Various Artists - 魅惑钢琴">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399365" y="6248400"/>
            <a:ext cx="609600" cy="609600"/>
          </a:xfrm>
          <a:prstGeom prst="rect">
            <a:avLst/>
          </a:prstGeom>
        </p:spPr>
      </p:pic>
      <p:sp>
        <p:nvSpPr>
          <p:cNvPr id="12"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4"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Tree>
  </p:cSld>
  <p:clrMapOvr>
    <a:masterClrMapping/>
  </p:clrMapOvr>
  <p:transition spd="slow">
    <p:wipe/>
  </p:transition>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6"/>
          <p:cNvSpPr txBox="1">
            <a:spLocks noChangeArrowheads="1"/>
          </p:cNvSpPr>
          <p:nvPr/>
        </p:nvSpPr>
        <p:spPr bwMode="auto">
          <a:xfrm>
            <a:off x="5014427" y="916995"/>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dirty="0">
                <a:solidFill>
                  <a:schemeClr val="accent2"/>
                </a:solidFill>
                <a:latin typeface="华文细黑" panose="02010600040101010101" pitchFamily="2" charset="-122"/>
                <a:ea typeface="华文细黑" panose="02010600040101010101" pitchFamily="2" charset="-122"/>
              </a:rPr>
              <a:t>项目简介</a:t>
            </a:r>
            <a:endParaRPr lang="zh-CN" altLang="en-US" sz="3600" dirty="0">
              <a:solidFill>
                <a:schemeClr val="accent2"/>
              </a:solidFill>
              <a:latin typeface="华文细黑" panose="02010600040101010101" pitchFamily="2" charset="-122"/>
              <a:ea typeface="华文细黑" panose="02010600040101010101" pitchFamily="2" charset="-122"/>
            </a:endParaRPr>
          </a:p>
        </p:txBody>
      </p:sp>
      <p:sp>
        <p:nvSpPr>
          <p:cNvPr id="2" name="文本框 1"/>
          <p:cNvSpPr txBox="1"/>
          <p:nvPr/>
        </p:nvSpPr>
        <p:spPr>
          <a:xfrm>
            <a:off x="2458720" y="1718945"/>
            <a:ext cx="6997065" cy="3830955"/>
          </a:xfrm>
          <a:prstGeom prst="rect">
            <a:avLst/>
          </a:prstGeom>
          <a:noFill/>
        </p:spPr>
        <p:txBody>
          <a:bodyPr wrap="square" rtlCol="0">
            <a:spAutoFit/>
          </a:bodyPr>
          <a:p>
            <a:pPr indent="457200" algn="l" fontAlgn="auto">
              <a:lnSpc>
                <a:spcPct val="150000"/>
              </a:lnSpc>
              <a:extLst>
                <a:ext uri="{35155182-B16C-46BC-9424-99874614C6A1}">
                  <wpsdc:indentchars xmlns:wpsdc="http://www.wps.cn/officeDocument/2017/drawingmlCustomData" val="200" checksum="59296752"/>
                </a:ext>
              </a:extLst>
            </a:pPr>
            <a:r>
              <a:rPr lang="zh-CN" altLang="en-US" dirty="0">
                <a:solidFill>
                  <a:srgbClr val="1D2D46"/>
                </a:solidFill>
                <a:latin typeface="微软雅黑" panose="020B0503020204020204" pitchFamily="34" charset="-122"/>
                <a:ea typeface="微软雅黑" panose="020B0503020204020204" pitchFamily="34" charset="-122"/>
                <a:sym typeface="+mn-ea"/>
              </a:rPr>
              <a:t>随着</a:t>
            </a:r>
            <a:r>
              <a:rPr lang="en-US" altLang="zh-CN" dirty="0">
                <a:solidFill>
                  <a:srgbClr val="1D2D46"/>
                </a:solidFill>
                <a:latin typeface="微软雅黑" panose="020B0503020204020204" pitchFamily="34" charset="-122"/>
                <a:ea typeface="微软雅黑" panose="020B0503020204020204" pitchFamily="34" charset="-122"/>
                <a:sym typeface="+mn-ea"/>
              </a:rPr>
              <a:t>IT</a:t>
            </a:r>
            <a:r>
              <a:rPr lang="zh-CN" altLang="en-US" dirty="0">
                <a:solidFill>
                  <a:srgbClr val="1D2D46"/>
                </a:solidFill>
                <a:latin typeface="微软雅黑" panose="020B0503020204020204" pitchFamily="34" charset="-122"/>
                <a:ea typeface="微软雅黑" panose="020B0503020204020204" pitchFamily="34" charset="-122"/>
                <a:sym typeface="+mn-ea"/>
              </a:rPr>
              <a:t>技术的发展，越来越多的人加入到移动互联的大军中。</a:t>
            </a:r>
            <a:r>
              <a:rPr lang="zh-CN" altLang="en-US" dirty="0" smtClean="0">
                <a:solidFill>
                  <a:srgbClr val="1D2D46"/>
                </a:solidFill>
                <a:latin typeface="微软雅黑" panose="020B0503020204020204" pitchFamily="34" charset="-122"/>
                <a:ea typeface="微软雅黑" panose="020B0503020204020204" pitchFamily="34" charset="-122"/>
                <a:sym typeface="+mn-ea"/>
              </a:rPr>
              <a:t>随之而来的就是事件消息在人群中的快速发酵</a:t>
            </a:r>
            <a:r>
              <a:rPr lang="zh-CN" altLang="en-US" dirty="0">
                <a:solidFill>
                  <a:srgbClr val="1D2D46"/>
                </a:solidFill>
                <a:latin typeface="微软雅黑" panose="020B0503020204020204" pitchFamily="34" charset="-122"/>
                <a:ea typeface="微软雅黑" panose="020B0503020204020204" pitchFamily="34" charset="-122"/>
                <a:sym typeface="+mn-ea"/>
              </a:rPr>
              <a:t>、</a:t>
            </a:r>
            <a:r>
              <a:rPr lang="zh-CN" altLang="en-US" dirty="0" smtClean="0">
                <a:solidFill>
                  <a:srgbClr val="1D2D46"/>
                </a:solidFill>
                <a:latin typeface="微软雅黑" panose="020B0503020204020204" pitchFamily="34" charset="-122"/>
                <a:ea typeface="微软雅黑" panose="020B0503020204020204" pitchFamily="34" charset="-122"/>
                <a:sym typeface="+mn-ea"/>
              </a:rPr>
              <a:t>传播。而依据社交平台和各大网站的发帖和转发分析</a:t>
            </a:r>
            <a:r>
              <a:rPr lang="zh-CN" altLang="en-US" dirty="0">
                <a:solidFill>
                  <a:srgbClr val="1D2D46"/>
                </a:solidFill>
                <a:latin typeface="微软雅黑" panose="020B0503020204020204" pitchFamily="34" charset="-122"/>
                <a:ea typeface="微软雅黑" panose="020B0503020204020204" pitchFamily="34" charset="-122"/>
                <a:sym typeface="+mn-ea"/>
              </a:rPr>
              <a:t>这些</a:t>
            </a:r>
            <a:r>
              <a:rPr lang="zh-CN" altLang="en-US" dirty="0" smtClean="0">
                <a:solidFill>
                  <a:srgbClr val="1D2D46"/>
                </a:solidFill>
                <a:latin typeface="微软雅黑" panose="020B0503020204020204" pitchFamily="34" charset="-122"/>
                <a:ea typeface="微软雅黑" panose="020B0503020204020204" pitchFamily="34" charset="-122"/>
                <a:sym typeface="+mn-ea"/>
              </a:rPr>
              <a:t>事件的传播及其子事件的衍生规律</a:t>
            </a:r>
            <a:r>
              <a:rPr lang="zh-CN" altLang="en-US" dirty="0">
                <a:solidFill>
                  <a:srgbClr val="1D2D46"/>
                </a:solidFill>
                <a:latin typeface="微软雅黑" panose="020B0503020204020204" pitchFamily="34" charset="-122"/>
                <a:ea typeface="微软雅黑" panose="020B0503020204020204" pitchFamily="34" charset="-122"/>
                <a:sym typeface="+mn-ea"/>
              </a:rPr>
              <a:t>，对于了解事态发展、掌握社会民情、</a:t>
            </a:r>
            <a:r>
              <a:rPr lang="zh-CN" altLang="en-US" dirty="0" smtClean="0">
                <a:solidFill>
                  <a:srgbClr val="1D2D46"/>
                </a:solidFill>
                <a:latin typeface="微软雅黑" panose="020B0503020204020204" pitchFamily="34" charset="-122"/>
                <a:ea typeface="微软雅黑" panose="020B0503020204020204" pitchFamily="34" charset="-122"/>
                <a:sym typeface="+mn-ea"/>
              </a:rPr>
              <a:t>遏制</a:t>
            </a:r>
            <a:r>
              <a:rPr lang="zh-CN" altLang="en-US" dirty="0">
                <a:solidFill>
                  <a:srgbClr val="1D2D46"/>
                </a:solidFill>
                <a:latin typeface="微软雅黑" panose="020B0503020204020204" pitchFamily="34" charset="-122"/>
                <a:ea typeface="微软雅黑" panose="020B0503020204020204" pitchFamily="34" charset="-122"/>
                <a:sym typeface="+mn-ea"/>
              </a:rPr>
              <a:t>谣言传播</a:t>
            </a:r>
            <a:r>
              <a:rPr lang="zh-CN" altLang="en-US" dirty="0" smtClean="0">
                <a:solidFill>
                  <a:srgbClr val="1D2D46"/>
                </a:solidFill>
                <a:latin typeface="微软雅黑" panose="020B0503020204020204" pitchFamily="34" charset="-122"/>
                <a:ea typeface="微软雅黑" panose="020B0503020204020204" pitchFamily="34" charset="-122"/>
                <a:sym typeface="+mn-ea"/>
              </a:rPr>
              <a:t>具有</a:t>
            </a:r>
            <a:r>
              <a:rPr lang="zh-CN" altLang="en-US" dirty="0">
                <a:solidFill>
                  <a:srgbClr val="1D2D46"/>
                </a:solidFill>
                <a:latin typeface="微软雅黑" panose="020B0503020204020204" pitchFamily="34" charset="-122"/>
                <a:ea typeface="微软雅黑" panose="020B0503020204020204" pitchFamily="34" charset="-122"/>
                <a:sym typeface="+mn-ea"/>
              </a:rPr>
              <a:t>重大意义。</a:t>
            </a:r>
            <a:endParaRPr lang="zh-CN" altLang="en-US" dirty="0">
              <a:solidFill>
                <a:srgbClr val="1D2D46"/>
              </a:solidFill>
              <a:latin typeface="微软雅黑" panose="020B0503020204020204" pitchFamily="34" charset="-122"/>
              <a:ea typeface="微软雅黑" panose="020B0503020204020204" pitchFamily="34" charset="-122"/>
              <a:sym typeface="+mn-ea"/>
            </a:endParaRPr>
          </a:p>
          <a:p>
            <a:pPr indent="457200" algn="l" fontAlgn="auto">
              <a:lnSpc>
                <a:spcPct val="150000"/>
              </a:lnSpc>
              <a:extLst>
                <a:ext uri="{35155182-B16C-46BC-9424-99874614C6A1}">
                  <wpsdc:indentchars xmlns:wpsdc="http://www.wps.cn/officeDocument/2017/drawingmlCustomData" val="200" checksum="59296752"/>
                </a:ext>
              </a:extLst>
            </a:pPr>
            <a:r>
              <a:rPr lang="zh-CN" altLang="en-US" dirty="0">
                <a:solidFill>
                  <a:srgbClr val="1D2D46"/>
                </a:solidFill>
                <a:latin typeface="微软雅黑" panose="020B0503020204020204" pitchFamily="34" charset="-122"/>
                <a:ea typeface="微软雅黑" panose="020B0503020204020204" pitchFamily="34" charset="-122"/>
              </a:rPr>
              <a:t>本项目则依据某类事件(本次示例为中印对峙事件)的相关文本数据挖掘其内在的用户关联关系</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文本相似度</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以及子事件随时间的衍生状况</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时间窗子事件</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，并依据文本类型不同分别生成官方</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新闻报道</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展示图和非官方</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微博文本</a:t>
            </a:r>
            <a:r>
              <a:rPr lang="en-US" altLang="zh-CN" dirty="0">
                <a:solidFill>
                  <a:srgbClr val="1D2D46"/>
                </a:solidFill>
                <a:latin typeface="微软雅黑" panose="020B0503020204020204" pitchFamily="34" charset="-122"/>
                <a:ea typeface="微软雅黑" panose="020B0503020204020204" pitchFamily="34" charset="-122"/>
              </a:rPr>
              <a:t>)</a:t>
            </a:r>
            <a:r>
              <a:rPr lang="zh-CN" altLang="en-US" dirty="0">
                <a:solidFill>
                  <a:srgbClr val="1D2D46"/>
                </a:solidFill>
                <a:latin typeface="微软雅黑" panose="020B0503020204020204" pitchFamily="34" charset="-122"/>
                <a:ea typeface="微软雅黑" panose="020B0503020204020204" pitchFamily="34" charset="-122"/>
              </a:rPr>
              <a:t>展示图以方便后续对照监控。</a:t>
            </a:r>
            <a:endParaRPr lang="zh-CN" altLang="en-US" dirty="0">
              <a:solidFill>
                <a:srgbClr val="1D2D46"/>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rot="10800000" flipH="1">
            <a:off x="9492949" y="4140203"/>
            <a:ext cx="2717799" cy="2717797"/>
            <a:chOff x="8065405" y="3"/>
            <a:chExt cx="4126595" cy="4126593"/>
          </a:xfrm>
        </p:grpSpPr>
        <p:sp>
          <p:nvSpPr>
            <p:cNvPr id="5" name="自由: 形状 37"/>
            <p:cNvSpPr/>
            <p:nvPr/>
          </p:nvSpPr>
          <p:spPr>
            <a:xfrm flipH="1">
              <a:off x="11104950" y="2625691"/>
              <a:ext cx="576851" cy="751767"/>
            </a:xfrm>
            <a:custGeom>
              <a:avLst/>
              <a:gdLst>
                <a:gd name="connsiteX0" fmla="*/ 337912 w 576851"/>
                <a:gd name="connsiteY0" fmla="*/ 0 h 751767"/>
                <a:gd name="connsiteX1" fmla="*/ 0 w 576851"/>
                <a:gd name="connsiteY1" fmla="*/ 337912 h 751767"/>
                <a:gd name="connsiteX2" fmla="*/ 238940 w 576851"/>
                <a:gd name="connsiteY2" fmla="*/ 751767 h 751767"/>
                <a:gd name="connsiteX3" fmla="*/ 576851 w 576851"/>
                <a:gd name="connsiteY3" fmla="*/ 413855 h 751767"/>
                <a:gd name="connsiteX4" fmla="*/ 337912 w 576851"/>
                <a:gd name="connsiteY4" fmla="*/ 0 h 751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851" h="751767">
                  <a:moveTo>
                    <a:pt x="337912" y="0"/>
                  </a:moveTo>
                  <a:lnTo>
                    <a:pt x="0" y="337912"/>
                  </a:lnTo>
                  <a:lnTo>
                    <a:pt x="238940" y="751767"/>
                  </a:lnTo>
                  <a:lnTo>
                    <a:pt x="576851" y="413855"/>
                  </a:lnTo>
                  <a:lnTo>
                    <a:pt x="337912" y="0"/>
                  </a:ln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6" name="自由: 形状 36"/>
            <p:cNvSpPr/>
            <p:nvPr/>
          </p:nvSpPr>
          <p:spPr>
            <a:xfrm flipH="1">
              <a:off x="8065405" y="3"/>
              <a:ext cx="3278484" cy="3039543"/>
            </a:xfrm>
            <a:custGeom>
              <a:avLst/>
              <a:gdLst>
                <a:gd name="connsiteX0" fmla="*/ 3278484 w 3278484"/>
                <a:gd name="connsiteY0" fmla="*/ 0 h 3039543"/>
                <a:gd name="connsiteX1" fmla="*/ 2625690 w 3278484"/>
                <a:gd name="connsiteY1" fmla="*/ 0 h 3039543"/>
                <a:gd name="connsiteX2" fmla="*/ 0 w 3278484"/>
                <a:gd name="connsiteY2" fmla="*/ 2625688 h 3039543"/>
                <a:gd name="connsiteX3" fmla="*/ 238939 w 3278484"/>
                <a:gd name="connsiteY3" fmla="*/ 3039543 h 3039543"/>
                <a:gd name="connsiteX4" fmla="*/ 3278484 w 3278484"/>
                <a:gd name="connsiteY4" fmla="*/ 0 h 303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484" h="3039543">
                  <a:moveTo>
                    <a:pt x="3278484" y="0"/>
                  </a:moveTo>
                  <a:lnTo>
                    <a:pt x="2625690" y="0"/>
                  </a:lnTo>
                  <a:lnTo>
                    <a:pt x="0" y="2625688"/>
                  </a:lnTo>
                  <a:lnTo>
                    <a:pt x="238939" y="3039543"/>
                  </a:lnTo>
                  <a:lnTo>
                    <a:pt x="3278484"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prstClr val="white"/>
                </a:solidFill>
              </a:endParaRPr>
            </a:p>
          </p:txBody>
        </p:sp>
        <p:sp>
          <p:nvSpPr>
            <p:cNvPr id="7" name="自由: 形状 35"/>
            <p:cNvSpPr/>
            <p:nvPr/>
          </p:nvSpPr>
          <p:spPr>
            <a:xfrm flipH="1">
              <a:off x="11343889" y="1156718"/>
              <a:ext cx="848111" cy="1806885"/>
            </a:xfrm>
            <a:custGeom>
              <a:avLst/>
              <a:gdLst>
                <a:gd name="connsiteX0" fmla="*/ 0 w 848111"/>
                <a:gd name="connsiteY0" fmla="*/ 0 h 1806885"/>
                <a:gd name="connsiteX1" fmla="*/ 0 w 848111"/>
                <a:gd name="connsiteY1" fmla="*/ 923193 h 1806885"/>
                <a:gd name="connsiteX2" fmla="*/ 510199 w 848111"/>
                <a:gd name="connsiteY2" fmla="*/ 1806885 h 1806885"/>
                <a:gd name="connsiteX3" fmla="*/ 848111 w 848111"/>
                <a:gd name="connsiteY3" fmla="*/ 1468973 h 1806885"/>
                <a:gd name="connsiteX4" fmla="*/ 0 w 848111"/>
                <a:gd name="connsiteY4" fmla="*/ 0 h 180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111" h="1806885">
                  <a:moveTo>
                    <a:pt x="0" y="0"/>
                  </a:moveTo>
                  <a:lnTo>
                    <a:pt x="0" y="923193"/>
                  </a:lnTo>
                  <a:lnTo>
                    <a:pt x="510199" y="1806885"/>
                  </a:lnTo>
                  <a:lnTo>
                    <a:pt x="848111" y="1468973"/>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8" name="自由: 形状 34"/>
            <p:cNvSpPr/>
            <p:nvPr/>
          </p:nvSpPr>
          <p:spPr>
            <a:xfrm flipH="1">
              <a:off x="11442861" y="2963603"/>
              <a:ext cx="749139" cy="1162993"/>
            </a:xfrm>
            <a:custGeom>
              <a:avLst/>
              <a:gdLst>
                <a:gd name="connsiteX0" fmla="*/ 510199 w 749139"/>
                <a:gd name="connsiteY0" fmla="*/ 0 h 1162993"/>
                <a:gd name="connsiteX1" fmla="*/ 0 w 749139"/>
                <a:gd name="connsiteY1" fmla="*/ 510199 h 1162993"/>
                <a:gd name="connsiteX2" fmla="*/ 0 w 749139"/>
                <a:gd name="connsiteY2" fmla="*/ 1162993 h 1162993"/>
                <a:gd name="connsiteX3" fmla="*/ 749139 w 749139"/>
                <a:gd name="connsiteY3" fmla="*/ 413855 h 1162993"/>
                <a:gd name="connsiteX4" fmla="*/ 510199 w 749139"/>
                <a:gd name="connsiteY4" fmla="*/ 0 h 1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139" h="1162993">
                  <a:moveTo>
                    <a:pt x="510199" y="0"/>
                  </a:moveTo>
                  <a:lnTo>
                    <a:pt x="0" y="510199"/>
                  </a:lnTo>
                  <a:lnTo>
                    <a:pt x="0" y="1162993"/>
                  </a:lnTo>
                  <a:lnTo>
                    <a:pt x="749139" y="413855"/>
                  </a:lnTo>
                  <a:lnTo>
                    <a:pt x="510199"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prstClr val="white"/>
                </a:solidFill>
              </a:endParaRPr>
            </a:p>
          </p:txBody>
        </p:sp>
      </p:grpSp>
      <p:grpSp>
        <p:nvGrpSpPr>
          <p:cNvPr id="10" name="组合 9"/>
          <p:cNvGrpSpPr/>
          <p:nvPr/>
        </p:nvGrpSpPr>
        <p:grpSpPr>
          <a:xfrm flipH="1">
            <a:off x="-5699" y="3"/>
            <a:ext cx="2717799" cy="2717797"/>
            <a:chOff x="8065405" y="3"/>
            <a:chExt cx="4126595" cy="4126593"/>
          </a:xfrm>
        </p:grpSpPr>
        <p:sp>
          <p:nvSpPr>
            <p:cNvPr id="11" name="自由: 形状 37"/>
            <p:cNvSpPr/>
            <p:nvPr/>
          </p:nvSpPr>
          <p:spPr>
            <a:xfrm flipH="1">
              <a:off x="11104950" y="2625691"/>
              <a:ext cx="576851" cy="751767"/>
            </a:xfrm>
            <a:custGeom>
              <a:avLst/>
              <a:gdLst>
                <a:gd name="connsiteX0" fmla="*/ 337912 w 576851"/>
                <a:gd name="connsiteY0" fmla="*/ 0 h 751767"/>
                <a:gd name="connsiteX1" fmla="*/ 0 w 576851"/>
                <a:gd name="connsiteY1" fmla="*/ 337912 h 751767"/>
                <a:gd name="connsiteX2" fmla="*/ 238940 w 576851"/>
                <a:gd name="connsiteY2" fmla="*/ 751767 h 751767"/>
                <a:gd name="connsiteX3" fmla="*/ 576851 w 576851"/>
                <a:gd name="connsiteY3" fmla="*/ 413855 h 751767"/>
                <a:gd name="connsiteX4" fmla="*/ 337912 w 576851"/>
                <a:gd name="connsiteY4" fmla="*/ 0 h 751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851" h="751767">
                  <a:moveTo>
                    <a:pt x="337912" y="0"/>
                  </a:moveTo>
                  <a:lnTo>
                    <a:pt x="0" y="337912"/>
                  </a:lnTo>
                  <a:lnTo>
                    <a:pt x="238940" y="751767"/>
                  </a:lnTo>
                  <a:lnTo>
                    <a:pt x="576851" y="413855"/>
                  </a:lnTo>
                  <a:lnTo>
                    <a:pt x="337912" y="0"/>
                  </a:ln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3" name="自由: 形状 36"/>
            <p:cNvSpPr/>
            <p:nvPr/>
          </p:nvSpPr>
          <p:spPr>
            <a:xfrm flipH="1">
              <a:off x="8065405" y="3"/>
              <a:ext cx="3278484" cy="3039543"/>
            </a:xfrm>
            <a:custGeom>
              <a:avLst/>
              <a:gdLst>
                <a:gd name="connsiteX0" fmla="*/ 3278484 w 3278484"/>
                <a:gd name="connsiteY0" fmla="*/ 0 h 3039543"/>
                <a:gd name="connsiteX1" fmla="*/ 2625690 w 3278484"/>
                <a:gd name="connsiteY1" fmla="*/ 0 h 3039543"/>
                <a:gd name="connsiteX2" fmla="*/ 0 w 3278484"/>
                <a:gd name="connsiteY2" fmla="*/ 2625688 h 3039543"/>
                <a:gd name="connsiteX3" fmla="*/ 238939 w 3278484"/>
                <a:gd name="connsiteY3" fmla="*/ 3039543 h 3039543"/>
                <a:gd name="connsiteX4" fmla="*/ 3278484 w 3278484"/>
                <a:gd name="connsiteY4" fmla="*/ 0 h 303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484" h="3039543">
                  <a:moveTo>
                    <a:pt x="3278484" y="0"/>
                  </a:moveTo>
                  <a:lnTo>
                    <a:pt x="2625690" y="0"/>
                  </a:lnTo>
                  <a:lnTo>
                    <a:pt x="0" y="2625688"/>
                  </a:lnTo>
                  <a:lnTo>
                    <a:pt x="238939" y="3039543"/>
                  </a:lnTo>
                  <a:lnTo>
                    <a:pt x="3278484"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prstClr val="white"/>
                </a:solidFill>
              </a:endParaRPr>
            </a:p>
          </p:txBody>
        </p:sp>
        <p:sp>
          <p:nvSpPr>
            <p:cNvPr id="14" name="自由: 形状 35"/>
            <p:cNvSpPr/>
            <p:nvPr/>
          </p:nvSpPr>
          <p:spPr>
            <a:xfrm flipH="1">
              <a:off x="11343889" y="1156718"/>
              <a:ext cx="848111" cy="1806885"/>
            </a:xfrm>
            <a:custGeom>
              <a:avLst/>
              <a:gdLst>
                <a:gd name="connsiteX0" fmla="*/ 0 w 848111"/>
                <a:gd name="connsiteY0" fmla="*/ 0 h 1806885"/>
                <a:gd name="connsiteX1" fmla="*/ 0 w 848111"/>
                <a:gd name="connsiteY1" fmla="*/ 923193 h 1806885"/>
                <a:gd name="connsiteX2" fmla="*/ 510199 w 848111"/>
                <a:gd name="connsiteY2" fmla="*/ 1806885 h 1806885"/>
                <a:gd name="connsiteX3" fmla="*/ 848111 w 848111"/>
                <a:gd name="connsiteY3" fmla="*/ 1468973 h 1806885"/>
                <a:gd name="connsiteX4" fmla="*/ 0 w 848111"/>
                <a:gd name="connsiteY4" fmla="*/ 0 h 180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111" h="1806885">
                  <a:moveTo>
                    <a:pt x="0" y="0"/>
                  </a:moveTo>
                  <a:lnTo>
                    <a:pt x="0" y="923193"/>
                  </a:lnTo>
                  <a:lnTo>
                    <a:pt x="510199" y="1806885"/>
                  </a:lnTo>
                  <a:lnTo>
                    <a:pt x="848111" y="1468973"/>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16" name="自由: 形状 34"/>
            <p:cNvSpPr/>
            <p:nvPr/>
          </p:nvSpPr>
          <p:spPr>
            <a:xfrm flipH="1">
              <a:off x="11442861" y="2963603"/>
              <a:ext cx="749139" cy="1162993"/>
            </a:xfrm>
            <a:custGeom>
              <a:avLst/>
              <a:gdLst>
                <a:gd name="connsiteX0" fmla="*/ 510199 w 749139"/>
                <a:gd name="connsiteY0" fmla="*/ 0 h 1162993"/>
                <a:gd name="connsiteX1" fmla="*/ 0 w 749139"/>
                <a:gd name="connsiteY1" fmla="*/ 510199 h 1162993"/>
                <a:gd name="connsiteX2" fmla="*/ 0 w 749139"/>
                <a:gd name="connsiteY2" fmla="*/ 1162993 h 1162993"/>
                <a:gd name="connsiteX3" fmla="*/ 749139 w 749139"/>
                <a:gd name="connsiteY3" fmla="*/ 413855 h 1162993"/>
                <a:gd name="connsiteX4" fmla="*/ 510199 w 749139"/>
                <a:gd name="connsiteY4" fmla="*/ 0 h 1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139" h="1162993">
                  <a:moveTo>
                    <a:pt x="510199" y="0"/>
                  </a:moveTo>
                  <a:lnTo>
                    <a:pt x="0" y="510199"/>
                  </a:lnTo>
                  <a:lnTo>
                    <a:pt x="0" y="1162993"/>
                  </a:lnTo>
                  <a:lnTo>
                    <a:pt x="749139" y="413855"/>
                  </a:lnTo>
                  <a:lnTo>
                    <a:pt x="510199"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prstClr val="white"/>
                </a:solidFill>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6"/>
          <p:cNvSpPr txBox="1">
            <a:spLocks noChangeArrowheads="1"/>
          </p:cNvSpPr>
          <p:nvPr/>
        </p:nvSpPr>
        <p:spPr bwMode="auto">
          <a:xfrm>
            <a:off x="5194132" y="897945"/>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dirty="0">
                <a:solidFill>
                  <a:schemeClr val="accent2"/>
                </a:solidFill>
                <a:latin typeface="华文细黑" panose="02010600040101010101" pitchFamily="2" charset="-122"/>
                <a:ea typeface="华文细黑" panose="02010600040101010101" pitchFamily="2" charset="-122"/>
              </a:rPr>
              <a:t>目录</a:t>
            </a:r>
            <a:endParaRPr lang="zh-CN" altLang="en-US" sz="3600" dirty="0">
              <a:solidFill>
                <a:schemeClr val="accent2"/>
              </a:solidFill>
              <a:latin typeface="华文细黑" panose="02010600040101010101" pitchFamily="2" charset="-122"/>
              <a:ea typeface="华文细黑" panose="02010600040101010101" pitchFamily="2" charset="-122"/>
            </a:endParaRPr>
          </a:p>
        </p:txBody>
      </p:sp>
      <p:sp>
        <p:nvSpPr>
          <p:cNvPr id="4" name="自由: 形状 3"/>
          <p:cNvSpPr/>
          <p:nvPr/>
        </p:nvSpPr>
        <p:spPr>
          <a:xfrm>
            <a:off x="2052543" y="2695268"/>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01</a:t>
            </a:r>
            <a:endParaRPr lang="zh-CN" altLang="en-US" sz="2400" dirty="0">
              <a:latin typeface="华文细黑" panose="02010600040101010101" pitchFamily="2" charset="-122"/>
              <a:ea typeface="华文细黑" panose="02010600040101010101" pitchFamily="2" charset="-122"/>
            </a:endParaRPr>
          </a:p>
        </p:txBody>
      </p:sp>
      <p:sp>
        <p:nvSpPr>
          <p:cNvPr id="9" name="文本框 8"/>
          <p:cNvSpPr txBox="1"/>
          <p:nvPr/>
        </p:nvSpPr>
        <p:spPr>
          <a:xfrm>
            <a:off x="7713345" y="4633595"/>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lvl="0" algn="ctr"/>
            <a:r>
              <a:rPr lang="zh-CN" altLang="en-US" dirty="0">
                <a:solidFill>
                  <a:schemeClr val="accent1"/>
                </a:solidFill>
                <a:sym typeface="+mn-ea"/>
              </a:rPr>
              <a:t>项目演示</a:t>
            </a:r>
            <a:endParaRPr lang="zh-CN" altLang="en-US" dirty="0">
              <a:solidFill>
                <a:schemeClr val="accent1"/>
              </a:solidFill>
              <a:sym typeface="+mn-ea"/>
            </a:endParaRPr>
          </a:p>
        </p:txBody>
      </p:sp>
      <p:sp>
        <p:nvSpPr>
          <p:cNvPr id="12" name="文本框 11"/>
          <p:cNvSpPr txBox="1"/>
          <p:nvPr/>
        </p:nvSpPr>
        <p:spPr>
          <a:xfrm>
            <a:off x="3329305" y="4558665"/>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lvl="0" algn="ctr"/>
            <a:r>
              <a:rPr lang="zh-CN" altLang="en-US" dirty="0">
                <a:solidFill>
                  <a:srgbClr val="1D2D46"/>
                </a:solidFill>
                <a:sym typeface="+mn-ea"/>
              </a:rPr>
              <a:t>前端搭建</a:t>
            </a:r>
            <a:endParaRPr lang="zh-CN" altLang="en-US" dirty="0">
              <a:solidFill>
                <a:srgbClr val="1D2D46"/>
              </a:solidFill>
              <a:sym typeface="+mn-ea"/>
            </a:endParaRPr>
          </a:p>
        </p:txBody>
      </p:sp>
      <p:sp>
        <p:nvSpPr>
          <p:cNvPr id="15" name="文本框 14"/>
          <p:cNvSpPr txBox="1"/>
          <p:nvPr/>
        </p:nvSpPr>
        <p:spPr>
          <a:xfrm>
            <a:off x="7713345" y="2849245"/>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lvl="0" algn="ctr"/>
            <a:r>
              <a:rPr lang="zh-CN" altLang="en-US" dirty="0">
                <a:solidFill>
                  <a:schemeClr val="accent1"/>
                </a:solidFill>
                <a:sym typeface="+mn-ea"/>
              </a:rPr>
              <a:t>后端处理</a:t>
            </a:r>
            <a:endParaRPr lang="zh-CN" altLang="en-US" dirty="0">
              <a:solidFill>
                <a:schemeClr val="accent1"/>
              </a:solidFill>
              <a:sym typeface="+mn-ea"/>
            </a:endParaRPr>
          </a:p>
        </p:txBody>
      </p:sp>
      <p:sp>
        <p:nvSpPr>
          <p:cNvPr id="18" name="文本框 17"/>
          <p:cNvSpPr txBox="1"/>
          <p:nvPr/>
        </p:nvSpPr>
        <p:spPr>
          <a:xfrm>
            <a:off x="3329305" y="2848610"/>
            <a:ext cx="1402080" cy="64516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1D2D46"/>
                </a:solidFill>
              </a:rPr>
              <a:t>项目流程</a:t>
            </a:r>
            <a:endParaRPr lang="zh-CN" altLang="en-US" dirty="0">
              <a:solidFill>
                <a:srgbClr val="1D2D46"/>
              </a:solidFill>
            </a:endParaRPr>
          </a:p>
        </p:txBody>
      </p:sp>
      <p:sp>
        <p:nvSpPr>
          <p:cNvPr id="22" name="自由: 形状 21"/>
          <p:cNvSpPr/>
          <p:nvPr/>
        </p:nvSpPr>
        <p:spPr>
          <a:xfrm>
            <a:off x="2052543" y="447088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03</a:t>
            </a:r>
            <a:endParaRPr lang="zh-CN" altLang="en-US" sz="2400" dirty="0">
              <a:latin typeface="华文细黑" panose="02010600040101010101" pitchFamily="2" charset="-122"/>
              <a:ea typeface="华文细黑" panose="02010600040101010101" pitchFamily="2" charset="-122"/>
            </a:endParaRPr>
          </a:p>
        </p:txBody>
      </p:sp>
      <p:sp>
        <p:nvSpPr>
          <p:cNvPr id="23" name="自由: 形状 22"/>
          <p:cNvSpPr/>
          <p:nvPr/>
        </p:nvSpPr>
        <p:spPr>
          <a:xfrm>
            <a:off x="6380304" y="2695268"/>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02</a:t>
            </a:r>
            <a:endParaRPr lang="zh-CN" altLang="en-US" sz="2400" dirty="0">
              <a:latin typeface="华文细黑" panose="02010600040101010101" pitchFamily="2" charset="-122"/>
              <a:ea typeface="华文细黑" panose="02010600040101010101" pitchFamily="2" charset="-122"/>
            </a:endParaRPr>
          </a:p>
        </p:txBody>
      </p:sp>
      <p:sp>
        <p:nvSpPr>
          <p:cNvPr id="24" name="自由: 形状 23"/>
          <p:cNvSpPr/>
          <p:nvPr/>
        </p:nvSpPr>
        <p:spPr>
          <a:xfrm>
            <a:off x="6380304" y="447088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04</a:t>
            </a:r>
            <a:endParaRPr lang="zh-CN" altLang="en-US" sz="2400" dirty="0">
              <a:latin typeface="华文细黑" panose="02010600040101010101" pitchFamily="2" charset="-122"/>
              <a:ea typeface="华文细黑" panose="02010600040101010101" pitchFamily="2" charset="-122"/>
            </a:endParaRPr>
          </a:p>
        </p:txBody>
      </p:sp>
      <p:grpSp>
        <p:nvGrpSpPr>
          <p:cNvPr id="26" name="组合 25"/>
          <p:cNvGrpSpPr/>
          <p:nvPr/>
        </p:nvGrpSpPr>
        <p:grpSpPr>
          <a:xfrm flipH="1">
            <a:off x="-5699" y="3"/>
            <a:ext cx="2717799" cy="2717797"/>
            <a:chOff x="8065405" y="3"/>
            <a:chExt cx="4126595" cy="4126593"/>
          </a:xfrm>
        </p:grpSpPr>
        <p:sp>
          <p:nvSpPr>
            <p:cNvPr id="27" name="自由: 形状 37"/>
            <p:cNvSpPr/>
            <p:nvPr/>
          </p:nvSpPr>
          <p:spPr>
            <a:xfrm flipH="1">
              <a:off x="11104950" y="2625691"/>
              <a:ext cx="576851" cy="751767"/>
            </a:xfrm>
            <a:custGeom>
              <a:avLst/>
              <a:gdLst>
                <a:gd name="connsiteX0" fmla="*/ 337912 w 576851"/>
                <a:gd name="connsiteY0" fmla="*/ 0 h 751767"/>
                <a:gd name="connsiteX1" fmla="*/ 0 w 576851"/>
                <a:gd name="connsiteY1" fmla="*/ 337912 h 751767"/>
                <a:gd name="connsiteX2" fmla="*/ 238940 w 576851"/>
                <a:gd name="connsiteY2" fmla="*/ 751767 h 751767"/>
                <a:gd name="connsiteX3" fmla="*/ 576851 w 576851"/>
                <a:gd name="connsiteY3" fmla="*/ 413855 h 751767"/>
                <a:gd name="connsiteX4" fmla="*/ 337912 w 576851"/>
                <a:gd name="connsiteY4" fmla="*/ 0 h 751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851" h="751767">
                  <a:moveTo>
                    <a:pt x="337912" y="0"/>
                  </a:moveTo>
                  <a:lnTo>
                    <a:pt x="0" y="337912"/>
                  </a:lnTo>
                  <a:lnTo>
                    <a:pt x="238940" y="751767"/>
                  </a:lnTo>
                  <a:lnTo>
                    <a:pt x="576851" y="413855"/>
                  </a:lnTo>
                  <a:lnTo>
                    <a:pt x="337912" y="0"/>
                  </a:ln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自由: 形状 36"/>
            <p:cNvSpPr/>
            <p:nvPr/>
          </p:nvSpPr>
          <p:spPr>
            <a:xfrm flipH="1">
              <a:off x="8065405" y="3"/>
              <a:ext cx="3278484" cy="3039543"/>
            </a:xfrm>
            <a:custGeom>
              <a:avLst/>
              <a:gdLst>
                <a:gd name="connsiteX0" fmla="*/ 3278484 w 3278484"/>
                <a:gd name="connsiteY0" fmla="*/ 0 h 3039543"/>
                <a:gd name="connsiteX1" fmla="*/ 2625690 w 3278484"/>
                <a:gd name="connsiteY1" fmla="*/ 0 h 3039543"/>
                <a:gd name="connsiteX2" fmla="*/ 0 w 3278484"/>
                <a:gd name="connsiteY2" fmla="*/ 2625688 h 3039543"/>
                <a:gd name="connsiteX3" fmla="*/ 238939 w 3278484"/>
                <a:gd name="connsiteY3" fmla="*/ 3039543 h 3039543"/>
                <a:gd name="connsiteX4" fmla="*/ 3278484 w 3278484"/>
                <a:gd name="connsiteY4" fmla="*/ 0 h 303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484" h="3039543">
                  <a:moveTo>
                    <a:pt x="3278484" y="0"/>
                  </a:moveTo>
                  <a:lnTo>
                    <a:pt x="2625690" y="0"/>
                  </a:lnTo>
                  <a:lnTo>
                    <a:pt x="0" y="2625688"/>
                  </a:lnTo>
                  <a:lnTo>
                    <a:pt x="238939" y="3039543"/>
                  </a:lnTo>
                  <a:lnTo>
                    <a:pt x="3278484"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9" name="自由: 形状 35"/>
            <p:cNvSpPr/>
            <p:nvPr/>
          </p:nvSpPr>
          <p:spPr>
            <a:xfrm flipH="1">
              <a:off x="11343889" y="1156718"/>
              <a:ext cx="848111" cy="1806885"/>
            </a:xfrm>
            <a:custGeom>
              <a:avLst/>
              <a:gdLst>
                <a:gd name="connsiteX0" fmla="*/ 0 w 848111"/>
                <a:gd name="connsiteY0" fmla="*/ 0 h 1806885"/>
                <a:gd name="connsiteX1" fmla="*/ 0 w 848111"/>
                <a:gd name="connsiteY1" fmla="*/ 923193 h 1806885"/>
                <a:gd name="connsiteX2" fmla="*/ 510199 w 848111"/>
                <a:gd name="connsiteY2" fmla="*/ 1806885 h 1806885"/>
                <a:gd name="connsiteX3" fmla="*/ 848111 w 848111"/>
                <a:gd name="connsiteY3" fmla="*/ 1468973 h 1806885"/>
                <a:gd name="connsiteX4" fmla="*/ 0 w 848111"/>
                <a:gd name="connsiteY4" fmla="*/ 0 h 180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111" h="1806885">
                  <a:moveTo>
                    <a:pt x="0" y="0"/>
                  </a:moveTo>
                  <a:lnTo>
                    <a:pt x="0" y="923193"/>
                  </a:lnTo>
                  <a:lnTo>
                    <a:pt x="510199" y="1806885"/>
                  </a:lnTo>
                  <a:lnTo>
                    <a:pt x="848111" y="1468973"/>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0" name="自由: 形状 34"/>
            <p:cNvSpPr/>
            <p:nvPr/>
          </p:nvSpPr>
          <p:spPr>
            <a:xfrm flipH="1">
              <a:off x="11442861" y="2963603"/>
              <a:ext cx="749139" cy="1162993"/>
            </a:xfrm>
            <a:custGeom>
              <a:avLst/>
              <a:gdLst>
                <a:gd name="connsiteX0" fmla="*/ 510199 w 749139"/>
                <a:gd name="connsiteY0" fmla="*/ 0 h 1162993"/>
                <a:gd name="connsiteX1" fmla="*/ 0 w 749139"/>
                <a:gd name="connsiteY1" fmla="*/ 510199 h 1162993"/>
                <a:gd name="connsiteX2" fmla="*/ 0 w 749139"/>
                <a:gd name="connsiteY2" fmla="*/ 1162993 h 1162993"/>
                <a:gd name="connsiteX3" fmla="*/ 749139 w 749139"/>
                <a:gd name="connsiteY3" fmla="*/ 413855 h 1162993"/>
                <a:gd name="connsiteX4" fmla="*/ 510199 w 749139"/>
                <a:gd name="connsiteY4" fmla="*/ 0 h 1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139" h="1162993">
                  <a:moveTo>
                    <a:pt x="510199" y="0"/>
                  </a:moveTo>
                  <a:lnTo>
                    <a:pt x="0" y="510199"/>
                  </a:lnTo>
                  <a:lnTo>
                    <a:pt x="0" y="1162993"/>
                  </a:lnTo>
                  <a:lnTo>
                    <a:pt x="749139" y="413855"/>
                  </a:lnTo>
                  <a:lnTo>
                    <a:pt x="510199"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grpSp>
        <p:nvGrpSpPr>
          <p:cNvPr id="43" name="组合 42"/>
          <p:cNvGrpSpPr/>
          <p:nvPr/>
        </p:nvGrpSpPr>
        <p:grpSpPr>
          <a:xfrm rot="10800000" flipH="1">
            <a:off x="9492949" y="4140203"/>
            <a:ext cx="2717799" cy="2717797"/>
            <a:chOff x="8065405" y="3"/>
            <a:chExt cx="4126595" cy="4126593"/>
          </a:xfrm>
        </p:grpSpPr>
        <p:sp>
          <p:nvSpPr>
            <p:cNvPr id="44" name="自由: 形状 37"/>
            <p:cNvSpPr/>
            <p:nvPr/>
          </p:nvSpPr>
          <p:spPr>
            <a:xfrm flipH="1">
              <a:off x="11104950" y="2625691"/>
              <a:ext cx="576851" cy="751767"/>
            </a:xfrm>
            <a:custGeom>
              <a:avLst/>
              <a:gdLst>
                <a:gd name="connsiteX0" fmla="*/ 337912 w 576851"/>
                <a:gd name="connsiteY0" fmla="*/ 0 h 751767"/>
                <a:gd name="connsiteX1" fmla="*/ 0 w 576851"/>
                <a:gd name="connsiteY1" fmla="*/ 337912 h 751767"/>
                <a:gd name="connsiteX2" fmla="*/ 238940 w 576851"/>
                <a:gd name="connsiteY2" fmla="*/ 751767 h 751767"/>
                <a:gd name="connsiteX3" fmla="*/ 576851 w 576851"/>
                <a:gd name="connsiteY3" fmla="*/ 413855 h 751767"/>
                <a:gd name="connsiteX4" fmla="*/ 337912 w 576851"/>
                <a:gd name="connsiteY4" fmla="*/ 0 h 751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851" h="751767">
                  <a:moveTo>
                    <a:pt x="337912" y="0"/>
                  </a:moveTo>
                  <a:lnTo>
                    <a:pt x="0" y="337912"/>
                  </a:lnTo>
                  <a:lnTo>
                    <a:pt x="238940" y="751767"/>
                  </a:lnTo>
                  <a:lnTo>
                    <a:pt x="576851" y="413855"/>
                  </a:lnTo>
                  <a:lnTo>
                    <a:pt x="337912" y="0"/>
                  </a:lnTo>
                  <a:close/>
                </a:path>
              </a:pathLst>
            </a:custGeom>
            <a:pattFill prst="pct75">
              <a:fgClr>
                <a:srgbClr val="4F434A"/>
              </a:fgClr>
              <a:bgClr>
                <a:srgbClr val="918D9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自由: 形状 36"/>
            <p:cNvSpPr/>
            <p:nvPr/>
          </p:nvSpPr>
          <p:spPr>
            <a:xfrm flipH="1">
              <a:off x="8065405" y="3"/>
              <a:ext cx="3278484" cy="3039543"/>
            </a:xfrm>
            <a:custGeom>
              <a:avLst/>
              <a:gdLst>
                <a:gd name="connsiteX0" fmla="*/ 3278484 w 3278484"/>
                <a:gd name="connsiteY0" fmla="*/ 0 h 3039543"/>
                <a:gd name="connsiteX1" fmla="*/ 2625690 w 3278484"/>
                <a:gd name="connsiteY1" fmla="*/ 0 h 3039543"/>
                <a:gd name="connsiteX2" fmla="*/ 0 w 3278484"/>
                <a:gd name="connsiteY2" fmla="*/ 2625688 h 3039543"/>
                <a:gd name="connsiteX3" fmla="*/ 238939 w 3278484"/>
                <a:gd name="connsiteY3" fmla="*/ 3039543 h 3039543"/>
                <a:gd name="connsiteX4" fmla="*/ 3278484 w 3278484"/>
                <a:gd name="connsiteY4" fmla="*/ 0 h 303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484" h="3039543">
                  <a:moveTo>
                    <a:pt x="3278484" y="0"/>
                  </a:moveTo>
                  <a:lnTo>
                    <a:pt x="2625690" y="0"/>
                  </a:lnTo>
                  <a:lnTo>
                    <a:pt x="0" y="2625688"/>
                  </a:lnTo>
                  <a:lnTo>
                    <a:pt x="238939" y="3039543"/>
                  </a:lnTo>
                  <a:lnTo>
                    <a:pt x="3278484"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6" name="自由: 形状 35"/>
            <p:cNvSpPr/>
            <p:nvPr/>
          </p:nvSpPr>
          <p:spPr>
            <a:xfrm flipH="1">
              <a:off x="11343889" y="1156718"/>
              <a:ext cx="848111" cy="1806885"/>
            </a:xfrm>
            <a:custGeom>
              <a:avLst/>
              <a:gdLst>
                <a:gd name="connsiteX0" fmla="*/ 0 w 848111"/>
                <a:gd name="connsiteY0" fmla="*/ 0 h 1806885"/>
                <a:gd name="connsiteX1" fmla="*/ 0 w 848111"/>
                <a:gd name="connsiteY1" fmla="*/ 923193 h 1806885"/>
                <a:gd name="connsiteX2" fmla="*/ 510199 w 848111"/>
                <a:gd name="connsiteY2" fmla="*/ 1806885 h 1806885"/>
                <a:gd name="connsiteX3" fmla="*/ 848111 w 848111"/>
                <a:gd name="connsiteY3" fmla="*/ 1468973 h 1806885"/>
                <a:gd name="connsiteX4" fmla="*/ 0 w 848111"/>
                <a:gd name="connsiteY4" fmla="*/ 0 h 180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111" h="1806885">
                  <a:moveTo>
                    <a:pt x="0" y="0"/>
                  </a:moveTo>
                  <a:lnTo>
                    <a:pt x="0" y="923193"/>
                  </a:lnTo>
                  <a:lnTo>
                    <a:pt x="510199" y="1806885"/>
                  </a:lnTo>
                  <a:lnTo>
                    <a:pt x="848111" y="1468973"/>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47" name="自由: 形状 34"/>
            <p:cNvSpPr/>
            <p:nvPr/>
          </p:nvSpPr>
          <p:spPr>
            <a:xfrm flipH="1">
              <a:off x="11442861" y="2963603"/>
              <a:ext cx="749139" cy="1162993"/>
            </a:xfrm>
            <a:custGeom>
              <a:avLst/>
              <a:gdLst>
                <a:gd name="connsiteX0" fmla="*/ 510199 w 749139"/>
                <a:gd name="connsiteY0" fmla="*/ 0 h 1162993"/>
                <a:gd name="connsiteX1" fmla="*/ 0 w 749139"/>
                <a:gd name="connsiteY1" fmla="*/ 510199 h 1162993"/>
                <a:gd name="connsiteX2" fmla="*/ 0 w 749139"/>
                <a:gd name="connsiteY2" fmla="*/ 1162993 h 1162993"/>
                <a:gd name="connsiteX3" fmla="*/ 749139 w 749139"/>
                <a:gd name="connsiteY3" fmla="*/ 413855 h 1162993"/>
                <a:gd name="connsiteX4" fmla="*/ 510199 w 749139"/>
                <a:gd name="connsiteY4" fmla="*/ 0 h 1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139" h="1162993">
                  <a:moveTo>
                    <a:pt x="510199" y="0"/>
                  </a:moveTo>
                  <a:lnTo>
                    <a:pt x="0" y="510199"/>
                  </a:lnTo>
                  <a:lnTo>
                    <a:pt x="0" y="1162993"/>
                  </a:lnTo>
                  <a:lnTo>
                    <a:pt x="749139" y="413855"/>
                  </a:lnTo>
                  <a:lnTo>
                    <a:pt x="510199"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20469" y="420529"/>
            <a:ext cx="7886700" cy="431800"/>
          </a:xfrm>
        </p:spPr>
        <p:txBody>
          <a:bodyPr/>
          <a:lstStyle/>
          <a:p>
            <a:r>
              <a:rPr lang="zh-CN" altLang="en-US" sz="2400" dirty="0"/>
              <a:t>项目流程</a:t>
            </a:r>
            <a:endParaRPr lang="zh-CN" altLang="en-US" sz="2400" dirty="0"/>
          </a:p>
        </p:txBody>
      </p:sp>
      <p:cxnSp>
        <p:nvCxnSpPr>
          <p:cNvPr id="6" name="原创设计师QQ：598969553           _3"/>
          <p:cNvCxnSpPr/>
          <p:nvPr/>
        </p:nvCxnSpPr>
        <p:spPr>
          <a:xfrm>
            <a:off x="0" y="3851954"/>
            <a:ext cx="11999862" cy="0"/>
          </a:xfrm>
          <a:prstGeom prst="straightConnector1">
            <a:avLst/>
          </a:prstGeom>
          <a:ln w="2857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原创设计师QQ：598969553           _4"/>
          <p:cNvSpPr/>
          <p:nvPr/>
        </p:nvSpPr>
        <p:spPr>
          <a:xfrm>
            <a:off x="499652" y="3347898"/>
            <a:ext cx="1008112" cy="1008112"/>
          </a:xfrm>
          <a:prstGeom prst="ellipse">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用户</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数据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原创设计师QQ：598969553           _5"/>
          <p:cNvSpPr/>
          <p:nvPr/>
        </p:nvSpPr>
        <p:spPr>
          <a:xfrm>
            <a:off x="2007677" y="3347898"/>
            <a:ext cx="1008112" cy="1008112"/>
          </a:xfrm>
          <a:prstGeom prst="ellipse">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后端</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处理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原创设计师QQ：598969553           _6"/>
          <p:cNvSpPr/>
          <p:nvPr/>
        </p:nvSpPr>
        <p:spPr>
          <a:xfrm>
            <a:off x="3515067" y="3347898"/>
            <a:ext cx="1008112" cy="1008112"/>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中间</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数据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原创设计师QQ：598969553           _7"/>
          <p:cNvSpPr/>
          <p:nvPr/>
        </p:nvSpPr>
        <p:spPr>
          <a:xfrm>
            <a:off x="5022457" y="3347898"/>
            <a:ext cx="1008112" cy="1008112"/>
          </a:xfrm>
          <a:prstGeom prst="ellipse">
            <a:avLst/>
          </a:prstGeom>
          <a:solidFill>
            <a:schemeClr val="accent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数据</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转换</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原创设计师QQ：598969553           _8"/>
          <p:cNvSpPr/>
          <p:nvPr/>
        </p:nvSpPr>
        <p:spPr>
          <a:xfrm>
            <a:off x="6520957" y="3347898"/>
            <a:ext cx="1008112" cy="1008112"/>
          </a:xfrm>
          <a:prstGeom prst="ellipse">
            <a:avLst/>
          </a:prstGeom>
          <a:solidFill>
            <a:schemeClr val="accent5"/>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信息</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文件</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3" name="原创设计师QQ：598969553           _10"/>
          <p:cNvCxnSpPr/>
          <p:nvPr/>
        </p:nvCxnSpPr>
        <p:spPr>
          <a:xfrm rot="5400000" flipH="1" flipV="1">
            <a:off x="953523" y="2597572"/>
            <a:ext cx="760950" cy="652156"/>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原创设计师QQ：598969553           _12"/>
          <p:cNvCxnSpPr/>
          <p:nvPr/>
        </p:nvCxnSpPr>
        <p:spPr>
          <a:xfrm rot="5400000" flipH="1" flipV="1">
            <a:off x="3957315" y="2550582"/>
            <a:ext cx="760950" cy="652156"/>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原创设计师QQ：598969553           _14"/>
          <p:cNvCxnSpPr/>
          <p:nvPr/>
        </p:nvCxnSpPr>
        <p:spPr>
          <a:xfrm rot="5400000" flipH="1" flipV="1">
            <a:off x="6962217" y="2550582"/>
            <a:ext cx="760950" cy="652156"/>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原创设计师QQ：598969553           _7"/>
          <p:cNvSpPr/>
          <p:nvPr/>
        </p:nvSpPr>
        <p:spPr>
          <a:xfrm>
            <a:off x="8010132" y="3347898"/>
            <a:ext cx="1008112" cy="1008112"/>
          </a:xfrm>
          <a:prstGeom prst="ellipse">
            <a:avLst/>
          </a:prstGeom>
          <a:solidFill>
            <a:schemeClr val="accent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zh-CN" altLang="en-US" dirty="0">
                <a:solidFill>
                  <a:schemeClr val="bg1"/>
                </a:solidFill>
                <a:latin typeface="微软雅黑" panose="020B0503020204020204" pitchFamily="34" charset="-122"/>
                <a:ea typeface="微软雅黑" panose="020B0503020204020204" pitchFamily="34" charset="-122"/>
              </a:rPr>
              <a:t>模型</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渲染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原创设计师QQ：598969553           _8"/>
          <p:cNvSpPr/>
          <p:nvPr/>
        </p:nvSpPr>
        <p:spPr>
          <a:xfrm>
            <a:off x="9496567" y="3347898"/>
            <a:ext cx="1008112" cy="1008112"/>
          </a:xfrm>
          <a:prstGeom prst="ellipse">
            <a:avLst/>
          </a:prstGeom>
          <a:solidFill>
            <a:schemeClr val="accent5"/>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zh-CN" altLang="en-US" dirty="0">
                <a:solidFill>
                  <a:schemeClr val="bg1"/>
                </a:solidFill>
                <a:latin typeface="微软雅黑" panose="020B0503020204020204" pitchFamily="34" charset="-122"/>
                <a:ea typeface="微软雅黑" panose="020B0503020204020204" pitchFamily="34" charset="-122"/>
              </a:rPr>
              <a:t>网站</a:t>
            </a:r>
            <a:endParaRPr lang="zh-CN" altLang="en-US"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界面</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原创设计师QQ：598969553           _14"/>
          <p:cNvCxnSpPr/>
          <p:nvPr/>
        </p:nvCxnSpPr>
        <p:spPr>
          <a:xfrm rot="5400000" flipH="1" flipV="1">
            <a:off x="9961322" y="2597572"/>
            <a:ext cx="760950" cy="652156"/>
          </a:xfrm>
          <a:prstGeom prst="bentConnector3">
            <a:avLst/>
          </a:prstGeom>
          <a:ln w="12700">
            <a:solidFill>
              <a:schemeClr val="tx1">
                <a:lumMod val="50000"/>
                <a:lumOff val="50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6" name="图片 25" descr="}7KV2YNLHA_FMR(DJK~XAOE"/>
          <p:cNvPicPr>
            <a:picLocks noChangeAspect="1"/>
          </p:cNvPicPr>
          <p:nvPr/>
        </p:nvPicPr>
        <p:blipFill>
          <a:blip r:embed="rId1"/>
          <a:stretch>
            <a:fillRect/>
          </a:stretch>
        </p:blipFill>
        <p:spPr>
          <a:xfrm>
            <a:off x="1167130" y="1085215"/>
            <a:ext cx="1283970" cy="1410970"/>
          </a:xfrm>
          <a:prstGeom prst="rect">
            <a:avLst/>
          </a:prstGeom>
          <a:effectLst/>
        </p:spPr>
      </p:pic>
      <p:cxnSp>
        <p:nvCxnSpPr>
          <p:cNvPr id="25" name="直接连接符 24"/>
          <p:cNvCxnSpPr/>
          <p:nvPr/>
        </p:nvCxnSpPr>
        <p:spPr>
          <a:xfrm flipH="1">
            <a:off x="4758690" y="3389630"/>
            <a:ext cx="10795" cy="923925"/>
          </a:xfrm>
          <a:prstGeom prst="line">
            <a:avLst/>
          </a:prstGeom>
          <a:ln w="28575" cmpd="sng">
            <a:solidFill>
              <a:srgbClr val="545C68"/>
            </a:solidFill>
            <a:prstDash val="sysDash"/>
          </a:ln>
        </p:spPr>
        <p:style>
          <a:lnRef idx="1">
            <a:schemeClr val="accent1"/>
          </a:lnRef>
          <a:fillRef idx="0">
            <a:schemeClr val="accent1"/>
          </a:fillRef>
          <a:effectRef idx="0">
            <a:schemeClr val="accent1"/>
          </a:effectRef>
          <a:fontRef idx="minor">
            <a:schemeClr val="tx1"/>
          </a:fontRef>
        </p:style>
      </p:cxnSp>
      <p:pic>
        <p:nvPicPr>
          <p:cNvPr id="28" name="图片 27" descr="4)VM@M}}JZL392P]U4B@F22"/>
          <p:cNvPicPr>
            <a:picLocks noChangeAspect="1"/>
          </p:cNvPicPr>
          <p:nvPr/>
        </p:nvPicPr>
        <p:blipFill>
          <a:blip r:embed="rId2"/>
          <a:stretch>
            <a:fillRect/>
          </a:stretch>
        </p:blipFill>
        <p:spPr>
          <a:xfrm>
            <a:off x="4076700" y="1028700"/>
            <a:ext cx="1238885" cy="1467485"/>
          </a:xfrm>
          <a:prstGeom prst="rect">
            <a:avLst/>
          </a:prstGeom>
        </p:spPr>
      </p:pic>
      <p:pic>
        <p:nvPicPr>
          <p:cNvPr id="30" name="图片 29" descr="4KC{P2IB154XK8K4G$(I(RS"/>
          <p:cNvPicPr>
            <a:picLocks noChangeAspect="1"/>
          </p:cNvPicPr>
          <p:nvPr/>
        </p:nvPicPr>
        <p:blipFill>
          <a:blip r:embed="rId3"/>
          <a:stretch>
            <a:fillRect/>
          </a:stretch>
        </p:blipFill>
        <p:spPr>
          <a:xfrm>
            <a:off x="7016750" y="1056640"/>
            <a:ext cx="1279525" cy="1410970"/>
          </a:xfrm>
          <a:prstGeom prst="rect">
            <a:avLst/>
          </a:prstGeom>
        </p:spPr>
      </p:pic>
      <p:pic>
        <p:nvPicPr>
          <p:cNvPr id="32" name="图片 31" descr="H]GABFVS8$2T[V1NYS0VEUH"/>
          <p:cNvPicPr>
            <a:picLocks noChangeAspect="1"/>
          </p:cNvPicPr>
          <p:nvPr/>
        </p:nvPicPr>
        <p:blipFill>
          <a:blip r:embed="rId4"/>
          <a:stretch>
            <a:fillRect/>
          </a:stretch>
        </p:blipFill>
        <p:spPr>
          <a:xfrm>
            <a:off x="9887585" y="1028700"/>
            <a:ext cx="1456690" cy="1438275"/>
          </a:xfrm>
          <a:prstGeom prst="rect">
            <a:avLst/>
          </a:prstGeom>
        </p:spPr>
      </p:pic>
      <p:sp>
        <p:nvSpPr>
          <p:cNvPr id="33" name="左大括号 32"/>
          <p:cNvSpPr/>
          <p:nvPr/>
        </p:nvSpPr>
        <p:spPr>
          <a:xfrm rot="16200000">
            <a:off x="2235200" y="3478530"/>
            <a:ext cx="425450" cy="325564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34" name="文本框 33"/>
          <p:cNvSpPr txBox="1"/>
          <p:nvPr/>
        </p:nvSpPr>
        <p:spPr>
          <a:xfrm>
            <a:off x="1414780" y="5494655"/>
            <a:ext cx="2066290" cy="737235"/>
          </a:xfrm>
          <a:prstGeom prst="rect">
            <a:avLst/>
          </a:prstGeom>
          <a:noFill/>
        </p:spPr>
        <p:txBody>
          <a:bodyPr wrap="square" rtlCol="0">
            <a:spAutoFit/>
          </a:bodyPr>
          <a:p>
            <a:pPr algn="ctr" fontAlgn="auto"/>
            <a:r>
              <a:rPr lang="zh-CN" altLang="en-US" sz="2400">
                <a:solidFill>
                  <a:srgbClr val="545C68"/>
                </a:solidFill>
              </a:rPr>
              <a:t>后端</a:t>
            </a:r>
            <a:endParaRPr lang="zh-CN" altLang="en-US" sz="2400">
              <a:solidFill>
                <a:srgbClr val="545C68"/>
              </a:solidFill>
            </a:endParaRPr>
          </a:p>
          <a:p>
            <a:pPr algn="ctr" fontAlgn="auto"/>
            <a:r>
              <a:rPr lang="en-US" altLang="zh-CN">
                <a:solidFill>
                  <a:srgbClr val="545C68"/>
                </a:solidFill>
              </a:rPr>
              <a:t>python</a:t>
            </a:r>
            <a:r>
              <a:rPr lang="zh-CN" altLang="en-US">
                <a:solidFill>
                  <a:srgbClr val="545C68"/>
                </a:solidFill>
              </a:rPr>
              <a:t>实现</a:t>
            </a:r>
            <a:endParaRPr lang="zh-CN" altLang="en-US">
              <a:solidFill>
                <a:srgbClr val="545C68"/>
              </a:solidFill>
            </a:endParaRPr>
          </a:p>
        </p:txBody>
      </p:sp>
      <p:sp>
        <p:nvSpPr>
          <p:cNvPr id="35" name="左大括号 34"/>
          <p:cNvSpPr/>
          <p:nvPr/>
        </p:nvSpPr>
        <p:spPr>
          <a:xfrm rot="16200000">
            <a:off x="7453630" y="2757170"/>
            <a:ext cx="425450" cy="469963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37" name="文本框 36"/>
          <p:cNvSpPr txBox="1"/>
          <p:nvPr/>
        </p:nvSpPr>
        <p:spPr>
          <a:xfrm>
            <a:off x="6640830" y="5494655"/>
            <a:ext cx="2185670" cy="737235"/>
          </a:xfrm>
          <a:prstGeom prst="rect">
            <a:avLst/>
          </a:prstGeom>
          <a:noFill/>
        </p:spPr>
        <p:txBody>
          <a:bodyPr wrap="square" rtlCol="0">
            <a:spAutoFit/>
          </a:bodyPr>
          <a:p>
            <a:pPr algn="ctr" fontAlgn="auto"/>
            <a:r>
              <a:rPr lang="zh-CN" altLang="en-US" sz="2400">
                <a:solidFill>
                  <a:srgbClr val="545C68"/>
                </a:solidFill>
              </a:rPr>
              <a:t>前端</a:t>
            </a:r>
            <a:endParaRPr lang="zh-CN" altLang="en-US" sz="2400">
              <a:solidFill>
                <a:srgbClr val="545C68"/>
              </a:solidFill>
            </a:endParaRPr>
          </a:p>
          <a:p>
            <a:pPr algn="ctr" fontAlgn="auto"/>
            <a:r>
              <a:rPr lang="en-US" altLang="zh-CN">
                <a:solidFill>
                  <a:srgbClr val="545C68"/>
                </a:solidFill>
              </a:rPr>
              <a:t>javascript</a:t>
            </a:r>
            <a:r>
              <a:rPr lang="zh-CN" altLang="en-US">
                <a:solidFill>
                  <a:srgbClr val="545C68"/>
                </a:solidFill>
              </a:rPr>
              <a:t>实现</a:t>
            </a:r>
            <a:endParaRPr lang="zh-CN" altLang="en-US">
              <a:solidFill>
                <a:srgbClr val="545C68"/>
              </a:solidFill>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11579" y="435134"/>
            <a:ext cx="7886700" cy="431800"/>
          </a:xfrm>
        </p:spPr>
        <p:txBody>
          <a:bodyPr/>
          <a:lstStyle/>
          <a:p>
            <a:r>
              <a:rPr lang="zh-CN" altLang="en-US" sz="2400" dirty="0"/>
              <a:t>后端处理</a:t>
            </a:r>
            <a:endParaRPr lang="zh-CN" altLang="en-US" sz="2400" dirty="0"/>
          </a:p>
        </p:txBody>
      </p:sp>
      <p:sp>
        <p:nvSpPr>
          <p:cNvPr id="6" name="原创设计师QQ598969553        _3"/>
          <p:cNvSpPr/>
          <p:nvPr/>
        </p:nvSpPr>
        <p:spPr>
          <a:xfrm>
            <a:off x="2741527" y="1975144"/>
            <a:ext cx="2746728" cy="854163"/>
          </a:xfrm>
          <a:prstGeom prst="rightArrow">
            <a:avLst>
              <a:gd name="adj1" fmla="val 72581"/>
              <a:gd name="adj2" fmla="val 46774"/>
            </a:avLst>
          </a:prstGeom>
          <a:solidFill>
            <a:srgbClr val="FBF4D9"/>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dirty="0">
              <a:latin typeface="微软雅黑" panose="020B0503020204020204" pitchFamily="34" charset="-122"/>
              <a:ea typeface="微软雅黑" panose="020B0503020204020204" pitchFamily="34" charset="-122"/>
            </a:endParaRPr>
          </a:p>
        </p:txBody>
      </p:sp>
      <p:sp>
        <p:nvSpPr>
          <p:cNvPr id="7" name="原创设计师QQ598969553        _4"/>
          <p:cNvSpPr/>
          <p:nvPr/>
        </p:nvSpPr>
        <p:spPr>
          <a:xfrm>
            <a:off x="2741527" y="3182970"/>
            <a:ext cx="2746728" cy="854163"/>
          </a:xfrm>
          <a:prstGeom prst="rightArrow">
            <a:avLst>
              <a:gd name="adj1" fmla="val 72581"/>
              <a:gd name="adj2" fmla="val 46774"/>
            </a:avLst>
          </a:prstGeom>
          <a:solidFill>
            <a:srgbClr val="FBF4D9"/>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dirty="0">
              <a:latin typeface="微软雅黑" panose="020B0503020204020204" pitchFamily="34" charset="-122"/>
              <a:ea typeface="微软雅黑" panose="020B0503020204020204" pitchFamily="34" charset="-122"/>
            </a:endParaRPr>
          </a:p>
        </p:txBody>
      </p:sp>
      <p:sp>
        <p:nvSpPr>
          <p:cNvPr id="8" name="原创设计师QQ598969553        _5"/>
          <p:cNvSpPr/>
          <p:nvPr/>
        </p:nvSpPr>
        <p:spPr>
          <a:xfrm>
            <a:off x="2741527" y="4390793"/>
            <a:ext cx="2746728" cy="852094"/>
          </a:xfrm>
          <a:prstGeom prst="rightArrow">
            <a:avLst>
              <a:gd name="adj1" fmla="val 72581"/>
              <a:gd name="adj2" fmla="val 46774"/>
            </a:avLst>
          </a:prstGeom>
          <a:solidFill>
            <a:srgbClr val="FBF4D9"/>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dirty="0">
              <a:latin typeface="微软雅黑" panose="020B0503020204020204" pitchFamily="34" charset="-122"/>
              <a:ea typeface="微软雅黑" panose="020B0503020204020204" pitchFamily="34" charset="-122"/>
            </a:endParaRPr>
          </a:p>
        </p:txBody>
      </p:sp>
      <p:grpSp>
        <p:nvGrpSpPr>
          <p:cNvPr id="10" name="原创设计师QQ598969553        _7"/>
          <p:cNvGrpSpPr/>
          <p:nvPr/>
        </p:nvGrpSpPr>
        <p:grpSpPr>
          <a:xfrm>
            <a:off x="1384713" y="1975144"/>
            <a:ext cx="2593671" cy="854163"/>
            <a:chOff x="1160779" y="1356905"/>
            <a:chExt cx="1881166" cy="619517"/>
          </a:xfrm>
          <a:solidFill>
            <a:srgbClr val="0070C0"/>
          </a:solidFill>
        </p:grpSpPr>
        <p:sp>
          <p:nvSpPr>
            <p:cNvPr id="11" name="直角三角形 10"/>
            <p:cNvSpPr/>
            <p:nvPr/>
          </p:nvSpPr>
          <p:spPr>
            <a:xfrm flipV="1">
              <a:off x="2936936" y="1880419"/>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2" name="直角三角形 11"/>
            <p:cNvSpPr/>
            <p:nvPr/>
          </p:nvSpPr>
          <p:spPr>
            <a:xfrm>
              <a:off x="2936936" y="1356905"/>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1160779" y="1356905"/>
              <a:ext cx="1776157" cy="619517"/>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000" b="1" dirty="0">
                  <a:latin typeface="微软雅黑" panose="020B0503020204020204" pitchFamily="34" charset="-122"/>
                  <a:ea typeface="微软雅黑" panose="020B0503020204020204" pitchFamily="34" charset="-122"/>
                </a:rPr>
                <a:t>时间窗口划分</a:t>
              </a:r>
              <a:endParaRPr lang="zh-CN" altLang="en-US" sz="2000" b="1" dirty="0">
                <a:latin typeface="微软雅黑" panose="020B0503020204020204" pitchFamily="34" charset="-122"/>
                <a:ea typeface="微软雅黑" panose="020B0503020204020204" pitchFamily="34" charset="-122"/>
              </a:endParaRPr>
            </a:p>
          </p:txBody>
        </p:sp>
      </p:grpSp>
      <p:grpSp>
        <p:nvGrpSpPr>
          <p:cNvPr id="14" name="原创设计师QQ598969553        _8"/>
          <p:cNvGrpSpPr/>
          <p:nvPr/>
        </p:nvGrpSpPr>
        <p:grpSpPr>
          <a:xfrm>
            <a:off x="1384713" y="3182968"/>
            <a:ext cx="2593671" cy="854165"/>
            <a:chOff x="1160779" y="2232929"/>
            <a:chExt cx="1881166" cy="619518"/>
          </a:xfrm>
          <a:solidFill>
            <a:srgbClr val="0070C0"/>
          </a:solidFill>
        </p:grpSpPr>
        <p:sp>
          <p:nvSpPr>
            <p:cNvPr id="15" name="直角三角形 14"/>
            <p:cNvSpPr/>
            <p:nvPr/>
          </p:nvSpPr>
          <p:spPr>
            <a:xfrm flipV="1">
              <a:off x="2936936" y="2756444"/>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6" name="直角三角形 15"/>
            <p:cNvSpPr/>
            <p:nvPr/>
          </p:nvSpPr>
          <p:spPr>
            <a:xfrm>
              <a:off x="2936936" y="2232929"/>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17" name="矩形 16"/>
            <p:cNvSpPr/>
            <p:nvPr/>
          </p:nvSpPr>
          <p:spPr>
            <a:xfrm>
              <a:off x="1160779" y="2232930"/>
              <a:ext cx="1776157" cy="619517"/>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000" b="1" dirty="0">
                  <a:latin typeface="微软雅黑" panose="020B0503020204020204" pitchFamily="34" charset="-122"/>
                  <a:ea typeface="微软雅黑" panose="020B0503020204020204" pitchFamily="34" charset="-122"/>
                </a:rPr>
                <a:t>文本相似度分析</a:t>
              </a:r>
              <a:endParaRPr lang="zh-CN" altLang="en-US" sz="2000" b="1" dirty="0">
                <a:latin typeface="微软雅黑" panose="020B0503020204020204" pitchFamily="34" charset="-122"/>
                <a:ea typeface="微软雅黑" panose="020B0503020204020204" pitchFamily="34" charset="-122"/>
              </a:endParaRPr>
            </a:p>
          </p:txBody>
        </p:sp>
      </p:grpSp>
      <p:grpSp>
        <p:nvGrpSpPr>
          <p:cNvPr id="18" name="原创设计师QQ598969553        _9"/>
          <p:cNvGrpSpPr/>
          <p:nvPr/>
        </p:nvGrpSpPr>
        <p:grpSpPr>
          <a:xfrm>
            <a:off x="1384713" y="4390793"/>
            <a:ext cx="2593671" cy="852094"/>
            <a:chOff x="1160779" y="3108953"/>
            <a:chExt cx="1881166" cy="618016"/>
          </a:xfrm>
          <a:solidFill>
            <a:srgbClr val="0070C0"/>
          </a:solidFill>
        </p:grpSpPr>
        <p:sp>
          <p:nvSpPr>
            <p:cNvPr id="19" name="直角三角形 18"/>
            <p:cNvSpPr/>
            <p:nvPr/>
          </p:nvSpPr>
          <p:spPr>
            <a:xfrm flipV="1">
              <a:off x="2936936" y="3630966"/>
              <a:ext cx="105009" cy="960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20" name="直角三角形 19"/>
            <p:cNvSpPr/>
            <p:nvPr/>
          </p:nvSpPr>
          <p:spPr>
            <a:xfrm>
              <a:off x="2936936" y="3108953"/>
              <a:ext cx="105009" cy="94503"/>
            </a:xfrm>
            <a:prstGeom prst="rtTriangle">
              <a:avLst/>
            </a:pr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sz="2000" b="1" dirty="0">
                <a:latin typeface="微软雅黑" panose="020B0503020204020204" pitchFamily="34" charset="-122"/>
                <a:ea typeface="微软雅黑" panose="020B0503020204020204" pitchFamily="34" charset="-122"/>
              </a:endParaRPr>
            </a:p>
          </p:txBody>
        </p:sp>
        <p:sp>
          <p:nvSpPr>
            <p:cNvPr id="21" name="矩形 20"/>
            <p:cNvSpPr/>
            <p:nvPr/>
          </p:nvSpPr>
          <p:spPr>
            <a:xfrm>
              <a:off x="1160779" y="3108953"/>
              <a:ext cx="1776157" cy="618016"/>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000" b="1" dirty="0">
                  <a:latin typeface="微软雅黑" panose="020B0503020204020204" pitchFamily="34" charset="-122"/>
                  <a:ea typeface="微软雅黑" panose="020B0503020204020204" pitchFamily="34" charset="-122"/>
                </a:rPr>
                <a:t>子事件抽取</a:t>
              </a:r>
              <a:endParaRPr lang="zh-CN" altLang="en-US" sz="2000" b="1" dirty="0">
                <a:latin typeface="微软雅黑" panose="020B0503020204020204" pitchFamily="34" charset="-122"/>
                <a:ea typeface="微软雅黑" panose="020B0503020204020204" pitchFamily="34" charset="-122"/>
              </a:endParaRPr>
            </a:p>
          </p:txBody>
        </p:sp>
      </p:grpSp>
      <p:sp>
        <p:nvSpPr>
          <p:cNvPr id="26" name="原创设计师QQ598969553        _11"/>
          <p:cNvSpPr/>
          <p:nvPr/>
        </p:nvSpPr>
        <p:spPr>
          <a:xfrm>
            <a:off x="5679440" y="1802765"/>
            <a:ext cx="4745990" cy="1198880"/>
          </a:xfrm>
          <a:prstGeom prst="rect">
            <a:avLst/>
          </a:prstGeom>
        </p:spPr>
        <p:txBody>
          <a:bodyPr wrap="square">
            <a:spAutoFit/>
          </a:bodyPr>
          <a:lstStyle/>
          <a:p>
            <a:pPr>
              <a:lnSpc>
                <a:spcPct val="150000"/>
              </a:lnSpc>
              <a:buClr>
                <a:schemeClr val="accent2"/>
              </a:buClr>
            </a:pPr>
            <a:r>
              <a:rPr lang="zh-CN" altLang="en-US" sz="1600" dirty="0">
                <a:solidFill>
                  <a:srgbClr val="1D2D46"/>
                </a:solidFill>
              </a:rPr>
              <a:t>根据某段时间内的文本个数不同设定了天、小时、</a:t>
            </a:r>
            <a:r>
              <a:rPr lang="en-US" altLang="zh-CN" sz="1600" dirty="0">
                <a:solidFill>
                  <a:srgbClr val="1D2D46"/>
                </a:solidFill>
              </a:rPr>
              <a:t>10</a:t>
            </a:r>
            <a:r>
              <a:rPr lang="zh-CN" altLang="en-US" sz="1600" dirty="0">
                <a:solidFill>
                  <a:srgbClr val="1D2D46"/>
                </a:solidFill>
              </a:rPr>
              <a:t>分钟三种不同单位的时间窗口，以保证在每个时间窗口内文本个数近乎相同且数量不会过大</a:t>
            </a:r>
            <a:endParaRPr lang="en-US" altLang="zh-CN" sz="1600" dirty="0">
              <a:solidFill>
                <a:srgbClr val="1D2D46"/>
              </a:solidFill>
            </a:endParaRPr>
          </a:p>
        </p:txBody>
      </p:sp>
      <p:sp>
        <p:nvSpPr>
          <p:cNvPr id="27" name="原创设计师QQ598969553        _12"/>
          <p:cNvSpPr/>
          <p:nvPr/>
        </p:nvSpPr>
        <p:spPr>
          <a:xfrm>
            <a:off x="5679593" y="3074537"/>
            <a:ext cx="4994625" cy="829945"/>
          </a:xfrm>
          <a:prstGeom prst="rect">
            <a:avLst/>
          </a:prstGeom>
        </p:spPr>
        <p:txBody>
          <a:bodyPr wrap="square">
            <a:spAutoFit/>
          </a:bodyPr>
          <a:lstStyle/>
          <a:p>
            <a:pPr lvl="0" algn="l">
              <a:lnSpc>
                <a:spcPct val="150000"/>
              </a:lnSpc>
              <a:buClr>
                <a:schemeClr val="accent2"/>
              </a:buClr>
            </a:pPr>
            <a:r>
              <a:rPr lang="zh-CN" altLang="en-US" sz="1600" dirty="0">
                <a:solidFill>
                  <a:srgbClr val="1D2D46"/>
                </a:solidFill>
                <a:uFillTx/>
                <a:sym typeface="+mn-ea"/>
              </a:rPr>
              <a:t>对每个事件窗口内的文本进行文本相似度分析并进行分类，其中内容相同或相似的归为一类。</a:t>
            </a:r>
            <a:endParaRPr lang="zh-CN" altLang="en-US" sz="1600" dirty="0">
              <a:solidFill>
                <a:srgbClr val="1D2D46"/>
              </a:solidFill>
              <a:uFillTx/>
              <a:sym typeface="+mn-ea"/>
            </a:endParaRPr>
          </a:p>
        </p:txBody>
      </p:sp>
      <p:sp>
        <p:nvSpPr>
          <p:cNvPr id="28" name="原创设计师QQ598969553        _13"/>
          <p:cNvSpPr/>
          <p:nvPr/>
        </p:nvSpPr>
        <p:spPr>
          <a:xfrm>
            <a:off x="5679593" y="3969295"/>
            <a:ext cx="4994625" cy="1938020"/>
          </a:xfrm>
          <a:prstGeom prst="rect">
            <a:avLst/>
          </a:prstGeom>
        </p:spPr>
        <p:txBody>
          <a:bodyPr wrap="square">
            <a:spAutoFit/>
          </a:bodyPr>
          <a:lstStyle/>
          <a:p>
            <a:pPr>
              <a:lnSpc>
                <a:spcPct val="150000"/>
              </a:lnSpc>
              <a:buClr>
                <a:schemeClr val="accent2"/>
              </a:buClr>
            </a:pPr>
            <a:r>
              <a:rPr lang="zh-CN" altLang="en-US" sz="1600" dirty="0">
                <a:solidFill>
                  <a:srgbClr val="1D2D46"/>
                </a:solidFill>
                <a:uFillTx/>
              </a:rPr>
              <a:t>对每个时间窗口进行子事件抽取时，规定每一类文本</a:t>
            </a:r>
            <a:r>
              <a:rPr lang="en-US" altLang="zh-CN" sz="1600" dirty="0">
                <a:solidFill>
                  <a:srgbClr val="1D2D46"/>
                </a:solidFill>
                <a:uFillTx/>
              </a:rPr>
              <a:t>(</a:t>
            </a:r>
            <a:r>
              <a:rPr lang="zh-CN" altLang="en-US" sz="1600" dirty="0">
                <a:solidFill>
                  <a:srgbClr val="1D2D46"/>
                </a:solidFill>
                <a:uFillTx/>
              </a:rPr>
              <a:t>由上述文本相似度分析得到</a:t>
            </a:r>
            <a:r>
              <a:rPr lang="en-US" altLang="zh-CN" sz="1600" dirty="0">
                <a:solidFill>
                  <a:srgbClr val="1D2D46"/>
                </a:solidFill>
                <a:uFillTx/>
              </a:rPr>
              <a:t>)</a:t>
            </a:r>
            <a:r>
              <a:rPr lang="zh-CN" altLang="en-US" sz="1600" dirty="0">
                <a:solidFill>
                  <a:srgbClr val="1D2D46"/>
                </a:solidFill>
                <a:uFillTx/>
              </a:rPr>
              <a:t>代表一个子事件，将该类文本所涉及的所有文本进行关键词抽取并通过加权计算得到排名靠前的关键词，用这些关键词来描述一个子事件。而一个时间窗口往往会有多个子事件。</a:t>
            </a:r>
            <a:endParaRPr lang="en-US" altLang="zh-CN" sz="1600" dirty="0">
              <a:solidFill>
                <a:srgbClr val="1D2D46"/>
              </a:solidFill>
              <a:uFillTx/>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48409" y="429419"/>
            <a:ext cx="7886700" cy="431800"/>
          </a:xfrm>
        </p:spPr>
        <p:txBody>
          <a:bodyPr/>
          <a:lstStyle/>
          <a:p>
            <a:r>
              <a:rPr lang="zh-CN" altLang="en-US" sz="2400" dirty="0"/>
              <a:t>前端搭建</a:t>
            </a:r>
            <a:endParaRPr lang="zh-CN" altLang="en-US" sz="2400" dirty="0"/>
          </a:p>
        </p:txBody>
      </p:sp>
      <p:sp>
        <p:nvSpPr>
          <p:cNvPr id="6" name="Freeform 9"/>
          <p:cNvSpPr/>
          <p:nvPr/>
        </p:nvSpPr>
        <p:spPr bwMode="auto">
          <a:xfrm>
            <a:off x="3885650" y="1408170"/>
            <a:ext cx="2622227" cy="221308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3"/>
          </a:solidFill>
          <a:ln w="19050">
            <a:solidFill>
              <a:schemeClr val="bg1"/>
            </a:solidFill>
            <a:round/>
          </a:ln>
        </p:spPr>
        <p:txBody>
          <a:bodyPr vert="horz" wrap="square" lIns="121920" tIns="60960" rIns="121920" bIns="60960" numCol="1" anchor="t" anchorCtr="0" compatLnSpc="1"/>
          <a:lstStyle/>
          <a:p>
            <a:endParaRPr lang="en-US" sz="2400"/>
          </a:p>
        </p:txBody>
      </p:sp>
      <p:sp>
        <p:nvSpPr>
          <p:cNvPr id="7" name="Freeform 10"/>
          <p:cNvSpPr/>
          <p:nvPr/>
        </p:nvSpPr>
        <p:spPr bwMode="auto">
          <a:xfrm>
            <a:off x="6077811" y="1401196"/>
            <a:ext cx="2203787" cy="2633849"/>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4"/>
          </a:solidFill>
          <a:ln w="19050">
            <a:solidFill>
              <a:schemeClr val="bg1"/>
            </a:solidFill>
            <a:round/>
          </a:ln>
        </p:spPr>
        <p:txBody>
          <a:bodyPr vert="horz" wrap="square" lIns="121920" tIns="60960" rIns="121920" bIns="60960" numCol="1" anchor="t" anchorCtr="0" compatLnSpc="1"/>
          <a:lstStyle/>
          <a:p>
            <a:endParaRPr lang="en-US" sz="2400"/>
          </a:p>
        </p:txBody>
      </p:sp>
      <p:sp>
        <p:nvSpPr>
          <p:cNvPr id="8" name="Freeform 11"/>
          <p:cNvSpPr/>
          <p:nvPr/>
        </p:nvSpPr>
        <p:spPr bwMode="auto">
          <a:xfrm>
            <a:off x="5640775" y="3621254"/>
            <a:ext cx="2647799" cy="2192163"/>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5"/>
          </a:solidFill>
          <a:ln w="19050">
            <a:solidFill>
              <a:schemeClr val="bg1"/>
            </a:solidFill>
            <a:round/>
          </a:ln>
        </p:spPr>
        <p:txBody>
          <a:bodyPr vert="horz" wrap="square" lIns="121920" tIns="60960" rIns="121920" bIns="60960" numCol="1" anchor="t" anchorCtr="0" compatLnSpc="1"/>
          <a:lstStyle/>
          <a:p>
            <a:endParaRPr lang="en-US" sz="2400"/>
          </a:p>
        </p:txBody>
      </p:sp>
      <p:sp>
        <p:nvSpPr>
          <p:cNvPr id="9" name="Freeform 12"/>
          <p:cNvSpPr/>
          <p:nvPr/>
        </p:nvSpPr>
        <p:spPr bwMode="auto">
          <a:xfrm>
            <a:off x="3885651" y="3172593"/>
            <a:ext cx="2192164" cy="2633849"/>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6"/>
          </a:solidFill>
          <a:ln w="19050">
            <a:solidFill>
              <a:schemeClr val="bg1"/>
            </a:solidFill>
            <a:round/>
          </a:ln>
        </p:spPr>
        <p:txBody>
          <a:bodyPr vert="horz" wrap="square" lIns="121920" tIns="60960" rIns="121920" bIns="60960" numCol="1" anchor="t" anchorCtr="0" compatLnSpc="1"/>
          <a:lstStyle/>
          <a:p>
            <a:endParaRPr lang="en-US" sz="2400"/>
          </a:p>
        </p:txBody>
      </p:sp>
      <p:sp>
        <p:nvSpPr>
          <p:cNvPr id="10" name="Freeform 119"/>
          <p:cNvSpPr>
            <a:spLocks noChangeArrowheads="1"/>
          </p:cNvSpPr>
          <p:nvPr/>
        </p:nvSpPr>
        <p:spPr bwMode="auto">
          <a:xfrm>
            <a:off x="5813728" y="3324570"/>
            <a:ext cx="618848" cy="553129"/>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accent1"/>
          </a:solidFill>
          <a:ln>
            <a:noFill/>
          </a:ln>
          <a:effectLst/>
        </p:spPr>
        <p:txBody>
          <a:bodyPr wrap="none" anchor="ctr"/>
          <a:lstStyle/>
          <a:p>
            <a:endParaRPr lang="en-US" sz="900"/>
          </a:p>
        </p:txBody>
      </p:sp>
      <p:sp>
        <p:nvSpPr>
          <p:cNvPr id="11" name="Freeform 28"/>
          <p:cNvSpPr>
            <a:spLocks noChangeArrowheads="1"/>
          </p:cNvSpPr>
          <p:nvPr/>
        </p:nvSpPr>
        <p:spPr bwMode="auto">
          <a:xfrm>
            <a:off x="6944913" y="2482895"/>
            <a:ext cx="569368" cy="47867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2" name="Freeform 100"/>
          <p:cNvSpPr>
            <a:spLocks noChangeArrowheads="1"/>
          </p:cNvSpPr>
          <p:nvPr/>
        </p:nvSpPr>
        <p:spPr bwMode="auto">
          <a:xfrm>
            <a:off x="4916671" y="2395633"/>
            <a:ext cx="560183" cy="361890"/>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3" name="Freeform 116"/>
          <p:cNvSpPr>
            <a:spLocks noChangeArrowheads="1"/>
          </p:cNvSpPr>
          <p:nvPr/>
        </p:nvSpPr>
        <p:spPr bwMode="auto">
          <a:xfrm>
            <a:off x="6825964" y="4375823"/>
            <a:ext cx="436249" cy="453523"/>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4" name="Freeform 154"/>
          <p:cNvSpPr>
            <a:spLocks noChangeArrowheads="1"/>
          </p:cNvSpPr>
          <p:nvPr/>
        </p:nvSpPr>
        <p:spPr bwMode="auto">
          <a:xfrm>
            <a:off x="4837974" y="4230096"/>
            <a:ext cx="358788" cy="487239"/>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15" name="原创设计师QQ：598969553           _26"/>
          <p:cNvSpPr/>
          <p:nvPr/>
        </p:nvSpPr>
        <p:spPr>
          <a:xfrm>
            <a:off x="1004570" y="1562735"/>
            <a:ext cx="2712720" cy="1329690"/>
          </a:xfrm>
          <a:prstGeom prst="rect">
            <a:avLst/>
          </a:prstGeom>
        </p:spPr>
        <p:txBody>
          <a:bodyPr wrap="square">
            <a:spAutoFit/>
          </a:bodyPr>
          <a:lstStyle/>
          <a:p>
            <a:pPr algn="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数据转换</a:t>
            </a:r>
            <a:endParaRPr lang="zh-CN" altLang="en-US" sz="2000" b="1" dirty="0">
              <a:solidFill>
                <a:schemeClr val="tx1">
                  <a:lumMod val="75000"/>
                  <a:lumOff val="25000"/>
                </a:schemeClr>
              </a:solidFill>
              <a:latin typeface="+mj-lt"/>
              <a:ea typeface="+mj-ea"/>
              <a:cs typeface="Open Sans" panose="020B0606030504020204" pitchFamily="34" charset="0"/>
            </a:endParaRPr>
          </a:p>
          <a:p>
            <a:pPr algn="r">
              <a:lnSpc>
                <a:spcPct val="130000"/>
              </a:lnSpc>
            </a:pPr>
            <a:r>
              <a:rPr lang="zh-CN" altLang="en-US" sz="1400" dirty="0">
                <a:solidFill>
                  <a:schemeClr val="tx1">
                    <a:lumMod val="75000"/>
                    <a:lumOff val="25000"/>
                  </a:schemeClr>
                </a:solidFill>
              </a:rPr>
              <a:t>调用前端框架所提供的方法，设计脚本将中间数据文件转换为模型展示所需要的二进制文件</a:t>
            </a:r>
            <a:endParaRPr lang="zh-CN" altLang="en-US" sz="1400" dirty="0">
              <a:solidFill>
                <a:schemeClr val="tx1">
                  <a:lumMod val="75000"/>
                  <a:lumOff val="25000"/>
                </a:schemeClr>
              </a:solidFill>
            </a:endParaRPr>
          </a:p>
        </p:txBody>
      </p:sp>
      <p:sp>
        <p:nvSpPr>
          <p:cNvPr id="16" name="原创设计师QQ：598969553           _26"/>
          <p:cNvSpPr/>
          <p:nvPr/>
        </p:nvSpPr>
        <p:spPr>
          <a:xfrm>
            <a:off x="8735060" y="1502410"/>
            <a:ext cx="3295015" cy="1609725"/>
          </a:xfrm>
          <a:prstGeom prst="rect">
            <a:avLst/>
          </a:prstGeom>
        </p:spPr>
        <p:txBody>
          <a:bodyPr wrap="square">
            <a:spAutoFit/>
          </a:bodyPr>
          <a:lstStyle/>
          <a:p>
            <a:pP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数据挂载</a:t>
            </a:r>
            <a:endParaRPr lang="zh-CN" altLang="en-US" sz="2000" b="1" dirty="0">
              <a:solidFill>
                <a:schemeClr val="tx1">
                  <a:lumMod val="75000"/>
                  <a:lumOff val="25000"/>
                </a:schemeClr>
              </a:solidFill>
              <a:latin typeface="+mj-lt"/>
              <a:ea typeface="+mj-ea"/>
              <a:cs typeface="Open Sans" panose="020B0606030504020204" pitchFamily="34" charset="0"/>
            </a:endParaRPr>
          </a:p>
          <a:p>
            <a:pPr>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为了方便网站的数据请求以及支持模型的更新，将模型二进制文件挂载到了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Github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项目的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gh-pages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分支下并通过</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github.io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进行访问</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原创设计师QQ：598969553           _26"/>
          <p:cNvSpPr/>
          <p:nvPr/>
        </p:nvSpPr>
        <p:spPr>
          <a:xfrm>
            <a:off x="941070" y="4230370"/>
            <a:ext cx="2776220" cy="1329690"/>
          </a:xfrm>
          <a:prstGeom prst="rect">
            <a:avLst/>
          </a:prstGeom>
        </p:spPr>
        <p:txBody>
          <a:bodyPr wrap="square">
            <a:spAutoFit/>
          </a:bodyPr>
          <a:lstStyle/>
          <a:p>
            <a:pPr algn="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网站搭建</a:t>
            </a:r>
            <a:endParaRPr lang="zh-CN" altLang="en-US" sz="2000" b="1" dirty="0">
              <a:solidFill>
                <a:schemeClr val="tx1">
                  <a:lumMod val="75000"/>
                  <a:lumOff val="25000"/>
                </a:schemeClr>
              </a:solidFill>
              <a:latin typeface="+mj-lt"/>
              <a:ea typeface="+mj-ea"/>
              <a:cs typeface="Open Sans" panose="020B0606030504020204" pitchFamily="34" charset="0"/>
            </a:endParaRPr>
          </a:p>
          <a:p>
            <a:pPr algn="r">
              <a:lnSpc>
                <a:spcPct val="13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采用React框架搭建，并通过Webpack打包生成的单页面应用，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再把</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页面挂载在GitHub Pages上</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原创设计师QQ：598969553           _26"/>
          <p:cNvSpPr/>
          <p:nvPr/>
        </p:nvSpPr>
        <p:spPr>
          <a:xfrm>
            <a:off x="8735060" y="4230370"/>
            <a:ext cx="3369310" cy="1329690"/>
          </a:xfrm>
          <a:prstGeom prst="rect">
            <a:avLst/>
          </a:prstGeom>
        </p:spPr>
        <p:txBody>
          <a:bodyPr wrap="square">
            <a:spAutoFit/>
          </a:bodyPr>
          <a:lstStyle/>
          <a:p>
            <a:pPr>
              <a:lnSpc>
                <a:spcPct val="130000"/>
              </a:lnSpc>
            </a:pPr>
            <a:r>
              <a:rPr lang="zh-CN" altLang="en-US" sz="2000" b="1" dirty="0">
                <a:solidFill>
                  <a:schemeClr val="tx1">
                    <a:lumMod val="75000"/>
                    <a:lumOff val="25000"/>
                  </a:schemeClr>
                </a:solidFill>
                <a:latin typeface="+mj-lt"/>
                <a:ea typeface="+mj-ea"/>
                <a:cs typeface="Open Sans" panose="020B0606030504020204" pitchFamily="34" charset="0"/>
              </a:rPr>
              <a:t>模型渲染</a:t>
            </a:r>
            <a:endParaRPr lang="zh-CN" altLang="en-US" sz="2000" b="1" dirty="0">
              <a:solidFill>
                <a:schemeClr val="tx1">
                  <a:lumMod val="75000"/>
                  <a:lumOff val="25000"/>
                </a:schemeClr>
              </a:solidFill>
              <a:latin typeface="+mj-lt"/>
              <a:ea typeface="+mj-ea"/>
              <a:cs typeface="Open Sans" panose="020B0606030504020204" pitchFamily="34" charset="0"/>
            </a:endParaRPr>
          </a:p>
          <a:p>
            <a:pPr>
              <a:lnSpc>
                <a:spcPct val="130000"/>
              </a:lnSpc>
            </a:pPr>
            <a:r>
              <a:rPr lang="zh-CN" altLang="en-US" sz="1400" dirty="0">
                <a:solidFill>
                  <a:schemeClr val="tx1">
                    <a:lumMod val="75000"/>
                    <a:lumOff val="25000"/>
                  </a:schemeClr>
                </a:solidFill>
              </a:rPr>
              <a:t>通过不断测试，找到针对特定数据文件的最佳渲染层数，用于调整最终的点的分布和线的颜色</a:t>
            </a:r>
            <a:endParaRPr lang="zh-CN" altLang="en-US" sz="1400" dirty="0">
              <a:solidFill>
                <a:schemeClr val="tx1">
                  <a:lumMod val="75000"/>
                  <a:lumOff val="25000"/>
                </a:schemeClr>
              </a:solidFil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778510" y="429260"/>
            <a:ext cx="11323955" cy="431800"/>
          </a:xfrm>
        </p:spPr>
        <p:txBody>
          <a:bodyPr/>
          <a:lstStyle/>
          <a:p>
            <a:r>
              <a:rPr lang="zh-CN" altLang="en-US" sz="2400" dirty="0"/>
              <a:t>项目演示   </a:t>
            </a:r>
            <a:r>
              <a:rPr lang="en-US" altLang="zh-CN" sz="2400" dirty="0"/>
              <a:t>			                         </a:t>
            </a:r>
            <a:r>
              <a:rPr lang="zh-CN" altLang="en-US" sz="2400" dirty="0"/>
              <a:t> </a:t>
            </a:r>
            <a:r>
              <a:rPr lang="en-US" altLang="zh-CN" sz="2400" dirty="0"/>
              <a:t>		    </a:t>
            </a:r>
            <a:r>
              <a:rPr lang="zh-CN" altLang="en-US" sz="1600" i="1" dirty="0">
                <a:sym typeface="+mn-ea"/>
                <a:hlinkClick r:id="rId1" action="ppaction://hlinkfile"/>
              </a:rPr>
              <a:t>https://boy56.github.io/eventDeal/</a:t>
            </a:r>
            <a:r>
              <a:rPr lang="zh-CN" altLang="en-US" sz="2400" dirty="0">
                <a:sym typeface="+mn-ea"/>
              </a:rPr>
              <a:t> </a:t>
            </a:r>
            <a:r>
              <a:rPr lang="zh-CN" altLang="en-US" sz="2400" dirty="0"/>
              <a:t>                                                                                                       </a:t>
            </a:r>
            <a:endParaRPr lang="zh-CN" altLang="en-US" sz="2400" dirty="0"/>
          </a:p>
        </p:txBody>
      </p:sp>
      <p:pic>
        <p:nvPicPr>
          <p:cNvPr id="2" name="图片 1" descr="Q}PU`EILOF1J1ID)ORMMD6C">
            <a:hlinkClick r:id="rId1" action="ppaction://hlinkfile"/>
          </p:cNvPr>
          <p:cNvPicPr/>
          <p:nvPr/>
        </p:nvPicPr>
        <p:blipFill>
          <a:blip r:embed="rId2"/>
          <a:stretch>
            <a:fillRect/>
          </a:stretch>
        </p:blipFill>
        <p:spPr>
          <a:xfrm>
            <a:off x="1476016" y="1522801"/>
            <a:ext cx="8946066" cy="5076037"/>
          </a:xfrm>
          <a:prstGeom prst="rect">
            <a:avLst/>
          </a:prstGeom>
        </p:spPr>
      </p:pic>
      <p:sp>
        <p:nvSpPr>
          <p:cNvPr id="8" name="文本框 7"/>
          <p:cNvSpPr txBox="1"/>
          <p:nvPr/>
        </p:nvSpPr>
        <p:spPr>
          <a:xfrm>
            <a:off x="1151890" y="1015365"/>
            <a:ext cx="4480560" cy="368300"/>
          </a:xfrm>
          <a:prstGeom prst="rect">
            <a:avLst/>
          </a:prstGeom>
          <a:noFill/>
        </p:spPr>
        <p:txBody>
          <a:bodyPr wrap="square" rtlCol="0">
            <a:spAutoFit/>
          </a:bodyPr>
          <a:p>
            <a:r>
              <a:rPr lang="zh-CN" altLang="en-US" dirty="0">
                <a:solidFill>
                  <a:schemeClr val="accent1"/>
                </a:solidFill>
                <a:latin typeface="微软雅黑" panose="020B0503020204020204" pitchFamily="34" charset="-122"/>
                <a:ea typeface="微软雅黑" panose="020B0503020204020204" pitchFamily="34" charset="-122"/>
              </a:rPr>
              <a:t>主界面：</a:t>
            </a:r>
            <a:endParaRPr lang="zh-CN" altLang="en-US"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1151890" y="1015365"/>
            <a:ext cx="4480560" cy="368300"/>
          </a:xfrm>
          <a:prstGeom prst="rect">
            <a:avLst/>
          </a:prstGeom>
          <a:noFill/>
        </p:spPr>
        <p:txBody>
          <a:bodyPr wrap="square" rtlCol="0">
            <a:spAutoFit/>
          </a:bodyPr>
          <a:p>
            <a:r>
              <a:rPr lang="zh-CN" altLang="en-US" dirty="0">
                <a:solidFill>
                  <a:schemeClr val="accent1"/>
                </a:solidFill>
                <a:latin typeface="微软雅黑" panose="020B0503020204020204" pitchFamily="34" charset="-122"/>
                <a:ea typeface="微软雅黑" panose="020B0503020204020204" pitchFamily="34" charset="-122"/>
              </a:rPr>
              <a:t>用户关系图：</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2" name="图片 1" descr="QCANB]@B4ASYI(N}6R6L{BA"/>
          <p:cNvPicPr>
            <a:picLocks noChangeAspect="1"/>
          </p:cNvPicPr>
          <p:nvPr/>
        </p:nvPicPr>
        <p:blipFill>
          <a:blip r:embed="rId1"/>
          <a:stretch>
            <a:fillRect/>
          </a:stretch>
        </p:blipFill>
        <p:spPr>
          <a:xfrm>
            <a:off x="1518285" y="1513205"/>
            <a:ext cx="8946515" cy="5076825"/>
          </a:xfrm>
          <a:prstGeom prst="rect">
            <a:avLst/>
          </a:prstGeom>
        </p:spPr>
      </p:pic>
      <p:sp>
        <p:nvSpPr>
          <p:cNvPr id="6" name="文本占位符 3"/>
          <p:cNvSpPr>
            <a:spLocks noGrp="1"/>
          </p:cNvSpPr>
          <p:nvPr/>
        </p:nvSpPr>
        <p:spPr>
          <a:xfrm>
            <a:off x="778510" y="429260"/>
            <a:ext cx="11323955" cy="4318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a:solidFill>
                  <a:schemeClr val="accent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项目演示   </a:t>
            </a:r>
            <a:r>
              <a:rPr lang="en-US" altLang="zh-CN" sz="2400" dirty="0"/>
              <a:t>			                         </a:t>
            </a:r>
            <a:r>
              <a:rPr lang="zh-CN" altLang="en-US" sz="2400" dirty="0"/>
              <a:t> </a:t>
            </a:r>
            <a:r>
              <a:rPr lang="en-US" altLang="zh-CN" sz="2400" dirty="0"/>
              <a:t>		    </a:t>
            </a:r>
            <a:r>
              <a:rPr lang="zh-CN" altLang="en-US" sz="1600" i="1" dirty="0">
                <a:sym typeface="+mn-ea"/>
                <a:hlinkClick r:id="rId2" action="ppaction://hlinkfile"/>
              </a:rPr>
              <a:t>https://boy56.github.io/eventDeal/</a:t>
            </a:r>
            <a:r>
              <a:rPr lang="zh-CN" altLang="en-US" sz="2400" dirty="0">
                <a:sym typeface="+mn-ea"/>
              </a:rPr>
              <a:t> </a:t>
            </a:r>
            <a:r>
              <a:rPr lang="zh-CN" altLang="en-US" sz="2400" dirty="0"/>
              <a:t>                                                                                                       </a:t>
            </a:r>
            <a:endParaRPr lang="zh-CN" altLang="en-US" sz="2400" dirty="0"/>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1151890" y="1015365"/>
            <a:ext cx="5006340" cy="645160"/>
          </a:xfrm>
          <a:prstGeom prst="rect">
            <a:avLst/>
          </a:prstGeom>
          <a:noFill/>
        </p:spPr>
        <p:txBody>
          <a:bodyPr wrap="square" rtlCol="0">
            <a:spAutoFit/>
          </a:bodyPr>
          <a:p>
            <a:r>
              <a:rPr lang="zh-CN" altLang="en-US" dirty="0">
                <a:solidFill>
                  <a:schemeClr val="accent1"/>
                </a:solidFill>
                <a:latin typeface="微软雅黑" panose="020B0503020204020204" pitchFamily="34" charset="-122"/>
                <a:ea typeface="微软雅黑" panose="020B0503020204020204" pitchFamily="34" charset="-122"/>
              </a:rPr>
              <a:t>时间</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事件图：</a:t>
            </a:r>
            <a:endParaRPr lang="zh-CN" altLang="en-US" dirty="0">
              <a:solidFill>
                <a:schemeClr val="accent1"/>
              </a:solidFill>
              <a:latin typeface="微软雅黑" panose="020B0503020204020204" pitchFamily="34" charset="-122"/>
              <a:ea typeface="微软雅黑" panose="020B0503020204020204" pitchFamily="34" charset="-122"/>
            </a:endParaRPr>
          </a:p>
          <a:p>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3" name="图片 2" descr="52O`8)Y[(5S_X(Z330Y~9~T"/>
          <p:cNvPicPr/>
          <p:nvPr/>
        </p:nvPicPr>
        <p:blipFill>
          <a:blip r:embed="rId1"/>
          <a:stretch>
            <a:fillRect/>
          </a:stretch>
        </p:blipFill>
        <p:spPr>
          <a:xfrm>
            <a:off x="1530011" y="1512011"/>
            <a:ext cx="8946066" cy="5076037"/>
          </a:xfrm>
          <a:prstGeom prst="rect">
            <a:avLst/>
          </a:prstGeom>
        </p:spPr>
      </p:pic>
      <p:sp>
        <p:nvSpPr>
          <p:cNvPr id="6" name="文本占位符 5"/>
          <p:cNvSpPr>
            <a:spLocks noGrp="1"/>
          </p:cNvSpPr>
          <p:nvPr>
            <p:ph type="body" sz="quarter" idx="13"/>
          </p:nvPr>
        </p:nvSpPr>
        <p:spPr>
          <a:xfrm>
            <a:off x="778510" y="429260"/>
            <a:ext cx="11323955" cy="431800"/>
          </a:xfrm>
        </p:spPr>
        <p:txBody>
          <a:bodyPr/>
          <a:lstStyle/>
          <a:p>
            <a:r>
              <a:rPr lang="zh-CN" altLang="en-US" sz="2400" dirty="0"/>
              <a:t>项目演示   </a:t>
            </a:r>
            <a:r>
              <a:rPr lang="en-US" altLang="zh-CN" sz="2400" dirty="0"/>
              <a:t>			                         </a:t>
            </a:r>
            <a:r>
              <a:rPr lang="zh-CN" altLang="en-US" sz="2400" dirty="0"/>
              <a:t> </a:t>
            </a:r>
            <a:r>
              <a:rPr lang="en-US" altLang="zh-CN" sz="2400" dirty="0"/>
              <a:t>		    </a:t>
            </a:r>
            <a:r>
              <a:rPr lang="zh-CN" altLang="en-US" sz="1600" i="1" dirty="0">
                <a:sym typeface="+mn-ea"/>
                <a:hlinkClick r:id="rId2" action="ppaction://hlinkfile"/>
              </a:rPr>
              <a:t>https://boy56.github.io/eventDeal/</a:t>
            </a:r>
            <a:r>
              <a:rPr lang="zh-CN" altLang="en-US" sz="2400" dirty="0">
                <a:sym typeface="+mn-ea"/>
              </a:rPr>
              <a:t> </a:t>
            </a:r>
            <a:r>
              <a:rPr lang="zh-CN" altLang="en-US" sz="2400" dirty="0"/>
              <a:t>                                                                                                       </a:t>
            </a:r>
            <a:endParaRPr lang="zh-CN" altLang="en-US" sz="2400" dirty="0"/>
          </a:p>
        </p:txBody>
      </p:sp>
    </p:spTree>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54">
      <a:dk1>
        <a:sysClr val="windowText" lastClr="000000"/>
      </a:dk1>
      <a:lt1>
        <a:sysClr val="window" lastClr="FFFFFF"/>
      </a:lt1>
      <a:dk2>
        <a:srgbClr val="44546A"/>
      </a:dk2>
      <a:lt2>
        <a:srgbClr val="E7E6E6"/>
      </a:lt2>
      <a:accent1>
        <a:srgbClr val="1D2D46"/>
      </a:accent1>
      <a:accent2>
        <a:srgbClr val="CF253B"/>
      </a:accent2>
      <a:accent3>
        <a:srgbClr val="1D2D46"/>
      </a:accent3>
      <a:accent4>
        <a:srgbClr val="CF253B"/>
      </a:accent4>
      <a:accent5>
        <a:srgbClr val="1D2D46"/>
      </a:accent5>
      <a:accent6>
        <a:srgbClr val="CF253B"/>
      </a:accent6>
      <a:hlink>
        <a:srgbClr val="0563C1"/>
      </a:hlink>
      <a:folHlink>
        <a:srgbClr val="954F72"/>
      </a:folHlink>
    </a:clrScheme>
    <a:fontScheme name="模板">
      <a:majorFont>
        <a:latin typeface="微软雅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75">
          <a:fgClr>
            <a:srgbClr val="4F434A"/>
          </a:fgClr>
          <a:bgClr>
            <a:srgbClr val="918D9C"/>
          </a:bgClr>
        </a:patt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1946</Words>
  <Application>WPS 演示</Application>
  <PresentationFormat>自定义</PresentationFormat>
  <Paragraphs>113</Paragraphs>
  <Slides>10</Slides>
  <Notes>23</Notes>
  <HiddenSlides>0</HiddenSlides>
  <MMClips>2</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微软雅黑</vt:lpstr>
      <vt:lpstr>华文细黑</vt:lpstr>
      <vt:lpstr>Agency FB</vt:lpstr>
      <vt:lpstr>Calibri Light</vt:lpstr>
      <vt:lpstr>方正宋刻本秀楷简体</vt:lpstr>
      <vt:lpstr>Open Sans</vt:lpstr>
      <vt:lpstr>Arial Unicode MS</vt:lpstr>
      <vt:lpstr>等线</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经典英伦大气简洁高端融资策划报告模版</dc:title>
  <dc:creator>第一PPT模板网：www.1ppt.com</dc:creator>
  <cp:keywords>第一PPT模板网：www.1ppt.com</cp:keywords>
  <cp:lastModifiedBy>56</cp:lastModifiedBy>
  <cp:revision>80</cp:revision>
  <dcterms:created xsi:type="dcterms:W3CDTF">2016-10-22T11:38:00Z</dcterms:created>
  <dcterms:modified xsi:type="dcterms:W3CDTF">2018-02-22T04:27:36Z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2052-10.1.0.7022</vt:lpwstr>
  </property>
</Properties>
</file>