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9" r:id="rId3"/>
    <p:sldId id="318" r:id="rId5"/>
    <p:sldId id="316" r:id="rId6"/>
    <p:sldId id="315" r:id="rId7"/>
    <p:sldId id="304" r:id="rId8"/>
    <p:sldId id="314" r:id="rId9"/>
    <p:sldId id="343" r:id="rId10"/>
    <p:sldId id="344" r:id="rId11"/>
    <p:sldId id="306" r:id="rId12"/>
    <p:sldId id="29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1D2D46"/>
    <a:srgbClr val="545C68"/>
    <a:srgbClr val="FBF4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72" y="-1056"/>
      </p:cViewPr>
      <p:guideLst>
        <p:guide orient="horz" pos="2155"/>
        <p:guide pos="384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FE81B-35CB-4151-A4B4-589966BB5A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FC134-E011-44C9-BD2B-F205F170FC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文本占位符 7"/>
          <p:cNvSpPr>
            <a:spLocks noGrp="1"/>
          </p:cNvSpPr>
          <p:nvPr>
            <p:ph type="body" sz="quarter" idx="13" hasCustomPrompt="1"/>
          </p:nvPr>
        </p:nvSpPr>
        <p:spPr>
          <a:xfrm>
            <a:off x="811579" y="337344"/>
            <a:ext cx="7886700" cy="431800"/>
          </a:xfrm>
          <a:prstGeom prst="rect">
            <a:avLst/>
          </a:prstGeom>
        </p:spPr>
        <p:txBody>
          <a:bodyPr>
            <a:noAutofit/>
          </a:bodyPr>
          <a:lstStyle>
            <a:lvl1pPr marL="0" indent="0" algn="l">
              <a:buNone/>
              <a:defRPr sz="1800" b="0">
                <a:solidFill>
                  <a:schemeClr val="accent1"/>
                </a:solidFill>
                <a:latin typeface="微软雅黑" panose="020B0503020204020204" pitchFamily="34" charset="-122"/>
                <a:ea typeface="微软雅黑" panose="020B0503020204020204" pitchFamily="34" charset="-122"/>
              </a:defRPr>
            </a:lvl1pPr>
          </a:lstStyle>
          <a:p>
            <a:pPr lvl="0"/>
            <a:r>
              <a:rPr lang="zh-CN" altLang="en-US" dirty="0"/>
              <a:t>编辑母版文本样式</a:t>
            </a:r>
            <a:endParaRPr lang="zh-CN" altLang="en-US" dirty="0"/>
          </a:p>
        </p:txBody>
      </p:sp>
      <p:sp>
        <p:nvSpPr>
          <p:cNvPr id="6" name="文本占位符 7"/>
          <p:cNvSpPr>
            <a:spLocks noGrp="1"/>
          </p:cNvSpPr>
          <p:nvPr>
            <p:ph type="body" sz="quarter" idx="14" hasCustomPrompt="1"/>
          </p:nvPr>
        </p:nvSpPr>
        <p:spPr>
          <a:xfrm>
            <a:off x="811579" y="616744"/>
            <a:ext cx="7886700" cy="304800"/>
          </a:xfrm>
          <a:prstGeom prst="rect">
            <a:avLst/>
          </a:prstGeom>
        </p:spPr>
        <p:txBody>
          <a:bodyPr>
            <a:normAutofit/>
          </a:bodyPr>
          <a:lstStyle>
            <a:lvl1pPr marL="0" indent="0" algn="l">
              <a:buNone/>
              <a:defRPr sz="1100">
                <a:solidFill>
                  <a:schemeClr val="tx1">
                    <a:lumMod val="50000"/>
                    <a:lumOff val="50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33"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2"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日期占位符 1"/>
          <p:cNvSpPr>
            <a:spLocks noGrp="1"/>
          </p:cNvSpPr>
          <p:nvPr userDrawn="1">
            <p:ph type="dt" sz="half" idx="10"/>
          </p:nvPr>
        </p:nvSpPr>
        <p:spPr/>
        <p:txBody>
          <a:bodyPr/>
          <a:lstStyle/>
          <a:p>
            <a:fld id="{6A49FFBC-8791-4073-96BF-8BCB4324E21F}" type="datetimeFigureOut">
              <a:rPr lang="zh-CN" altLang="en-US" smtClean="0"/>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6DD3E52E-F80C-4D71-AFBB-2E3443728544}" type="slidenum">
              <a:rPr lang="zh-CN" altLang="en-US" smtClean="0"/>
            </a:fld>
            <a:endParaRPr lang="zh-CN" altLang="en-US"/>
          </a:p>
        </p:txBody>
      </p:sp>
      <p:sp>
        <p:nvSpPr>
          <p:cNvPr id="20" name="文本框 19"/>
          <p:cNvSpPr txBox="1"/>
          <p:nvPr userDrawn="1"/>
        </p:nvSpPr>
        <p:spPr>
          <a:xfrm>
            <a:off x="11270629" y="428110"/>
            <a:ext cx="468000" cy="369332"/>
          </a:xfrm>
          <a:prstGeom prst="rect">
            <a:avLst/>
          </a:prstGeom>
          <a:noFill/>
        </p:spPr>
        <p:txBody>
          <a:bodyPr wrap="square" rtlCol="0" anchor="ctr">
            <a:spAutoFit/>
          </a:bodyPr>
          <a:lstStyle/>
          <a:p>
            <a:pPr algn="ctr"/>
            <a:fld id="{EFCBF77D-F46E-4259-B383-244069B4E4DB}" type="slidenum">
              <a:rPr lang="zh-CN" altLang="en-US" smtClean="0">
                <a:solidFill>
                  <a:schemeClr val="bg1">
                    <a:lumMod val="85000"/>
                  </a:schemeClr>
                </a:solidFill>
                <a:latin typeface="华文细黑" panose="02010600040101010101" pitchFamily="2" charset="-122"/>
                <a:ea typeface="华文细黑" panose="02010600040101010101" pitchFamily="2" charset="-122"/>
              </a:rPr>
            </a:fld>
            <a:endParaRPr lang="zh-CN" altLang="en-US" dirty="0">
              <a:solidFill>
                <a:schemeClr val="bg1">
                  <a:lumMod val="85000"/>
                </a:schemeClr>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4D9"/>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9FFBC-8791-4073-96BF-8BCB4324E21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3E52E-F80C-4D71-AFBB-2E344372854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0"/>
            <a:ext cx="12197402" cy="6858000"/>
          </a:xfrm>
          <a:prstGeom prst="rect">
            <a:avLst/>
          </a:pr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5" name="原创设计师QQ598969553               _2"/>
          <p:cNvSpPr/>
          <p:nvPr/>
        </p:nvSpPr>
        <p:spPr>
          <a:xfrm>
            <a:off x="2439282" y="2977287"/>
            <a:ext cx="7313436" cy="583565"/>
          </a:xfrm>
          <a:prstGeom prst="rect">
            <a:avLst/>
          </a:prstGeom>
          <a:noFill/>
        </p:spPr>
        <p:txBody>
          <a:bodyPr wrap="square" rtlCol="0">
            <a:spAutoFit/>
          </a:bodyPr>
          <a:lstStyle/>
          <a:p>
            <a:pPr algn="ctr"/>
            <a:r>
              <a:rPr lang="en-US" altLang="zh-CN" sz="3200" dirty="0">
                <a:ln w="6350">
                  <a:noFill/>
                </a:ln>
                <a:solidFill>
                  <a:schemeClr val="bg1"/>
                </a:solidFill>
                <a:latin typeface="微软雅黑" panose="020B0503020204020204" pitchFamily="34" charset="-122"/>
                <a:ea typeface="微软雅黑" panose="020B0503020204020204" pitchFamily="34" charset="-122"/>
              </a:rPr>
              <a:t>--</a:t>
            </a:r>
            <a:r>
              <a:rPr lang="zh-CN" altLang="en-US" sz="3200" dirty="0">
                <a:ln w="6350">
                  <a:noFill/>
                </a:ln>
                <a:solidFill>
                  <a:schemeClr val="bg1"/>
                </a:solidFill>
                <a:latin typeface="微软雅黑" panose="020B0503020204020204" pitchFamily="34" charset="-122"/>
                <a:ea typeface="微软雅黑" panose="020B0503020204020204" pitchFamily="34" charset="-122"/>
              </a:rPr>
              <a:t>项目进度汇报</a:t>
            </a:r>
            <a:endParaRPr lang="zh-CN" altLang="en-US" sz="3200" dirty="0">
              <a:ln w="6350">
                <a:noFill/>
              </a:ln>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699895" y="1881505"/>
            <a:ext cx="8797925" cy="829945"/>
          </a:xfrm>
          <a:prstGeom prst="rect">
            <a:avLst/>
          </a:prstGeom>
          <a:noFill/>
        </p:spPr>
        <p:txBody>
          <a:bodyPr wrap="square" rtlCol="0">
            <a:spAutoFit/>
          </a:bodyPr>
          <a:lstStyle/>
          <a:p>
            <a:pPr algn="ctr"/>
            <a:r>
              <a:rPr lang="zh-CN" altLang="en-US" sz="4800" dirty="0" smtClean="0">
                <a:solidFill>
                  <a:schemeClr val="bg1"/>
                </a:solidFill>
                <a:latin typeface="Agency FB" panose="020B0503020202020204" pitchFamily="34" charset="0"/>
                <a:ea typeface="华文细黑" panose="02010600040101010101" pitchFamily="2" charset="-122"/>
              </a:rPr>
              <a:t>基于社交网络的事件演化分析</a:t>
            </a:r>
            <a:endParaRPr lang="zh-CN" altLang="en-US" sz="4800" dirty="0" smtClean="0">
              <a:solidFill>
                <a:schemeClr val="bg1"/>
              </a:solidFill>
              <a:latin typeface="Agency FB" panose="020B0503020202020204" pitchFamily="34" charset="0"/>
              <a:ea typeface="华文细黑" panose="02010600040101010101" pitchFamily="2" charset="-122"/>
            </a:endParaRPr>
          </a:p>
        </p:txBody>
      </p:sp>
      <p:pic>
        <p:nvPicPr>
          <p:cNvPr id="11" name="Various Artists - 魅惑钢琴">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399365" y="6248400"/>
            <a:ext cx="609600" cy="609600"/>
          </a:xfrm>
          <a:prstGeom prst="rect">
            <a:avLst/>
          </a:prstGeom>
        </p:spPr>
      </p:pic>
      <p:sp>
        <p:nvSpPr>
          <p:cNvPr id="12"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pattFill prst="pct75">
            <a:fgClr>
              <a:srgbClr val="4F434A"/>
            </a:fgClr>
            <a:bgClr>
              <a:srgbClr val="918D9C"/>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Tree>
    <p:custDataLst>
      <p:tags r:id="rId4"/>
    </p:custDataLst>
  </p:cSld>
  <p:clrMapOvr>
    <a:masterClrMapping/>
  </p:clrMapOvr>
  <p:transition spd="slow">
    <p:wipe/>
  </p:transition>
  <p:timing>
    <p:tnLst>
      <p:par>
        <p:cTn id="1" dur="indefinite" restart="never" nodeType="tmRoot">
          <p:childTnLst>
            <p:audio>
              <p:cMediaNode vol="80000" numSld="999" showWhenStopped="0">
                <p:cTn id="2" repeatCount="indefinite" fill="remove" display="0">
                  <p:stCondLst>
                    <p:cond delay="indefinite"/>
                  </p:stCondLst>
                  <p:endCondLst>
                    <p:cond evt="onStopAudio" delay="0">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5" name="矩形 24"/>
          <p:cNvSpPr/>
          <p:nvPr/>
        </p:nvSpPr>
        <p:spPr>
          <a:xfrm>
            <a:off x="0" y="0"/>
            <a:ext cx="12197402" cy="6858000"/>
          </a:xfrm>
          <a:prstGeom prst="rect">
            <a:avLst/>
          </a:pr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422241" y="1615197"/>
            <a:ext cx="7346248" cy="1322070"/>
          </a:xfrm>
          <a:prstGeom prst="rect">
            <a:avLst/>
          </a:prstGeom>
          <a:noFill/>
        </p:spPr>
        <p:txBody>
          <a:bodyPr wrap="square" rtlCol="0">
            <a:spAutoFit/>
          </a:bodyPr>
          <a:lstStyle/>
          <a:p>
            <a:pPr algn="ctr"/>
            <a:r>
              <a:rPr lang="zh-CN" altLang="en-US" sz="8000" dirty="0">
                <a:ln w="6350">
                  <a:noFill/>
                </a:ln>
                <a:solidFill>
                  <a:schemeClr val="bg1"/>
                </a:solidFill>
                <a:latin typeface="微软雅黑" panose="020B0503020204020204" pitchFamily="34" charset="-122"/>
                <a:ea typeface="微软雅黑" panose="020B0503020204020204" pitchFamily="34" charset="-122"/>
                <a:sym typeface="+mn-ea"/>
              </a:rPr>
              <a:t>谢谢观看</a:t>
            </a:r>
            <a:endParaRPr lang="zh-CN" altLang="en-US" sz="8000" dirty="0">
              <a:solidFill>
                <a:schemeClr val="bg1"/>
              </a:solidFill>
              <a:latin typeface="Agency FB" panose="020B0503020202020204" pitchFamily="34" charset="0"/>
              <a:ea typeface="华文细黑" panose="02010600040101010101" pitchFamily="2" charset="-122"/>
            </a:endParaRPr>
          </a:p>
        </p:txBody>
      </p:sp>
      <p:pic>
        <p:nvPicPr>
          <p:cNvPr id="11" name="Various Artists - 魅惑钢琴">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399365" y="6248400"/>
            <a:ext cx="609600" cy="609600"/>
          </a:xfrm>
          <a:prstGeom prst="rect">
            <a:avLst/>
          </a:prstGeom>
        </p:spPr>
      </p:pic>
      <p:sp>
        <p:nvSpPr>
          <p:cNvPr id="12"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pattFill prst="pct75">
            <a:fgClr>
              <a:srgbClr val="4F434A"/>
            </a:fgClr>
            <a:bgClr>
              <a:srgbClr val="918D9C"/>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Tree>
  </p:cSld>
  <p:clrMapOvr>
    <a:masterClrMapping/>
  </p:clrMapOvr>
  <p:transition spd="slow">
    <p:wipe/>
  </p:transition>
  <p:timing>
    <p:tnLst>
      <p:par>
        <p:cTn id="1" dur="indefinite" restart="never" nodeType="tmRoot">
          <p:childTnLst>
            <p:audio>
              <p:cMediaNode vol="80000" numSld="999" showWhenStopped="0">
                <p:cTn id="2" repeatCount="indefinite" fill="remove" display="0">
                  <p:stCondLst>
                    <p:cond delay="indefinite"/>
                  </p:stCondLst>
                  <p:endCondLst>
                    <p:cond evt="onStopAudio" delay="0">
                      <p:tgtEl>
                        <p:sldTgt/>
                      </p:tgtEl>
                    </p:cond>
                  </p:endCondLst>
                </p:cTn>
                <p:tgtEl>
                  <p:spTgt spid="1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6"/>
          <p:cNvSpPr txBox="1">
            <a:spLocks noChangeArrowheads="1"/>
          </p:cNvSpPr>
          <p:nvPr/>
        </p:nvSpPr>
        <p:spPr bwMode="auto">
          <a:xfrm>
            <a:off x="5554812" y="925885"/>
            <a:ext cx="1097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dirty="0">
                <a:solidFill>
                  <a:schemeClr val="accent2"/>
                </a:solidFill>
                <a:latin typeface="华文细黑" panose="02010600040101010101" pitchFamily="2" charset="-122"/>
                <a:ea typeface="华文细黑" panose="02010600040101010101" pitchFamily="2" charset="-122"/>
              </a:rPr>
              <a:t>目录</a:t>
            </a:r>
            <a:endParaRPr lang="zh-CN" altLang="en-US" sz="3600" dirty="0">
              <a:solidFill>
                <a:schemeClr val="accent2"/>
              </a:solidFill>
              <a:latin typeface="华文细黑" panose="02010600040101010101" pitchFamily="2" charset="-122"/>
              <a:ea typeface="华文细黑" panose="02010600040101010101" pitchFamily="2" charset="-122"/>
            </a:endParaRPr>
          </a:p>
        </p:txBody>
      </p:sp>
      <p:sp>
        <p:nvSpPr>
          <p:cNvPr id="4" name="自由: 形状 3"/>
          <p:cNvSpPr/>
          <p:nvPr/>
        </p:nvSpPr>
        <p:spPr>
          <a:xfrm>
            <a:off x="2052543" y="2695268"/>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01</a:t>
            </a:r>
            <a:endParaRPr lang="zh-CN" altLang="en-US" sz="2400" dirty="0">
              <a:latin typeface="华文细黑" panose="02010600040101010101" pitchFamily="2" charset="-122"/>
              <a:ea typeface="华文细黑" panose="02010600040101010101" pitchFamily="2" charset="-122"/>
            </a:endParaRPr>
          </a:p>
        </p:txBody>
      </p:sp>
      <p:sp>
        <p:nvSpPr>
          <p:cNvPr id="9" name="文本框 8"/>
          <p:cNvSpPr txBox="1"/>
          <p:nvPr/>
        </p:nvSpPr>
        <p:spPr>
          <a:xfrm>
            <a:off x="7713345" y="4633595"/>
            <a:ext cx="1402080" cy="645160"/>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lvl="0" algn="ctr"/>
            <a:r>
              <a:rPr lang="zh-CN" altLang="en-US" dirty="0">
                <a:solidFill>
                  <a:schemeClr val="accent1"/>
                </a:solidFill>
                <a:sym typeface="+mn-ea"/>
              </a:rPr>
              <a:t>项目难点</a:t>
            </a:r>
            <a:endParaRPr lang="zh-CN" altLang="en-US" dirty="0">
              <a:solidFill>
                <a:schemeClr val="accent1"/>
              </a:solidFill>
              <a:sym typeface="+mn-ea"/>
            </a:endParaRPr>
          </a:p>
        </p:txBody>
      </p:sp>
      <p:sp>
        <p:nvSpPr>
          <p:cNvPr id="12" name="文本框 11"/>
          <p:cNvSpPr txBox="1"/>
          <p:nvPr/>
        </p:nvSpPr>
        <p:spPr>
          <a:xfrm>
            <a:off x="3329305" y="4558665"/>
            <a:ext cx="1402080" cy="645160"/>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lvl="0" algn="ctr"/>
            <a:r>
              <a:rPr lang="zh-CN" altLang="en-US" dirty="0">
                <a:solidFill>
                  <a:srgbClr val="1D2D46"/>
                </a:solidFill>
                <a:sym typeface="+mn-ea"/>
              </a:rPr>
              <a:t>当前进展</a:t>
            </a:r>
            <a:endParaRPr lang="zh-CN" altLang="en-US" dirty="0">
              <a:solidFill>
                <a:srgbClr val="1D2D46"/>
              </a:solidFill>
              <a:sym typeface="+mn-ea"/>
            </a:endParaRPr>
          </a:p>
        </p:txBody>
      </p:sp>
      <p:sp>
        <p:nvSpPr>
          <p:cNvPr id="15" name="文本框 14"/>
          <p:cNvSpPr txBox="1"/>
          <p:nvPr/>
        </p:nvSpPr>
        <p:spPr>
          <a:xfrm>
            <a:off x="7713345" y="2849245"/>
            <a:ext cx="1402080" cy="645160"/>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lvl="0" algn="ctr"/>
            <a:r>
              <a:rPr lang="zh-CN" altLang="en-US" dirty="0">
                <a:solidFill>
                  <a:schemeClr val="accent1"/>
                </a:solidFill>
                <a:sym typeface="+mn-ea"/>
              </a:rPr>
              <a:t>技术方案</a:t>
            </a:r>
            <a:endParaRPr lang="zh-CN" altLang="en-US" dirty="0">
              <a:solidFill>
                <a:schemeClr val="accent1"/>
              </a:solidFill>
              <a:sym typeface="+mn-ea"/>
            </a:endParaRPr>
          </a:p>
        </p:txBody>
      </p:sp>
      <p:sp>
        <p:nvSpPr>
          <p:cNvPr id="18" name="文本框 17"/>
          <p:cNvSpPr txBox="1"/>
          <p:nvPr/>
        </p:nvSpPr>
        <p:spPr>
          <a:xfrm>
            <a:off x="3329305" y="2848610"/>
            <a:ext cx="1402080" cy="645160"/>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r>
              <a:rPr lang="zh-CN" altLang="en-US" dirty="0">
                <a:solidFill>
                  <a:srgbClr val="1D2D46"/>
                </a:solidFill>
              </a:rPr>
              <a:t>项目背景</a:t>
            </a:r>
            <a:endParaRPr lang="zh-CN" altLang="en-US" dirty="0">
              <a:solidFill>
                <a:srgbClr val="1D2D46"/>
              </a:solidFill>
            </a:endParaRPr>
          </a:p>
        </p:txBody>
      </p:sp>
      <p:sp>
        <p:nvSpPr>
          <p:cNvPr id="22" name="自由: 形状 21"/>
          <p:cNvSpPr/>
          <p:nvPr/>
        </p:nvSpPr>
        <p:spPr>
          <a:xfrm>
            <a:off x="2052543" y="447088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03</a:t>
            </a:r>
            <a:endParaRPr lang="zh-CN" altLang="en-US" sz="2400" dirty="0">
              <a:latin typeface="华文细黑" panose="02010600040101010101" pitchFamily="2" charset="-122"/>
              <a:ea typeface="华文细黑" panose="02010600040101010101" pitchFamily="2" charset="-122"/>
            </a:endParaRPr>
          </a:p>
        </p:txBody>
      </p:sp>
      <p:sp>
        <p:nvSpPr>
          <p:cNvPr id="23" name="自由: 形状 22"/>
          <p:cNvSpPr/>
          <p:nvPr/>
        </p:nvSpPr>
        <p:spPr>
          <a:xfrm>
            <a:off x="6380304" y="2695268"/>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02</a:t>
            </a:r>
            <a:endParaRPr lang="zh-CN" altLang="en-US" sz="2400" dirty="0">
              <a:latin typeface="华文细黑" panose="02010600040101010101" pitchFamily="2" charset="-122"/>
              <a:ea typeface="华文细黑" panose="02010600040101010101" pitchFamily="2" charset="-122"/>
            </a:endParaRPr>
          </a:p>
        </p:txBody>
      </p:sp>
      <p:sp>
        <p:nvSpPr>
          <p:cNvPr id="24" name="自由: 形状 23"/>
          <p:cNvSpPr/>
          <p:nvPr/>
        </p:nvSpPr>
        <p:spPr>
          <a:xfrm>
            <a:off x="6380304" y="447088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04</a:t>
            </a:r>
            <a:endParaRPr lang="zh-CN" altLang="en-US" sz="2400" dirty="0">
              <a:latin typeface="华文细黑" panose="02010600040101010101" pitchFamily="2" charset="-122"/>
              <a:ea typeface="华文细黑" panose="02010600040101010101" pitchFamily="2" charset="-122"/>
            </a:endParaRPr>
          </a:p>
        </p:txBody>
      </p:sp>
      <p:grpSp>
        <p:nvGrpSpPr>
          <p:cNvPr id="26" name="组合 25"/>
          <p:cNvGrpSpPr/>
          <p:nvPr/>
        </p:nvGrpSpPr>
        <p:grpSpPr>
          <a:xfrm flipH="1">
            <a:off x="-5699" y="3"/>
            <a:ext cx="2717799" cy="2717797"/>
            <a:chOff x="8065405" y="3"/>
            <a:chExt cx="4126595" cy="4126593"/>
          </a:xfrm>
        </p:grpSpPr>
        <p:sp>
          <p:nvSpPr>
            <p:cNvPr id="27" name="自由: 形状 37"/>
            <p:cNvSpPr/>
            <p:nvPr/>
          </p:nvSpPr>
          <p:spPr>
            <a:xfrm flipH="1">
              <a:off x="11104950" y="2625691"/>
              <a:ext cx="576851" cy="751767"/>
            </a:xfrm>
            <a:custGeom>
              <a:avLst/>
              <a:gdLst>
                <a:gd name="connsiteX0" fmla="*/ 337912 w 576851"/>
                <a:gd name="connsiteY0" fmla="*/ 0 h 751767"/>
                <a:gd name="connsiteX1" fmla="*/ 0 w 576851"/>
                <a:gd name="connsiteY1" fmla="*/ 337912 h 751767"/>
                <a:gd name="connsiteX2" fmla="*/ 238940 w 576851"/>
                <a:gd name="connsiteY2" fmla="*/ 751767 h 751767"/>
                <a:gd name="connsiteX3" fmla="*/ 576851 w 576851"/>
                <a:gd name="connsiteY3" fmla="*/ 413855 h 751767"/>
                <a:gd name="connsiteX4" fmla="*/ 337912 w 576851"/>
                <a:gd name="connsiteY4" fmla="*/ 0 h 751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851" h="751767">
                  <a:moveTo>
                    <a:pt x="337912" y="0"/>
                  </a:moveTo>
                  <a:lnTo>
                    <a:pt x="0" y="337912"/>
                  </a:lnTo>
                  <a:lnTo>
                    <a:pt x="238940" y="751767"/>
                  </a:lnTo>
                  <a:lnTo>
                    <a:pt x="576851" y="413855"/>
                  </a:lnTo>
                  <a:lnTo>
                    <a:pt x="337912" y="0"/>
                  </a:lnTo>
                  <a:close/>
                </a:path>
              </a:pathLst>
            </a:custGeom>
            <a:pattFill prst="pct75">
              <a:fgClr>
                <a:srgbClr val="4F434A"/>
              </a:fgClr>
              <a:bgClr>
                <a:srgbClr val="918D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自由: 形状 36"/>
            <p:cNvSpPr/>
            <p:nvPr/>
          </p:nvSpPr>
          <p:spPr>
            <a:xfrm flipH="1">
              <a:off x="8065405" y="3"/>
              <a:ext cx="3278484" cy="3039543"/>
            </a:xfrm>
            <a:custGeom>
              <a:avLst/>
              <a:gdLst>
                <a:gd name="connsiteX0" fmla="*/ 3278484 w 3278484"/>
                <a:gd name="connsiteY0" fmla="*/ 0 h 3039543"/>
                <a:gd name="connsiteX1" fmla="*/ 2625690 w 3278484"/>
                <a:gd name="connsiteY1" fmla="*/ 0 h 3039543"/>
                <a:gd name="connsiteX2" fmla="*/ 0 w 3278484"/>
                <a:gd name="connsiteY2" fmla="*/ 2625688 h 3039543"/>
                <a:gd name="connsiteX3" fmla="*/ 238939 w 3278484"/>
                <a:gd name="connsiteY3" fmla="*/ 3039543 h 3039543"/>
                <a:gd name="connsiteX4" fmla="*/ 3278484 w 3278484"/>
                <a:gd name="connsiteY4" fmla="*/ 0 h 3039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484" h="3039543">
                  <a:moveTo>
                    <a:pt x="3278484" y="0"/>
                  </a:moveTo>
                  <a:lnTo>
                    <a:pt x="2625690" y="0"/>
                  </a:lnTo>
                  <a:lnTo>
                    <a:pt x="0" y="2625688"/>
                  </a:lnTo>
                  <a:lnTo>
                    <a:pt x="238939" y="3039543"/>
                  </a:lnTo>
                  <a:lnTo>
                    <a:pt x="3278484"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9" name="自由: 形状 35"/>
            <p:cNvSpPr/>
            <p:nvPr/>
          </p:nvSpPr>
          <p:spPr>
            <a:xfrm flipH="1">
              <a:off x="11343889" y="1156718"/>
              <a:ext cx="848111" cy="1806885"/>
            </a:xfrm>
            <a:custGeom>
              <a:avLst/>
              <a:gdLst>
                <a:gd name="connsiteX0" fmla="*/ 0 w 848111"/>
                <a:gd name="connsiteY0" fmla="*/ 0 h 1806885"/>
                <a:gd name="connsiteX1" fmla="*/ 0 w 848111"/>
                <a:gd name="connsiteY1" fmla="*/ 923193 h 1806885"/>
                <a:gd name="connsiteX2" fmla="*/ 510199 w 848111"/>
                <a:gd name="connsiteY2" fmla="*/ 1806885 h 1806885"/>
                <a:gd name="connsiteX3" fmla="*/ 848111 w 848111"/>
                <a:gd name="connsiteY3" fmla="*/ 1468973 h 1806885"/>
                <a:gd name="connsiteX4" fmla="*/ 0 w 848111"/>
                <a:gd name="connsiteY4" fmla="*/ 0 h 1806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111" h="1806885">
                  <a:moveTo>
                    <a:pt x="0" y="0"/>
                  </a:moveTo>
                  <a:lnTo>
                    <a:pt x="0" y="923193"/>
                  </a:lnTo>
                  <a:lnTo>
                    <a:pt x="510199" y="1806885"/>
                  </a:lnTo>
                  <a:lnTo>
                    <a:pt x="848111" y="1468973"/>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0" name="自由: 形状 34"/>
            <p:cNvSpPr/>
            <p:nvPr/>
          </p:nvSpPr>
          <p:spPr>
            <a:xfrm flipH="1">
              <a:off x="11442861" y="2963603"/>
              <a:ext cx="749139" cy="1162993"/>
            </a:xfrm>
            <a:custGeom>
              <a:avLst/>
              <a:gdLst>
                <a:gd name="connsiteX0" fmla="*/ 510199 w 749139"/>
                <a:gd name="connsiteY0" fmla="*/ 0 h 1162993"/>
                <a:gd name="connsiteX1" fmla="*/ 0 w 749139"/>
                <a:gd name="connsiteY1" fmla="*/ 510199 h 1162993"/>
                <a:gd name="connsiteX2" fmla="*/ 0 w 749139"/>
                <a:gd name="connsiteY2" fmla="*/ 1162993 h 1162993"/>
                <a:gd name="connsiteX3" fmla="*/ 749139 w 749139"/>
                <a:gd name="connsiteY3" fmla="*/ 413855 h 1162993"/>
                <a:gd name="connsiteX4" fmla="*/ 510199 w 749139"/>
                <a:gd name="connsiteY4" fmla="*/ 0 h 1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139" h="1162993">
                  <a:moveTo>
                    <a:pt x="510199" y="0"/>
                  </a:moveTo>
                  <a:lnTo>
                    <a:pt x="0" y="510199"/>
                  </a:lnTo>
                  <a:lnTo>
                    <a:pt x="0" y="1162993"/>
                  </a:lnTo>
                  <a:lnTo>
                    <a:pt x="749139" y="413855"/>
                  </a:lnTo>
                  <a:lnTo>
                    <a:pt x="510199"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grpSp>
        <p:nvGrpSpPr>
          <p:cNvPr id="43" name="组合 42"/>
          <p:cNvGrpSpPr/>
          <p:nvPr/>
        </p:nvGrpSpPr>
        <p:grpSpPr>
          <a:xfrm rot="10800000" flipH="1">
            <a:off x="9492949" y="4140203"/>
            <a:ext cx="2717799" cy="2717797"/>
            <a:chOff x="8065405" y="3"/>
            <a:chExt cx="4126595" cy="4126593"/>
          </a:xfrm>
        </p:grpSpPr>
        <p:sp>
          <p:nvSpPr>
            <p:cNvPr id="44" name="自由: 形状 37"/>
            <p:cNvSpPr/>
            <p:nvPr/>
          </p:nvSpPr>
          <p:spPr>
            <a:xfrm flipH="1">
              <a:off x="11104950" y="2625691"/>
              <a:ext cx="576851" cy="751767"/>
            </a:xfrm>
            <a:custGeom>
              <a:avLst/>
              <a:gdLst>
                <a:gd name="connsiteX0" fmla="*/ 337912 w 576851"/>
                <a:gd name="connsiteY0" fmla="*/ 0 h 751767"/>
                <a:gd name="connsiteX1" fmla="*/ 0 w 576851"/>
                <a:gd name="connsiteY1" fmla="*/ 337912 h 751767"/>
                <a:gd name="connsiteX2" fmla="*/ 238940 w 576851"/>
                <a:gd name="connsiteY2" fmla="*/ 751767 h 751767"/>
                <a:gd name="connsiteX3" fmla="*/ 576851 w 576851"/>
                <a:gd name="connsiteY3" fmla="*/ 413855 h 751767"/>
                <a:gd name="connsiteX4" fmla="*/ 337912 w 576851"/>
                <a:gd name="connsiteY4" fmla="*/ 0 h 751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851" h="751767">
                  <a:moveTo>
                    <a:pt x="337912" y="0"/>
                  </a:moveTo>
                  <a:lnTo>
                    <a:pt x="0" y="337912"/>
                  </a:lnTo>
                  <a:lnTo>
                    <a:pt x="238940" y="751767"/>
                  </a:lnTo>
                  <a:lnTo>
                    <a:pt x="576851" y="413855"/>
                  </a:lnTo>
                  <a:lnTo>
                    <a:pt x="337912" y="0"/>
                  </a:lnTo>
                  <a:close/>
                </a:path>
              </a:pathLst>
            </a:custGeom>
            <a:pattFill prst="pct75">
              <a:fgClr>
                <a:srgbClr val="4F434A"/>
              </a:fgClr>
              <a:bgClr>
                <a:srgbClr val="918D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自由: 形状 36"/>
            <p:cNvSpPr/>
            <p:nvPr/>
          </p:nvSpPr>
          <p:spPr>
            <a:xfrm flipH="1">
              <a:off x="8065405" y="3"/>
              <a:ext cx="3278484" cy="3039543"/>
            </a:xfrm>
            <a:custGeom>
              <a:avLst/>
              <a:gdLst>
                <a:gd name="connsiteX0" fmla="*/ 3278484 w 3278484"/>
                <a:gd name="connsiteY0" fmla="*/ 0 h 3039543"/>
                <a:gd name="connsiteX1" fmla="*/ 2625690 w 3278484"/>
                <a:gd name="connsiteY1" fmla="*/ 0 h 3039543"/>
                <a:gd name="connsiteX2" fmla="*/ 0 w 3278484"/>
                <a:gd name="connsiteY2" fmla="*/ 2625688 h 3039543"/>
                <a:gd name="connsiteX3" fmla="*/ 238939 w 3278484"/>
                <a:gd name="connsiteY3" fmla="*/ 3039543 h 3039543"/>
                <a:gd name="connsiteX4" fmla="*/ 3278484 w 3278484"/>
                <a:gd name="connsiteY4" fmla="*/ 0 h 3039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484" h="3039543">
                  <a:moveTo>
                    <a:pt x="3278484" y="0"/>
                  </a:moveTo>
                  <a:lnTo>
                    <a:pt x="2625690" y="0"/>
                  </a:lnTo>
                  <a:lnTo>
                    <a:pt x="0" y="2625688"/>
                  </a:lnTo>
                  <a:lnTo>
                    <a:pt x="238939" y="3039543"/>
                  </a:lnTo>
                  <a:lnTo>
                    <a:pt x="3278484"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6" name="自由: 形状 35"/>
            <p:cNvSpPr/>
            <p:nvPr/>
          </p:nvSpPr>
          <p:spPr>
            <a:xfrm flipH="1">
              <a:off x="11343889" y="1156718"/>
              <a:ext cx="848111" cy="1806885"/>
            </a:xfrm>
            <a:custGeom>
              <a:avLst/>
              <a:gdLst>
                <a:gd name="connsiteX0" fmla="*/ 0 w 848111"/>
                <a:gd name="connsiteY0" fmla="*/ 0 h 1806885"/>
                <a:gd name="connsiteX1" fmla="*/ 0 w 848111"/>
                <a:gd name="connsiteY1" fmla="*/ 923193 h 1806885"/>
                <a:gd name="connsiteX2" fmla="*/ 510199 w 848111"/>
                <a:gd name="connsiteY2" fmla="*/ 1806885 h 1806885"/>
                <a:gd name="connsiteX3" fmla="*/ 848111 w 848111"/>
                <a:gd name="connsiteY3" fmla="*/ 1468973 h 1806885"/>
                <a:gd name="connsiteX4" fmla="*/ 0 w 848111"/>
                <a:gd name="connsiteY4" fmla="*/ 0 h 1806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111" h="1806885">
                  <a:moveTo>
                    <a:pt x="0" y="0"/>
                  </a:moveTo>
                  <a:lnTo>
                    <a:pt x="0" y="923193"/>
                  </a:lnTo>
                  <a:lnTo>
                    <a:pt x="510199" y="1806885"/>
                  </a:lnTo>
                  <a:lnTo>
                    <a:pt x="848111" y="1468973"/>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47" name="自由: 形状 34"/>
            <p:cNvSpPr/>
            <p:nvPr/>
          </p:nvSpPr>
          <p:spPr>
            <a:xfrm flipH="1">
              <a:off x="11442861" y="2963603"/>
              <a:ext cx="749139" cy="1162993"/>
            </a:xfrm>
            <a:custGeom>
              <a:avLst/>
              <a:gdLst>
                <a:gd name="connsiteX0" fmla="*/ 510199 w 749139"/>
                <a:gd name="connsiteY0" fmla="*/ 0 h 1162993"/>
                <a:gd name="connsiteX1" fmla="*/ 0 w 749139"/>
                <a:gd name="connsiteY1" fmla="*/ 510199 h 1162993"/>
                <a:gd name="connsiteX2" fmla="*/ 0 w 749139"/>
                <a:gd name="connsiteY2" fmla="*/ 1162993 h 1162993"/>
                <a:gd name="connsiteX3" fmla="*/ 749139 w 749139"/>
                <a:gd name="connsiteY3" fmla="*/ 413855 h 1162993"/>
                <a:gd name="connsiteX4" fmla="*/ 510199 w 749139"/>
                <a:gd name="connsiteY4" fmla="*/ 0 h 1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139" h="1162993">
                  <a:moveTo>
                    <a:pt x="510199" y="0"/>
                  </a:moveTo>
                  <a:lnTo>
                    <a:pt x="0" y="510199"/>
                  </a:lnTo>
                  <a:lnTo>
                    <a:pt x="0" y="1162993"/>
                  </a:lnTo>
                  <a:lnTo>
                    <a:pt x="749139" y="413855"/>
                  </a:lnTo>
                  <a:lnTo>
                    <a:pt x="510199"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821104" y="448469"/>
            <a:ext cx="7886700" cy="431800"/>
          </a:xfrm>
        </p:spPr>
        <p:txBody>
          <a:bodyPr/>
          <a:lstStyle/>
          <a:p>
            <a:r>
              <a:rPr lang="zh-CN" altLang="en-US" sz="2400" dirty="0"/>
              <a:t>项目背景</a:t>
            </a:r>
            <a:endParaRPr lang="zh-CN" altLang="en-US" sz="2400" dirty="0"/>
          </a:p>
        </p:txBody>
      </p:sp>
      <p:sp>
        <p:nvSpPr>
          <p:cNvPr id="3" name="文本框 2"/>
          <p:cNvSpPr txBox="1"/>
          <p:nvPr/>
        </p:nvSpPr>
        <p:spPr>
          <a:xfrm>
            <a:off x="739140" y="1534160"/>
            <a:ext cx="4483100" cy="5077460"/>
          </a:xfrm>
          <a:prstGeom prst="rect">
            <a:avLst/>
          </a:prstGeom>
          <a:noFill/>
        </p:spPr>
        <p:txBody>
          <a:bodyPr wrap="square" rtlCol="0">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D2D46"/>
                </a:solidFill>
                <a:latin typeface="微软雅黑" panose="020B0503020204020204" pitchFamily="34" charset="-122"/>
                <a:ea typeface="微软雅黑" panose="020B0503020204020204" pitchFamily="34" charset="-122"/>
                <a:sym typeface="+mn-ea"/>
              </a:rPr>
              <a:t>随着</a:t>
            </a:r>
            <a:r>
              <a:rPr lang="en-US" altLang="zh-CN" dirty="0">
                <a:solidFill>
                  <a:srgbClr val="1D2D46"/>
                </a:solidFill>
                <a:latin typeface="微软雅黑" panose="020B0503020204020204" pitchFamily="34" charset="-122"/>
                <a:ea typeface="微软雅黑" panose="020B0503020204020204" pitchFamily="34" charset="-122"/>
                <a:sym typeface="+mn-ea"/>
              </a:rPr>
              <a:t>IT</a:t>
            </a:r>
            <a:r>
              <a:rPr lang="zh-CN" altLang="en-US" dirty="0">
                <a:solidFill>
                  <a:srgbClr val="1D2D46"/>
                </a:solidFill>
                <a:latin typeface="微软雅黑" panose="020B0503020204020204" pitchFamily="34" charset="-122"/>
                <a:ea typeface="微软雅黑" panose="020B0503020204020204" pitchFamily="34" charset="-122"/>
                <a:sym typeface="+mn-ea"/>
              </a:rPr>
              <a:t>技术的发展，越来越多的人加入到移动互联的大军中。</a:t>
            </a:r>
            <a:r>
              <a:rPr lang="zh-CN" altLang="en-US" dirty="0" smtClean="0">
                <a:solidFill>
                  <a:srgbClr val="1D2D46"/>
                </a:solidFill>
                <a:latin typeface="微软雅黑" panose="020B0503020204020204" pitchFamily="34" charset="-122"/>
                <a:ea typeface="微软雅黑" panose="020B0503020204020204" pitchFamily="34" charset="-122"/>
                <a:sym typeface="+mn-ea"/>
              </a:rPr>
              <a:t>随之而来的就是事件消息在人群中的快速发酵</a:t>
            </a:r>
            <a:r>
              <a:rPr lang="zh-CN" altLang="en-US" dirty="0">
                <a:solidFill>
                  <a:srgbClr val="1D2D46"/>
                </a:solidFill>
                <a:latin typeface="微软雅黑" panose="020B0503020204020204" pitchFamily="34" charset="-122"/>
                <a:ea typeface="微软雅黑" panose="020B0503020204020204" pitchFamily="34" charset="-122"/>
                <a:sym typeface="+mn-ea"/>
              </a:rPr>
              <a:t>、</a:t>
            </a:r>
            <a:r>
              <a:rPr lang="zh-CN" altLang="en-US" dirty="0" smtClean="0">
                <a:solidFill>
                  <a:srgbClr val="1D2D46"/>
                </a:solidFill>
                <a:latin typeface="微软雅黑" panose="020B0503020204020204" pitchFamily="34" charset="-122"/>
                <a:ea typeface="微软雅黑" panose="020B0503020204020204" pitchFamily="34" charset="-122"/>
                <a:sym typeface="+mn-ea"/>
              </a:rPr>
              <a:t>传播。而依据社交平台和各大网站的发帖和传播分析</a:t>
            </a:r>
            <a:r>
              <a:rPr lang="zh-CN" altLang="en-US" dirty="0">
                <a:solidFill>
                  <a:srgbClr val="1D2D46"/>
                </a:solidFill>
                <a:latin typeface="微软雅黑" panose="020B0503020204020204" pitchFamily="34" charset="-122"/>
                <a:ea typeface="微软雅黑" panose="020B0503020204020204" pitchFamily="34" charset="-122"/>
                <a:sym typeface="+mn-ea"/>
              </a:rPr>
              <a:t>这些</a:t>
            </a:r>
            <a:r>
              <a:rPr lang="zh-CN" altLang="en-US" dirty="0" smtClean="0">
                <a:solidFill>
                  <a:srgbClr val="1D2D46"/>
                </a:solidFill>
                <a:latin typeface="微软雅黑" panose="020B0503020204020204" pitchFamily="34" charset="-122"/>
                <a:ea typeface="微软雅黑" panose="020B0503020204020204" pitchFamily="34" charset="-122"/>
                <a:sym typeface="+mn-ea"/>
              </a:rPr>
              <a:t>事件在人群中的</a:t>
            </a:r>
            <a:r>
              <a:rPr lang="zh-CN" altLang="en-US" dirty="0">
                <a:solidFill>
                  <a:srgbClr val="1D2D46"/>
                </a:solidFill>
                <a:latin typeface="微软雅黑" panose="020B0503020204020204" pitchFamily="34" charset="-122"/>
                <a:ea typeface="微软雅黑" panose="020B0503020204020204" pitchFamily="34" charset="-122"/>
                <a:sym typeface="+mn-ea"/>
              </a:rPr>
              <a:t>传播和转化规律，对于掌握社会民情、</a:t>
            </a:r>
            <a:r>
              <a:rPr lang="zh-CN" altLang="en-US" dirty="0" smtClean="0">
                <a:solidFill>
                  <a:srgbClr val="1D2D46"/>
                </a:solidFill>
                <a:latin typeface="微软雅黑" panose="020B0503020204020204" pitchFamily="34" charset="-122"/>
                <a:ea typeface="微软雅黑" panose="020B0503020204020204" pitchFamily="34" charset="-122"/>
                <a:sym typeface="+mn-ea"/>
              </a:rPr>
              <a:t>遏制</a:t>
            </a:r>
            <a:r>
              <a:rPr lang="zh-CN" altLang="en-US" dirty="0">
                <a:solidFill>
                  <a:srgbClr val="1D2D46"/>
                </a:solidFill>
                <a:latin typeface="微软雅黑" panose="020B0503020204020204" pitchFamily="34" charset="-122"/>
                <a:ea typeface="微软雅黑" panose="020B0503020204020204" pitchFamily="34" charset="-122"/>
                <a:sym typeface="+mn-ea"/>
              </a:rPr>
              <a:t>谣言传播</a:t>
            </a:r>
            <a:r>
              <a:rPr lang="zh-CN" altLang="en-US" dirty="0" smtClean="0">
                <a:solidFill>
                  <a:srgbClr val="1D2D46"/>
                </a:solidFill>
                <a:latin typeface="微软雅黑" panose="020B0503020204020204" pitchFamily="34" charset="-122"/>
                <a:ea typeface="微软雅黑" panose="020B0503020204020204" pitchFamily="34" charset="-122"/>
                <a:sym typeface="+mn-ea"/>
              </a:rPr>
              <a:t>等具有</a:t>
            </a:r>
            <a:r>
              <a:rPr lang="zh-CN" altLang="en-US" dirty="0">
                <a:solidFill>
                  <a:srgbClr val="1D2D46"/>
                </a:solidFill>
                <a:latin typeface="微软雅黑" panose="020B0503020204020204" pitchFamily="34" charset="-122"/>
                <a:ea typeface="微软雅黑" panose="020B0503020204020204" pitchFamily="34" charset="-122"/>
                <a:sym typeface="+mn-ea"/>
              </a:rPr>
              <a:t>重大意义。</a:t>
            </a:r>
            <a:endParaRPr lang="zh-CN" altLang="en-US" dirty="0">
              <a:solidFill>
                <a:srgbClr val="1D2D46"/>
              </a:solidFill>
              <a:latin typeface="微软雅黑" panose="020B0503020204020204" pitchFamily="34" charset="-122"/>
              <a:ea typeface="微软雅黑" panose="020B0503020204020204"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solidFill>
                  <a:srgbClr val="1D2D46"/>
                </a:solidFill>
                <a:latin typeface="微软雅黑" panose="020B0503020204020204" pitchFamily="34" charset="-122"/>
                <a:ea typeface="微软雅黑" panose="020B0503020204020204" pitchFamily="34" charset="-122"/>
                <a:sym typeface="+mn-ea"/>
              </a:rPr>
              <a:t>现有的事件检测分析大多着重于多方面的数据统计与可视化处理</a:t>
            </a:r>
            <a:r>
              <a:rPr lang="en-US" altLang="zh-CN" dirty="0">
                <a:solidFill>
                  <a:srgbClr val="1D2D46"/>
                </a:solidFill>
                <a:latin typeface="微软雅黑" panose="020B0503020204020204" pitchFamily="34" charset="-122"/>
                <a:ea typeface="微软雅黑" panose="020B0503020204020204" pitchFamily="34" charset="-122"/>
                <a:sym typeface="+mn-ea"/>
              </a:rPr>
              <a:t>(</a:t>
            </a:r>
            <a:r>
              <a:rPr lang="zh-CN" altLang="en-US" dirty="0">
                <a:solidFill>
                  <a:srgbClr val="1D2D46"/>
                </a:solidFill>
                <a:latin typeface="微软雅黑" panose="020B0503020204020204" pitchFamily="34" charset="-122"/>
                <a:ea typeface="微软雅黑" panose="020B0503020204020204" pitchFamily="34" charset="-122"/>
                <a:sym typeface="+mn-ea"/>
              </a:rPr>
              <a:t>如右图</a:t>
            </a:r>
            <a:r>
              <a:rPr lang="en-US" altLang="zh-CN" dirty="0">
                <a:solidFill>
                  <a:srgbClr val="1D2D46"/>
                </a:solidFill>
                <a:latin typeface="微软雅黑" panose="020B0503020204020204" pitchFamily="34" charset="-122"/>
                <a:ea typeface="微软雅黑" panose="020B0503020204020204" pitchFamily="34" charset="-122"/>
                <a:sym typeface="+mn-ea"/>
              </a:rPr>
              <a:t>)</a:t>
            </a:r>
            <a:r>
              <a:rPr lang="zh-CN" altLang="en-US" dirty="0">
                <a:solidFill>
                  <a:srgbClr val="1D2D46"/>
                </a:solidFill>
                <a:latin typeface="微软雅黑" panose="020B0503020204020204" pitchFamily="34" charset="-122"/>
                <a:ea typeface="微软雅黑" panose="020B0503020204020204" pitchFamily="34" charset="-122"/>
                <a:sym typeface="+mn-ea"/>
              </a:rPr>
              <a:t>，而对事件传播中异常文本以及异常人群的识别和检测的处理较少。</a:t>
            </a:r>
            <a:endParaRPr lang="zh-CN" altLang="en-US" dirty="0">
              <a:solidFill>
                <a:srgbClr val="1D2D46"/>
              </a:solidFill>
              <a:latin typeface="微软雅黑" panose="020B0503020204020204" pitchFamily="34" charset="-122"/>
              <a:ea typeface="微软雅黑" panose="020B0503020204020204"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endParaRPr lang="zh-CN" altLang="en-US" dirty="0">
              <a:solidFill>
                <a:srgbClr val="1D2D46"/>
              </a:solidFill>
              <a:latin typeface="微软雅黑" panose="020B0503020204020204" pitchFamily="34" charset="-122"/>
              <a:ea typeface="微软雅黑" panose="020B0503020204020204" pitchFamily="34" charset="-122"/>
              <a:sym typeface="+mn-ea"/>
            </a:endParaRPr>
          </a:p>
        </p:txBody>
      </p:sp>
      <p:pic>
        <p:nvPicPr>
          <p:cNvPr id="9" name="图片 8" descr="9C)8$9LF_NQQSK1QTQ]6G_1"/>
          <p:cNvPicPr>
            <a:picLocks noChangeAspect="1"/>
          </p:cNvPicPr>
          <p:nvPr/>
        </p:nvPicPr>
        <p:blipFill>
          <a:blip r:embed="rId1"/>
          <a:srcRect l="50913" t="-786"/>
          <a:stretch>
            <a:fillRect/>
          </a:stretch>
        </p:blipFill>
        <p:spPr>
          <a:xfrm>
            <a:off x="6351905" y="1534160"/>
            <a:ext cx="4767580" cy="4349750"/>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820469" y="420529"/>
            <a:ext cx="7886700" cy="431800"/>
          </a:xfrm>
        </p:spPr>
        <p:txBody>
          <a:bodyPr/>
          <a:lstStyle/>
          <a:p>
            <a:r>
              <a:rPr lang="zh-CN" altLang="en-US" sz="2400" dirty="0"/>
              <a:t>技术方案</a:t>
            </a:r>
            <a:endParaRPr lang="zh-CN" altLang="en-US" sz="2400" dirty="0"/>
          </a:p>
        </p:txBody>
      </p:sp>
      <p:cxnSp>
        <p:nvCxnSpPr>
          <p:cNvPr id="6" name="原创设计师QQ：598969553           _3"/>
          <p:cNvCxnSpPr/>
          <p:nvPr/>
        </p:nvCxnSpPr>
        <p:spPr>
          <a:xfrm>
            <a:off x="0" y="3851954"/>
            <a:ext cx="11999862" cy="0"/>
          </a:xfrm>
          <a:prstGeom prst="straightConnector1">
            <a:avLst/>
          </a:prstGeom>
          <a:ln w="28575">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原创设计师QQ：598969553           _4"/>
          <p:cNvSpPr/>
          <p:nvPr/>
        </p:nvSpPr>
        <p:spPr>
          <a:xfrm>
            <a:off x="1442627" y="3347898"/>
            <a:ext cx="1008112" cy="1008112"/>
          </a:xfrm>
          <a:prstGeom prst="ellipse">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用户</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数据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原创设计师QQ：598969553           _5"/>
          <p:cNvSpPr/>
          <p:nvPr/>
        </p:nvSpPr>
        <p:spPr>
          <a:xfrm>
            <a:off x="3216082" y="3347898"/>
            <a:ext cx="1008112" cy="1008112"/>
          </a:xfrm>
          <a:prstGeom prst="ellipse">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后端</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处理</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原创设计师QQ：598969553           _6"/>
          <p:cNvSpPr/>
          <p:nvPr/>
        </p:nvSpPr>
        <p:spPr>
          <a:xfrm>
            <a:off x="4976202" y="3347898"/>
            <a:ext cx="1008112" cy="1008112"/>
          </a:xfrm>
          <a:prstGeom prst="ellipse">
            <a:avLst/>
          </a:prstGeom>
          <a:solidFill>
            <a:schemeClr val="accent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中间</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数据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原创设计师QQ：598969553           _7"/>
          <p:cNvSpPr/>
          <p:nvPr/>
        </p:nvSpPr>
        <p:spPr>
          <a:xfrm>
            <a:off x="6736957" y="3347898"/>
            <a:ext cx="1008112" cy="1008112"/>
          </a:xfrm>
          <a:prstGeom prst="ellipse">
            <a:avLst/>
          </a:prstGeom>
          <a:solidFill>
            <a:schemeClr val="accent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前端</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展示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原创设计师QQ：598969553           _8"/>
          <p:cNvSpPr/>
          <p:nvPr/>
        </p:nvSpPr>
        <p:spPr>
          <a:xfrm>
            <a:off x="8379602" y="3347898"/>
            <a:ext cx="1008112" cy="1008112"/>
          </a:xfrm>
          <a:prstGeom prst="ellipse">
            <a:avLst/>
          </a:prstGeom>
          <a:solidFill>
            <a:schemeClr val="accent5"/>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信息</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界面</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3" name="原创设计师QQ：598969553           _10"/>
          <p:cNvCxnSpPr/>
          <p:nvPr/>
        </p:nvCxnSpPr>
        <p:spPr>
          <a:xfrm rot="5400000" flipH="1" flipV="1">
            <a:off x="1845698" y="2597572"/>
            <a:ext cx="760950" cy="652156"/>
          </a:xfrm>
          <a:prstGeom prst="bentConnector3">
            <a:avLst/>
          </a:prstGeom>
          <a:ln w="12700">
            <a:solidFill>
              <a:schemeClr val="tx1">
                <a:lumMod val="50000"/>
                <a:lumOff val="50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原创设计师QQ：598969553           _11"/>
          <p:cNvCxnSpPr/>
          <p:nvPr/>
        </p:nvCxnSpPr>
        <p:spPr>
          <a:xfrm rot="16200000" flipH="1">
            <a:off x="3640377" y="4410262"/>
            <a:ext cx="758916" cy="650413"/>
          </a:xfrm>
          <a:prstGeom prst="bentConnector3">
            <a:avLst/>
          </a:prstGeom>
          <a:ln w="12700">
            <a:solidFill>
              <a:schemeClr val="tx1">
                <a:lumMod val="50000"/>
                <a:lumOff val="50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原创设计师QQ：598969553           _12"/>
          <p:cNvCxnSpPr/>
          <p:nvPr/>
        </p:nvCxnSpPr>
        <p:spPr>
          <a:xfrm rot="5400000" flipH="1" flipV="1">
            <a:off x="5433690" y="2597572"/>
            <a:ext cx="760950" cy="652156"/>
          </a:xfrm>
          <a:prstGeom prst="bentConnector3">
            <a:avLst/>
          </a:prstGeom>
          <a:ln w="12700">
            <a:solidFill>
              <a:schemeClr val="tx1">
                <a:lumMod val="50000"/>
                <a:lumOff val="50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原创设计师QQ：598969553           _13"/>
          <p:cNvCxnSpPr/>
          <p:nvPr/>
        </p:nvCxnSpPr>
        <p:spPr>
          <a:xfrm rot="16200000" flipH="1">
            <a:off x="7186652" y="4410262"/>
            <a:ext cx="758918" cy="650415"/>
          </a:xfrm>
          <a:prstGeom prst="bentConnector3">
            <a:avLst/>
          </a:prstGeom>
          <a:ln w="12700">
            <a:solidFill>
              <a:schemeClr val="tx1">
                <a:lumMod val="50000"/>
                <a:lumOff val="50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原创设计师QQ：598969553           _14"/>
          <p:cNvCxnSpPr/>
          <p:nvPr/>
        </p:nvCxnSpPr>
        <p:spPr>
          <a:xfrm rot="5400000" flipH="1" flipV="1">
            <a:off x="8789747" y="2597572"/>
            <a:ext cx="760950" cy="652156"/>
          </a:xfrm>
          <a:prstGeom prst="bentConnector3">
            <a:avLst/>
          </a:prstGeom>
          <a:ln w="12700">
            <a:solidFill>
              <a:schemeClr val="tx1">
                <a:lumMod val="50000"/>
                <a:lumOff val="50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原创设计师QQ：598969553           _16"/>
          <p:cNvSpPr/>
          <p:nvPr/>
        </p:nvSpPr>
        <p:spPr>
          <a:xfrm>
            <a:off x="8582660" y="1765300"/>
            <a:ext cx="1949450" cy="730885"/>
          </a:xfrm>
          <a:prstGeom prst="rect">
            <a:avLst/>
          </a:prstGeom>
        </p:spPr>
        <p:txBody>
          <a:bodyPr wrap="square">
            <a:spAutoFit/>
          </a:bodyPr>
          <a:lstStyle/>
          <a:p>
            <a:pPr lvl="0" algn="ctr">
              <a:lnSpc>
                <a:spcPct val="130000"/>
              </a:lnSpc>
            </a:pPr>
            <a:r>
              <a:rPr lang="zh-CN" altLang="en-US" sz="1600" dirty="0">
                <a:solidFill>
                  <a:srgbClr val="1D2D46"/>
                </a:solidFill>
                <a:sym typeface="+mn-ea"/>
              </a:rPr>
              <a:t>最终的反馈给用户的综合信息界面</a:t>
            </a:r>
            <a:endParaRPr lang="zh-CN" altLang="en-US" sz="1600" dirty="0">
              <a:solidFill>
                <a:srgbClr val="1D2D46"/>
              </a:solidFill>
              <a:sym typeface="+mn-ea"/>
            </a:endParaRPr>
          </a:p>
        </p:txBody>
      </p:sp>
      <p:sp>
        <p:nvSpPr>
          <p:cNvPr id="21" name="原创设计师QQ：598969553           _18"/>
          <p:cNvSpPr/>
          <p:nvPr/>
        </p:nvSpPr>
        <p:spPr>
          <a:xfrm>
            <a:off x="6736715" y="5242560"/>
            <a:ext cx="2759710" cy="730885"/>
          </a:xfrm>
          <a:prstGeom prst="rect">
            <a:avLst/>
          </a:prstGeom>
        </p:spPr>
        <p:txBody>
          <a:bodyPr wrap="square">
            <a:spAutoFit/>
          </a:bodyPr>
          <a:lstStyle/>
          <a:p>
            <a:pPr lvl="0" algn="ctr">
              <a:lnSpc>
                <a:spcPct val="130000"/>
              </a:lnSpc>
            </a:pPr>
            <a:r>
              <a:rPr lang="zh-CN" altLang="en-US" sz="1600" dirty="0">
                <a:solidFill>
                  <a:srgbClr val="1D2D46"/>
                </a:solidFill>
                <a:sym typeface="+mn-ea"/>
              </a:rPr>
              <a:t>对中间数据文件依据现有的前端框架进行可视化处理</a:t>
            </a:r>
            <a:endParaRPr lang="zh-CN" altLang="en-US" sz="1600" dirty="0">
              <a:solidFill>
                <a:srgbClr val="1D2D46"/>
              </a:solidFill>
              <a:sym typeface="+mn-ea"/>
            </a:endParaRPr>
          </a:p>
        </p:txBody>
      </p:sp>
      <p:sp>
        <p:nvSpPr>
          <p:cNvPr id="22" name="原创设计师QQ：598969553           _19"/>
          <p:cNvSpPr/>
          <p:nvPr/>
        </p:nvSpPr>
        <p:spPr>
          <a:xfrm>
            <a:off x="2450465" y="5242560"/>
            <a:ext cx="3407410" cy="730885"/>
          </a:xfrm>
          <a:prstGeom prst="rect">
            <a:avLst/>
          </a:prstGeom>
        </p:spPr>
        <p:txBody>
          <a:bodyPr wrap="square">
            <a:spAutoFit/>
          </a:bodyPr>
          <a:lstStyle/>
          <a:p>
            <a:pPr lvl="0" algn="ctr">
              <a:lnSpc>
                <a:spcPct val="130000"/>
              </a:lnSpc>
            </a:pPr>
            <a:r>
              <a:rPr lang="zh-CN" altLang="en-US" sz="1600" dirty="0">
                <a:solidFill>
                  <a:srgbClr val="1D2D46"/>
                </a:solidFill>
                <a:sym typeface="+mn-ea"/>
              </a:rPr>
              <a:t>将用户数据进行事件抽取、信息分类等处理，生成分析结果数据</a:t>
            </a:r>
            <a:endParaRPr lang="zh-CN" altLang="en-US" sz="1600" dirty="0">
              <a:solidFill>
                <a:srgbClr val="1D2D46"/>
              </a:solidFill>
              <a:sym typeface="+mn-ea"/>
            </a:endParaRPr>
          </a:p>
        </p:txBody>
      </p:sp>
      <p:sp>
        <p:nvSpPr>
          <p:cNvPr id="23" name="原创设计师QQ：598969553           _20"/>
          <p:cNvSpPr/>
          <p:nvPr/>
        </p:nvSpPr>
        <p:spPr>
          <a:xfrm>
            <a:off x="5298440" y="1765300"/>
            <a:ext cx="1877695" cy="730885"/>
          </a:xfrm>
          <a:prstGeom prst="rect">
            <a:avLst/>
          </a:prstGeom>
        </p:spPr>
        <p:txBody>
          <a:bodyPr wrap="square">
            <a:spAutoFit/>
          </a:bodyPr>
          <a:lstStyle/>
          <a:p>
            <a:pPr lvl="0" algn="ctr">
              <a:lnSpc>
                <a:spcPct val="130000"/>
              </a:lnSpc>
            </a:pPr>
            <a:r>
              <a:rPr lang="zh-CN" altLang="en-US" sz="1600" dirty="0">
                <a:solidFill>
                  <a:srgbClr val="1D2D46"/>
                </a:solidFill>
                <a:sym typeface="+mn-ea"/>
              </a:rPr>
              <a:t>符合前端格式需要的数据文件</a:t>
            </a:r>
            <a:endParaRPr lang="zh-CN" altLang="en-US" sz="1600" dirty="0">
              <a:solidFill>
                <a:srgbClr val="1D2D46"/>
              </a:solidFill>
              <a:sym typeface="+mn-ea"/>
            </a:endParaRPr>
          </a:p>
        </p:txBody>
      </p:sp>
      <p:sp>
        <p:nvSpPr>
          <p:cNvPr id="24" name="原创设计师QQ：598969553           _21"/>
          <p:cNvSpPr/>
          <p:nvPr/>
        </p:nvSpPr>
        <p:spPr>
          <a:xfrm>
            <a:off x="1591310" y="1765300"/>
            <a:ext cx="2190750" cy="730885"/>
          </a:xfrm>
          <a:prstGeom prst="rect">
            <a:avLst/>
          </a:prstGeom>
        </p:spPr>
        <p:txBody>
          <a:bodyPr wrap="square">
            <a:spAutoFit/>
          </a:bodyPr>
          <a:lstStyle/>
          <a:p>
            <a:pPr algn="ctr">
              <a:lnSpc>
                <a:spcPct val="130000"/>
              </a:lnSpc>
            </a:pPr>
            <a:r>
              <a:rPr lang="zh-CN" altLang="en-US" sz="1600" dirty="0">
                <a:solidFill>
                  <a:srgbClr val="1D2D46"/>
                </a:solidFill>
              </a:rPr>
              <a:t>由用户提供具有特定格式的数据文件</a:t>
            </a:r>
            <a:endParaRPr lang="zh-CN" altLang="en-US" sz="1600" dirty="0">
              <a:solidFill>
                <a:srgbClr val="1D2D46"/>
              </a:solidFill>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811579" y="435134"/>
            <a:ext cx="7886700" cy="431800"/>
          </a:xfrm>
        </p:spPr>
        <p:txBody>
          <a:bodyPr/>
          <a:lstStyle/>
          <a:p>
            <a:r>
              <a:rPr lang="zh-CN" altLang="en-US" sz="2400" dirty="0"/>
              <a:t>技术方案</a:t>
            </a:r>
            <a:endParaRPr lang="zh-CN" altLang="en-US" sz="2400" dirty="0"/>
          </a:p>
        </p:txBody>
      </p:sp>
      <p:sp>
        <p:nvSpPr>
          <p:cNvPr id="6" name="原创设计师QQ598969553        _3"/>
          <p:cNvSpPr/>
          <p:nvPr/>
        </p:nvSpPr>
        <p:spPr>
          <a:xfrm>
            <a:off x="2741527" y="1601764"/>
            <a:ext cx="2746728" cy="854163"/>
          </a:xfrm>
          <a:prstGeom prst="rightArrow">
            <a:avLst>
              <a:gd name="adj1" fmla="val 72581"/>
              <a:gd name="adj2" fmla="val 46774"/>
            </a:avLst>
          </a:prstGeom>
          <a:solidFill>
            <a:srgbClr val="FBF4D9"/>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dirty="0">
              <a:latin typeface="微软雅黑" panose="020B0503020204020204" pitchFamily="34" charset="-122"/>
              <a:ea typeface="微软雅黑" panose="020B0503020204020204" pitchFamily="34" charset="-122"/>
            </a:endParaRPr>
          </a:p>
        </p:txBody>
      </p:sp>
      <p:sp>
        <p:nvSpPr>
          <p:cNvPr id="7" name="原创设计师QQ598969553        _4"/>
          <p:cNvSpPr/>
          <p:nvPr/>
        </p:nvSpPr>
        <p:spPr>
          <a:xfrm>
            <a:off x="2741527" y="2809590"/>
            <a:ext cx="2746728" cy="854163"/>
          </a:xfrm>
          <a:prstGeom prst="rightArrow">
            <a:avLst>
              <a:gd name="adj1" fmla="val 72581"/>
              <a:gd name="adj2" fmla="val 46774"/>
            </a:avLst>
          </a:prstGeom>
          <a:solidFill>
            <a:srgbClr val="FBF4D9"/>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dirty="0">
              <a:latin typeface="微软雅黑" panose="020B0503020204020204" pitchFamily="34" charset="-122"/>
              <a:ea typeface="微软雅黑" panose="020B0503020204020204" pitchFamily="34" charset="-122"/>
            </a:endParaRPr>
          </a:p>
        </p:txBody>
      </p:sp>
      <p:sp>
        <p:nvSpPr>
          <p:cNvPr id="8" name="原创设计师QQ598969553        _5"/>
          <p:cNvSpPr/>
          <p:nvPr/>
        </p:nvSpPr>
        <p:spPr>
          <a:xfrm>
            <a:off x="2741527" y="4017413"/>
            <a:ext cx="2746728" cy="852094"/>
          </a:xfrm>
          <a:prstGeom prst="rightArrow">
            <a:avLst>
              <a:gd name="adj1" fmla="val 72581"/>
              <a:gd name="adj2" fmla="val 46774"/>
            </a:avLst>
          </a:prstGeom>
          <a:solidFill>
            <a:srgbClr val="FBF4D9"/>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dirty="0">
              <a:latin typeface="微软雅黑" panose="020B0503020204020204" pitchFamily="34" charset="-122"/>
              <a:ea typeface="微软雅黑" panose="020B0503020204020204" pitchFamily="34" charset="-122"/>
            </a:endParaRPr>
          </a:p>
        </p:txBody>
      </p:sp>
      <p:sp>
        <p:nvSpPr>
          <p:cNvPr id="9" name="原创设计师QQ598969553        _6"/>
          <p:cNvSpPr/>
          <p:nvPr/>
        </p:nvSpPr>
        <p:spPr>
          <a:xfrm>
            <a:off x="2741527" y="5223169"/>
            <a:ext cx="2746728" cy="854162"/>
          </a:xfrm>
          <a:prstGeom prst="rightArrow">
            <a:avLst>
              <a:gd name="adj1" fmla="val 72581"/>
              <a:gd name="adj2" fmla="val 46774"/>
            </a:avLst>
          </a:prstGeom>
          <a:solidFill>
            <a:srgbClr val="FBF4D9"/>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dirty="0">
              <a:latin typeface="微软雅黑" panose="020B0503020204020204" pitchFamily="34" charset="-122"/>
              <a:ea typeface="微软雅黑" panose="020B0503020204020204" pitchFamily="34" charset="-122"/>
            </a:endParaRPr>
          </a:p>
        </p:txBody>
      </p:sp>
      <p:grpSp>
        <p:nvGrpSpPr>
          <p:cNvPr id="10" name="原创设计师QQ598969553        _7"/>
          <p:cNvGrpSpPr/>
          <p:nvPr/>
        </p:nvGrpSpPr>
        <p:grpSpPr>
          <a:xfrm>
            <a:off x="1384713" y="1601764"/>
            <a:ext cx="2593671" cy="854163"/>
            <a:chOff x="1160779" y="1356905"/>
            <a:chExt cx="1881166" cy="619517"/>
          </a:xfrm>
          <a:solidFill>
            <a:srgbClr val="0070C0"/>
          </a:solidFill>
        </p:grpSpPr>
        <p:sp>
          <p:nvSpPr>
            <p:cNvPr id="11" name="直角三角形 10"/>
            <p:cNvSpPr/>
            <p:nvPr/>
          </p:nvSpPr>
          <p:spPr>
            <a:xfrm flipV="1">
              <a:off x="2936936" y="1880419"/>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12" name="直角三角形 11"/>
            <p:cNvSpPr/>
            <p:nvPr/>
          </p:nvSpPr>
          <p:spPr>
            <a:xfrm>
              <a:off x="2936936" y="1356905"/>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13" name="矩形 12"/>
            <p:cNvSpPr/>
            <p:nvPr/>
          </p:nvSpPr>
          <p:spPr>
            <a:xfrm>
              <a:off x="1160779" y="1356905"/>
              <a:ext cx="1776157" cy="619517"/>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000" b="1" dirty="0">
                  <a:latin typeface="微软雅黑" panose="020B0503020204020204" pitchFamily="34" charset="-122"/>
                  <a:ea typeface="微软雅黑" panose="020B0503020204020204" pitchFamily="34" charset="-122"/>
                </a:rPr>
                <a:t>第一阶段</a:t>
              </a:r>
              <a:endParaRPr lang="zh-CN" altLang="en-US" sz="2000" b="1" dirty="0">
                <a:latin typeface="微软雅黑" panose="020B0503020204020204" pitchFamily="34" charset="-122"/>
                <a:ea typeface="微软雅黑" panose="020B0503020204020204" pitchFamily="34" charset="-122"/>
              </a:endParaRPr>
            </a:p>
          </p:txBody>
        </p:sp>
      </p:grpSp>
      <p:grpSp>
        <p:nvGrpSpPr>
          <p:cNvPr id="14" name="原创设计师QQ598969553        _8"/>
          <p:cNvGrpSpPr/>
          <p:nvPr/>
        </p:nvGrpSpPr>
        <p:grpSpPr>
          <a:xfrm>
            <a:off x="1384713" y="2809588"/>
            <a:ext cx="2593671" cy="854165"/>
            <a:chOff x="1160779" y="2232929"/>
            <a:chExt cx="1881166" cy="619518"/>
          </a:xfrm>
          <a:solidFill>
            <a:srgbClr val="0070C0"/>
          </a:solidFill>
        </p:grpSpPr>
        <p:sp>
          <p:nvSpPr>
            <p:cNvPr id="15" name="直角三角形 14"/>
            <p:cNvSpPr/>
            <p:nvPr/>
          </p:nvSpPr>
          <p:spPr>
            <a:xfrm flipV="1">
              <a:off x="2936936" y="2756444"/>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16" name="直角三角形 15"/>
            <p:cNvSpPr/>
            <p:nvPr/>
          </p:nvSpPr>
          <p:spPr>
            <a:xfrm>
              <a:off x="2936936" y="2232929"/>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17" name="矩形 16"/>
            <p:cNvSpPr/>
            <p:nvPr/>
          </p:nvSpPr>
          <p:spPr>
            <a:xfrm>
              <a:off x="1160779" y="2232930"/>
              <a:ext cx="1776157" cy="619517"/>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000" b="1" dirty="0">
                  <a:latin typeface="微软雅黑" panose="020B0503020204020204" pitchFamily="34" charset="-122"/>
                  <a:ea typeface="微软雅黑" panose="020B0503020204020204" pitchFamily="34" charset="-122"/>
                </a:rPr>
                <a:t>第二阶段</a:t>
              </a:r>
              <a:endParaRPr lang="zh-CN" altLang="en-US" sz="2000" b="1" dirty="0">
                <a:latin typeface="微软雅黑" panose="020B0503020204020204" pitchFamily="34" charset="-122"/>
                <a:ea typeface="微软雅黑" panose="020B0503020204020204" pitchFamily="34" charset="-122"/>
              </a:endParaRPr>
            </a:p>
          </p:txBody>
        </p:sp>
      </p:grpSp>
      <p:grpSp>
        <p:nvGrpSpPr>
          <p:cNvPr id="18" name="原创设计师QQ598969553        _9"/>
          <p:cNvGrpSpPr/>
          <p:nvPr/>
        </p:nvGrpSpPr>
        <p:grpSpPr>
          <a:xfrm>
            <a:off x="1384713" y="4017413"/>
            <a:ext cx="2593671" cy="852094"/>
            <a:chOff x="1160779" y="3108953"/>
            <a:chExt cx="1881166" cy="618016"/>
          </a:xfrm>
          <a:solidFill>
            <a:srgbClr val="0070C0"/>
          </a:solidFill>
        </p:grpSpPr>
        <p:sp>
          <p:nvSpPr>
            <p:cNvPr id="19" name="直角三角形 18"/>
            <p:cNvSpPr/>
            <p:nvPr/>
          </p:nvSpPr>
          <p:spPr>
            <a:xfrm flipV="1">
              <a:off x="2936936" y="3630966"/>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20" name="直角三角形 19"/>
            <p:cNvSpPr/>
            <p:nvPr/>
          </p:nvSpPr>
          <p:spPr>
            <a:xfrm>
              <a:off x="2936936" y="3108953"/>
              <a:ext cx="105009" cy="945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21" name="矩形 20"/>
            <p:cNvSpPr/>
            <p:nvPr/>
          </p:nvSpPr>
          <p:spPr>
            <a:xfrm>
              <a:off x="1160779" y="3108953"/>
              <a:ext cx="1776157" cy="618016"/>
            </a:xfrm>
            <a:prstGeom prst="rect">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000" b="1" dirty="0">
                  <a:latin typeface="微软雅黑" panose="020B0503020204020204" pitchFamily="34" charset="-122"/>
                  <a:ea typeface="微软雅黑" panose="020B0503020204020204" pitchFamily="34" charset="-122"/>
                </a:rPr>
                <a:t>第三阶段</a:t>
              </a:r>
              <a:endParaRPr lang="zh-CN" altLang="en-US" sz="2000" b="1" dirty="0">
                <a:latin typeface="微软雅黑" panose="020B0503020204020204" pitchFamily="34" charset="-122"/>
                <a:ea typeface="微软雅黑" panose="020B0503020204020204" pitchFamily="34" charset="-122"/>
              </a:endParaRPr>
            </a:p>
          </p:txBody>
        </p:sp>
      </p:grpSp>
      <p:grpSp>
        <p:nvGrpSpPr>
          <p:cNvPr id="22" name="原创设计师QQ598969553        _10"/>
          <p:cNvGrpSpPr/>
          <p:nvPr/>
        </p:nvGrpSpPr>
        <p:grpSpPr>
          <a:xfrm>
            <a:off x="1384713" y="5223168"/>
            <a:ext cx="2593671" cy="854163"/>
            <a:chOff x="1160779" y="3983476"/>
            <a:chExt cx="1881166" cy="619517"/>
          </a:xfrm>
          <a:solidFill>
            <a:srgbClr val="0070C0"/>
          </a:solidFill>
        </p:grpSpPr>
        <p:sp>
          <p:nvSpPr>
            <p:cNvPr id="23" name="直角三角形 22"/>
            <p:cNvSpPr/>
            <p:nvPr/>
          </p:nvSpPr>
          <p:spPr>
            <a:xfrm flipV="1">
              <a:off x="2936936" y="4506990"/>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24" name="直角三角形 23"/>
            <p:cNvSpPr/>
            <p:nvPr/>
          </p:nvSpPr>
          <p:spPr>
            <a:xfrm>
              <a:off x="2936936" y="3983476"/>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25" name="矩形 24"/>
            <p:cNvSpPr/>
            <p:nvPr/>
          </p:nvSpPr>
          <p:spPr>
            <a:xfrm>
              <a:off x="1160779" y="3983477"/>
              <a:ext cx="1776157" cy="619516"/>
            </a:xfrm>
            <a:prstGeom prst="rect">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000" b="1" dirty="0">
                  <a:latin typeface="微软雅黑" panose="020B0503020204020204" pitchFamily="34" charset="-122"/>
                  <a:ea typeface="微软雅黑" panose="020B0503020204020204" pitchFamily="34" charset="-122"/>
                </a:rPr>
                <a:t>第四阶段</a:t>
              </a:r>
              <a:endParaRPr lang="zh-CN" altLang="en-US" sz="2000" b="1" dirty="0">
                <a:latin typeface="微软雅黑" panose="020B0503020204020204" pitchFamily="34" charset="-122"/>
                <a:ea typeface="微软雅黑" panose="020B0503020204020204" pitchFamily="34" charset="-122"/>
              </a:endParaRPr>
            </a:p>
          </p:txBody>
        </p:sp>
      </p:grpSp>
      <p:sp>
        <p:nvSpPr>
          <p:cNvPr id="26" name="原创设计师QQ598969553        _11"/>
          <p:cNvSpPr/>
          <p:nvPr/>
        </p:nvSpPr>
        <p:spPr>
          <a:xfrm>
            <a:off x="5679593" y="1618192"/>
            <a:ext cx="4994625" cy="829945"/>
          </a:xfrm>
          <a:prstGeom prst="rect">
            <a:avLst/>
          </a:prstGeom>
        </p:spPr>
        <p:txBody>
          <a:bodyPr wrap="square">
            <a:spAutoFit/>
          </a:bodyPr>
          <a:lstStyle/>
          <a:p>
            <a:pPr>
              <a:lnSpc>
                <a:spcPct val="150000"/>
              </a:lnSpc>
              <a:buClr>
                <a:schemeClr val="accent2"/>
              </a:buClr>
            </a:pPr>
            <a:r>
              <a:rPr lang="zh-CN" altLang="en-US" sz="1600" dirty="0">
                <a:solidFill>
                  <a:srgbClr val="1D2D46"/>
                </a:solidFill>
              </a:rPr>
              <a:t>分析用户所提供的数据集，根据数据之间的关联关系构建用户关系网。</a:t>
            </a:r>
            <a:endParaRPr lang="zh-CN" altLang="en-US" sz="1600" dirty="0">
              <a:solidFill>
                <a:srgbClr val="1D2D46"/>
              </a:solidFill>
            </a:endParaRPr>
          </a:p>
        </p:txBody>
      </p:sp>
      <p:sp>
        <p:nvSpPr>
          <p:cNvPr id="27" name="原创设计师QQ598969553        _12"/>
          <p:cNvSpPr/>
          <p:nvPr/>
        </p:nvSpPr>
        <p:spPr>
          <a:xfrm>
            <a:off x="5679593" y="2700522"/>
            <a:ext cx="4994625" cy="1198880"/>
          </a:xfrm>
          <a:prstGeom prst="rect">
            <a:avLst/>
          </a:prstGeom>
        </p:spPr>
        <p:txBody>
          <a:bodyPr wrap="square">
            <a:spAutoFit/>
          </a:bodyPr>
          <a:lstStyle/>
          <a:p>
            <a:pPr lvl="0" algn="l">
              <a:lnSpc>
                <a:spcPct val="150000"/>
              </a:lnSpc>
              <a:buClr>
                <a:schemeClr val="accent2"/>
              </a:buClr>
            </a:pPr>
            <a:r>
              <a:rPr lang="zh-CN" altLang="en-US" sz="1600" dirty="0">
                <a:solidFill>
                  <a:srgbClr val="1D2D46"/>
                </a:solidFill>
                <a:uFillTx/>
                <a:sym typeface="+mn-ea"/>
              </a:rPr>
              <a:t>对</a:t>
            </a:r>
            <a:r>
              <a:rPr lang="zh-CN" altLang="en-US" sz="1600" dirty="0">
                <a:solidFill>
                  <a:srgbClr val="1D2D46"/>
                </a:solidFill>
                <a:uFillTx/>
                <a:sym typeface="+mn-ea"/>
              </a:rPr>
              <a:t>事件信息</a:t>
            </a:r>
            <a:r>
              <a:rPr lang="zh-CN" altLang="en-US" sz="1600" dirty="0">
                <a:solidFill>
                  <a:srgbClr val="1D2D46"/>
                </a:solidFill>
                <a:uFillTx/>
                <a:sym typeface="+mn-ea"/>
              </a:rPr>
              <a:t>(</a:t>
            </a:r>
            <a:r>
              <a:rPr lang="zh-CN" altLang="en-US" sz="1600" dirty="0">
                <a:solidFill>
                  <a:srgbClr val="1D2D46"/>
                </a:solidFill>
                <a:uFillTx/>
                <a:sym typeface="+mn-ea"/>
              </a:rPr>
              <a:t>例如九寨沟地震</a:t>
            </a:r>
            <a:r>
              <a:rPr lang="zh-CN" altLang="en-US" sz="1600" dirty="0">
                <a:solidFill>
                  <a:srgbClr val="1D2D46"/>
                </a:solidFill>
                <a:uFillTx/>
                <a:sym typeface="+mn-ea"/>
              </a:rPr>
              <a:t>)</a:t>
            </a:r>
            <a:r>
              <a:rPr lang="zh-CN" altLang="en-US" sz="1600" dirty="0">
                <a:solidFill>
                  <a:srgbClr val="1D2D46"/>
                </a:solidFill>
                <a:uFillTx/>
                <a:sym typeface="+mn-ea"/>
              </a:rPr>
              <a:t>及其相关的各个子事件信息</a:t>
            </a:r>
            <a:r>
              <a:rPr lang="en-US" altLang="zh-CN" sz="1600" dirty="0">
                <a:solidFill>
                  <a:srgbClr val="1D2D46"/>
                </a:solidFill>
                <a:uFillTx/>
                <a:sym typeface="+mn-ea"/>
              </a:rPr>
              <a:t>(</a:t>
            </a:r>
            <a:r>
              <a:rPr lang="zh-CN" altLang="en-US" sz="1600" dirty="0">
                <a:solidFill>
                  <a:srgbClr val="1D2D46"/>
                </a:solidFill>
                <a:uFillTx/>
                <a:sym typeface="+mn-ea"/>
              </a:rPr>
              <a:t>例如地震防护小知识</a:t>
            </a:r>
            <a:r>
              <a:rPr lang="en-US" altLang="zh-CN" sz="1600" dirty="0">
                <a:solidFill>
                  <a:srgbClr val="1D2D46"/>
                </a:solidFill>
                <a:uFillTx/>
                <a:sym typeface="+mn-ea"/>
              </a:rPr>
              <a:t>)</a:t>
            </a:r>
            <a:r>
              <a:rPr lang="zh-CN" altLang="en-US" sz="1600" dirty="0">
                <a:solidFill>
                  <a:srgbClr val="1D2D46"/>
                </a:solidFill>
                <a:uFillTx/>
                <a:sym typeface="+mn-ea"/>
              </a:rPr>
              <a:t>依据</a:t>
            </a:r>
            <a:r>
              <a:rPr lang="zh-CN" altLang="en-US" sz="1600" dirty="0">
                <a:solidFill>
                  <a:srgbClr val="1D2D46"/>
                </a:solidFill>
                <a:uFillTx/>
                <a:sym typeface="+mn-ea"/>
              </a:rPr>
              <a:t>热度随时间变化</a:t>
            </a:r>
            <a:r>
              <a:rPr lang="zh-CN" altLang="en-US" sz="1600" dirty="0">
                <a:solidFill>
                  <a:srgbClr val="1D2D46"/>
                </a:solidFill>
                <a:uFillTx/>
                <a:sym typeface="+mn-ea"/>
              </a:rPr>
              <a:t>进行传播分析，</a:t>
            </a:r>
            <a:r>
              <a:rPr lang="zh-CN" altLang="en-US" sz="1600" dirty="0">
                <a:solidFill>
                  <a:srgbClr val="1D2D46"/>
                </a:solidFill>
                <a:uFillTx/>
                <a:sym typeface="+mn-ea"/>
              </a:rPr>
              <a:t>定位传播异常点</a:t>
            </a:r>
            <a:r>
              <a:rPr lang="en-US" altLang="zh-CN" sz="1600" dirty="0">
                <a:solidFill>
                  <a:srgbClr val="1D2D46"/>
                </a:solidFill>
                <a:uFillTx/>
                <a:sym typeface="+mn-ea"/>
              </a:rPr>
              <a:t>(</a:t>
            </a:r>
            <a:r>
              <a:rPr lang="zh-CN" altLang="en-US" sz="1600" dirty="0">
                <a:solidFill>
                  <a:srgbClr val="1D2D46"/>
                </a:solidFill>
                <a:uFillTx/>
                <a:sym typeface="+mn-ea"/>
              </a:rPr>
              <a:t>时间点</a:t>
            </a:r>
            <a:r>
              <a:rPr lang="en-US" altLang="zh-CN" sz="1600" dirty="0">
                <a:solidFill>
                  <a:srgbClr val="1D2D46"/>
                </a:solidFill>
                <a:uFillTx/>
                <a:sym typeface="+mn-ea"/>
              </a:rPr>
              <a:t>)</a:t>
            </a:r>
            <a:r>
              <a:rPr lang="zh-CN" altLang="en-US" sz="1600" dirty="0">
                <a:solidFill>
                  <a:srgbClr val="1D2D46"/>
                </a:solidFill>
                <a:uFillTx/>
                <a:sym typeface="+mn-ea"/>
              </a:rPr>
              <a:t>。</a:t>
            </a:r>
            <a:endParaRPr lang="zh-CN" altLang="en-US" sz="1600" dirty="0">
              <a:solidFill>
                <a:srgbClr val="1D2D46"/>
              </a:solidFill>
              <a:uFillTx/>
              <a:sym typeface="+mn-ea"/>
            </a:endParaRPr>
          </a:p>
        </p:txBody>
      </p:sp>
      <p:sp>
        <p:nvSpPr>
          <p:cNvPr id="28" name="原创设计师QQ598969553        _13"/>
          <p:cNvSpPr/>
          <p:nvPr/>
        </p:nvSpPr>
        <p:spPr>
          <a:xfrm>
            <a:off x="5679593" y="3843565"/>
            <a:ext cx="4994625" cy="1568450"/>
          </a:xfrm>
          <a:prstGeom prst="rect">
            <a:avLst/>
          </a:prstGeom>
        </p:spPr>
        <p:txBody>
          <a:bodyPr wrap="square">
            <a:spAutoFit/>
          </a:bodyPr>
          <a:lstStyle/>
          <a:p>
            <a:pPr>
              <a:lnSpc>
                <a:spcPct val="150000"/>
              </a:lnSpc>
              <a:buClr>
                <a:schemeClr val="accent2"/>
              </a:buClr>
            </a:pPr>
            <a:r>
              <a:rPr lang="zh-CN" altLang="en-US" sz="1600" dirty="0">
                <a:solidFill>
                  <a:srgbClr val="1D2D46"/>
                </a:solidFill>
                <a:uFillTx/>
              </a:rPr>
              <a:t>对异常点所涉及到的文本信息进行关键词抽取和情感分类</a:t>
            </a:r>
            <a:r>
              <a:rPr lang="en-US" altLang="zh-CN" sz="1600" dirty="0">
                <a:solidFill>
                  <a:srgbClr val="1D2D46"/>
                </a:solidFill>
                <a:uFillTx/>
              </a:rPr>
              <a:t>(</a:t>
            </a:r>
            <a:r>
              <a:rPr lang="zh-CN" altLang="en-US" sz="1600" dirty="0">
                <a:solidFill>
                  <a:srgbClr val="1D2D46"/>
                </a:solidFill>
                <a:uFillTx/>
              </a:rPr>
              <a:t>为每个事件创建一个情感字典</a:t>
            </a:r>
            <a:r>
              <a:rPr lang="en-US" altLang="zh-CN" sz="1600" dirty="0">
                <a:solidFill>
                  <a:srgbClr val="1D2D46"/>
                </a:solidFill>
                <a:uFillTx/>
              </a:rPr>
              <a:t>)</a:t>
            </a:r>
            <a:r>
              <a:rPr lang="zh-CN" altLang="en-US" sz="1600" dirty="0">
                <a:solidFill>
                  <a:srgbClr val="1D2D46"/>
                </a:solidFill>
                <a:uFillTx/>
              </a:rPr>
              <a:t>，并与事件传播的初始信息进行对比分析，监测其内容是否与整体事件信息有偏离。</a:t>
            </a:r>
            <a:endParaRPr lang="zh-CN" altLang="en-US" sz="1600" dirty="0">
              <a:solidFill>
                <a:srgbClr val="1D2D46"/>
              </a:solidFill>
              <a:uFillTx/>
            </a:endParaRPr>
          </a:p>
        </p:txBody>
      </p:sp>
      <p:sp>
        <p:nvSpPr>
          <p:cNvPr id="29" name="原创设计师QQ598969553        _14"/>
          <p:cNvSpPr/>
          <p:nvPr/>
        </p:nvSpPr>
        <p:spPr>
          <a:xfrm>
            <a:off x="5679593" y="5354766"/>
            <a:ext cx="4994625" cy="829945"/>
          </a:xfrm>
          <a:prstGeom prst="rect">
            <a:avLst/>
          </a:prstGeom>
        </p:spPr>
        <p:txBody>
          <a:bodyPr wrap="square">
            <a:spAutoFit/>
          </a:bodyPr>
          <a:lstStyle/>
          <a:p>
            <a:pPr>
              <a:lnSpc>
                <a:spcPct val="150000"/>
              </a:lnSpc>
              <a:buClr>
                <a:schemeClr val="accent2"/>
              </a:buClr>
            </a:pPr>
            <a:r>
              <a:rPr lang="zh-CN" altLang="en-US" sz="1600" dirty="0">
                <a:solidFill>
                  <a:srgbClr val="1D2D46"/>
                </a:solidFill>
              </a:rPr>
              <a:t>通过异常文本定位到文本首发用户，并结合该文本的转发关系和用户关系网查找该信息的制造和推动者。</a:t>
            </a:r>
            <a:endParaRPr lang="zh-CN" altLang="en-US" sz="1600" dirty="0">
              <a:solidFill>
                <a:srgbClr val="1D2D46"/>
              </a:solidFill>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778559" y="429419"/>
            <a:ext cx="7886700" cy="431800"/>
          </a:xfrm>
        </p:spPr>
        <p:txBody>
          <a:bodyPr/>
          <a:lstStyle/>
          <a:p>
            <a:r>
              <a:rPr lang="zh-CN" altLang="en-US" sz="2400" dirty="0"/>
              <a:t>当前进展</a:t>
            </a:r>
            <a:endParaRPr lang="zh-CN" altLang="en-US" sz="2400" dirty="0"/>
          </a:p>
        </p:txBody>
      </p:sp>
      <p:graphicFrame>
        <p:nvGraphicFramePr>
          <p:cNvPr id="3" name="表格 2"/>
          <p:cNvGraphicFramePr/>
          <p:nvPr/>
        </p:nvGraphicFramePr>
        <p:xfrm>
          <a:off x="1774825" y="1538605"/>
          <a:ext cx="8446770" cy="5067300"/>
        </p:xfrm>
        <a:graphic>
          <a:graphicData uri="http://schemas.openxmlformats.org/drawingml/2006/table">
            <a:tbl>
              <a:tblPr firstRow="1" bandRow="1">
                <a:tableStyleId>{5C22544A-7EE6-4342-B048-85BDC9FD1C3A}</a:tableStyleId>
              </a:tblPr>
              <a:tblGrid>
                <a:gridCol w="2815590"/>
                <a:gridCol w="2815590"/>
                <a:gridCol w="2815590"/>
              </a:tblGrid>
              <a:tr h="340360">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转发者</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solidFill>
                      <a:schemeClr val="accent1">
                        <a:lumMod val="75000"/>
                        <a:lumOff val="25000"/>
                      </a:schemeClr>
                    </a:solidFill>
                  </a:tcP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发布者</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solidFill>
                      <a:schemeClr val="accent1">
                        <a:lumMod val="75000"/>
                        <a:lumOff val="25000"/>
                      </a:schemeClr>
                    </a:solidFill>
                  </a:tcP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转发次数</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solidFill>
                      <a:schemeClr val="accent1">
                        <a:lumMod val="75000"/>
                        <a:lumOff val="25000"/>
                      </a:schemeClr>
                    </a:solidFill>
                  </a:tcPr>
                </a:tc>
              </a:tr>
              <a:tr h="339725">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新浪新闻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中国新闻社</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6</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40360">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新浪新闻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NULL</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199</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40360">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新浪新闻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央视网</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171</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39725">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新浪新闻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澎湃新闻</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90</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40360">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新浪新闻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新华社</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65</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40360">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新浪新闻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四川新闻网</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9</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39725">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新浪新闻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中新网</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40360">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新浪新闻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华西都市报</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40360">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新浪新闻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成都日报</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40360">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人民网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现代快报</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39725">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人民网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西宁晚报</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40360">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人民网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宿迁网</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40360">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人民网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成都商报电子版</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8</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04800">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人民网  </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女性之声</a:t>
                      </a:r>
                      <a:endParaRPr lang="zh-CN" altLang="en-US"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fontAlgn="auto">
                        <a:buNone/>
                      </a:pPr>
                      <a:r>
                        <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en-US" altLang="zh-CN" sz="2000" b="0">
                        <a:ln>
                          <a:noFill/>
                        </a:ln>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bl>
          </a:graphicData>
        </a:graphic>
      </p:graphicFrame>
      <p:sp>
        <p:nvSpPr>
          <p:cNvPr id="49" name="文本框 48"/>
          <p:cNvSpPr txBox="1"/>
          <p:nvPr/>
        </p:nvSpPr>
        <p:spPr>
          <a:xfrm>
            <a:off x="1151890" y="1015365"/>
            <a:ext cx="4480560" cy="368300"/>
          </a:xfrm>
          <a:prstGeom prst="rect">
            <a:avLst/>
          </a:prstGeom>
          <a:noFill/>
        </p:spPr>
        <p:txBody>
          <a:bodyPr wrap="square" rtlCol="0">
            <a:spAutoFit/>
          </a:bodyPr>
          <a:p>
            <a:r>
              <a:rPr lang="zh-CN" altLang="en-US" dirty="0">
                <a:solidFill>
                  <a:schemeClr val="accent1"/>
                </a:solidFill>
                <a:latin typeface="微软雅黑" panose="020B0503020204020204" pitchFamily="34" charset="-122"/>
                <a:ea typeface="微软雅黑" panose="020B0503020204020204" pitchFamily="34" charset="-122"/>
              </a:rPr>
              <a:t>根据源数据文件整理提取出关联转发关系:</a:t>
            </a:r>
            <a:endParaRPr lang="zh-CN" altLang="en-US"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778559" y="429419"/>
            <a:ext cx="7886700" cy="431800"/>
          </a:xfrm>
        </p:spPr>
        <p:txBody>
          <a:bodyPr/>
          <a:lstStyle/>
          <a:p>
            <a:r>
              <a:rPr lang="zh-CN" altLang="en-US" sz="2400" dirty="0"/>
              <a:t>当前进展</a:t>
            </a:r>
            <a:endParaRPr lang="zh-CN" altLang="en-US" sz="2400" dirty="0"/>
          </a:p>
        </p:txBody>
      </p:sp>
      <p:sp>
        <p:nvSpPr>
          <p:cNvPr id="49" name="文本框 48"/>
          <p:cNvSpPr txBox="1"/>
          <p:nvPr/>
        </p:nvSpPr>
        <p:spPr>
          <a:xfrm>
            <a:off x="1151890" y="1015365"/>
            <a:ext cx="4480560" cy="645160"/>
          </a:xfrm>
          <a:prstGeom prst="rect">
            <a:avLst/>
          </a:prstGeom>
          <a:noFill/>
        </p:spPr>
        <p:txBody>
          <a:bodyPr wrap="square" rtlCol="0">
            <a:spAutoFit/>
          </a:bodyPr>
          <a:p>
            <a:r>
              <a:rPr lang="zh-CN" altLang="en-US" dirty="0">
                <a:solidFill>
                  <a:schemeClr val="accent1"/>
                </a:solidFill>
                <a:latin typeface="微软雅黑" panose="020B0503020204020204" pitchFamily="34" charset="-122"/>
                <a:ea typeface="微软雅黑" panose="020B0503020204020204" pitchFamily="34" charset="-122"/>
              </a:rPr>
              <a:t>事件传播热度与时间关系曲线：</a:t>
            </a:r>
            <a:endParaRPr lang="zh-CN" altLang="en-US" dirty="0">
              <a:solidFill>
                <a:schemeClr val="accent1"/>
              </a:solidFill>
              <a:latin typeface="微软雅黑" panose="020B0503020204020204" pitchFamily="34" charset="-122"/>
              <a:ea typeface="微软雅黑" panose="020B0503020204020204" pitchFamily="34" charset="-122"/>
            </a:endParaRPr>
          </a:p>
          <a:p>
            <a:r>
              <a:rPr lang="en-US" altLang="zh-CN" dirty="0">
                <a:solidFill>
                  <a:schemeClr val="accent1"/>
                </a:solidFill>
                <a:latin typeface="微软雅黑" panose="020B0503020204020204" pitchFamily="34" charset="-122"/>
                <a:ea typeface="微软雅黑" panose="020B0503020204020204" pitchFamily="34" charset="-122"/>
              </a:rPr>
              <a:t>(2017/8/8-2018/1/9 </a:t>
            </a:r>
            <a:r>
              <a:rPr lang="zh-CN" altLang="en-US" dirty="0">
                <a:solidFill>
                  <a:schemeClr val="accent1"/>
                </a:solidFill>
                <a:latin typeface="微软雅黑" panose="020B0503020204020204" pitchFamily="34" charset="-122"/>
                <a:ea typeface="微软雅黑" panose="020B0503020204020204" pitchFamily="34" charset="-122"/>
              </a:rPr>
              <a:t>以天为单位</a:t>
            </a:r>
            <a:r>
              <a:rPr lang="en-US" altLang="zh-CN" dirty="0">
                <a:solidFill>
                  <a:schemeClr val="accent1"/>
                </a:solidFill>
                <a:latin typeface="微软雅黑" panose="020B0503020204020204" pitchFamily="34" charset="-122"/>
                <a:ea typeface="微软雅黑" panose="020B0503020204020204" pitchFamily="34" charset="-122"/>
              </a:rPr>
              <a:t>)</a:t>
            </a:r>
            <a:endParaRPr lang="zh-CN" altLang="en-US" dirty="0">
              <a:solidFill>
                <a:schemeClr val="accent1"/>
              </a:solidFill>
              <a:latin typeface="微软雅黑" panose="020B0503020204020204" pitchFamily="34" charset="-122"/>
              <a:ea typeface="微软雅黑" panose="020B0503020204020204" pitchFamily="34" charset="-122"/>
            </a:endParaRPr>
          </a:p>
        </p:txBody>
      </p:sp>
      <p:pic>
        <p:nvPicPr>
          <p:cNvPr id="5" name="图片 4" descr="day_count"/>
          <p:cNvPicPr>
            <a:picLocks noChangeAspect="1"/>
          </p:cNvPicPr>
          <p:nvPr/>
        </p:nvPicPr>
        <p:blipFill>
          <a:blip r:embed="rId1"/>
          <a:srcRect l="1074" t="8729" r="-1074" b="-827"/>
          <a:stretch>
            <a:fillRect/>
          </a:stretch>
        </p:blipFill>
        <p:spPr>
          <a:xfrm>
            <a:off x="1226185" y="1951355"/>
            <a:ext cx="9458325" cy="4100195"/>
          </a:xfrm>
          <a:prstGeom prst="rect">
            <a:avLst/>
          </a:prstGeom>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778559" y="429419"/>
            <a:ext cx="7886700" cy="431800"/>
          </a:xfrm>
        </p:spPr>
        <p:txBody>
          <a:bodyPr/>
          <a:lstStyle/>
          <a:p>
            <a:r>
              <a:rPr lang="zh-CN" altLang="en-US" sz="2400" dirty="0"/>
              <a:t>当前进展</a:t>
            </a:r>
            <a:endParaRPr lang="zh-CN" altLang="en-US" sz="2400" dirty="0"/>
          </a:p>
        </p:txBody>
      </p:sp>
      <p:sp>
        <p:nvSpPr>
          <p:cNvPr id="49" name="文本框 48"/>
          <p:cNvSpPr txBox="1"/>
          <p:nvPr/>
        </p:nvSpPr>
        <p:spPr>
          <a:xfrm>
            <a:off x="1151890" y="1015365"/>
            <a:ext cx="5006340" cy="645160"/>
          </a:xfrm>
          <a:prstGeom prst="rect">
            <a:avLst/>
          </a:prstGeom>
          <a:noFill/>
        </p:spPr>
        <p:txBody>
          <a:bodyPr wrap="square" rtlCol="0">
            <a:spAutoFit/>
          </a:bodyPr>
          <a:p>
            <a:r>
              <a:rPr lang="zh-CN" altLang="en-US" dirty="0">
                <a:solidFill>
                  <a:schemeClr val="accent1"/>
                </a:solidFill>
                <a:latin typeface="微软雅黑" panose="020B0503020204020204" pitchFamily="34" charset="-122"/>
                <a:ea typeface="微软雅黑" panose="020B0503020204020204" pitchFamily="34" charset="-122"/>
              </a:rPr>
              <a:t>事件传播热度与时间关系曲线，识别异常点：</a:t>
            </a:r>
            <a:endParaRPr lang="zh-CN" altLang="en-US" dirty="0">
              <a:solidFill>
                <a:schemeClr val="accent1"/>
              </a:solidFill>
              <a:latin typeface="微软雅黑" panose="020B0503020204020204" pitchFamily="34" charset="-122"/>
              <a:ea typeface="微软雅黑" panose="020B0503020204020204" pitchFamily="34" charset="-122"/>
            </a:endParaRPr>
          </a:p>
          <a:p>
            <a:r>
              <a:rPr lang="en-US" altLang="zh-CN" dirty="0">
                <a:solidFill>
                  <a:schemeClr val="accent1"/>
                </a:solidFill>
                <a:latin typeface="微软雅黑" panose="020B0503020204020204" pitchFamily="34" charset="-122"/>
                <a:ea typeface="微软雅黑" panose="020B0503020204020204" pitchFamily="34" charset="-122"/>
              </a:rPr>
              <a:t>(2017/8/8-2017/8/18 </a:t>
            </a:r>
            <a:r>
              <a:rPr lang="zh-CN" altLang="en-US" dirty="0">
                <a:solidFill>
                  <a:schemeClr val="accent1"/>
                </a:solidFill>
                <a:latin typeface="微软雅黑" panose="020B0503020204020204" pitchFamily="34" charset="-122"/>
                <a:ea typeface="微软雅黑" panose="020B0503020204020204" pitchFamily="34" charset="-122"/>
              </a:rPr>
              <a:t>以小时为单位</a:t>
            </a:r>
            <a:r>
              <a:rPr lang="en-US" altLang="zh-CN" dirty="0">
                <a:solidFill>
                  <a:schemeClr val="accent1"/>
                </a:solidFill>
                <a:latin typeface="微软雅黑" panose="020B0503020204020204" pitchFamily="34" charset="-122"/>
                <a:ea typeface="微软雅黑" panose="020B0503020204020204" pitchFamily="34" charset="-122"/>
              </a:rPr>
              <a:t>)</a:t>
            </a:r>
            <a:endParaRPr lang="zh-CN" altLang="en-US" dirty="0">
              <a:solidFill>
                <a:schemeClr val="accent1"/>
              </a:solidFill>
              <a:latin typeface="微软雅黑" panose="020B0503020204020204" pitchFamily="34" charset="-122"/>
              <a:ea typeface="微软雅黑" panose="020B0503020204020204" pitchFamily="34" charset="-122"/>
            </a:endParaRPr>
          </a:p>
        </p:txBody>
      </p:sp>
      <p:pic>
        <p:nvPicPr>
          <p:cNvPr id="2" name="图片 1" descr="hour_count"/>
          <p:cNvPicPr>
            <a:picLocks noChangeAspect="1"/>
          </p:cNvPicPr>
          <p:nvPr/>
        </p:nvPicPr>
        <p:blipFill>
          <a:blip r:embed="rId1"/>
          <a:srcRect t="9805"/>
          <a:stretch>
            <a:fillRect/>
          </a:stretch>
        </p:blipFill>
        <p:spPr>
          <a:xfrm>
            <a:off x="842645" y="2242185"/>
            <a:ext cx="10918190" cy="3176905"/>
          </a:xfrm>
          <a:prstGeom prst="rect">
            <a:avLst/>
          </a:prstGeom>
        </p:spPr>
      </p:pic>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848409" y="429419"/>
            <a:ext cx="7886700" cy="431800"/>
          </a:xfrm>
        </p:spPr>
        <p:txBody>
          <a:bodyPr/>
          <a:lstStyle/>
          <a:p>
            <a:r>
              <a:rPr lang="zh-CN" altLang="en-US" sz="2400" dirty="0"/>
              <a:t>项目难点</a:t>
            </a:r>
            <a:endParaRPr lang="zh-CN" altLang="en-US" sz="2400" dirty="0"/>
          </a:p>
        </p:txBody>
      </p:sp>
      <p:sp>
        <p:nvSpPr>
          <p:cNvPr id="6" name="Freeform 9"/>
          <p:cNvSpPr/>
          <p:nvPr/>
        </p:nvSpPr>
        <p:spPr bwMode="auto">
          <a:xfrm>
            <a:off x="3885650" y="1408170"/>
            <a:ext cx="2622227" cy="221308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3"/>
          </a:solidFill>
          <a:ln w="19050">
            <a:solidFill>
              <a:schemeClr val="bg1"/>
            </a:solidFill>
            <a:round/>
          </a:ln>
        </p:spPr>
        <p:txBody>
          <a:bodyPr vert="horz" wrap="square" lIns="121920" tIns="60960" rIns="121920" bIns="60960" numCol="1" anchor="t" anchorCtr="0" compatLnSpc="1"/>
          <a:lstStyle/>
          <a:p>
            <a:endParaRPr lang="en-US" sz="2400"/>
          </a:p>
        </p:txBody>
      </p:sp>
      <p:sp>
        <p:nvSpPr>
          <p:cNvPr id="7" name="Freeform 10"/>
          <p:cNvSpPr/>
          <p:nvPr/>
        </p:nvSpPr>
        <p:spPr bwMode="auto">
          <a:xfrm>
            <a:off x="6077811" y="1401196"/>
            <a:ext cx="2203787" cy="2633849"/>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4"/>
          </a:solidFill>
          <a:ln w="19050">
            <a:solidFill>
              <a:schemeClr val="bg1"/>
            </a:solidFill>
            <a:round/>
          </a:ln>
        </p:spPr>
        <p:txBody>
          <a:bodyPr vert="horz" wrap="square" lIns="121920" tIns="60960" rIns="121920" bIns="60960" numCol="1" anchor="t" anchorCtr="0" compatLnSpc="1"/>
          <a:lstStyle/>
          <a:p>
            <a:endParaRPr lang="en-US" sz="2400"/>
          </a:p>
        </p:txBody>
      </p:sp>
      <p:sp>
        <p:nvSpPr>
          <p:cNvPr id="8" name="Freeform 11"/>
          <p:cNvSpPr/>
          <p:nvPr/>
        </p:nvSpPr>
        <p:spPr bwMode="auto">
          <a:xfrm>
            <a:off x="5640775" y="3621254"/>
            <a:ext cx="2647799" cy="2192163"/>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5"/>
          </a:solidFill>
          <a:ln w="19050">
            <a:solidFill>
              <a:schemeClr val="bg1"/>
            </a:solidFill>
            <a:round/>
          </a:ln>
        </p:spPr>
        <p:txBody>
          <a:bodyPr vert="horz" wrap="square" lIns="121920" tIns="60960" rIns="121920" bIns="60960" numCol="1" anchor="t" anchorCtr="0" compatLnSpc="1"/>
          <a:lstStyle/>
          <a:p>
            <a:endParaRPr lang="en-US" sz="2400"/>
          </a:p>
        </p:txBody>
      </p:sp>
      <p:sp>
        <p:nvSpPr>
          <p:cNvPr id="9" name="Freeform 12"/>
          <p:cNvSpPr/>
          <p:nvPr/>
        </p:nvSpPr>
        <p:spPr bwMode="auto">
          <a:xfrm>
            <a:off x="3885651" y="3172593"/>
            <a:ext cx="2192164" cy="2633849"/>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6"/>
          </a:solidFill>
          <a:ln w="19050">
            <a:solidFill>
              <a:schemeClr val="bg1"/>
            </a:solidFill>
            <a:round/>
          </a:ln>
        </p:spPr>
        <p:txBody>
          <a:bodyPr vert="horz" wrap="square" lIns="121920" tIns="60960" rIns="121920" bIns="60960" numCol="1" anchor="t" anchorCtr="0" compatLnSpc="1"/>
          <a:lstStyle/>
          <a:p>
            <a:endParaRPr lang="en-US" sz="2400"/>
          </a:p>
        </p:txBody>
      </p:sp>
      <p:sp>
        <p:nvSpPr>
          <p:cNvPr id="10" name="Freeform 119"/>
          <p:cNvSpPr>
            <a:spLocks noChangeArrowheads="1"/>
          </p:cNvSpPr>
          <p:nvPr/>
        </p:nvSpPr>
        <p:spPr bwMode="auto">
          <a:xfrm>
            <a:off x="5813728" y="3324570"/>
            <a:ext cx="618848" cy="553129"/>
          </a:xfrm>
          <a:custGeom>
            <a:avLst/>
            <a:gdLst>
              <a:gd name="T0" fmla="*/ 443 w 497"/>
              <a:gd name="T1" fmla="*/ 70 h 444"/>
              <a:gd name="T2" fmla="*/ 443 w 497"/>
              <a:gd name="T3" fmla="*/ 70 h 444"/>
              <a:gd name="T4" fmla="*/ 426 w 497"/>
              <a:gd name="T5" fmla="*/ 70 h 444"/>
              <a:gd name="T6" fmla="*/ 426 w 497"/>
              <a:gd name="T7" fmla="*/ 443 h 444"/>
              <a:gd name="T8" fmla="*/ 443 w 497"/>
              <a:gd name="T9" fmla="*/ 443 h 444"/>
              <a:gd name="T10" fmla="*/ 496 w 497"/>
              <a:gd name="T11" fmla="*/ 398 h 444"/>
              <a:gd name="T12" fmla="*/ 496 w 497"/>
              <a:gd name="T13" fmla="*/ 124 h 444"/>
              <a:gd name="T14" fmla="*/ 443 w 497"/>
              <a:gd name="T15" fmla="*/ 70 h 444"/>
              <a:gd name="T16" fmla="*/ 0 w 497"/>
              <a:gd name="T17" fmla="*/ 124 h 444"/>
              <a:gd name="T18" fmla="*/ 0 w 497"/>
              <a:gd name="T19" fmla="*/ 124 h 444"/>
              <a:gd name="T20" fmla="*/ 0 w 497"/>
              <a:gd name="T21" fmla="*/ 398 h 444"/>
              <a:gd name="T22" fmla="*/ 53 w 497"/>
              <a:gd name="T23" fmla="*/ 443 h 444"/>
              <a:gd name="T24" fmla="*/ 71 w 497"/>
              <a:gd name="T25" fmla="*/ 443 h 444"/>
              <a:gd name="T26" fmla="*/ 71 w 497"/>
              <a:gd name="T27" fmla="*/ 70 h 444"/>
              <a:gd name="T28" fmla="*/ 53 w 497"/>
              <a:gd name="T29" fmla="*/ 70 h 444"/>
              <a:gd name="T30" fmla="*/ 0 w 497"/>
              <a:gd name="T31" fmla="*/ 124 h 444"/>
              <a:gd name="T32" fmla="*/ 337 w 497"/>
              <a:gd name="T33" fmla="*/ 26 h 444"/>
              <a:gd name="T34" fmla="*/ 337 w 497"/>
              <a:gd name="T35" fmla="*/ 26 h 444"/>
              <a:gd name="T36" fmla="*/ 248 w 497"/>
              <a:gd name="T37" fmla="*/ 0 h 444"/>
              <a:gd name="T38" fmla="*/ 160 w 497"/>
              <a:gd name="T39" fmla="*/ 26 h 444"/>
              <a:gd name="T40" fmla="*/ 160 w 497"/>
              <a:gd name="T41" fmla="*/ 70 h 444"/>
              <a:gd name="T42" fmla="*/ 107 w 497"/>
              <a:gd name="T43" fmla="*/ 70 h 444"/>
              <a:gd name="T44" fmla="*/ 107 w 497"/>
              <a:gd name="T45" fmla="*/ 443 h 444"/>
              <a:gd name="T46" fmla="*/ 390 w 497"/>
              <a:gd name="T47" fmla="*/ 443 h 444"/>
              <a:gd name="T48" fmla="*/ 390 w 497"/>
              <a:gd name="T49" fmla="*/ 70 h 444"/>
              <a:gd name="T50" fmla="*/ 337 w 497"/>
              <a:gd name="T51" fmla="*/ 70 h 444"/>
              <a:gd name="T52" fmla="*/ 337 w 497"/>
              <a:gd name="T53" fmla="*/ 26 h 444"/>
              <a:gd name="T54" fmla="*/ 301 w 497"/>
              <a:gd name="T55" fmla="*/ 70 h 444"/>
              <a:gd name="T56" fmla="*/ 301 w 497"/>
              <a:gd name="T57" fmla="*/ 70 h 444"/>
              <a:gd name="T58" fmla="*/ 195 w 497"/>
              <a:gd name="T59" fmla="*/ 70 h 444"/>
              <a:gd name="T60" fmla="*/ 195 w 497"/>
              <a:gd name="T61" fmla="*/ 44 h 444"/>
              <a:gd name="T62" fmla="*/ 248 w 497"/>
              <a:gd name="T63" fmla="*/ 26 h 444"/>
              <a:gd name="T64" fmla="*/ 301 w 497"/>
              <a:gd name="T65" fmla="*/ 44 h 444"/>
              <a:gd name="T66" fmla="*/ 301 w 497"/>
              <a:gd name="T67" fmla="*/ 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accent1"/>
          </a:solidFill>
          <a:ln>
            <a:noFill/>
          </a:ln>
          <a:effectLst/>
        </p:spPr>
        <p:txBody>
          <a:bodyPr wrap="none" anchor="ctr"/>
          <a:lstStyle/>
          <a:p>
            <a:endParaRPr lang="en-US" sz="900"/>
          </a:p>
        </p:txBody>
      </p:sp>
      <p:sp>
        <p:nvSpPr>
          <p:cNvPr id="11" name="Freeform 28"/>
          <p:cNvSpPr>
            <a:spLocks noChangeArrowheads="1"/>
          </p:cNvSpPr>
          <p:nvPr/>
        </p:nvSpPr>
        <p:spPr bwMode="auto">
          <a:xfrm>
            <a:off x="6944913" y="2482895"/>
            <a:ext cx="569368" cy="478671"/>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12" name="Freeform 100"/>
          <p:cNvSpPr>
            <a:spLocks noChangeArrowheads="1"/>
          </p:cNvSpPr>
          <p:nvPr/>
        </p:nvSpPr>
        <p:spPr bwMode="auto">
          <a:xfrm>
            <a:off x="4916671" y="2395633"/>
            <a:ext cx="560183" cy="361890"/>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13" name="Freeform 116"/>
          <p:cNvSpPr>
            <a:spLocks noChangeArrowheads="1"/>
          </p:cNvSpPr>
          <p:nvPr/>
        </p:nvSpPr>
        <p:spPr bwMode="auto">
          <a:xfrm>
            <a:off x="6825964" y="4375823"/>
            <a:ext cx="436249" cy="453523"/>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14" name="Freeform 154"/>
          <p:cNvSpPr>
            <a:spLocks noChangeArrowheads="1"/>
          </p:cNvSpPr>
          <p:nvPr/>
        </p:nvSpPr>
        <p:spPr bwMode="auto">
          <a:xfrm>
            <a:off x="4837974" y="4230096"/>
            <a:ext cx="358788" cy="487239"/>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15" name="原创设计师QQ：598969553           _26"/>
          <p:cNvSpPr/>
          <p:nvPr/>
        </p:nvSpPr>
        <p:spPr>
          <a:xfrm>
            <a:off x="608330" y="1562735"/>
            <a:ext cx="3108960" cy="1609725"/>
          </a:xfrm>
          <a:prstGeom prst="rect">
            <a:avLst/>
          </a:prstGeom>
        </p:spPr>
        <p:txBody>
          <a:bodyPr wrap="square">
            <a:spAutoFit/>
          </a:bodyPr>
          <a:lstStyle/>
          <a:p>
            <a:pPr algn="r">
              <a:lnSpc>
                <a:spcPct val="130000"/>
              </a:lnSpc>
            </a:pPr>
            <a:r>
              <a:rPr lang="zh-CN" altLang="en-US" sz="2000" b="1" dirty="0">
                <a:solidFill>
                  <a:schemeClr val="tx1">
                    <a:lumMod val="75000"/>
                    <a:lumOff val="25000"/>
                  </a:schemeClr>
                </a:solidFill>
                <a:latin typeface="+mj-lt"/>
                <a:ea typeface="+mj-ea"/>
                <a:cs typeface="Open Sans" panose="020B0606030504020204" pitchFamily="34" charset="0"/>
              </a:rPr>
              <a:t>用户关联关系</a:t>
            </a:r>
            <a:endParaRPr lang="zh-CN" altLang="en-US" sz="2000" b="1" dirty="0">
              <a:solidFill>
                <a:schemeClr val="tx1">
                  <a:lumMod val="75000"/>
                  <a:lumOff val="25000"/>
                </a:schemeClr>
              </a:solidFill>
              <a:latin typeface="+mj-lt"/>
              <a:ea typeface="+mj-ea"/>
              <a:cs typeface="Open Sans" panose="020B0606030504020204" pitchFamily="34" charset="0"/>
            </a:endParaRPr>
          </a:p>
          <a:p>
            <a:pPr algn="r">
              <a:lnSpc>
                <a:spcPct val="130000"/>
              </a:lnSpc>
            </a:pPr>
            <a:r>
              <a:rPr lang="zh-CN" altLang="en-US" sz="1400" dirty="0">
                <a:solidFill>
                  <a:schemeClr val="tx1">
                    <a:lumMod val="75000"/>
                    <a:lumOff val="25000"/>
                  </a:schemeClr>
                </a:solidFill>
              </a:rPr>
              <a:t>由于从各个网站和社交平台上爬取到的数据质量参差不齐，而且没有转发信息的文本居多，所以在处理相关用户之间的关联关系上较为困难</a:t>
            </a:r>
            <a:endParaRPr lang="zh-CN" altLang="en-US" sz="1400" dirty="0">
              <a:solidFill>
                <a:schemeClr val="tx1">
                  <a:lumMod val="75000"/>
                  <a:lumOff val="25000"/>
                </a:schemeClr>
              </a:solidFill>
            </a:endParaRPr>
          </a:p>
        </p:txBody>
      </p:sp>
      <p:sp>
        <p:nvSpPr>
          <p:cNvPr id="16" name="原创设计师QQ：598969553           _26"/>
          <p:cNvSpPr/>
          <p:nvPr/>
        </p:nvSpPr>
        <p:spPr>
          <a:xfrm>
            <a:off x="8735060" y="1502410"/>
            <a:ext cx="3295015" cy="1889125"/>
          </a:xfrm>
          <a:prstGeom prst="rect">
            <a:avLst/>
          </a:prstGeom>
        </p:spPr>
        <p:txBody>
          <a:bodyPr wrap="square">
            <a:spAutoFit/>
          </a:bodyPr>
          <a:lstStyle/>
          <a:p>
            <a:pPr>
              <a:lnSpc>
                <a:spcPct val="130000"/>
              </a:lnSpc>
            </a:pPr>
            <a:r>
              <a:rPr lang="zh-CN" altLang="en-US" sz="2000" b="1" dirty="0">
                <a:solidFill>
                  <a:schemeClr val="tx1">
                    <a:lumMod val="75000"/>
                    <a:lumOff val="25000"/>
                  </a:schemeClr>
                </a:solidFill>
                <a:latin typeface="+mj-lt"/>
                <a:ea typeface="+mj-ea"/>
                <a:cs typeface="Open Sans" panose="020B0606030504020204" pitchFamily="34" charset="0"/>
              </a:rPr>
              <a:t>文本情感分析</a:t>
            </a:r>
            <a:endParaRPr lang="zh-CN" altLang="en-US" sz="2000" b="1" dirty="0">
              <a:solidFill>
                <a:schemeClr val="tx1">
                  <a:lumMod val="75000"/>
                  <a:lumOff val="25000"/>
                </a:schemeClr>
              </a:solidFill>
              <a:latin typeface="+mj-lt"/>
              <a:ea typeface="+mj-ea"/>
              <a:cs typeface="Open Sans" panose="020B0606030504020204" pitchFamily="34" charset="0"/>
            </a:endParaRPr>
          </a:p>
          <a:p>
            <a:pPr>
              <a:lnSpc>
                <a:spcPct val="130000"/>
              </a:lnSpc>
            </a:pPr>
            <a:r>
              <a:rPr lang="zh-CN" altLang="en-US" sz="1400" dirty="0">
                <a:solidFill>
                  <a:schemeClr val="tx1">
                    <a:lumMod val="75000"/>
                    <a:lumOff val="25000"/>
                  </a:schemeClr>
                </a:solidFill>
              </a:rPr>
              <a:t>在抽取具体文本事件的情感关键词时，虽然为每个事件创建情感字典增加了分类的专用性，但仅仅依据情感关键词对文本进行情感分类还是会出现与实际表达情感存在偏差的情况。</a:t>
            </a:r>
            <a:endParaRPr lang="zh-CN" altLang="en-US" sz="1400" dirty="0">
              <a:solidFill>
                <a:schemeClr val="tx1">
                  <a:lumMod val="75000"/>
                  <a:lumOff val="25000"/>
                </a:schemeClr>
              </a:solidFill>
            </a:endParaRPr>
          </a:p>
        </p:txBody>
      </p:sp>
      <p:sp>
        <p:nvSpPr>
          <p:cNvPr id="17" name="原创设计师QQ：598969553           _26"/>
          <p:cNvSpPr/>
          <p:nvPr/>
        </p:nvSpPr>
        <p:spPr>
          <a:xfrm>
            <a:off x="440055" y="4230370"/>
            <a:ext cx="3277235" cy="1889125"/>
          </a:xfrm>
          <a:prstGeom prst="rect">
            <a:avLst/>
          </a:prstGeom>
        </p:spPr>
        <p:txBody>
          <a:bodyPr wrap="square">
            <a:spAutoFit/>
          </a:bodyPr>
          <a:lstStyle/>
          <a:p>
            <a:pPr algn="r">
              <a:lnSpc>
                <a:spcPct val="130000"/>
              </a:lnSpc>
            </a:pPr>
            <a:r>
              <a:rPr lang="zh-CN" altLang="en-US" sz="2000" b="1" dirty="0">
                <a:solidFill>
                  <a:schemeClr val="tx1">
                    <a:lumMod val="75000"/>
                    <a:lumOff val="25000"/>
                  </a:schemeClr>
                </a:solidFill>
                <a:latin typeface="+mj-lt"/>
                <a:ea typeface="+mj-ea"/>
                <a:cs typeface="Open Sans" panose="020B0606030504020204" pitchFamily="34" charset="0"/>
              </a:rPr>
              <a:t>文本信息异常识别</a:t>
            </a:r>
            <a:endParaRPr lang="zh-CN" altLang="en-US" sz="2000" b="1" dirty="0">
              <a:solidFill>
                <a:schemeClr val="tx1">
                  <a:lumMod val="75000"/>
                  <a:lumOff val="25000"/>
                </a:schemeClr>
              </a:solidFill>
              <a:latin typeface="+mj-lt"/>
              <a:ea typeface="+mj-ea"/>
              <a:cs typeface="Open Sans" panose="020B0606030504020204" pitchFamily="34" charset="0"/>
            </a:endParaRPr>
          </a:p>
          <a:p>
            <a:pPr algn="r">
              <a:lnSpc>
                <a:spcPct val="130000"/>
              </a:lnSpc>
            </a:pPr>
            <a:r>
              <a:rPr lang="zh-CN" altLang="en-US" sz="1400" dirty="0">
                <a:solidFill>
                  <a:schemeClr val="tx1">
                    <a:lumMod val="75000"/>
                    <a:lumOff val="25000"/>
                  </a:schemeClr>
                </a:solidFill>
              </a:rPr>
              <a:t>通过单个文本关键词与整个事件关键词库进行匹配、对文本情感与整体事件情感进行对比分析得到的文本信息异常识别存在不准确的情况，而且之前出现过的情感分类误差在此处可能进一步放大</a:t>
            </a:r>
            <a:endParaRPr lang="en-US" altLang="zh-CN" sz="1400" dirty="0">
              <a:solidFill>
                <a:schemeClr val="tx1">
                  <a:lumMod val="75000"/>
                  <a:lumOff val="25000"/>
                </a:schemeClr>
              </a:solidFill>
            </a:endParaRPr>
          </a:p>
        </p:txBody>
      </p:sp>
      <p:sp>
        <p:nvSpPr>
          <p:cNvPr id="18" name="原创设计师QQ：598969553           _26"/>
          <p:cNvSpPr/>
          <p:nvPr/>
        </p:nvSpPr>
        <p:spPr>
          <a:xfrm>
            <a:off x="8735060" y="4230370"/>
            <a:ext cx="3369310" cy="1609725"/>
          </a:xfrm>
          <a:prstGeom prst="rect">
            <a:avLst/>
          </a:prstGeom>
        </p:spPr>
        <p:txBody>
          <a:bodyPr wrap="square">
            <a:spAutoFit/>
          </a:bodyPr>
          <a:lstStyle/>
          <a:p>
            <a:pPr>
              <a:lnSpc>
                <a:spcPct val="130000"/>
              </a:lnSpc>
            </a:pPr>
            <a:r>
              <a:rPr lang="zh-CN" altLang="en-US" sz="2000" b="1" dirty="0">
                <a:solidFill>
                  <a:schemeClr val="tx1">
                    <a:lumMod val="75000"/>
                    <a:lumOff val="25000"/>
                  </a:schemeClr>
                </a:solidFill>
                <a:latin typeface="+mj-lt"/>
                <a:ea typeface="+mj-ea"/>
                <a:cs typeface="Open Sans" panose="020B0606030504020204" pitchFamily="34" charset="0"/>
              </a:rPr>
              <a:t>前端框架使用</a:t>
            </a:r>
            <a:endParaRPr lang="zh-CN" altLang="en-US" sz="2000" b="1" dirty="0">
              <a:solidFill>
                <a:schemeClr val="tx1">
                  <a:lumMod val="75000"/>
                  <a:lumOff val="25000"/>
                </a:schemeClr>
              </a:solidFill>
              <a:latin typeface="+mj-lt"/>
              <a:ea typeface="+mj-ea"/>
              <a:cs typeface="Open Sans" panose="020B0606030504020204" pitchFamily="34" charset="0"/>
            </a:endParaRPr>
          </a:p>
          <a:p>
            <a:pPr>
              <a:lnSpc>
                <a:spcPct val="130000"/>
              </a:lnSpc>
            </a:pPr>
            <a:r>
              <a:rPr lang="zh-CN" altLang="en-US" sz="1400" dirty="0">
                <a:solidFill>
                  <a:schemeClr val="tx1">
                    <a:lumMod val="75000"/>
                    <a:lumOff val="25000"/>
                  </a:schemeClr>
                </a:solidFill>
              </a:rPr>
              <a:t>由于该项目使用的前端框架之前从未接触，将其学会并能灵活运用存在不少的困难，而且由于处理展示的数据量较大，如何将用户关系合理布局也是一个难点。</a:t>
            </a:r>
            <a:endParaRPr lang="zh-CN" altLang="en-US" sz="1400" dirty="0">
              <a:solidFill>
                <a:schemeClr val="tx1">
                  <a:lumMod val="75000"/>
                  <a:lumOff val="25000"/>
                </a:schemeClr>
              </a:solidFill>
            </a:endParaRPr>
          </a:p>
        </p:txBody>
      </p:sp>
    </p:spTree>
  </p:cSld>
  <p:clrMapOvr>
    <a:masterClrMapping/>
  </p:clrMapOvr>
  <p:transition spd="slow">
    <p:wipe/>
  </p:transition>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54">
      <a:dk1>
        <a:sysClr val="windowText" lastClr="000000"/>
      </a:dk1>
      <a:lt1>
        <a:sysClr val="window" lastClr="FFFFFF"/>
      </a:lt1>
      <a:dk2>
        <a:srgbClr val="44546A"/>
      </a:dk2>
      <a:lt2>
        <a:srgbClr val="E7E6E6"/>
      </a:lt2>
      <a:accent1>
        <a:srgbClr val="1D2D46"/>
      </a:accent1>
      <a:accent2>
        <a:srgbClr val="CF253B"/>
      </a:accent2>
      <a:accent3>
        <a:srgbClr val="1D2D46"/>
      </a:accent3>
      <a:accent4>
        <a:srgbClr val="CF253B"/>
      </a:accent4>
      <a:accent5>
        <a:srgbClr val="1D2D46"/>
      </a:accent5>
      <a:accent6>
        <a:srgbClr val="CF253B"/>
      </a:accent6>
      <a:hlink>
        <a:srgbClr val="0563C1"/>
      </a:hlink>
      <a:folHlink>
        <a:srgbClr val="954F72"/>
      </a:folHlink>
    </a:clrScheme>
    <a:fontScheme name="模板">
      <a:majorFont>
        <a:latin typeface="微软雅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pct75">
          <a:fgClr>
            <a:srgbClr val="4F434A"/>
          </a:fgClr>
          <a:bgClr>
            <a:srgbClr val="918D9C"/>
          </a:bgClr>
        </a:patt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1715</Words>
  <Application>WPS 演示</Application>
  <PresentationFormat>自定义</PresentationFormat>
  <Paragraphs>203</Paragraphs>
  <Slides>10</Slides>
  <Notes>23</Notes>
  <HiddenSlides>0</HiddenSlides>
  <MMClips>2</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10</vt:i4>
      </vt:variant>
    </vt:vector>
  </HeadingPairs>
  <TitlesOfParts>
    <vt:vector size="38" baseType="lpstr">
      <vt:lpstr>Arial</vt:lpstr>
      <vt:lpstr>宋体</vt:lpstr>
      <vt:lpstr>Wingdings</vt:lpstr>
      <vt:lpstr>微软雅黑</vt:lpstr>
      <vt:lpstr>华文细黑</vt:lpstr>
      <vt:lpstr>Calibri</vt:lpstr>
      <vt:lpstr>Agency FB</vt:lpstr>
      <vt:lpstr>Calibri Light</vt:lpstr>
      <vt:lpstr>方正宋刻本秀楷简体</vt:lpstr>
      <vt:lpstr>Open Sans</vt:lpstr>
      <vt:lpstr>Lao UI</vt:lpstr>
      <vt:lpstr>Open Sans Light</vt:lpstr>
      <vt:lpstr>Arial Unicode MS</vt:lpstr>
      <vt:lpstr>等线</vt:lpstr>
      <vt:lpstr>Neris Thin</vt:lpstr>
      <vt:lpstr>Montserrat Light</vt:lpstr>
      <vt:lpstr>Calibri</vt:lpstr>
      <vt:lpstr>冬青黑体简体中文 W3</vt:lpstr>
      <vt:lpstr>Roboto</vt:lpstr>
      <vt:lpstr>Myanmar Text</vt:lpstr>
      <vt:lpstr>Gill Sans</vt:lpstr>
      <vt:lpstr>Arial</vt:lpstr>
      <vt:lpstr>Segoe Print</vt:lpstr>
      <vt:lpstr>Segoe WP Light</vt:lpstr>
      <vt:lpstr>黑体</vt:lpstr>
      <vt:lpstr>Wide Latin</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经典英伦大气简洁高端融资策划报告模版</dc:title>
  <dc:creator>第一PPT模板网：www.1ppt.com</dc:creator>
  <cp:keywords>第一PPT模板网：www.1ppt.com</cp:keywords>
  <cp:lastModifiedBy>56</cp:lastModifiedBy>
  <cp:revision>62</cp:revision>
  <dcterms:created xsi:type="dcterms:W3CDTF">2016-10-22T11:38:00Z</dcterms:created>
  <dcterms:modified xsi:type="dcterms:W3CDTF">2018-01-25T09:10:42Z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2052-10.1.0.7022</vt:lpwstr>
  </property>
</Properties>
</file>