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307" r:id="rId2"/>
    <p:sldId id="306" r:id="rId3"/>
    <p:sldId id="308" r:id="rId4"/>
    <p:sldId id="309" r:id="rId5"/>
    <p:sldId id="310" r:id="rId6"/>
    <p:sldId id="311" r:id="rId7"/>
    <p:sldId id="312" r:id="rId8"/>
    <p:sldId id="313" r:id="rId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5268" autoAdjust="0"/>
  </p:normalViewPr>
  <p:slideViewPr>
    <p:cSldViewPr>
      <p:cViewPr varScale="1">
        <p:scale>
          <a:sx n="86" d="100"/>
          <a:sy n="86" d="100"/>
        </p:scale>
        <p:origin x="4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zh-CN"/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399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00284AC-FABD-4693-88BF-215077DAC5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68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688-A86B-4781-A109-812876C857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3F763-CD71-45D3-87AC-7F294637EA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96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AADF1-0D89-471C-A1F4-380FC73B1C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91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B484C-59DD-4EB9-8396-C0F5704726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9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8EA0E-CFD3-4ACA-B83F-FFE247BDB2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14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9E6FB-5F28-4621-A490-026F062C92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25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6F3E-7054-411F-8695-416975B510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37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B2F5B-1F8B-4BCE-8FF5-BCDFA19165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76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89CF8-104B-487B-B7E9-0142651CC6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1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FA62F-6F5C-42B7-B30D-4141E081F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97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EFD5F-0EF3-45AA-9E4B-CDDCFB1A46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41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2E4F92-D2A1-4AB4-84FB-583A74EB54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980728"/>
            <a:ext cx="7772400" cy="4752528"/>
          </a:xfrm>
        </p:spPr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5400" b="1" dirty="0"/>
              <a:t>6 - b6</a:t>
            </a:r>
            <a:endParaRPr lang="en-US" altLang="zh-CN" sz="4800" b="1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sz="1600" dirty="0"/>
          </a:p>
          <a:p>
            <a:pPr marL="0" indent="0" algn="ctr">
              <a:buNone/>
            </a:pPr>
            <a:endParaRPr lang="en-US" altLang="zh-CN" sz="1600" dirty="0"/>
          </a:p>
          <a:p>
            <a:pPr marL="0" indent="0" algn="ctr">
              <a:buNone/>
            </a:pPr>
            <a:endParaRPr lang="en-US" altLang="zh-CN" sz="1600" dirty="0"/>
          </a:p>
          <a:p>
            <a:pPr marL="0" indent="0" algn="ctr">
              <a:buNone/>
            </a:pPr>
            <a:r>
              <a:rPr lang="zh-CN" altLang="en-US" sz="1600" dirty="0"/>
              <a:t>计算机一班</a:t>
            </a:r>
            <a:endParaRPr lang="en-US" altLang="zh-CN" sz="1600" dirty="0"/>
          </a:p>
          <a:p>
            <a:pPr marL="0" indent="0" algn="ctr">
              <a:buNone/>
            </a:pPr>
            <a:r>
              <a:rPr lang="en-US" altLang="zh-CN" sz="1600" dirty="0"/>
              <a:t>1652228</a:t>
            </a:r>
          </a:p>
          <a:p>
            <a:pPr marL="0" indent="0" algn="ctr">
              <a:buNone/>
            </a:pPr>
            <a:r>
              <a:rPr lang="zh-CN" altLang="en-US" sz="1600" dirty="0"/>
              <a:t>王哲源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7387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itchFamily="2" charset="-122"/>
              </a:rPr>
              <a:t>写出下列程序的运行结果</a:t>
            </a:r>
          </a:p>
          <a:p>
            <a:pPr algn="l"/>
            <a:r>
              <a:rPr lang="en-US" altLang="zh-CN" sz="2800" b="1" dirty="0" err="1">
                <a:latin typeface="宋体" pitchFamily="2" charset="-122"/>
              </a:rPr>
              <a:t>int</a:t>
            </a:r>
            <a:r>
              <a:rPr lang="en-US" altLang="zh-CN" sz="2800" b="1" dirty="0">
                <a:latin typeface="宋体" pitchFamily="2" charset="-122"/>
              </a:rPr>
              <a:t> main()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{  char *c[]={"John learn C++ language",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           "Be </a:t>
            </a:r>
            <a:r>
              <a:rPr lang="en-US" altLang="zh-CN" sz="2800" b="1" dirty="0" err="1">
                <a:latin typeface="宋体" pitchFamily="2" charset="-122"/>
              </a:rPr>
              <a:t>well!","You","Not</a:t>
            </a:r>
            <a:r>
              <a:rPr lang="en-US" altLang="zh-CN" sz="2800" b="1" dirty="0">
                <a:latin typeface="宋体" pitchFamily="2" charset="-122"/>
              </a:rPr>
              <a:t> very"};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char **p[]={c+3, c+2, c+1, c};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char ***</a:t>
            </a:r>
            <a:r>
              <a:rPr lang="en-US" altLang="zh-CN" sz="2800" b="1" dirty="0" err="1">
                <a:latin typeface="宋体" pitchFamily="2" charset="-122"/>
              </a:rPr>
              <a:t>pp</a:t>
            </a:r>
            <a:r>
              <a:rPr lang="en-US" altLang="zh-CN" sz="2800" b="1" dirty="0">
                <a:latin typeface="宋体" pitchFamily="2" charset="-122"/>
              </a:rPr>
              <a:t>=p;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(**++</a:t>
            </a:r>
            <a:r>
              <a:rPr lang="en-US" altLang="zh-CN" sz="2800" b="1" dirty="0" err="1">
                <a:latin typeface="宋体" pitchFamily="2" charset="-122"/>
              </a:rPr>
              <a:t>pp</a:t>
            </a:r>
            <a:r>
              <a:rPr lang="en-US" altLang="zh-CN" sz="2800" b="1" dirty="0">
                <a:latin typeface="宋体" pitchFamily="2" charset="-122"/>
              </a:rPr>
              <a:t>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(*--*++pp+4);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</a:t>
            </a:r>
            <a:r>
              <a:rPr lang="en-US" altLang="zh-CN" sz="2800" b="1" dirty="0" err="1">
                <a:latin typeface="宋体" pitchFamily="2" charset="-122"/>
              </a:rPr>
              <a:t>pp</a:t>
            </a:r>
            <a:r>
              <a:rPr lang="en-US" altLang="zh-CN" sz="2800" b="1" dirty="0">
                <a:latin typeface="宋体" pitchFamily="2" charset="-122"/>
              </a:rPr>
              <a:t>[-2]+3);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</a:t>
            </a:r>
            <a:r>
              <a:rPr lang="en-US" altLang="zh-CN" sz="2800" b="1" dirty="0" err="1">
                <a:latin typeface="宋体" pitchFamily="2" charset="-122"/>
              </a:rPr>
              <a:t>pp</a:t>
            </a:r>
            <a:r>
              <a:rPr lang="en-US" altLang="zh-CN" sz="2800" b="1" dirty="0">
                <a:latin typeface="宋体" pitchFamily="2" charset="-122"/>
              </a:rPr>
              <a:t>[-1][-1]+2);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</a:t>
            </a:r>
            <a:r>
              <a:rPr lang="en-US" altLang="zh-CN" sz="2800" b="1" dirty="0" err="1">
                <a:latin typeface="宋体" pitchFamily="2" charset="-122"/>
              </a:rPr>
              <a:t>endl</a:t>
            </a:r>
            <a:r>
              <a:rPr lang="en-US" altLang="zh-CN" sz="2800" b="1" dirty="0">
                <a:latin typeface="宋体" pitchFamily="2" charset="-122"/>
              </a:rPr>
              <a:t>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return 0;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组合 226"/>
          <p:cNvGrpSpPr/>
          <p:nvPr/>
        </p:nvGrpSpPr>
        <p:grpSpPr>
          <a:xfrm>
            <a:off x="215238" y="1298320"/>
            <a:ext cx="2448275" cy="4794819"/>
            <a:chOff x="323528" y="373118"/>
            <a:chExt cx="2448275" cy="4794819"/>
          </a:xfrm>
        </p:grpSpPr>
        <p:grpSp>
          <p:nvGrpSpPr>
            <p:cNvPr id="217" name="组合 216"/>
            <p:cNvGrpSpPr/>
            <p:nvPr/>
          </p:nvGrpSpPr>
          <p:grpSpPr>
            <a:xfrm>
              <a:off x="323528" y="764704"/>
              <a:ext cx="2448275" cy="4403233"/>
              <a:chOff x="323528" y="620688"/>
              <a:chExt cx="2448275" cy="4403233"/>
            </a:xfrm>
          </p:grpSpPr>
          <p:grpSp>
            <p:nvGrpSpPr>
              <p:cNvPr id="148" name="组合 147"/>
              <p:cNvGrpSpPr/>
              <p:nvPr/>
            </p:nvGrpSpPr>
            <p:grpSpPr>
              <a:xfrm>
                <a:off x="323528" y="620688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119" name="组合 118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4" name="矩形 3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5" name="矩形 4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11" name="矩形 110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/>
                        <a:t>o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12" name="矩形 111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2001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0" name="组合 119"/>
                <p:cNvGrpSpPr/>
                <p:nvPr/>
              </p:nvGrpSpPr>
              <p:grpSpPr>
                <a:xfrm>
                  <a:off x="323526" y="1135088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25" name="矩形 124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26" name="矩形 125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2002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22" name="组合 121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23" name="矩形 122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24" name="矩形 123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2003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41" name="组合 140"/>
                <p:cNvGrpSpPr/>
                <p:nvPr/>
              </p:nvGrpSpPr>
              <p:grpSpPr>
                <a:xfrm>
                  <a:off x="323526" y="1875856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142" name="组合 141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46" name="矩形 145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47" name="矩形 146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2004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43" name="组合 142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44" name="矩形 143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45" name="矩形 144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2005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49" name="组合 148"/>
              <p:cNvGrpSpPr/>
              <p:nvPr/>
            </p:nvGrpSpPr>
            <p:grpSpPr>
              <a:xfrm>
                <a:off x="323528" y="2822304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150" name="组合 149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165" name="组合 164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69" name="矩形 168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70" name="矩形 169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2006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66" name="组合 165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67" name="矩形 166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68" name="矩形 167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2007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51" name="组合 150"/>
                <p:cNvGrpSpPr/>
                <p:nvPr/>
              </p:nvGrpSpPr>
              <p:grpSpPr>
                <a:xfrm>
                  <a:off x="323526" y="1135088"/>
                  <a:ext cx="936105" cy="730425"/>
                  <a:chOff x="323526" y="404664"/>
                  <a:chExt cx="936105" cy="730425"/>
                </a:xfrm>
              </p:grpSpPr>
              <p:grpSp>
                <p:nvGrpSpPr>
                  <p:cNvPr id="159" name="组合 158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63" name="矩形 162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64" name="矩形 163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2008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60" name="组合 159"/>
                  <p:cNvGrpSpPr/>
                  <p:nvPr/>
                </p:nvGrpSpPr>
                <p:grpSpPr>
                  <a:xfrm>
                    <a:off x="323526" y="764705"/>
                    <a:ext cx="936105" cy="370384"/>
                    <a:chOff x="899592" y="684421"/>
                    <a:chExt cx="257429" cy="296307"/>
                  </a:xfrm>
                </p:grpSpPr>
                <p:sp>
                  <p:nvSpPr>
                    <p:cNvPr id="161" name="矩形 160"/>
                    <p:cNvSpPr/>
                    <p:nvPr/>
                  </p:nvSpPr>
                  <p:spPr bwMode="auto">
                    <a:xfrm>
                      <a:off x="899592" y="684421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62" name="矩形 161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2009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52" name="组合 151"/>
                <p:cNvGrpSpPr/>
                <p:nvPr/>
              </p:nvGrpSpPr>
              <p:grpSpPr>
                <a:xfrm>
                  <a:off x="323526" y="1855832"/>
                  <a:ext cx="936105" cy="750448"/>
                  <a:chOff x="323526" y="384640"/>
                  <a:chExt cx="936105" cy="750448"/>
                </a:xfrm>
              </p:grpSpPr>
              <p:grpSp>
                <p:nvGrpSpPr>
                  <p:cNvPr id="153" name="组合 152"/>
                  <p:cNvGrpSpPr/>
                  <p:nvPr/>
                </p:nvGrpSpPr>
                <p:grpSpPr>
                  <a:xfrm>
                    <a:off x="323526" y="384640"/>
                    <a:ext cx="936105" cy="396048"/>
                    <a:chOff x="899592" y="676673"/>
                    <a:chExt cx="257429" cy="316837"/>
                  </a:xfrm>
                </p:grpSpPr>
                <p:sp>
                  <p:nvSpPr>
                    <p:cNvPr id="157" name="矩形 156"/>
                    <p:cNvSpPr/>
                    <p:nvPr/>
                  </p:nvSpPr>
                  <p:spPr bwMode="auto">
                    <a:xfrm>
                      <a:off x="899592" y="676673"/>
                      <a:ext cx="99011" cy="31683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58" name="矩形 157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54" name="组合 153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55" name="矩形 154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/>
                        <a:t>C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56" name="矩形 155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2011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71" name="组合 170"/>
              <p:cNvGrpSpPr/>
              <p:nvPr/>
            </p:nvGrpSpPr>
            <p:grpSpPr>
              <a:xfrm>
                <a:off x="1835698" y="620688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172" name="组合 171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187" name="组合 186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91" name="矩形 190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92" name="矩形 191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2012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88" name="组合 187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89" name="矩形 188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90" name="矩形 189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73" name="组合 172"/>
                <p:cNvGrpSpPr/>
                <p:nvPr/>
              </p:nvGrpSpPr>
              <p:grpSpPr>
                <a:xfrm>
                  <a:off x="323526" y="1135088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181" name="组合 180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85" name="矩形 184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86" name="矩形 185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2014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82" name="组合 181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83" name="矩形 182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84" name="矩形 183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2015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74" name="组合 173"/>
                <p:cNvGrpSpPr/>
                <p:nvPr/>
              </p:nvGrpSpPr>
              <p:grpSpPr>
                <a:xfrm>
                  <a:off x="323526" y="1875856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175" name="组合 174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79" name="矩形 178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/>
                        <a:t>a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80" name="矩形 179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2016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76" name="组合 175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77" name="矩形 176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78" name="矩形 177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2017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93" name="组合 192"/>
              <p:cNvGrpSpPr/>
              <p:nvPr/>
            </p:nvGrpSpPr>
            <p:grpSpPr>
              <a:xfrm>
                <a:off x="1833669" y="2822305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194" name="组合 193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209" name="组合 208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213" name="矩形 212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14" name="矩形 213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2018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210" name="组合 209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211" name="矩形 210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12" name="矩形 211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2019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95" name="组合 194"/>
                <p:cNvGrpSpPr/>
                <p:nvPr/>
              </p:nvGrpSpPr>
              <p:grpSpPr>
                <a:xfrm>
                  <a:off x="323526" y="1135088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203" name="组合 202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207" name="矩形 206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08" name="矩形 207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204" name="组合 203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205" name="矩形 204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06" name="矩形 205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2021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96" name="组合 195"/>
                <p:cNvGrpSpPr/>
                <p:nvPr/>
              </p:nvGrpSpPr>
              <p:grpSpPr>
                <a:xfrm>
                  <a:off x="323526" y="1875856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197" name="组合 196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201" name="矩形 200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02" name="矩形 201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2022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98" name="组合 197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99" name="矩形 198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00" name="矩形 199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2023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216" name="矩形 215"/>
            <p:cNvSpPr/>
            <p:nvPr/>
          </p:nvSpPr>
          <p:spPr bwMode="auto">
            <a:xfrm>
              <a:off x="323528" y="373118"/>
              <a:ext cx="1656184" cy="25720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</a:t>
              </a:r>
              <a:r>
                <a:rPr lang="zh-CN" altLang="en-US" sz="1400" b="1" dirty="0"/>
                <a:t>常量</a:t>
              </a:r>
              <a:r>
                <a:rPr lang="en-US" altLang="zh-CN" sz="1400" b="1" dirty="0"/>
                <a:t>-1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3355979" y="373118"/>
            <a:ext cx="1592291" cy="3631946"/>
            <a:chOff x="3355979" y="373118"/>
            <a:chExt cx="1592291" cy="3631946"/>
          </a:xfrm>
        </p:grpSpPr>
        <p:sp>
          <p:nvSpPr>
            <p:cNvPr id="218" name="矩形 217"/>
            <p:cNvSpPr/>
            <p:nvPr/>
          </p:nvSpPr>
          <p:spPr bwMode="auto">
            <a:xfrm>
              <a:off x="3355979" y="373118"/>
              <a:ext cx="1592291" cy="285803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无名字符串常量</a:t>
              </a:r>
              <a:r>
                <a:rPr lang="en-US" altLang="zh-CN" sz="1400" b="1" dirty="0"/>
                <a:t>-2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250" name="组合 249"/>
            <p:cNvGrpSpPr/>
            <p:nvPr/>
          </p:nvGrpSpPr>
          <p:grpSpPr>
            <a:xfrm>
              <a:off x="3355980" y="764704"/>
              <a:ext cx="936308" cy="3240360"/>
              <a:chOff x="3958919" y="944724"/>
              <a:chExt cx="936308" cy="3240360"/>
            </a:xfrm>
          </p:grpSpPr>
          <p:grpSp>
            <p:nvGrpSpPr>
              <p:cNvPr id="228" name="组合 227"/>
              <p:cNvGrpSpPr/>
              <p:nvPr/>
            </p:nvGrpSpPr>
            <p:grpSpPr>
              <a:xfrm>
                <a:off x="3958919" y="944724"/>
                <a:ext cx="936308" cy="1080120"/>
                <a:chOff x="3958919" y="944724"/>
                <a:chExt cx="936308" cy="1080120"/>
              </a:xfrm>
            </p:grpSpPr>
            <p:sp>
              <p:nvSpPr>
                <p:cNvPr id="219" name="矩形 218"/>
                <p:cNvSpPr/>
                <p:nvPr/>
              </p:nvSpPr>
              <p:spPr bwMode="auto">
                <a:xfrm>
                  <a:off x="3958919" y="94472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B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 bwMode="auto">
                <a:xfrm>
                  <a:off x="4318959" y="94472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3000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 bwMode="auto">
                <a:xfrm>
                  <a:off x="3959122" y="130476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e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 bwMode="auto">
                <a:xfrm>
                  <a:off x="4319162" y="130476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3001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 bwMode="auto">
                <a:xfrm>
                  <a:off x="3959122" y="166480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 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 bwMode="auto">
                <a:xfrm>
                  <a:off x="4319162" y="166480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3002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29" name="组合 228"/>
              <p:cNvGrpSpPr/>
              <p:nvPr/>
            </p:nvGrpSpPr>
            <p:grpSpPr>
              <a:xfrm>
                <a:off x="3958919" y="2024844"/>
                <a:ext cx="936308" cy="1080120"/>
                <a:chOff x="3958919" y="944724"/>
                <a:chExt cx="936308" cy="1080120"/>
              </a:xfrm>
            </p:grpSpPr>
            <p:sp>
              <p:nvSpPr>
                <p:cNvPr id="230" name="矩形 229"/>
                <p:cNvSpPr/>
                <p:nvPr/>
              </p:nvSpPr>
              <p:spPr bwMode="auto">
                <a:xfrm>
                  <a:off x="3958919" y="94472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w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31" name="矩形 230"/>
                <p:cNvSpPr/>
                <p:nvPr/>
              </p:nvSpPr>
              <p:spPr bwMode="auto">
                <a:xfrm>
                  <a:off x="4318959" y="94472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3003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32" name="矩形 231"/>
                <p:cNvSpPr/>
                <p:nvPr/>
              </p:nvSpPr>
              <p:spPr bwMode="auto">
                <a:xfrm>
                  <a:off x="3959122" y="130476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e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33" name="矩形 232"/>
                <p:cNvSpPr/>
                <p:nvPr/>
              </p:nvSpPr>
              <p:spPr bwMode="auto">
                <a:xfrm>
                  <a:off x="4319162" y="130476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3004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34" name="矩形 233"/>
                <p:cNvSpPr/>
                <p:nvPr/>
              </p:nvSpPr>
              <p:spPr bwMode="auto">
                <a:xfrm>
                  <a:off x="3959122" y="166480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l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 bwMode="auto">
                <a:xfrm>
                  <a:off x="4319162" y="166480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3005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43" name="组合 242"/>
              <p:cNvGrpSpPr/>
              <p:nvPr/>
            </p:nvGrpSpPr>
            <p:grpSpPr>
              <a:xfrm>
                <a:off x="3958919" y="3104964"/>
                <a:ext cx="936308" cy="1080120"/>
                <a:chOff x="3958919" y="944724"/>
                <a:chExt cx="936308" cy="1080120"/>
              </a:xfrm>
            </p:grpSpPr>
            <p:sp>
              <p:nvSpPr>
                <p:cNvPr id="244" name="矩形 243"/>
                <p:cNvSpPr/>
                <p:nvPr/>
              </p:nvSpPr>
              <p:spPr bwMode="auto">
                <a:xfrm>
                  <a:off x="3958919" y="94472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l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 bwMode="auto">
                <a:xfrm>
                  <a:off x="4318959" y="94472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3006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46" name="矩形 245"/>
                <p:cNvSpPr/>
                <p:nvPr/>
              </p:nvSpPr>
              <p:spPr bwMode="auto">
                <a:xfrm>
                  <a:off x="3959122" y="130476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!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47" name="矩形 246"/>
                <p:cNvSpPr/>
                <p:nvPr/>
              </p:nvSpPr>
              <p:spPr bwMode="auto">
                <a:xfrm>
                  <a:off x="4319162" y="130476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3007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 bwMode="auto">
                <a:xfrm>
                  <a:off x="3959122" y="166480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\0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 bwMode="auto">
                <a:xfrm>
                  <a:off x="4319162" y="166480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3008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262" name="组合 261"/>
          <p:cNvGrpSpPr/>
          <p:nvPr/>
        </p:nvGrpSpPr>
        <p:grpSpPr>
          <a:xfrm>
            <a:off x="5308107" y="364246"/>
            <a:ext cx="1639952" cy="1881035"/>
            <a:chOff x="5524336" y="344517"/>
            <a:chExt cx="1639952" cy="1881035"/>
          </a:xfrm>
        </p:grpSpPr>
        <p:grpSp>
          <p:nvGrpSpPr>
            <p:cNvPr id="260" name="组合 259"/>
            <p:cNvGrpSpPr/>
            <p:nvPr/>
          </p:nvGrpSpPr>
          <p:grpSpPr>
            <a:xfrm>
              <a:off x="5580112" y="764704"/>
              <a:ext cx="936105" cy="1460848"/>
              <a:chOff x="5580112" y="764704"/>
              <a:chExt cx="936105" cy="1460848"/>
            </a:xfrm>
          </p:grpSpPr>
          <p:sp>
            <p:nvSpPr>
              <p:cNvPr id="252" name="矩形 251"/>
              <p:cNvSpPr/>
              <p:nvPr/>
            </p:nvSpPr>
            <p:spPr bwMode="auto">
              <a:xfrm>
                <a:off x="5580112" y="764704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Y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3" name="矩形 252"/>
              <p:cNvSpPr/>
              <p:nvPr/>
            </p:nvSpPr>
            <p:spPr bwMode="auto">
              <a:xfrm>
                <a:off x="5940152" y="764704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4</a:t>
                </a: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4" name="矩形 253"/>
              <p:cNvSpPr/>
              <p:nvPr/>
            </p:nvSpPr>
            <p:spPr bwMode="auto">
              <a:xfrm>
                <a:off x="5580112" y="113508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o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5" name="矩形 254"/>
              <p:cNvSpPr/>
              <p:nvPr/>
            </p:nvSpPr>
            <p:spPr bwMode="auto">
              <a:xfrm>
                <a:off x="5940152" y="113508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4001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6" name="矩形 255"/>
              <p:cNvSpPr/>
              <p:nvPr/>
            </p:nvSpPr>
            <p:spPr bwMode="auto">
              <a:xfrm>
                <a:off x="5580112" y="149512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u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7" name="矩形 256"/>
              <p:cNvSpPr/>
              <p:nvPr/>
            </p:nvSpPr>
            <p:spPr bwMode="auto">
              <a:xfrm>
                <a:off x="5940152" y="149512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4002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 bwMode="auto">
              <a:xfrm>
                <a:off x="5580112" y="186551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\0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9" name="矩形 258"/>
              <p:cNvSpPr/>
              <p:nvPr/>
            </p:nvSpPr>
            <p:spPr bwMode="auto">
              <a:xfrm>
                <a:off x="5940152" y="186551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4003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261" name="矩形 260"/>
            <p:cNvSpPr/>
            <p:nvPr/>
          </p:nvSpPr>
          <p:spPr bwMode="auto">
            <a:xfrm>
              <a:off x="5524336" y="344517"/>
              <a:ext cx="1639952" cy="31440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无名字符串常量</a:t>
              </a:r>
              <a:r>
                <a:rPr lang="en-US" altLang="zh-CN" sz="1400" b="1" dirty="0"/>
                <a:t>-3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7308304" y="332655"/>
            <a:ext cx="1728192" cy="3693097"/>
            <a:chOff x="7308304" y="332655"/>
            <a:chExt cx="1728192" cy="3693097"/>
          </a:xfrm>
        </p:grpSpPr>
        <p:grpSp>
          <p:nvGrpSpPr>
            <p:cNvPr id="282" name="组合 281"/>
            <p:cNvGrpSpPr/>
            <p:nvPr/>
          </p:nvGrpSpPr>
          <p:grpSpPr>
            <a:xfrm>
              <a:off x="7332652" y="733672"/>
              <a:ext cx="936105" cy="3292080"/>
              <a:chOff x="7332652" y="733672"/>
              <a:chExt cx="936105" cy="3292080"/>
            </a:xfrm>
          </p:grpSpPr>
          <p:sp>
            <p:nvSpPr>
              <p:cNvPr id="263" name="矩形 262"/>
              <p:cNvSpPr/>
              <p:nvPr/>
            </p:nvSpPr>
            <p:spPr bwMode="auto">
              <a:xfrm>
                <a:off x="7332652" y="73367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N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64" name="矩形 263"/>
              <p:cNvSpPr/>
              <p:nvPr/>
            </p:nvSpPr>
            <p:spPr bwMode="auto">
              <a:xfrm>
                <a:off x="7692692" y="73367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5</a:t>
                </a: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65" name="矩形 264"/>
              <p:cNvSpPr/>
              <p:nvPr/>
            </p:nvSpPr>
            <p:spPr bwMode="auto">
              <a:xfrm>
                <a:off x="7332652" y="1104056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o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66" name="矩形 265"/>
              <p:cNvSpPr/>
              <p:nvPr/>
            </p:nvSpPr>
            <p:spPr bwMode="auto">
              <a:xfrm>
                <a:off x="7692692" y="1104056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5001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67" name="矩形 266"/>
              <p:cNvSpPr/>
              <p:nvPr/>
            </p:nvSpPr>
            <p:spPr bwMode="auto">
              <a:xfrm>
                <a:off x="7332652" y="1464096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t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68" name="矩形 267"/>
              <p:cNvSpPr/>
              <p:nvPr/>
            </p:nvSpPr>
            <p:spPr bwMode="auto">
              <a:xfrm>
                <a:off x="7692692" y="1464096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5002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69" name="矩形 268"/>
              <p:cNvSpPr/>
              <p:nvPr/>
            </p:nvSpPr>
            <p:spPr bwMode="auto">
              <a:xfrm>
                <a:off x="7332652" y="1834480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 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0" name="矩形 269"/>
              <p:cNvSpPr/>
              <p:nvPr/>
            </p:nvSpPr>
            <p:spPr bwMode="auto">
              <a:xfrm>
                <a:off x="7692692" y="1834480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5003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1" name="矩形 270"/>
              <p:cNvSpPr/>
              <p:nvPr/>
            </p:nvSpPr>
            <p:spPr bwMode="auto">
              <a:xfrm>
                <a:off x="7332652" y="2204864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v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2" name="矩形 271"/>
              <p:cNvSpPr/>
              <p:nvPr/>
            </p:nvSpPr>
            <p:spPr bwMode="auto">
              <a:xfrm>
                <a:off x="7692692" y="2204864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5004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 bwMode="auto">
              <a:xfrm>
                <a:off x="7332652" y="257524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e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4" name="矩形 273"/>
              <p:cNvSpPr/>
              <p:nvPr/>
            </p:nvSpPr>
            <p:spPr bwMode="auto">
              <a:xfrm>
                <a:off x="7692692" y="257524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5005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 bwMode="auto">
              <a:xfrm>
                <a:off x="7332652" y="293528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r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6" name="矩形 275"/>
              <p:cNvSpPr/>
              <p:nvPr/>
            </p:nvSpPr>
            <p:spPr bwMode="auto">
              <a:xfrm>
                <a:off x="7692692" y="293528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5006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7" name="矩形 276"/>
              <p:cNvSpPr/>
              <p:nvPr/>
            </p:nvSpPr>
            <p:spPr bwMode="auto">
              <a:xfrm>
                <a:off x="7332652" y="330567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y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8" name="矩形 277"/>
              <p:cNvSpPr/>
              <p:nvPr/>
            </p:nvSpPr>
            <p:spPr bwMode="auto">
              <a:xfrm>
                <a:off x="7692692" y="330567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5007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9" name="矩形 278"/>
              <p:cNvSpPr/>
              <p:nvPr/>
            </p:nvSpPr>
            <p:spPr bwMode="auto">
              <a:xfrm>
                <a:off x="7332652" y="366571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\0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 bwMode="auto">
              <a:xfrm>
                <a:off x="7692692" y="366571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5008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281" name="矩形 280"/>
            <p:cNvSpPr/>
            <p:nvPr/>
          </p:nvSpPr>
          <p:spPr bwMode="auto">
            <a:xfrm>
              <a:off x="7308304" y="332655"/>
              <a:ext cx="1728192" cy="326265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</a:t>
              </a:r>
              <a:r>
                <a:rPr lang="zh-CN" altLang="en-US" sz="1400" b="1" dirty="0"/>
                <a:t>常量</a:t>
              </a:r>
              <a:r>
                <a:rPr lang="en-US" altLang="zh-CN" sz="1400" b="1" dirty="0"/>
                <a:t>-4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377" name="组合 376"/>
          <p:cNvGrpSpPr/>
          <p:nvPr/>
        </p:nvGrpSpPr>
        <p:grpSpPr>
          <a:xfrm>
            <a:off x="3059832" y="4776350"/>
            <a:ext cx="1502629" cy="1852707"/>
            <a:chOff x="3059832" y="4776350"/>
            <a:chExt cx="1502629" cy="1852707"/>
          </a:xfrm>
        </p:grpSpPr>
        <p:sp>
          <p:nvSpPr>
            <p:cNvPr id="310" name="矩形 309"/>
            <p:cNvSpPr/>
            <p:nvPr/>
          </p:nvSpPr>
          <p:spPr bwMode="auto">
            <a:xfrm>
              <a:off x="3355980" y="4776350"/>
              <a:ext cx="936105" cy="30883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="1" dirty="0"/>
                <a:t>char *c[]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376" name="组合 375"/>
            <p:cNvGrpSpPr/>
            <p:nvPr/>
          </p:nvGrpSpPr>
          <p:grpSpPr>
            <a:xfrm>
              <a:off x="3059832" y="5168209"/>
              <a:ext cx="1502629" cy="1460848"/>
              <a:chOff x="3059832" y="5168209"/>
              <a:chExt cx="1502629" cy="1460848"/>
            </a:xfrm>
          </p:grpSpPr>
          <p:sp>
            <p:nvSpPr>
              <p:cNvPr id="302" name="矩形 301"/>
              <p:cNvSpPr/>
              <p:nvPr/>
            </p:nvSpPr>
            <p:spPr bwMode="auto">
              <a:xfrm>
                <a:off x="3059832" y="5168209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2000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4" name="矩形 303"/>
              <p:cNvSpPr/>
              <p:nvPr/>
            </p:nvSpPr>
            <p:spPr bwMode="auto">
              <a:xfrm>
                <a:off x="3059832" y="5538593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3000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6" name="矩形 305"/>
              <p:cNvSpPr/>
              <p:nvPr/>
            </p:nvSpPr>
            <p:spPr bwMode="auto">
              <a:xfrm>
                <a:off x="3059832" y="5898633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4000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" name="矩形 307"/>
              <p:cNvSpPr/>
              <p:nvPr/>
            </p:nvSpPr>
            <p:spPr bwMode="auto">
              <a:xfrm>
                <a:off x="3059832" y="6269017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5000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363" name="组合 362"/>
              <p:cNvGrpSpPr/>
              <p:nvPr/>
            </p:nvGrpSpPr>
            <p:grpSpPr>
              <a:xfrm>
                <a:off x="4004051" y="5168209"/>
                <a:ext cx="557275" cy="364192"/>
                <a:chOff x="4004052" y="5168209"/>
                <a:chExt cx="589934" cy="358770"/>
              </a:xfrm>
            </p:grpSpPr>
            <p:sp>
              <p:nvSpPr>
                <p:cNvPr id="303" name="矩形 302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000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360" name="矩形 359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003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grpSp>
            <p:nvGrpSpPr>
              <p:cNvPr id="364" name="组合 363"/>
              <p:cNvGrpSpPr/>
              <p:nvPr/>
            </p:nvGrpSpPr>
            <p:grpSpPr>
              <a:xfrm>
                <a:off x="4004814" y="5542607"/>
                <a:ext cx="557275" cy="364192"/>
                <a:chOff x="4004052" y="5168209"/>
                <a:chExt cx="589934" cy="358770"/>
              </a:xfrm>
            </p:grpSpPr>
            <p:sp>
              <p:nvSpPr>
                <p:cNvPr id="365" name="矩形 364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004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366" name="矩形 365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007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grpSp>
            <p:nvGrpSpPr>
              <p:cNvPr id="370" name="组合 369"/>
              <p:cNvGrpSpPr/>
              <p:nvPr/>
            </p:nvGrpSpPr>
            <p:grpSpPr>
              <a:xfrm>
                <a:off x="4004669" y="5896516"/>
                <a:ext cx="557275" cy="364192"/>
                <a:chOff x="4004052" y="5168209"/>
                <a:chExt cx="589934" cy="358770"/>
              </a:xfrm>
            </p:grpSpPr>
            <p:sp>
              <p:nvSpPr>
                <p:cNvPr id="371" name="矩形 370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008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372" name="矩形 371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011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grpSp>
            <p:nvGrpSpPr>
              <p:cNvPr id="373" name="组合 372"/>
              <p:cNvGrpSpPr/>
              <p:nvPr/>
            </p:nvGrpSpPr>
            <p:grpSpPr>
              <a:xfrm>
                <a:off x="4005186" y="6263946"/>
                <a:ext cx="557275" cy="364192"/>
                <a:chOff x="4004052" y="5168209"/>
                <a:chExt cx="589934" cy="358770"/>
              </a:xfrm>
            </p:grpSpPr>
            <p:sp>
              <p:nvSpPr>
                <p:cNvPr id="374" name="矩形 373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012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375" name="矩形 374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015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</p:grpSp>
      </p:grpSp>
      <p:cxnSp>
        <p:nvCxnSpPr>
          <p:cNvPr id="321" name="直接箭头连接符 320"/>
          <p:cNvCxnSpPr>
            <a:endCxn id="5" idx="3"/>
          </p:cNvCxnSpPr>
          <p:nvPr/>
        </p:nvCxnSpPr>
        <p:spPr bwMode="auto">
          <a:xfrm flipH="1" flipV="1">
            <a:off x="1151343" y="1869926"/>
            <a:ext cx="2292263" cy="347830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" name="直接箭头连接符 324"/>
          <p:cNvCxnSpPr/>
          <p:nvPr/>
        </p:nvCxnSpPr>
        <p:spPr bwMode="auto">
          <a:xfrm flipV="1">
            <a:off x="3906736" y="980574"/>
            <a:ext cx="105432" cy="47405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" name="直接箭头连接符 327"/>
          <p:cNvCxnSpPr/>
          <p:nvPr/>
        </p:nvCxnSpPr>
        <p:spPr bwMode="auto">
          <a:xfrm flipV="1">
            <a:off x="3808725" y="1048424"/>
            <a:ext cx="2092089" cy="50499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0" name="直接箭头连接符 329"/>
          <p:cNvCxnSpPr/>
          <p:nvPr/>
        </p:nvCxnSpPr>
        <p:spPr bwMode="auto">
          <a:xfrm flipV="1">
            <a:off x="3639134" y="964453"/>
            <a:ext cx="4341590" cy="55043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6" name="组合 385"/>
          <p:cNvGrpSpPr/>
          <p:nvPr/>
        </p:nvGrpSpPr>
        <p:grpSpPr>
          <a:xfrm>
            <a:off x="5292080" y="4770157"/>
            <a:ext cx="1508112" cy="1852918"/>
            <a:chOff x="5175805" y="4770157"/>
            <a:chExt cx="1508112" cy="1852918"/>
          </a:xfrm>
        </p:grpSpPr>
        <p:grpSp>
          <p:nvGrpSpPr>
            <p:cNvPr id="333" name="组合 332"/>
            <p:cNvGrpSpPr/>
            <p:nvPr/>
          </p:nvGrpSpPr>
          <p:grpSpPr>
            <a:xfrm>
              <a:off x="5175805" y="4770157"/>
              <a:ext cx="1232253" cy="1852707"/>
              <a:chOff x="3059832" y="4776350"/>
              <a:chExt cx="1232253" cy="1852707"/>
            </a:xfrm>
          </p:grpSpPr>
          <p:grpSp>
            <p:nvGrpSpPr>
              <p:cNvPr id="334" name="组合 333"/>
              <p:cNvGrpSpPr/>
              <p:nvPr/>
            </p:nvGrpSpPr>
            <p:grpSpPr>
              <a:xfrm>
                <a:off x="3059832" y="5168209"/>
                <a:ext cx="944220" cy="1460848"/>
                <a:chOff x="3059832" y="5168209"/>
                <a:chExt cx="944220" cy="1460848"/>
              </a:xfrm>
            </p:grpSpPr>
            <p:sp>
              <p:nvSpPr>
                <p:cNvPr id="336" name="矩形 335"/>
                <p:cNvSpPr/>
                <p:nvPr/>
              </p:nvSpPr>
              <p:spPr bwMode="auto">
                <a:xfrm>
                  <a:off x="3059832" y="5168209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6012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 bwMode="auto">
                <a:xfrm>
                  <a:off x="3059832" y="5538593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6008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40" name="矩形 339"/>
                <p:cNvSpPr/>
                <p:nvPr/>
              </p:nvSpPr>
              <p:spPr bwMode="auto">
                <a:xfrm>
                  <a:off x="3059832" y="5898633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6004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42" name="矩形 341"/>
                <p:cNvSpPr/>
                <p:nvPr/>
              </p:nvSpPr>
              <p:spPr bwMode="auto">
                <a:xfrm>
                  <a:off x="3059832" y="6269017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6000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35" name="矩形 334"/>
              <p:cNvSpPr/>
              <p:nvPr/>
            </p:nvSpPr>
            <p:spPr bwMode="auto">
              <a:xfrm>
                <a:off x="3355980" y="4776350"/>
                <a:ext cx="936105" cy="308834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b="1" dirty="0"/>
                  <a:t>char **p[]</a:t>
                </a:r>
                <a:endPara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378" name="矩形 377"/>
            <p:cNvSpPr/>
            <p:nvPr/>
          </p:nvSpPr>
          <p:spPr bwMode="auto">
            <a:xfrm>
              <a:off x="6129019" y="5159981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000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79" name="矩形 378"/>
            <p:cNvSpPr/>
            <p:nvPr/>
          </p:nvSpPr>
          <p:spPr bwMode="auto">
            <a:xfrm>
              <a:off x="6122518" y="5341433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003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80" name="矩形 379"/>
            <p:cNvSpPr/>
            <p:nvPr/>
          </p:nvSpPr>
          <p:spPr bwMode="auto">
            <a:xfrm>
              <a:off x="6120904" y="5534379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004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81" name="矩形 380"/>
            <p:cNvSpPr/>
            <p:nvPr/>
          </p:nvSpPr>
          <p:spPr bwMode="auto">
            <a:xfrm>
              <a:off x="6123281" y="5715831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007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82" name="矩形 381"/>
            <p:cNvSpPr/>
            <p:nvPr/>
          </p:nvSpPr>
          <p:spPr bwMode="auto">
            <a:xfrm>
              <a:off x="6120904" y="5897674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008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83" name="矩形 382"/>
            <p:cNvSpPr/>
            <p:nvPr/>
          </p:nvSpPr>
          <p:spPr bwMode="auto">
            <a:xfrm>
              <a:off x="6123136" y="6069740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011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84" name="矩形 383"/>
            <p:cNvSpPr/>
            <p:nvPr/>
          </p:nvSpPr>
          <p:spPr bwMode="auto">
            <a:xfrm>
              <a:off x="6121276" y="6255718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012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85" name="矩形 384"/>
            <p:cNvSpPr/>
            <p:nvPr/>
          </p:nvSpPr>
          <p:spPr bwMode="auto">
            <a:xfrm>
              <a:off x="6123653" y="6440335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015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344" name="直接箭头连接符 343"/>
          <p:cNvCxnSpPr>
            <a:endCxn id="374" idx="3"/>
          </p:cNvCxnSpPr>
          <p:nvPr/>
        </p:nvCxnSpPr>
        <p:spPr bwMode="auto">
          <a:xfrm flipH="1">
            <a:off x="4560084" y="5348229"/>
            <a:ext cx="732063" cy="10070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" name="直接箭头连接符 347"/>
          <p:cNvCxnSpPr>
            <a:endCxn id="371" idx="3"/>
          </p:cNvCxnSpPr>
          <p:nvPr/>
        </p:nvCxnSpPr>
        <p:spPr bwMode="auto">
          <a:xfrm flipH="1">
            <a:off x="4559567" y="5678567"/>
            <a:ext cx="750577" cy="3093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" name="直接箭头连接符 349"/>
          <p:cNvCxnSpPr>
            <a:endCxn id="365" idx="3"/>
          </p:cNvCxnSpPr>
          <p:nvPr/>
        </p:nvCxnSpPr>
        <p:spPr bwMode="auto">
          <a:xfrm flipH="1" flipV="1">
            <a:off x="4559712" y="5633977"/>
            <a:ext cx="743447" cy="4334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" name="直接箭头连接符 352"/>
          <p:cNvCxnSpPr>
            <a:endCxn id="303" idx="3"/>
          </p:cNvCxnSpPr>
          <p:nvPr/>
        </p:nvCxnSpPr>
        <p:spPr bwMode="auto">
          <a:xfrm flipH="1" flipV="1">
            <a:off x="4558949" y="5259579"/>
            <a:ext cx="756143" cy="12395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6" name="组合 395"/>
          <p:cNvGrpSpPr/>
          <p:nvPr/>
        </p:nvGrpSpPr>
        <p:grpSpPr>
          <a:xfrm>
            <a:off x="7323223" y="4770157"/>
            <a:ext cx="1505619" cy="762243"/>
            <a:chOff x="7323223" y="4770157"/>
            <a:chExt cx="1505619" cy="762243"/>
          </a:xfrm>
        </p:grpSpPr>
        <p:sp>
          <p:nvSpPr>
            <p:cNvPr id="358" name="矩形 357"/>
            <p:cNvSpPr/>
            <p:nvPr/>
          </p:nvSpPr>
          <p:spPr bwMode="auto">
            <a:xfrm>
              <a:off x="7486204" y="4770157"/>
              <a:ext cx="1048468" cy="29849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="1" dirty="0"/>
                <a:t>char ***pp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395" name="组合 394"/>
            <p:cNvGrpSpPr/>
            <p:nvPr/>
          </p:nvGrpSpPr>
          <p:grpSpPr>
            <a:xfrm>
              <a:off x="7323223" y="5159330"/>
              <a:ext cx="1505619" cy="373070"/>
              <a:chOff x="7323223" y="5159330"/>
              <a:chExt cx="1505619" cy="373070"/>
            </a:xfrm>
          </p:grpSpPr>
          <p:sp>
            <p:nvSpPr>
              <p:cNvPr id="356" name="矩形 355"/>
              <p:cNvSpPr/>
              <p:nvPr/>
            </p:nvSpPr>
            <p:spPr bwMode="auto">
              <a:xfrm>
                <a:off x="7323223" y="5162016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7000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92" name="矩形 391"/>
              <p:cNvSpPr/>
              <p:nvPr/>
            </p:nvSpPr>
            <p:spPr bwMode="auto">
              <a:xfrm>
                <a:off x="8273944" y="5159330"/>
                <a:ext cx="554898" cy="182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800" dirty="0"/>
                  <a:t>   7</a:t>
                </a:r>
                <a:r>
                  <a:rPr kumimoji="1" lang="en-US" altLang="zh-CN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000</a:t>
                </a:r>
                <a:endParaRPr kumimoji="1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393" name="矩形 392"/>
              <p:cNvSpPr/>
              <p:nvPr/>
            </p:nvSpPr>
            <p:spPr bwMode="auto">
              <a:xfrm>
                <a:off x="8267443" y="5349660"/>
                <a:ext cx="554898" cy="182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800" dirty="0"/>
                  <a:t>   7</a:t>
                </a:r>
                <a:r>
                  <a:rPr kumimoji="1" lang="en-US" altLang="zh-CN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003</a:t>
                </a:r>
                <a:endParaRPr kumimoji="1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  <p:cxnSp>
        <p:nvCxnSpPr>
          <p:cNvPr id="398" name="直接箭头连接符 397"/>
          <p:cNvCxnSpPr>
            <a:stCxn id="356" idx="1"/>
            <a:endCxn id="378" idx="3"/>
          </p:cNvCxnSpPr>
          <p:nvPr/>
        </p:nvCxnSpPr>
        <p:spPr bwMode="auto">
          <a:xfrm flipH="1" flipV="1">
            <a:off x="6800192" y="5251351"/>
            <a:ext cx="523031" cy="90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99" name="图片 3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9" y="161283"/>
            <a:ext cx="3038236" cy="8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9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15238" y="1298320"/>
            <a:ext cx="2448275" cy="4794819"/>
            <a:chOff x="323528" y="373118"/>
            <a:chExt cx="2448275" cy="4794819"/>
          </a:xfrm>
        </p:grpSpPr>
        <p:grpSp>
          <p:nvGrpSpPr>
            <p:cNvPr id="12" name="组合 11"/>
            <p:cNvGrpSpPr/>
            <p:nvPr/>
          </p:nvGrpSpPr>
          <p:grpSpPr>
            <a:xfrm>
              <a:off x="323528" y="764704"/>
              <a:ext cx="2448275" cy="4403233"/>
              <a:chOff x="323528" y="620688"/>
              <a:chExt cx="2448275" cy="440323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323528" y="620688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81" name="组合 80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96" name="组合 95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00" name="矩形 99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01" name="矩形 100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97" name="组合 96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98" name="矩形 97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/>
                        <a:t>o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99" name="矩形 98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2001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82" name="组合 81"/>
                <p:cNvGrpSpPr/>
                <p:nvPr/>
              </p:nvGrpSpPr>
              <p:grpSpPr>
                <a:xfrm>
                  <a:off x="323526" y="1135088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90" name="组合 89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94" name="矩形 93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95" name="矩形 94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2002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91" name="组合 90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92" name="矩形 91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93" name="矩形 92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2003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83" name="组合 82"/>
                <p:cNvGrpSpPr/>
                <p:nvPr/>
              </p:nvGrpSpPr>
              <p:grpSpPr>
                <a:xfrm>
                  <a:off x="323526" y="1875856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88" name="矩形 87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89" name="矩形 88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2004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85" name="组合 84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86" name="矩形 85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87" name="矩形 86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2005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5" name="组合 14"/>
              <p:cNvGrpSpPr/>
              <p:nvPr/>
            </p:nvGrpSpPr>
            <p:grpSpPr>
              <a:xfrm>
                <a:off x="323528" y="2822304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60" name="组合 59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75" name="组合 74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79" name="矩形 78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2006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76" name="组合 75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77" name="矩形 76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78" name="矩形 77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2007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61" name="组合 60"/>
                <p:cNvGrpSpPr/>
                <p:nvPr/>
              </p:nvGrpSpPr>
              <p:grpSpPr>
                <a:xfrm>
                  <a:off x="323526" y="1135088"/>
                  <a:ext cx="936105" cy="730425"/>
                  <a:chOff x="323526" y="404664"/>
                  <a:chExt cx="936105" cy="730425"/>
                </a:xfrm>
              </p:grpSpPr>
              <p:grpSp>
                <p:nvGrpSpPr>
                  <p:cNvPr id="69" name="组合 68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73" name="矩形 72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74" name="矩形 73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2008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70" name="组合 69"/>
                  <p:cNvGrpSpPr/>
                  <p:nvPr/>
                </p:nvGrpSpPr>
                <p:grpSpPr>
                  <a:xfrm>
                    <a:off x="323526" y="764705"/>
                    <a:ext cx="936105" cy="370384"/>
                    <a:chOff x="899592" y="684421"/>
                    <a:chExt cx="257429" cy="296307"/>
                  </a:xfrm>
                </p:grpSpPr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899592" y="684421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72" name="矩形 71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2009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62" name="组合 61"/>
                <p:cNvGrpSpPr/>
                <p:nvPr/>
              </p:nvGrpSpPr>
              <p:grpSpPr>
                <a:xfrm>
                  <a:off x="323526" y="1855832"/>
                  <a:ext cx="936105" cy="750448"/>
                  <a:chOff x="323526" y="384640"/>
                  <a:chExt cx="936105" cy="750448"/>
                </a:xfrm>
              </p:grpSpPr>
              <p:grpSp>
                <p:nvGrpSpPr>
                  <p:cNvPr id="63" name="组合 62"/>
                  <p:cNvGrpSpPr/>
                  <p:nvPr/>
                </p:nvGrpSpPr>
                <p:grpSpPr>
                  <a:xfrm>
                    <a:off x="323526" y="384640"/>
                    <a:ext cx="936105" cy="396048"/>
                    <a:chOff x="899592" y="676673"/>
                    <a:chExt cx="257429" cy="316837"/>
                  </a:xfrm>
                </p:grpSpPr>
                <p:sp>
                  <p:nvSpPr>
                    <p:cNvPr id="67" name="矩形 66"/>
                    <p:cNvSpPr/>
                    <p:nvPr/>
                  </p:nvSpPr>
                  <p:spPr bwMode="auto">
                    <a:xfrm>
                      <a:off x="899592" y="676673"/>
                      <a:ext cx="99011" cy="31683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68" name="矩形 67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64" name="组合 63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65" name="矩形 64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/>
                        <a:t>C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66" name="矩形 65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2011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6" name="组合 15"/>
              <p:cNvGrpSpPr/>
              <p:nvPr/>
            </p:nvGrpSpPr>
            <p:grpSpPr>
              <a:xfrm>
                <a:off x="1835698" y="620688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54" name="组合 53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58" name="矩形 57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59" name="矩形 58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2012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55" name="组合 54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56" name="矩形 55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57" name="矩形 56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0" name="组合 39"/>
                <p:cNvGrpSpPr/>
                <p:nvPr/>
              </p:nvGrpSpPr>
              <p:grpSpPr>
                <a:xfrm>
                  <a:off x="323526" y="1135088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52" name="矩形 51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2014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49" name="组合 48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50" name="矩形 49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51" name="矩形 50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2015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323526" y="1875856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46" name="矩形 45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/>
                        <a:t>a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7" name="矩形 46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2016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44" name="矩形 43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5" name="矩形 44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2017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7" name="组合 16"/>
              <p:cNvGrpSpPr/>
              <p:nvPr/>
            </p:nvGrpSpPr>
            <p:grpSpPr>
              <a:xfrm>
                <a:off x="1833669" y="2822305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37" name="矩形 36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38" name="矩形 37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2018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35" name="矩形 34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36" name="矩形 35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2019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9" name="组合 18"/>
                <p:cNvGrpSpPr/>
                <p:nvPr/>
              </p:nvGrpSpPr>
              <p:grpSpPr>
                <a:xfrm>
                  <a:off x="323526" y="1135088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27" name="组合 26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31" name="矩形 30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32" name="矩形 31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29" name="矩形 28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30" name="矩形 29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2021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20" name="组合 19"/>
                <p:cNvGrpSpPr/>
                <p:nvPr/>
              </p:nvGrpSpPr>
              <p:grpSpPr>
                <a:xfrm>
                  <a:off x="323526" y="1875856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2022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23" name="矩形 22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4" name="矩形 23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2023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13" name="矩形 12"/>
            <p:cNvSpPr/>
            <p:nvPr/>
          </p:nvSpPr>
          <p:spPr bwMode="auto">
            <a:xfrm>
              <a:off x="323528" y="373118"/>
              <a:ext cx="1656184" cy="25720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</a:t>
              </a:r>
              <a:r>
                <a:rPr lang="zh-CN" altLang="en-US" sz="1400" b="1" dirty="0"/>
                <a:t>常量</a:t>
              </a:r>
              <a:r>
                <a:rPr lang="en-US" altLang="zh-CN" sz="1400" b="1" dirty="0"/>
                <a:t>-1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3355979" y="373118"/>
            <a:ext cx="1592291" cy="3631946"/>
            <a:chOff x="3355979" y="373118"/>
            <a:chExt cx="1592291" cy="3631946"/>
          </a:xfrm>
        </p:grpSpPr>
        <p:sp>
          <p:nvSpPr>
            <p:cNvPr id="103" name="矩形 102"/>
            <p:cNvSpPr/>
            <p:nvPr/>
          </p:nvSpPr>
          <p:spPr bwMode="auto">
            <a:xfrm>
              <a:off x="3355979" y="373118"/>
              <a:ext cx="1592291" cy="285803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无名字符串常量</a:t>
              </a:r>
              <a:r>
                <a:rPr lang="en-US" altLang="zh-CN" sz="1400" b="1" dirty="0"/>
                <a:t>-2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3355980" y="764704"/>
              <a:ext cx="936308" cy="3240360"/>
              <a:chOff x="3958919" y="944724"/>
              <a:chExt cx="936308" cy="3240360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958919" y="944724"/>
                <a:ext cx="936308" cy="1080120"/>
                <a:chOff x="3958919" y="944724"/>
                <a:chExt cx="936308" cy="1080120"/>
              </a:xfrm>
            </p:grpSpPr>
            <p:sp>
              <p:nvSpPr>
                <p:cNvPr id="120" name="矩形 119"/>
                <p:cNvSpPr/>
                <p:nvPr/>
              </p:nvSpPr>
              <p:spPr bwMode="auto">
                <a:xfrm>
                  <a:off x="3958919" y="94472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B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 bwMode="auto">
                <a:xfrm>
                  <a:off x="4318959" y="94472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3000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2" name="矩形 121"/>
                <p:cNvSpPr/>
                <p:nvPr/>
              </p:nvSpPr>
              <p:spPr bwMode="auto">
                <a:xfrm>
                  <a:off x="3959122" y="130476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e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3" name="矩形 122"/>
                <p:cNvSpPr/>
                <p:nvPr/>
              </p:nvSpPr>
              <p:spPr bwMode="auto">
                <a:xfrm>
                  <a:off x="4319162" y="130476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3001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 bwMode="auto">
                <a:xfrm>
                  <a:off x="3959122" y="166480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 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5" name="矩形 124"/>
                <p:cNvSpPr/>
                <p:nvPr/>
              </p:nvSpPr>
              <p:spPr bwMode="auto">
                <a:xfrm>
                  <a:off x="4319162" y="166480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3002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3958919" y="2024844"/>
                <a:ext cx="936308" cy="1080120"/>
                <a:chOff x="3958919" y="944724"/>
                <a:chExt cx="936308" cy="1080120"/>
              </a:xfrm>
            </p:grpSpPr>
            <p:sp>
              <p:nvSpPr>
                <p:cNvPr id="114" name="矩形 113"/>
                <p:cNvSpPr/>
                <p:nvPr/>
              </p:nvSpPr>
              <p:spPr bwMode="auto">
                <a:xfrm>
                  <a:off x="3958919" y="94472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w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 bwMode="auto">
                <a:xfrm>
                  <a:off x="4318959" y="94472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3003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6" name="矩形 115"/>
                <p:cNvSpPr/>
                <p:nvPr/>
              </p:nvSpPr>
              <p:spPr bwMode="auto">
                <a:xfrm>
                  <a:off x="3959122" y="130476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e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7" name="矩形 116"/>
                <p:cNvSpPr/>
                <p:nvPr/>
              </p:nvSpPr>
              <p:spPr bwMode="auto">
                <a:xfrm>
                  <a:off x="4319162" y="130476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3004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 bwMode="auto">
                <a:xfrm>
                  <a:off x="3959122" y="166480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l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9" name="矩形 118"/>
                <p:cNvSpPr/>
                <p:nvPr/>
              </p:nvSpPr>
              <p:spPr bwMode="auto">
                <a:xfrm>
                  <a:off x="4319162" y="166480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3005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958919" y="3104964"/>
                <a:ext cx="936308" cy="1080120"/>
                <a:chOff x="3958919" y="944724"/>
                <a:chExt cx="936308" cy="1080120"/>
              </a:xfrm>
            </p:grpSpPr>
            <p:sp>
              <p:nvSpPr>
                <p:cNvPr id="108" name="矩形 107"/>
                <p:cNvSpPr/>
                <p:nvPr/>
              </p:nvSpPr>
              <p:spPr bwMode="auto">
                <a:xfrm>
                  <a:off x="3958919" y="94472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l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9" name="矩形 108"/>
                <p:cNvSpPr/>
                <p:nvPr/>
              </p:nvSpPr>
              <p:spPr bwMode="auto">
                <a:xfrm>
                  <a:off x="4318959" y="94472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3006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0" name="矩形 109"/>
                <p:cNvSpPr/>
                <p:nvPr/>
              </p:nvSpPr>
              <p:spPr bwMode="auto">
                <a:xfrm>
                  <a:off x="3959122" y="130476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!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1" name="矩形 110"/>
                <p:cNvSpPr/>
                <p:nvPr/>
              </p:nvSpPr>
              <p:spPr bwMode="auto">
                <a:xfrm>
                  <a:off x="4319162" y="130476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3007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2" name="矩形 111"/>
                <p:cNvSpPr/>
                <p:nvPr/>
              </p:nvSpPr>
              <p:spPr bwMode="auto">
                <a:xfrm>
                  <a:off x="3959122" y="166480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\0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 bwMode="auto">
                <a:xfrm>
                  <a:off x="4319162" y="166480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3008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126" name="组合 125"/>
          <p:cNvGrpSpPr/>
          <p:nvPr/>
        </p:nvGrpSpPr>
        <p:grpSpPr>
          <a:xfrm>
            <a:off x="5308107" y="364246"/>
            <a:ext cx="1639952" cy="1881035"/>
            <a:chOff x="5524336" y="344517"/>
            <a:chExt cx="1639952" cy="1881035"/>
          </a:xfrm>
        </p:grpSpPr>
        <p:grpSp>
          <p:nvGrpSpPr>
            <p:cNvPr id="127" name="组合 126"/>
            <p:cNvGrpSpPr/>
            <p:nvPr/>
          </p:nvGrpSpPr>
          <p:grpSpPr>
            <a:xfrm>
              <a:off x="5580112" y="764704"/>
              <a:ext cx="936105" cy="1460848"/>
              <a:chOff x="5580112" y="764704"/>
              <a:chExt cx="936105" cy="1460848"/>
            </a:xfrm>
          </p:grpSpPr>
          <p:sp>
            <p:nvSpPr>
              <p:cNvPr id="129" name="矩形 128"/>
              <p:cNvSpPr/>
              <p:nvPr/>
            </p:nvSpPr>
            <p:spPr bwMode="auto">
              <a:xfrm>
                <a:off x="5580112" y="764704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Y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 bwMode="auto">
              <a:xfrm>
                <a:off x="5940152" y="764704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4</a:t>
                </a: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 bwMode="auto">
              <a:xfrm>
                <a:off x="5580112" y="113508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o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 bwMode="auto">
              <a:xfrm>
                <a:off x="5940152" y="113508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4001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 bwMode="auto">
              <a:xfrm>
                <a:off x="5580112" y="149512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u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 bwMode="auto">
              <a:xfrm>
                <a:off x="5940152" y="149512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4002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 bwMode="auto">
              <a:xfrm>
                <a:off x="5580112" y="186551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\0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 bwMode="auto">
              <a:xfrm>
                <a:off x="5940152" y="186551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4003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28" name="矩形 127"/>
            <p:cNvSpPr/>
            <p:nvPr/>
          </p:nvSpPr>
          <p:spPr bwMode="auto">
            <a:xfrm>
              <a:off x="5524336" y="344517"/>
              <a:ext cx="1639952" cy="31440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无名字符串常量</a:t>
              </a:r>
              <a:r>
                <a:rPr lang="en-US" altLang="zh-CN" sz="1400" b="1" dirty="0"/>
                <a:t>-3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7308304" y="332655"/>
            <a:ext cx="1728192" cy="3693097"/>
            <a:chOff x="7308304" y="332655"/>
            <a:chExt cx="1728192" cy="3693097"/>
          </a:xfrm>
        </p:grpSpPr>
        <p:grpSp>
          <p:nvGrpSpPr>
            <p:cNvPr id="138" name="组合 137"/>
            <p:cNvGrpSpPr/>
            <p:nvPr/>
          </p:nvGrpSpPr>
          <p:grpSpPr>
            <a:xfrm>
              <a:off x="7332652" y="733672"/>
              <a:ext cx="936105" cy="3292080"/>
              <a:chOff x="7332652" y="733672"/>
              <a:chExt cx="936105" cy="3292080"/>
            </a:xfrm>
          </p:grpSpPr>
          <p:sp>
            <p:nvSpPr>
              <p:cNvPr id="140" name="矩形 139"/>
              <p:cNvSpPr/>
              <p:nvPr/>
            </p:nvSpPr>
            <p:spPr bwMode="auto">
              <a:xfrm>
                <a:off x="7332652" y="73367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N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 bwMode="auto">
              <a:xfrm>
                <a:off x="7692692" y="73367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5</a:t>
                </a: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 bwMode="auto">
              <a:xfrm>
                <a:off x="7332652" y="1104056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o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 bwMode="auto">
              <a:xfrm>
                <a:off x="7692692" y="1104056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5001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 bwMode="auto">
              <a:xfrm>
                <a:off x="7332652" y="1464096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t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 bwMode="auto">
              <a:xfrm>
                <a:off x="7692692" y="1464096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5002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 bwMode="auto">
              <a:xfrm>
                <a:off x="7332652" y="1834480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 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 bwMode="auto">
              <a:xfrm>
                <a:off x="7692692" y="1834480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5003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 bwMode="auto">
              <a:xfrm>
                <a:off x="7332652" y="2204864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v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 bwMode="auto">
              <a:xfrm>
                <a:off x="7692692" y="2204864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5004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 bwMode="auto">
              <a:xfrm>
                <a:off x="7332652" y="257524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e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 bwMode="auto">
              <a:xfrm>
                <a:off x="7692692" y="257524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5005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 bwMode="auto">
              <a:xfrm>
                <a:off x="7332652" y="293528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r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3" name="矩形 152"/>
              <p:cNvSpPr/>
              <p:nvPr/>
            </p:nvSpPr>
            <p:spPr bwMode="auto">
              <a:xfrm>
                <a:off x="7692692" y="293528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5006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4" name="矩形 153"/>
              <p:cNvSpPr/>
              <p:nvPr/>
            </p:nvSpPr>
            <p:spPr bwMode="auto">
              <a:xfrm>
                <a:off x="7332652" y="330567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y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5" name="矩形 154"/>
              <p:cNvSpPr/>
              <p:nvPr/>
            </p:nvSpPr>
            <p:spPr bwMode="auto">
              <a:xfrm>
                <a:off x="7692692" y="330567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5007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 bwMode="auto">
              <a:xfrm>
                <a:off x="7332652" y="366571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\0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 bwMode="auto">
              <a:xfrm>
                <a:off x="7692692" y="366571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5008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39" name="矩形 138"/>
            <p:cNvSpPr/>
            <p:nvPr/>
          </p:nvSpPr>
          <p:spPr bwMode="auto">
            <a:xfrm>
              <a:off x="7308304" y="332655"/>
              <a:ext cx="1728192" cy="326265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</a:t>
              </a:r>
              <a:r>
                <a:rPr lang="zh-CN" altLang="en-US" sz="1400" b="1" dirty="0"/>
                <a:t>常量</a:t>
              </a:r>
              <a:r>
                <a:rPr lang="en-US" altLang="zh-CN" sz="1400" b="1" dirty="0"/>
                <a:t>-4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2915816" y="4168581"/>
            <a:ext cx="1502629" cy="1852707"/>
            <a:chOff x="3059832" y="4776350"/>
            <a:chExt cx="1502629" cy="1852707"/>
          </a:xfrm>
        </p:grpSpPr>
        <p:sp>
          <p:nvSpPr>
            <p:cNvPr id="159" name="矩形 158"/>
            <p:cNvSpPr/>
            <p:nvPr/>
          </p:nvSpPr>
          <p:spPr bwMode="auto">
            <a:xfrm>
              <a:off x="3355980" y="4776350"/>
              <a:ext cx="936105" cy="30883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="1" dirty="0"/>
                <a:t>char *c[]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60" name="组合 159"/>
            <p:cNvGrpSpPr/>
            <p:nvPr/>
          </p:nvGrpSpPr>
          <p:grpSpPr>
            <a:xfrm>
              <a:off x="3059832" y="5168209"/>
              <a:ext cx="1502629" cy="1460848"/>
              <a:chOff x="3059832" y="5168209"/>
              <a:chExt cx="1502629" cy="1460848"/>
            </a:xfrm>
          </p:grpSpPr>
          <p:sp>
            <p:nvSpPr>
              <p:cNvPr id="161" name="矩形 160"/>
              <p:cNvSpPr/>
              <p:nvPr/>
            </p:nvSpPr>
            <p:spPr bwMode="auto">
              <a:xfrm>
                <a:off x="3059832" y="5168209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2000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 bwMode="auto">
              <a:xfrm>
                <a:off x="3059832" y="5538593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3000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 bwMode="auto">
              <a:xfrm>
                <a:off x="3059832" y="5898633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4000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 bwMode="auto">
              <a:xfrm>
                <a:off x="3059832" y="6269017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5000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165" name="组合 164"/>
              <p:cNvGrpSpPr/>
              <p:nvPr/>
            </p:nvGrpSpPr>
            <p:grpSpPr>
              <a:xfrm>
                <a:off x="4004051" y="5168209"/>
                <a:ext cx="557275" cy="364192"/>
                <a:chOff x="4004052" y="5168209"/>
                <a:chExt cx="589934" cy="358770"/>
              </a:xfrm>
            </p:grpSpPr>
            <p:sp>
              <p:nvSpPr>
                <p:cNvPr id="175" name="矩形 174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000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003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grpSp>
            <p:nvGrpSpPr>
              <p:cNvPr id="166" name="组合 165"/>
              <p:cNvGrpSpPr/>
              <p:nvPr/>
            </p:nvGrpSpPr>
            <p:grpSpPr>
              <a:xfrm>
                <a:off x="4004814" y="5542607"/>
                <a:ext cx="557275" cy="364192"/>
                <a:chOff x="4004052" y="5168209"/>
                <a:chExt cx="589934" cy="358770"/>
              </a:xfrm>
            </p:grpSpPr>
            <p:sp>
              <p:nvSpPr>
                <p:cNvPr id="173" name="矩形 172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004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007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grpSp>
            <p:nvGrpSpPr>
              <p:cNvPr id="167" name="组合 166"/>
              <p:cNvGrpSpPr/>
              <p:nvPr/>
            </p:nvGrpSpPr>
            <p:grpSpPr>
              <a:xfrm>
                <a:off x="4004669" y="5896516"/>
                <a:ext cx="557275" cy="364192"/>
                <a:chOff x="4004052" y="5168209"/>
                <a:chExt cx="589934" cy="358770"/>
              </a:xfrm>
            </p:grpSpPr>
            <p:sp>
              <p:nvSpPr>
                <p:cNvPr id="171" name="矩形 170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008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011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grpSp>
            <p:nvGrpSpPr>
              <p:cNvPr id="168" name="组合 167"/>
              <p:cNvGrpSpPr/>
              <p:nvPr/>
            </p:nvGrpSpPr>
            <p:grpSpPr>
              <a:xfrm>
                <a:off x="4005186" y="6263946"/>
                <a:ext cx="557275" cy="364192"/>
                <a:chOff x="4004052" y="5168209"/>
                <a:chExt cx="589934" cy="358770"/>
              </a:xfrm>
            </p:grpSpPr>
            <p:sp>
              <p:nvSpPr>
                <p:cNvPr id="169" name="矩形 168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012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015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</p:grpSp>
      </p:grpSp>
      <p:grpSp>
        <p:nvGrpSpPr>
          <p:cNvPr id="181" name="组合 180"/>
          <p:cNvGrpSpPr/>
          <p:nvPr/>
        </p:nvGrpSpPr>
        <p:grpSpPr>
          <a:xfrm>
            <a:off x="5148064" y="4162388"/>
            <a:ext cx="1508112" cy="1852918"/>
            <a:chOff x="5175805" y="4770157"/>
            <a:chExt cx="1508112" cy="18529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5175805" y="4770157"/>
              <a:ext cx="1232253" cy="1852707"/>
              <a:chOff x="3059832" y="4776350"/>
              <a:chExt cx="1232253" cy="1852707"/>
            </a:xfrm>
          </p:grpSpPr>
          <p:grpSp>
            <p:nvGrpSpPr>
              <p:cNvPr id="191" name="组合 190"/>
              <p:cNvGrpSpPr/>
              <p:nvPr/>
            </p:nvGrpSpPr>
            <p:grpSpPr>
              <a:xfrm>
                <a:off x="3059832" y="5168209"/>
                <a:ext cx="944220" cy="1460848"/>
                <a:chOff x="3059832" y="5168209"/>
                <a:chExt cx="944220" cy="1460848"/>
              </a:xfrm>
            </p:grpSpPr>
            <p:sp>
              <p:nvSpPr>
                <p:cNvPr id="193" name="矩形 192"/>
                <p:cNvSpPr/>
                <p:nvPr/>
              </p:nvSpPr>
              <p:spPr bwMode="auto">
                <a:xfrm>
                  <a:off x="3059832" y="5168209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6012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 bwMode="auto">
                <a:xfrm>
                  <a:off x="3059832" y="5538593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6008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 bwMode="auto">
                <a:xfrm>
                  <a:off x="3059832" y="5898633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6004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 bwMode="auto">
                <a:xfrm>
                  <a:off x="3059832" y="6269017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6000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92" name="矩形 191"/>
              <p:cNvSpPr/>
              <p:nvPr/>
            </p:nvSpPr>
            <p:spPr bwMode="auto">
              <a:xfrm>
                <a:off x="3355980" y="4776350"/>
                <a:ext cx="936105" cy="308834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b="1" dirty="0"/>
                  <a:t>char **p[]</a:t>
                </a:r>
                <a:endPara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183" name="矩形 182"/>
            <p:cNvSpPr/>
            <p:nvPr/>
          </p:nvSpPr>
          <p:spPr bwMode="auto">
            <a:xfrm>
              <a:off x="6129019" y="5159981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000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6122518" y="5341433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003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6120904" y="5534379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004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6" name="矩形 185"/>
            <p:cNvSpPr/>
            <p:nvPr/>
          </p:nvSpPr>
          <p:spPr bwMode="auto">
            <a:xfrm>
              <a:off x="6123281" y="5715831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007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7" name="矩形 186"/>
            <p:cNvSpPr/>
            <p:nvPr/>
          </p:nvSpPr>
          <p:spPr bwMode="auto">
            <a:xfrm>
              <a:off x="6120904" y="5897674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008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8" name="矩形 187"/>
            <p:cNvSpPr/>
            <p:nvPr/>
          </p:nvSpPr>
          <p:spPr bwMode="auto">
            <a:xfrm>
              <a:off x="6123136" y="6069740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011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9" name="矩形 188"/>
            <p:cNvSpPr/>
            <p:nvPr/>
          </p:nvSpPr>
          <p:spPr bwMode="auto">
            <a:xfrm>
              <a:off x="6121276" y="6255718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012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0" name="矩形 189"/>
            <p:cNvSpPr/>
            <p:nvPr/>
          </p:nvSpPr>
          <p:spPr bwMode="auto">
            <a:xfrm>
              <a:off x="6123653" y="6440335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015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7179207" y="4162388"/>
            <a:ext cx="1505619" cy="762243"/>
            <a:chOff x="7323223" y="4770157"/>
            <a:chExt cx="1505619" cy="762243"/>
          </a:xfrm>
        </p:grpSpPr>
        <p:sp>
          <p:nvSpPr>
            <p:cNvPr id="202" name="矩形 201"/>
            <p:cNvSpPr/>
            <p:nvPr/>
          </p:nvSpPr>
          <p:spPr bwMode="auto">
            <a:xfrm>
              <a:off x="7486204" y="4770157"/>
              <a:ext cx="1048468" cy="29849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="1" dirty="0"/>
                <a:t>char ***pp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203" name="组合 202"/>
            <p:cNvGrpSpPr/>
            <p:nvPr/>
          </p:nvGrpSpPr>
          <p:grpSpPr>
            <a:xfrm>
              <a:off x="7323223" y="5159330"/>
              <a:ext cx="1505619" cy="373070"/>
              <a:chOff x="7323223" y="5159330"/>
              <a:chExt cx="1505619" cy="373070"/>
            </a:xfrm>
          </p:grpSpPr>
          <p:sp>
            <p:nvSpPr>
              <p:cNvPr id="204" name="矩形 203"/>
              <p:cNvSpPr/>
              <p:nvPr/>
            </p:nvSpPr>
            <p:spPr bwMode="auto">
              <a:xfrm>
                <a:off x="7323223" y="5162016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>
                    <a:solidFill>
                      <a:srgbClr val="FF0000"/>
                    </a:solidFill>
                  </a:rPr>
                  <a:t>7004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 bwMode="auto">
              <a:xfrm>
                <a:off x="8273944" y="5159330"/>
                <a:ext cx="554898" cy="182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800" dirty="0"/>
                  <a:t>   7</a:t>
                </a:r>
                <a:r>
                  <a:rPr kumimoji="1" lang="en-US" altLang="zh-CN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000</a:t>
                </a:r>
                <a:endParaRPr kumimoji="1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 bwMode="auto">
              <a:xfrm>
                <a:off x="8267443" y="5349660"/>
                <a:ext cx="554898" cy="182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800" dirty="0"/>
                  <a:t>   7</a:t>
                </a:r>
                <a:r>
                  <a:rPr kumimoji="1" lang="en-US" altLang="zh-CN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003</a:t>
                </a:r>
                <a:endParaRPr kumimoji="1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  <p:pic>
        <p:nvPicPr>
          <p:cNvPr id="209" name="图片 2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" y="448772"/>
            <a:ext cx="3288710" cy="482899"/>
          </a:xfrm>
          <a:prstGeom prst="rect">
            <a:avLst/>
          </a:prstGeom>
        </p:spPr>
      </p:pic>
      <p:cxnSp>
        <p:nvCxnSpPr>
          <p:cNvPr id="211" name="直接箭头连接符 210"/>
          <p:cNvCxnSpPr>
            <a:stCxn id="204" idx="1"/>
            <a:endCxn id="185" idx="3"/>
          </p:cNvCxnSpPr>
          <p:nvPr/>
        </p:nvCxnSpPr>
        <p:spPr bwMode="auto">
          <a:xfrm flipH="1">
            <a:off x="6648061" y="4734267"/>
            <a:ext cx="531146" cy="283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直接箭头连接符 212"/>
          <p:cNvCxnSpPr>
            <a:stCxn id="194" idx="1"/>
            <a:endCxn id="171" idx="3"/>
          </p:cNvCxnSpPr>
          <p:nvPr/>
        </p:nvCxnSpPr>
        <p:spPr bwMode="auto">
          <a:xfrm flipH="1">
            <a:off x="4415551" y="5104651"/>
            <a:ext cx="732513" cy="275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直接箭头连接符 213"/>
          <p:cNvCxnSpPr/>
          <p:nvPr/>
        </p:nvCxnSpPr>
        <p:spPr bwMode="auto">
          <a:xfrm flipV="1">
            <a:off x="3355979" y="959481"/>
            <a:ext cx="2655976" cy="4500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" name="文本框 216"/>
          <p:cNvSpPr txBox="1"/>
          <p:nvPr/>
        </p:nvSpPr>
        <p:spPr>
          <a:xfrm>
            <a:off x="7179207" y="5747547"/>
            <a:ext cx="1618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因此输出：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You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5238" y="1298320"/>
            <a:ext cx="2448275" cy="4794819"/>
            <a:chOff x="323528" y="373118"/>
            <a:chExt cx="2448275" cy="4794819"/>
          </a:xfrm>
        </p:grpSpPr>
        <p:grpSp>
          <p:nvGrpSpPr>
            <p:cNvPr id="5" name="组合 4"/>
            <p:cNvGrpSpPr/>
            <p:nvPr/>
          </p:nvGrpSpPr>
          <p:grpSpPr>
            <a:xfrm>
              <a:off x="323528" y="764704"/>
              <a:ext cx="2448275" cy="4403233"/>
              <a:chOff x="323528" y="620688"/>
              <a:chExt cx="2448275" cy="4403233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23528" y="620688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74" name="组合 73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89" name="组合 88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93" name="矩形 92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94" name="矩形 93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90" name="组合 89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91" name="矩形 90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/>
                        <a:t>o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92" name="矩形 91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2001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75" name="组合 74"/>
                <p:cNvGrpSpPr/>
                <p:nvPr/>
              </p:nvGrpSpPr>
              <p:grpSpPr>
                <a:xfrm>
                  <a:off x="323526" y="1135088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87" name="矩形 86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88" name="矩形 87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2002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85" name="矩形 84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86" name="矩形 85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2003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76" name="组合 75"/>
                <p:cNvGrpSpPr/>
                <p:nvPr/>
              </p:nvGrpSpPr>
              <p:grpSpPr>
                <a:xfrm>
                  <a:off x="323526" y="1875856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77" name="组合 76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81" name="矩形 80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82" name="矩形 81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2004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78" name="组合 77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79" name="矩形 78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2005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" name="组合 7"/>
              <p:cNvGrpSpPr/>
              <p:nvPr/>
            </p:nvGrpSpPr>
            <p:grpSpPr>
              <a:xfrm>
                <a:off x="323528" y="2822304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68" name="组合 67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72" name="矩形 71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73" name="矩形 72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2006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69" name="组合 68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2007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323526" y="1135088"/>
                  <a:ext cx="936105" cy="730425"/>
                  <a:chOff x="323526" y="404664"/>
                  <a:chExt cx="936105" cy="730425"/>
                </a:xfrm>
              </p:grpSpPr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66" name="矩形 65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67" name="矩形 66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2008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63" name="组合 62"/>
                  <p:cNvGrpSpPr/>
                  <p:nvPr/>
                </p:nvGrpSpPr>
                <p:grpSpPr>
                  <a:xfrm>
                    <a:off x="323526" y="764705"/>
                    <a:ext cx="936105" cy="370384"/>
                    <a:chOff x="899592" y="684421"/>
                    <a:chExt cx="257429" cy="296307"/>
                  </a:xfrm>
                </p:grpSpPr>
                <p:sp>
                  <p:nvSpPr>
                    <p:cNvPr id="64" name="矩形 63"/>
                    <p:cNvSpPr/>
                    <p:nvPr/>
                  </p:nvSpPr>
                  <p:spPr bwMode="auto">
                    <a:xfrm>
                      <a:off x="899592" y="684421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65" name="矩形 64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2009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55" name="组合 54"/>
                <p:cNvGrpSpPr/>
                <p:nvPr/>
              </p:nvGrpSpPr>
              <p:grpSpPr>
                <a:xfrm>
                  <a:off x="323526" y="1855832"/>
                  <a:ext cx="936105" cy="750448"/>
                  <a:chOff x="323526" y="384640"/>
                  <a:chExt cx="936105" cy="750448"/>
                </a:xfrm>
              </p:grpSpPr>
              <p:grpSp>
                <p:nvGrpSpPr>
                  <p:cNvPr id="56" name="组合 55"/>
                  <p:cNvGrpSpPr/>
                  <p:nvPr/>
                </p:nvGrpSpPr>
                <p:grpSpPr>
                  <a:xfrm>
                    <a:off x="323526" y="384640"/>
                    <a:ext cx="936105" cy="396048"/>
                    <a:chOff x="899592" y="676673"/>
                    <a:chExt cx="257429" cy="316837"/>
                  </a:xfrm>
                </p:grpSpPr>
                <p:sp>
                  <p:nvSpPr>
                    <p:cNvPr id="60" name="矩形 59"/>
                    <p:cNvSpPr/>
                    <p:nvPr/>
                  </p:nvSpPr>
                  <p:spPr bwMode="auto">
                    <a:xfrm>
                      <a:off x="899592" y="676673"/>
                      <a:ext cx="99011" cy="31683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61" name="矩形 60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57" name="组合 56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58" name="矩形 57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/>
                        <a:t>C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59" name="矩形 58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2011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9" name="组合 8"/>
              <p:cNvGrpSpPr/>
              <p:nvPr/>
            </p:nvGrpSpPr>
            <p:grpSpPr>
              <a:xfrm>
                <a:off x="1835698" y="620688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51" name="矩形 50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52" name="矩形 51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2012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49" name="矩形 48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50" name="矩形 49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323526" y="1135088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45" name="矩形 44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6" name="矩形 45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2014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4" name="矩形 43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2015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34" name="组合 33"/>
                <p:cNvGrpSpPr/>
                <p:nvPr/>
              </p:nvGrpSpPr>
              <p:grpSpPr>
                <a:xfrm>
                  <a:off x="323526" y="1875856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/>
                        <a:t>a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2016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37" name="矩形 36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38" name="矩形 37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2017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0" name="组合 9"/>
              <p:cNvGrpSpPr/>
              <p:nvPr/>
            </p:nvGrpSpPr>
            <p:grpSpPr>
              <a:xfrm>
                <a:off x="1833669" y="2822305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26" name="组合 25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30" name="矩形 29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31" name="矩形 30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2018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27" name="组合 26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28" name="矩形 27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9" name="矩形 28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2019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" name="组合 11"/>
                <p:cNvGrpSpPr/>
                <p:nvPr/>
              </p:nvGrpSpPr>
              <p:grpSpPr>
                <a:xfrm>
                  <a:off x="323526" y="1135088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24" name="矩形 23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22" name="矩形 21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3" name="矩形 22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2021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" name="组合 12"/>
                <p:cNvGrpSpPr/>
                <p:nvPr/>
              </p:nvGrpSpPr>
              <p:grpSpPr>
                <a:xfrm>
                  <a:off x="323526" y="1875856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8" name="矩形 17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2022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5" name="组合 14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6" name="矩形 15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7" name="矩形 16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2023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6" name="矩形 5"/>
            <p:cNvSpPr/>
            <p:nvPr/>
          </p:nvSpPr>
          <p:spPr bwMode="auto">
            <a:xfrm>
              <a:off x="323528" y="373118"/>
              <a:ext cx="1656184" cy="25720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</a:t>
              </a:r>
              <a:r>
                <a:rPr lang="zh-CN" altLang="en-US" sz="1400" b="1" dirty="0"/>
                <a:t>常量</a:t>
              </a:r>
              <a:r>
                <a:rPr lang="en-US" altLang="zh-CN" sz="1400" b="1" dirty="0"/>
                <a:t>-1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355979" y="373118"/>
            <a:ext cx="1592291" cy="3631946"/>
            <a:chOff x="3355979" y="373118"/>
            <a:chExt cx="1592291" cy="3631946"/>
          </a:xfrm>
        </p:grpSpPr>
        <p:sp>
          <p:nvSpPr>
            <p:cNvPr id="96" name="矩形 95"/>
            <p:cNvSpPr/>
            <p:nvPr/>
          </p:nvSpPr>
          <p:spPr bwMode="auto">
            <a:xfrm>
              <a:off x="3355979" y="373118"/>
              <a:ext cx="1592291" cy="285803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无名字符串常量</a:t>
              </a:r>
              <a:r>
                <a:rPr lang="en-US" altLang="zh-CN" sz="1400" b="1" dirty="0"/>
                <a:t>-2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3355980" y="764704"/>
              <a:ext cx="936308" cy="3240360"/>
              <a:chOff x="3958919" y="944724"/>
              <a:chExt cx="936308" cy="3240360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3958919" y="944724"/>
                <a:ext cx="936308" cy="1080120"/>
                <a:chOff x="3958919" y="944724"/>
                <a:chExt cx="936308" cy="1080120"/>
              </a:xfrm>
            </p:grpSpPr>
            <p:sp>
              <p:nvSpPr>
                <p:cNvPr id="113" name="矩形 112"/>
                <p:cNvSpPr/>
                <p:nvPr/>
              </p:nvSpPr>
              <p:spPr bwMode="auto">
                <a:xfrm>
                  <a:off x="3958919" y="94472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B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 bwMode="auto">
                <a:xfrm>
                  <a:off x="4318959" y="94472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3000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 bwMode="auto">
                <a:xfrm>
                  <a:off x="3959122" y="130476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e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6" name="矩形 115"/>
                <p:cNvSpPr/>
                <p:nvPr/>
              </p:nvSpPr>
              <p:spPr bwMode="auto">
                <a:xfrm>
                  <a:off x="4319162" y="130476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3001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7" name="矩形 116"/>
                <p:cNvSpPr/>
                <p:nvPr/>
              </p:nvSpPr>
              <p:spPr bwMode="auto">
                <a:xfrm>
                  <a:off x="3959122" y="166480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 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 bwMode="auto">
                <a:xfrm>
                  <a:off x="4319162" y="166480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3002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99" name="组合 98"/>
              <p:cNvGrpSpPr/>
              <p:nvPr/>
            </p:nvGrpSpPr>
            <p:grpSpPr>
              <a:xfrm>
                <a:off x="3958919" y="2024844"/>
                <a:ext cx="936308" cy="1080120"/>
                <a:chOff x="3958919" y="944724"/>
                <a:chExt cx="936308" cy="1080120"/>
              </a:xfrm>
            </p:grpSpPr>
            <p:sp>
              <p:nvSpPr>
                <p:cNvPr id="107" name="矩形 106"/>
                <p:cNvSpPr/>
                <p:nvPr/>
              </p:nvSpPr>
              <p:spPr bwMode="auto">
                <a:xfrm>
                  <a:off x="3958919" y="94472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w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 bwMode="auto">
                <a:xfrm>
                  <a:off x="4318959" y="94472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3003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9" name="矩形 108"/>
                <p:cNvSpPr/>
                <p:nvPr/>
              </p:nvSpPr>
              <p:spPr bwMode="auto">
                <a:xfrm>
                  <a:off x="3959122" y="130476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e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0" name="矩形 109"/>
                <p:cNvSpPr/>
                <p:nvPr/>
              </p:nvSpPr>
              <p:spPr bwMode="auto">
                <a:xfrm>
                  <a:off x="4319162" y="130476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3004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1" name="矩形 110"/>
                <p:cNvSpPr/>
                <p:nvPr/>
              </p:nvSpPr>
              <p:spPr bwMode="auto">
                <a:xfrm>
                  <a:off x="3959122" y="166480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l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2" name="矩形 111"/>
                <p:cNvSpPr/>
                <p:nvPr/>
              </p:nvSpPr>
              <p:spPr bwMode="auto">
                <a:xfrm>
                  <a:off x="4319162" y="166480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3005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3958919" y="3104964"/>
                <a:ext cx="936308" cy="1080120"/>
                <a:chOff x="3958919" y="944724"/>
                <a:chExt cx="936308" cy="1080120"/>
              </a:xfrm>
            </p:grpSpPr>
            <p:sp>
              <p:nvSpPr>
                <p:cNvPr id="101" name="矩形 100"/>
                <p:cNvSpPr/>
                <p:nvPr/>
              </p:nvSpPr>
              <p:spPr bwMode="auto">
                <a:xfrm>
                  <a:off x="3958919" y="94472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l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 bwMode="auto">
                <a:xfrm>
                  <a:off x="4318959" y="94472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3006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 bwMode="auto">
                <a:xfrm>
                  <a:off x="3959122" y="130476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!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 bwMode="auto">
                <a:xfrm>
                  <a:off x="4319162" y="130476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3007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5" name="矩形 104"/>
                <p:cNvSpPr/>
                <p:nvPr/>
              </p:nvSpPr>
              <p:spPr bwMode="auto">
                <a:xfrm>
                  <a:off x="3959122" y="166480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\0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6" name="矩形 105"/>
                <p:cNvSpPr/>
                <p:nvPr/>
              </p:nvSpPr>
              <p:spPr bwMode="auto">
                <a:xfrm>
                  <a:off x="4319162" y="166480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3008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119" name="组合 118"/>
          <p:cNvGrpSpPr/>
          <p:nvPr/>
        </p:nvGrpSpPr>
        <p:grpSpPr>
          <a:xfrm>
            <a:off x="5308107" y="364246"/>
            <a:ext cx="1639952" cy="1881035"/>
            <a:chOff x="5524336" y="344517"/>
            <a:chExt cx="1639952" cy="1881035"/>
          </a:xfrm>
        </p:grpSpPr>
        <p:grpSp>
          <p:nvGrpSpPr>
            <p:cNvPr id="120" name="组合 119"/>
            <p:cNvGrpSpPr/>
            <p:nvPr/>
          </p:nvGrpSpPr>
          <p:grpSpPr>
            <a:xfrm>
              <a:off x="5580112" y="764704"/>
              <a:ext cx="936105" cy="1460848"/>
              <a:chOff x="5580112" y="764704"/>
              <a:chExt cx="936105" cy="1460848"/>
            </a:xfrm>
          </p:grpSpPr>
          <p:sp>
            <p:nvSpPr>
              <p:cNvPr id="122" name="矩形 121"/>
              <p:cNvSpPr/>
              <p:nvPr/>
            </p:nvSpPr>
            <p:spPr bwMode="auto">
              <a:xfrm>
                <a:off x="5580112" y="764704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Y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 bwMode="auto">
              <a:xfrm>
                <a:off x="5940152" y="764704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4</a:t>
                </a: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 bwMode="auto">
              <a:xfrm>
                <a:off x="5580112" y="113508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o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 bwMode="auto">
              <a:xfrm>
                <a:off x="5940152" y="113508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4001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 bwMode="auto">
              <a:xfrm>
                <a:off x="5580112" y="149512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u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 bwMode="auto">
              <a:xfrm>
                <a:off x="5940152" y="149512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4002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 bwMode="auto">
              <a:xfrm>
                <a:off x="5580112" y="186551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\0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 bwMode="auto">
              <a:xfrm>
                <a:off x="5940152" y="186551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4003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21" name="矩形 120"/>
            <p:cNvSpPr/>
            <p:nvPr/>
          </p:nvSpPr>
          <p:spPr bwMode="auto">
            <a:xfrm>
              <a:off x="5524336" y="344517"/>
              <a:ext cx="1639952" cy="31440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无名字符串常量</a:t>
              </a:r>
              <a:r>
                <a:rPr lang="en-US" altLang="zh-CN" sz="1400" b="1" dirty="0"/>
                <a:t>-3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7308304" y="332655"/>
            <a:ext cx="1728192" cy="3693097"/>
            <a:chOff x="7308304" y="332655"/>
            <a:chExt cx="1728192" cy="3693097"/>
          </a:xfrm>
        </p:grpSpPr>
        <p:grpSp>
          <p:nvGrpSpPr>
            <p:cNvPr id="131" name="组合 130"/>
            <p:cNvGrpSpPr/>
            <p:nvPr/>
          </p:nvGrpSpPr>
          <p:grpSpPr>
            <a:xfrm>
              <a:off x="7332652" y="733672"/>
              <a:ext cx="936105" cy="3292080"/>
              <a:chOff x="7332652" y="733672"/>
              <a:chExt cx="936105" cy="3292080"/>
            </a:xfrm>
          </p:grpSpPr>
          <p:sp>
            <p:nvSpPr>
              <p:cNvPr id="133" name="矩形 132"/>
              <p:cNvSpPr/>
              <p:nvPr/>
            </p:nvSpPr>
            <p:spPr bwMode="auto">
              <a:xfrm>
                <a:off x="7332652" y="73367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N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 bwMode="auto">
              <a:xfrm>
                <a:off x="7692692" y="73367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5</a:t>
                </a: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 bwMode="auto">
              <a:xfrm>
                <a:off x="7332652" y="1104056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o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 bwMode="auto">
              <a:xfrm>
                <a:off x="7692692" y="1104056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5001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 bwMode="auto">
              <a:xfrm>
                <a:off x="7332652" y="1464096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t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 bwMode="auto">
              <a:xfrm>
                <a:off x="7692692" y="1464096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5002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 bwMode="auto">
              <a:xfrm>
                <a:off x="7332652" y="1834480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 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 bwMode="auto">
              <a:xfrm>
                <a:off x="7692692" y="1834480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5003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 bwMode="auto">
              <a:xfrm>
                <a:off x="7332652" y="2204864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v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 bwMode="auto">
              <a:xfrm>
                <a:off x="7692692" y="2204864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5004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 bwMode="auto">
              <a:xfrm>
                <a:off x="7332652" y="257524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e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 bwMode="auto">
              <a:xfrm>
                <a:off x="7692692" y="257524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5005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 bwMode="auto">
              <a:xfrm>
                <a:off x="7332652" y="293528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r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 bwMode="auto">
              <a:xfrm>
                <a:off x="7692692" y="293528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5006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 bwMode="auto">
              <a:xfrm>
                <a:off x="7332652" y="330567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y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 bwMode="auto">
              <a:xfrm>
                <a:off x="7692692" y="330567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5007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 bwMode="auto">
              <a:xfrm>
                <a:off x="7332652" y="366571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\0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 bwMode="auto">
              <a:xfrm>
                <a:off x="7692692" y="366571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5008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32" name="矩形 131"/>
            <p:cNvSpPr/>
            <p:nvPr/>
          </p:nvSpPr>
          <p:spPr bwMode="auto">
            <a:xfrm>
              <a:off x="7308304" y="332655"/>
              <a:ext cx="1728192" cy="326265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</a:t>
              </a:r>
              <a:r>
                <a:rPr lang="zh-CN" altLang="en-US" sz="1400" b="1" dirty="0"/>
                <a:t>常量</a:t>
              </a:r>
              <a:r>
                <a:rPr lang="en-US" altLang="zh-CN" sz="1400" b="1" dirty="0"/>
                <a:t>-4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2915816" y="4168581"/>
            <a:ext cx="1502629" cy="1852707"/>
            <a:chOff x="3059832" y="4776350"/>
            <a:chExt cx="1502629" cy="1852707"/>
          </a:xfrm>
        </p:grpSpPr>
        <p:sp>
          <p:nvSpPr>
            <p:cNvPr id="152" name="矩形 151"/>
            <p:cNvSpPr/>
            <p:nvPr/>
          </p:nvSpPr>
          <p:spPr bwMode="auto">
            <a:xfrm>
              <a:off x="3355980" y="4776350"/>
              <a:ext cx="936105" cy="30883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="1" dirty="0"/>
                <a:t>char *c[]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>
              <a:off x="3059832" y="5168209"/>
              <a:ext cx="1502629" cy="1460848"/>
              <a:chOff x="3059832" y="5168209"/>
              <a:chExt cx="1502629" cy="1460848"/>
            </a:xfrm>
          </p:grpSpPr>
          <p:sp>
            <p:nvSpPr>
              <p:cNvPr id="154" name="矩形 153"/>
              <p:cNvSpPr/>
              <p:nvPr/>
            </p:nvSpPr>
            <p:spPr bwMode="auto">
              <a:xfrm>
                <a:off x="3059832" y="5168209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2000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5" name="矩形 154"/>
              <p:cNvSpPr/>
              <p:nvPr/>
            </p:nvSpPr>
            <p:spPr bwMode="auto">
              <a:xfrm>
                <a:off x="3059832" y="5538593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3000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 bwMode="auto">
              <a:xfrm>
                <a:off x="3059832" y="5898633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4000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 bwMode="auto">
              <a:xfrm>
                <a:off x="3059832" y="6269017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5000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158" name="组合 157"/>
              <p:cNvGrpSpPr/>
              <p:nvPr/>
            </p:nvGrpSpPr>
            <p:grpSpPr>
              <a:xfrm>
                <a:off x="4004051" y="5168209"/>
                <a:ext cx="557275" cy="364192"/>
                <a:chOff x="4004052" y="5168209"/>
                <a:chExt cx="589934" cy="358770"/>
              </a:xfrm>
            </p:grpSpPr>
            <p:sp>
              <p:nvSpPr>
                <p:cNvPr id="168" name="矩形 167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000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003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grpSp>
            <p:nvGrpSpPr>
              <p:cNvPr id="159" name="组合 158"/>
              <p:cNvGrpSpPr/>
              <p:nvPr/>
            </p:nvGrpSpPr>
            <p:grpSpPr>
              <a:xfrm>
                <a:off x="4004814" y="5542607"/>
                <a:ext cx="557275" cy="364192"/>
                <a:chOff x="4004052" y="5168209"/>
                <a:chExt cx="589934" cy="358770"/>
              </a:xfrm>
            </p:grpSpPr>
            <p:sp>
              <p:nvSpPr>
                <p:cNvPr id="166" name="矩形 165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004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67" name="矩形 166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007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grpSp>
            <p:nvGrpSpPr>
              <p:cNvPr id="160" name="组合 159"/>
              <p:cNvGrpSpPr/>
              <p:nvPr/>
            </p:nvGrpSpPr>
            <p:grpSpPr>
              <a:xfrm>
                <a:off x="4004669" y="5896516"/>
                <a:ext cx="557275" cy="364192"/>
                <a:chOff x="4004052" y="5168209"/>
                <a:chExt cx="589934" cy="358770"/>
              </a:xfrm>
            </p:grpSpPr>
            <p:sp>
              <p:nvSpPr>
                <p:cNvPr id="164" name="矩形 163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008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011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grpSp>
            <p:nvGrpSpPr>
              <p:cNvPr id="161" name="组合 160"/>
              <p:cNvGrpSpPr/>
              <p:nvPr/>
            </p:nvGrpSpPr>
            <p:grpSpPr>
              <a:xfrm>
                <a:off x="4005186" y="6263946"/>
                <a:ext cx="557275" cy="364192"/>
                <a:chOff x="4004052" y="5168209"/>
                <a:chExt cx="589934" cy="358770"/>
              </a:xfrm>
            </p:grpSpPr>
            <p:sp>
              <p:nvSpPr>
                <p:cNvPr id="162" name="矩形 161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012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015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</p:grpSp>
      </p:grpSp>
      <p:grpSp>
        <p:nvGrpSpPr>
          <p:cNvPr id="170" name="组合 169"/>
          <p:cNvGrpSpPr/>
          <p:nvPr/>
        </p:nvGrpSpPr>
        <p:grpSpPr>
          <a:xfrm>
            <a:off x="5148064" y="4162388"/>
            <a:ext cx="1508112" cy="1852918"/>
            <a:chOff x="5175805" y="4770157"/>
            <a:chExt cx="1508112" cy="1852918"/>
          </a:xfrm>
        </p:grpSpPr>
        <p:grpSp>
          <p:nvGrpSpPr>
            <p:cNvPr id="171" name="组合 170"/>
            <p:cNvGrpSpPr/>
            <p:nvPr/>
          </p:nvGrpSpPr>
          <p:grpSpPr>
            <a:xfrm>
              <a:off x="5175805" y="4770157"/>
              <a:ext cx="1232253" cy="1852707"/>
              <a:chOff x="3059832" y="4776350"/>
              <a:chExt cx="1232253" cy="1852707"/>
            </a:xfrm>
          </p:grpSpPr>
          <p:grpSp>
            <p:nvGrpSpPr>
              <p:cNvPr id="180" name="组合 179"/>
              <p:cNvGrpSpPr/>
              <p:nvPr/>
            </p:nvGrpSpPr>
            <p:grpSpPr>
              <a:xfrm>
                <a:off x="3059832" y="5168209"/>
                <a:ext cx="944220" cy="1460848"/>
                <a:chOff x="3059832" y="5168209"/>
                <a:chExt cx="944220" cy="1460848"/>
              </a:xfrm>
            </p:grpSpPr>
            <p:sp>
              <p:nvSpPr>
                <p:cNvPr id="182" name="矩形 181"/>
                <p:cNvSpPr/>
                <p:nvPr/>
              </p:nvSpPr>
              <p:spPr bwMode="auto">
                <a:xfrm>
                  <a:off x="3059832" y="5168209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6012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 bwMode="auto">
                <a:xfrm>
                  <a:off x="3059832" y="5538593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6008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 bwMode="auto">
                <a:xfrm>
                  <a:off x="3059832" y="5898633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6000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 bwMode="auto">
                <a:xfrm>
                  <a:off x="3059832" y="6269017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6000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81" name="矩形 180"/>
              <p:cNvSpPr/>
              <p:nvPr/>
            </p:nvSpPr>
            <p:spPr bwMode="auto">
              <a:xfrm>
                <a:off x="3355980" y="4776350"/>
                <a:ext cx="936105" cy="308834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b="1" dirty="0"/>
                  <a:t>char **p[]</a:t>
                </a:r>
                <a:endPara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172" name="矩形 171"/>
            <p:cNvSpPr/>
            <p:nvPr/>
          </p:nvSpPr>
          <p:spPr bwMode="auto">
            <a:xfrm>
              <a:off x="6129019" y="5159981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000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6122518" y="5341433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003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6120904" y="5534379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004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6123281" y="5715831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007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6120904" y="5897674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008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7" name="矩形 176"/>
            <p:cNvSpPr/>
            <p:nvPr/>
          </p:nvSpPr>
          <p:spPr bwMode="auto">
            <a:xfrm>
              <a:off x="6123136" y="6069740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011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6121276" y="6255718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012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9" name="矩形 178"/>
            <p:cNvSpPr/>
            <p:nvPr/>
          </p:nvSpPr>
          <p:spPr bwMode="auto">
            <a:xfrm>
              <a:off x="6123653" y="6440335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015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7179207" y="4162388"/>
            <a:ext cx="1505619" cy="762243"/>
            <a:chOff x="7323223" y="4770157"/>
            <a:chExt cx="1505619" cy="762243"/>
          </a:xfrm>
        </p:grpSpPr>
        <p:sp>
          <p:nvSpPr>
            <p:cNvPr id="187" name="矩形 186"/>
            <p:cNvSpPr/>
            <p:nvPr/>
          </p:nvSpPr>
          <p:spPr bwMode="auto">
            <a:xfrm>
              <a:off x="7486204" y="4770157"/>
              <a:ext cx="1048468" cy="29849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="1" dirty="0"/>
                <a:t>char ***pp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88" name="组合 187"/>
            <p:cNvGrpSpPr/>
            <p:nvPr/>
          </p:nvGrpSpPr>
          <p:grpSpPr>
            <a:xfrm>
              <a:off x="7323223" y="5159330"/>
              <a:ext cx="1505619" cy="373070"/>
              <a:chOff x="7323223" y="5159330"/>
              <a:chExt cx="1505619" cy="373070"/>
            </a:xfrm>
          </p:grpSpPr>
          <p:sp>
            <p:nvSpPr>
              <p:cNvPr id="189" name="矩形 188"/>
              <p:cNvSpPr/>
              <p:nvPr/>
            </p:nvSpPr>
            <p:spPr bwMode="auto">
              <a:xfrm>
                <a:off x="7323223" y="5162016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>
                    <a:solidFill>
                      <a:srgbClr val="FF0000"/>
                    </a:solidFill>
                  </a:rPr>
                  <a:t>7008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 bwMode="auto">
              <a:xfrm>
                <a:off x="8273944" y="5159330"/>
                <a:ext cx="554898" cy="182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800" dirty="0"/>
                  <a:t>   7</a:t>
                </a:r>
                <a:r>
                  <a:rPr kumimoji="1" lang="en-US" altLang="zh-CN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000</a:t>
                </a:r>
                <a:endParaRPr kumimoji="1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 bwMode="auto">
              <a:xfrm>
                <a:off x="8267443" y="5349660"/>
                <a:ext cx="554898" cy="182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800" dirty="0"/>
                  <a:t>   7</a:t>
                </a:r>
                <a:r>
                  <a:rPr kumimoji="1" lang="en-US" altLang="zh-CN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003</a:t>
                </a:r>
                <a:endParaRPr kumimoji="1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  <p:cxnSp>
        <p:nvCxnSpPr>
          <p:cNvPr id="193" name="直接箭头连接符 192"/>
          <p:cNvCxnSpPr>
            <a:stCxn id="189" idx="1"/>
            <a:endCxn id="176" idx="3"/>
          </p:cNvCxnSpPr>
          <p:nvPr/>
        </p:nvCxnSpPr>
        <p:spPr bwMode="auto">
          <a:xfrm flipH="1">
            <a:off x="6648061" y="4734267"/>
            <a:ext cx="531146" cy="647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箭头连接符 193"/>
          <p:cNvCxnSpPr>
            <a:endCxn id="168" idx="3"/>
          </p:cNvCxnSpPr>
          <p:nvPr/>
        </p:nvCxnSpPr>
        <p:spPr bwMode="auto">
          <a:xfrm flipH="1" flipV="1">
            <a:off x="4414933" y="4651810"/>
            <a:ext cx="713635" cy="772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箭头连接符 194"/>
          <p:cNvCxnSpPr/>
          <p:nvPr/>
        </p:nvCxnSpPr>
        <p:spPr bwMode="auto">
          <a:xfrm flipH="1" flipV="1">
            <a:off x="844192" y="3295329"/>
            <a:ext cx="2492495" cy="1454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" name="文本框 195"/>
          <p:cNvSpPr txBox="1"/>
          <p:nvPr/>
        </p:nvSpPr>
        <p:spPr>
          <a:xfrm>
            <a:off x="7038263" y="5414930"/>
            <a:ext cx="161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因此输出：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learn C++ language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97" name="图片 1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" y="428516"/>
            <a:ext cx="3326451" cy="460807"/>
          </a:xfrm>
          <a:prstGeom prst="rect">
            <a:avLst/>
          </a:prstGeom>
        </p:spPr>
      </p:pic>
      <p:sp>
        <p:nvSpPr>
          <p:cNvPr id="207" name="文本框 206"/>
          <p:cNvSpPr txBox="1"/>
          <p:nvPr/>
        </p:nvSpPr>
        <p:spPr>
          <a:xfrm>
            <a:off x="1209547" y="316215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+4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5238" y="1298320"/>
            <a:ext cx="2448275" cy="4794819"/>
            <a:chOff x="323528" y="373118"/>
            <a:chExt cx="2448275" cy="4794819"/>
          </a:xfrm>
        </p:grpSpPr>
        <p:grpSp>
          <p:nvGrpSpPr>
            <p:cNvPr id="5" name="组合 4"/>
            <p:cNvGrpSpPr/>
            <p:nvPr/>
          </p:nvGrpSpPr>
          <p:grpSpPr>
            <a:xfrm>
              <a:off x="323528" y="764704"/>
              <a:ext cx="2448275" cy="4403233"/>
              <a:chOff x="323528" y="620688"/>
              <a:chExt cx="2448275" cy="4403233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23528" y="620688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74" name="组合 73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89" name="组合 88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93" name="矩形 92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94" name="矩形 93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90" name="组合 89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91" name="矩形 90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/>
                        <a:t>o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92" name="矩形 91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2001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75" name="组合 74"/>
                <p:cNvGrpSpPr/>
                <p:nvPr/>
              </p:nvGrpSpPr>
              <p:grpSpPr>
                <a:xfrm>
                  <a:off x="323526" y="1135088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87" name="矩形 86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88" name="矩形 87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2002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85" name="矩形 84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86" name="矩形 85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2003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76" name="组合 75"/>
                <p:cNvGrpSpPr/>
                <p:nvPr/>
              </p:nvGrpSpPr>
              <p:grpSpPr>
                <a:xfrm>
                  <a:off x="323526" y="1875856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77" name="组合 76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81" name="矩形 80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82" name="矩形 81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2004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78" name="组合 77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79" name="矩形 78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2005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" name="组合 7"/>
              <p:cNvGrpSpPr/>
              <p:nvPr/>
            </p:nvGrpSpPr>
            <p:grpSpPr>
              <a:xfrm>
                <a:off x="323528" y="2822304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68" name="组合 67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72" name="矩形 71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73" name="矩形 72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2006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69" name="组合 68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2007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323526" y="1135088"/>
                  <a:ext cx="936105" cy="730425"/>
                  <a:chOff x="323526" y="404664"/>
                  <a:chExt cx="936105" cy="730425"/>
                </a:xfrm>
              </p:grpSpPr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66" name="矩形 65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67" name="矩形 66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2008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63" name="组合 62"/>
                  <p:cNvGrpSpPr/>
                  <p:nvPr/>
                </p:nvGrpSpPr>
                <p:grpSpPr>
                  <a:xfrm>
                    <a:off x="323526" y="764705"/>
                    <a:ext cx="936105" cy="370384"/>
                    <a:chOff x="899592" y="684421"/>
                    <a:chExt cx="257429" cy="296307"/>
                  </a:xfrm>
                </p:grpSpPr>
                <p:sp>
                  <p:nvSpPr>
                    <p:cNvPr id="64" name="矩形 63"/>
                    <p:cNvSpPr/>
                    <p:nvPr/>
                  </p:nvSpPr>
                  <p:spPr bwMode="auto">
                    <a:xfrm>
                      <a:off x="899592" y="684421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65" name="矩形 64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2009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55" name="组合 54"/>
                <p:cNvGrpSpPr/>
                <p:nvPr/>
              </p:nvGrpSpPr>
              <p:grpSpPr>
                <a:xfrm>
                  <a:off x="323526" y="1855832"/>
                  <a:ext cx="936105" cy="750448"/>
                  <a:chOff x="323526" y="384640"/>
                  <a:chExt cx="936105" cy="750448"/>
                </a:xfrm>
              </p:grpSpPr>
              <p:grpSp>
                <p:nvGrpSpPr>
                  <p:cNvPr id="56" name="组合 55"/>
                  <p:cNvGrpSpPr/>
                  <p:nvPr/>
                </p:nvGrpSpPr>
                <p:grpSpPr>
                  <a:xfrm>
                    <a:off x="323526" y="384640"/>
                    <a:ext cx="936105" cy="396048"/>
                    <a:chOff x="899592" y="676673"/>
                    <a:chExt cx="257429" cy="316837"/>
                  </a:xfrm>
                </p:grpSpPr>
                <p:sp>
                  <p:nvSpPr>
                    <p:cNvPr id="60" name="矩形 59"/>
                    <p:cNvSpPr/>
                    <p:nvPr/>
                  </p:nvSpPr>
                  <p:spPr bwMode="auto">
                    <a:xfrm>
                      <a:off x="899592" y="676673"/>
                      <a:ext cx="99011" cy="31683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61" name="矩形 60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57" name="组合 56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58" name="矩形 57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/>
                        <a:t>C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59" name="矩形 58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2011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9" name="组合 8"/>
              <p:cNvGrpSpPr/>
              <p:nvPr/>
            </p:nvGrpSpPr>
            <p:grpSpPr>
              <a:xfrm>
                <a:off x="1835698" y="620688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51" name="矩形 50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52" name="矩形 51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2012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49" name="矩形 48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50" name="矩形 49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323526" y="1135088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45" name="矩形 44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6" name="矩形 45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2014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4" name="矩形 43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2015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34" name="组合 33"/>
                <p:cNvGrpSpPr/>
                <p:nvPr/>
              </p:nvGrpSpPr>
              <p:grpSpPr>
                <a:xfrm>
                  <a:off x="323526" y="1875856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/>
                        <a:t>a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2016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37" name="矩形 36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38" name="矩形 37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2017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0" name="组合 9"/>
              <p:cNvGrpSpPr/>
              <p:nvPr/>
            </p:nvGrpSpPr>
            <p:grpSpPr>
              <a:xfrm>
                <a:off x="1833669" y="2822305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26" name="组合 25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30" name="矩形 29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31" name="矩形 30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2018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27" name="组合 26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28" name="矩形 27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9" name="矩形 28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2019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" name="组合 11"/>
                <p:cNvGrpSpPr/>
                <p:nvPr/>
              </p:nvGrpSpPr>
              <p:grpSpPr>
                <a:xfrm>
                  <a:off x="323526" y="1135088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24" name="矩形 23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22" name="矩形 21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3" name="矩形 22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2021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" name="组合 12"/>
                <p:cNvGrpSpPr/>
                <p:nvPr/>
              </p:nvGrpSpPr>
              <p:grpSpPr>
                <a:xfrm>
                  <a:off x="323526" y="1875856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8" name="矩形 17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2022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5" name="组合 14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6" name="矩形 15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7" name="矩形 16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2023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6" name="矩形 5"/>
            <p:cNvSpPr/>
            <p:nvPr/>
          </p:nvSpPr>
          <p:spPr bwMode="auto">
            <a:xfrm>
              <a:off x="323528" y="373118"/>
              <a:ext cx="1656184" cy="25720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</a:t>
              </a:r>
              <a:r>
                <a:rPr lang="zh-CN" altLang="en-US" sz="1400" b="1" dirty="0"/>
                <a:t>常量</a:t>
              </a:r>
              <a:r>
                <a:rPr lang="en-US" altLang="zh-CN" sz="1400" b="1" dirty="0"/>
                <a:t>-1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355979" y="373118"/>
            <a:ext cx="1592291" cy="3631946"/>
            <a:chOff x="3355979" y="373118"/>
            <a:chExt cx="1592291" cy="3631946"/>
          </a:xfrm>
        </p:grpSpPr>
        <p:sp>
          <p:nvSpPr>
            <p:cNvPr id="96" name="矩形 95"/>
            <p:cNvSpPr/>
            <p:nvPr/>
          </p:nvSpPr>
          <p:spPr bwMode="auto">
            <a:xfrm>
              <a:off x="3355979" y="373118"/>
              <a:ext cx="1592291" cy="285803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无名字符串常量</a:t>
              </a:r>
              <a:r>
                <a:rPr lang="en-US" altLang="zh-CN" sz="1400" b="1" dirty="0"/>
                <a:t>-2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3355980" y="764704"/>
              <a:ext cx="936308" cy="3240360"/>
              <a:chOff x="3958919" y="944724"/>
              <a:chExt cx="936308" cy="3240360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3958919" y="944724"/>
                <a:ext cx="936308" cy="1080120"/>
                <a:chOff x="3958919" y="944724"/>
                <a:chExt cx="936308" cy="1080120"/>
              </a:xfrm>
            </p:grpSpPr>
            <p:sp>
              <p:nvSpPr>
                <p:cNvPr id="113" name="矩形 112"/>
                <p:cNvSpPr/>
                <p:nvPr/>
              </p:nvSpPr>
              <p:spPr bwMode="auto">
                <a:xfrm>
                  <a:off x="3958919" y="94472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B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 bwMode="auto">
                <a:xfrm>
                  <a:off x="4318959" y="94472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3000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 bwMode="auto">
                <a:xfrm>
                  <a:off x="3959122" y="130476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e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6" name="矩形 115"/>
                <p:cNvSpPr/>
                <p:nvPr/>
              </p:nvSpPr>
              <p:spPr bwMode="auto">
                <a:xfrm>
                  <a:off x="4319162" y="130476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3001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7" name="矩形 116"/>
                <p:cNvSpPr/>
                <p:nvPr/>
              </p:nvSpPr>
              <p:spPr bwMode="auto">
                <a:xfrm>
                  <a:off x="3959122" y="166480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 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 bwMode="auto">
                <a:xfrm>
                  <a:off x="4319162" y="166480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3002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99" name="组合 98"/>
              <p:cNvGrpSpPr/>
              <p:nvPr/>
            </p:nvGrpSpPr>
            <p:grpSpPr>
              <a:xfrm>
                <a:off x="3958919" y="2024844"/>
                <a:ext cx="936308" cy="1080120"/>
                <a:chOff x="3958919" y="944724"/>
                <a:chExt cx="936308" cy="1080120"/>
              </a:xfrm>
            </p:grpSpPr>
            <p:sp>
              <p:nvSpPr>
                <p:cNvPr id="107" name="矩形 106"/>
                <p:cNvSpPr/>
                <p:nvPr/>
              </p:nvSpPr>
              <p:spPr bwMode="auto">
                <a:xfrm>
                  <a:off x="3958919" y="94472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w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 bwMode="auto">
                <a:xfrm>
                  <a:off x="4318959" y="94472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3003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9" name="矩形 108"/>
                <p:cNvSpPr/>
                <p:nvPr/>
              </p:nvSpPr>
              <p:spPr bwMode="auto">
                <a:xfrm>
                  <a:off x="3959122" y="130476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e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0" name="矩形 109"/>
                <p:cNvSpPr/>
                <p:nvPr/>
              </p:nvSpPr>
              <p:spPr bwMode="auto">
                <a:xfrm>
                  <a:off x="4319162" y="130476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3004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1" name="矩形 110"/>
                <p:cNvSpPr/>
                <p:nvPr/>
              </p:nvSpPr>
              <p:spPr bwMode="auto">
                <a:xfrm>
                  <a:off x="3959122" y="166480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l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2" name="矩形 111"/>
                <p:cNvSpPr/>
                <p:nvPr/>
              </p:nvSpPr>
              <p:spPr bwMode="auto">
                <a:xfrm>
                  <a:off x="4319162" y="166480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3005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3958919" y="3104964"/>
                <a:ext cx="936308" cy="1080120"/>
                <a:chOff x="3958919" y="944724"/>
                <a:chExt cx="936308" cy="1080120"/>
              </a:xfrm>
            </p:grpSpPr>
            <p:sp>
              <p:nvSpPr>
                <p:cNvPr id="101" name="矩形 100"/>
                <p:cNvSpPr/>
                <p:nvPr/>
              </p:nvSpPr>
              <p:spPr bwMode="auto">
                <a:xfrm>
                  <a:off x="3958919" y="94472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l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 bwMode="auto">
                <a:xfrm>
                  <a:off x="4318959" y="94472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3006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 bwMode="auto">
                <a:xfrm>
                  <a:off x="3959122" y="130476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!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 bwMode="auto">
                <a:xfrm>
                  <a:off x="4319162" y="130476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3007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5" name="矩形 104"/>
                <p:cNvSpPr/>
                <p:nvPr/>
              </p:nvSpPr>
              <p:spPr bwMode="auto">
                <a:xfrm>
                  <a:off x="3959122" y="166480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\0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6" name="矩形 105"/>
                <p:cNvSpPr/>
                <p:nvPr/>
              </p:nvSpPr>
              <p:spPr bwMode="auto">
                <a:xfrm>
                  <a:off x="4319162" y="166480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3008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119" name="组合 118"/>
          <p:cNvGrpSpPr/>
          <p:nvPr/>
        </p:nvGrpSpPr>
        <p:grpSpPr>
          <a:xfrm>
            <a:off x="5308107" y="364246"/>
            <a:ext cx="1639952" cy="1881035"/>
            <a:chOff x="5524336" y="344517"/>
            <a:chExt cx="1639952" cy="1881035"/>
          </a:xfrm>
        </p:grpSpPr>
        <p:grpSp>
          <p:nvGrpSpPr>
            <p:cNvPr id="120" name="组合 119"/>
            <p:cNvGrpSpPr/>
            <p:nvPr/>
          </p:nvGrpSpPr>
          <p:grpSpPr>
            <a:xfrm>
              <a:off x="5580112" y="764704"/>
              <a:ext cx="936105" cy="1460848"/>
              <a:chOff x="5580112" y="764704"/>
              <a:chExt cx="936105" cy="1460848"/>
            </a:xfrm>
          </p:grpSpPr>
          <p:sp>
            <p:nvSpPr>
              <p:cNvPr id="122" name="矩形 121"/>
              <p:cNvSpPr/>
              <p:nvPr/>
            </p:nvSpPr>
            <p:spPr bwMode="auto">
              <a:xfrm>
                <a:off x="5580112" y="764704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Y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 bwMode="auto">
              <a:xfrm>
                <a:off x="5940152" y="764704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4</a:t>
                </a: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 bwMode="auto">
              <a:xfrm>
                <a:off x="5580112" y="113508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o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 bwMode="auto">
              <a:xfrm>
                <a:off x="5940152" y="113508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4001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 bwMode="auto">
              <a:xfrm>
                <a:off x="5580112" y="149512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u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 bwMode="auto">
              <a:xfrm>
                <a:off x="5940152" y="149512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4002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 bwMode="auto">
              <a:xfrm>
                <a:off x="5580112" y="186551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\0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 bwMode="auto">
              <a:xfrm>
                <a:off x="5940152" y="186551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4003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21" name="矩形 120"/>
            <p:cNvSpPr/>
            <p:nvPr/>
          </p:nvSpPr>
          <p:spPr bwMode="auto">
            <a:xfrm>
              <a:off x="5524336" y="344517"/>
              <a:ext cx="1639952" cy="31440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无名字符串常量</a:t>
              </a:r>
              <a:r>
                <a:rPr lang="en-US" altLang="zh-CN" sz="1400" b="1" dirty="0"/>
                <a:t>-3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7308304" y="332655"/>
            <a:ext cx="1728192" cy="3693097"/>
            <a:chOff x="7308304" y="332655"/>
            <a:chExt cx="1728192" cy="3693097"/>
          </a:xfrm>
        </p:grpSpPr>
        <p:grpSp>
          <p:nvGrpSpPr>
            <p:cNvPr id="131" name="组合 130"/>
            <p:cNvGrpSpPr/>
            <p:nvPr/>
          </p:nvGrpSpPr>
          <p:grpSpPr>
            <a:xfrm>
              <a:off x="7332652" y="733672"/>
              <a:ext cx="936105" cy="3292080"/>
              <a:chOff x="7332652" y="733672"/>
              <a:chExt cx="936105" cy="3292080"/>
            </a:xfrm>
          </p:grpSpPr>
          <p:sp>
            <p:nvSpPr>
              <p:cNvPr id="133" name="矩形 132"/>
              <p:cNvSpPr/>
              <p:nvPr/>
            </p:nvSpPr>
            <p:spPr bwMode="auto">
              <a:xfrm>
                <a:off x="7332652" y="73367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N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 bwMode="auto">
              <a:xfrm>
                <a:off x="7692692" y="73367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5</a:t>
                </a: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 bwMode="auto">
              <a:xfrm>
                <a:off x="7332652" y="1104056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o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 bwMode="auto">
              <a:xfrm>
                <a:off x="7692692" y="1104056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5001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 bwMode="auto">
              <a:xfrm>
                <a:off x="7332652" y="1464096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t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 bwMode="auto">
              <a:xfrm>
                <a:off x="7692692" y="1464096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5002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 bwMode="auto">
              <a:xfrm>
                <a:off x="7332652" y="1834480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 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 bwMode="auto">
              <a:xfrm>
                <a:off x="7692692" y="1834480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5003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 bwMode="auto">
              <a:xfrm>
                <a:off x="7332652" y="2204864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v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 bwMode="auto">
              <a:xfrm>
                <a:off x="7692692" y="2204864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5004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 bwMode="auto">
              <a:xfrm>
                <a:off x="7332652" y="257524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e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 bwMode="auto">
              <a:xfrm>
                <a:off x="7692692" y="257524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5005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 bwMode="auto">
              <a:xfrm>
                <a:off x="7332652" y="293528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r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 bwMode="auto">
              <a:xfrm>
                <a:off x="7692692" y="293528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5006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 bwMode="auto">
              <a:xfrm>
                <a:off x="7332652" y="330567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y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 bwMode="auto">
              <a:xfrm>
                <a:off x="7692692" y="330567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5007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 bwMode="auto">
              <a:xfrm>
                <a:off x="7332652" y="366571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\0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 bwMode="auto">
              <a:xfrm>
                <a:off x="7692692" y="366571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5008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32" name="矩形 131"/>
            <p:cNvSpPr/>
            <p:nvPr/>
          </p:nvSpPr>
          <p:spPr bwMode="auto">
            <a:xfrm>
              <a:off x="7308304" y="332655"/>
              <a:ext cx="1728192" cy="326265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</a:t>
              </a:r>
              <a:r>
                <a:rPr lang="zh-CN" altLang="en-US" sz="1400" b="1" dirty="0"/>
                <a:t>常量</a:t>
              </a:r>
              <a:r>
                <a:rPr lang="en-US" altLang="zh-CN" sz="1400" b="1" dirty="0"/>
                <a:t>-4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2915816" y="4168581"/>
            <a:ext cx="1502629" cy="1852707"/>
            <a:chOff x="3059832" y="4776350"/>
            <a:chExt cx="1502629" cy="1852707"/>
          </a:xfrm>
        </p:grpSpPr>
        <p:sp>
          <p:nvSpPr>
            <p:cNvPr id="152" name="矩形 151"/>
            <p:cNvSpPr/>
            <p:nvPr/>
          </p:nvSpPr>
          <p:spPr bwMode="auto">
            <a:xfrm>
              <a:off x="3355980" y="4776350"/>
              <a:ext cx="936105" cy="30883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="1" dirty="0"/>
                <a:t>char *c[]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>
              <a:off x="3059832" y="5168209"/>
              <a:ext cx="1502629" cy="1460848"/>
              <a:chOff x="3059832" y="5168209"/>
              <a:chExt cx="1502629" cy="1460848"/>
            </a:xfrm>
          </p:grpSpPr>
          <p:sp>
            <p:nvSpPr>
              <p:cNvPr id="154" name="矩形 153"/>
              <p:cNvSpPr/>
              <p:nvPr/>
            </p:nvSpPr>
            <p:spPr bwMode="auto">
              <a:xfrm>
                <a:off x="3059832" y="5168209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2000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5" name="矩形 154"/>
              <p:cNvSpPr/>
              <p:nvPr/>
            </p:nvSpPr>
            <p:spPr bwMode="auto">
              <a:xfrm>
                <a:off x="3059832" y="5538593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3000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 bwMode="auto">
              <a:xfrm>
                <a:off x="3059832" y="5898633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4000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 bwMode="auto">
              <a:xfrm>
                <a:off x="3059832" y="6269017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5000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158" name="组合 157"/>
              <p:cNvGrpSpPr/>
              <p:nvPr/>
            </p:nvGrpSpPr>
            <p:grpSpPr>
              <a:xfrm>
                <a:off x="4004051" y="5168209"/>
                <a:ext cx="557275" cy="364192"/>
                <a:chOff x="4004052" y="5168209"/>
                <a:chExt cx="589934" cy="358770"/>
              </a:xfrm>
            </p:grpSpPr>
            <p:sp>
              <p:nvSpPr>
                <p:cNvPr id="168" name="矩形 167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000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003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grpSp>
            <p:nvGrpSpPr>
              <p:cNvPr id="159" name="组合 158"/>
              <p:cNvGrpSpPr/>
              <p:nvPr/>
            </p:nvGrpSpPr>
            <p:grpSpPr>
              <a:xfrm>
                <a:off x="4004814" y="5542607"/>
                <a:ext cx="557275" cy="364192"/>
                <a:chOff x="4004052" y="5168209"/>
                <a:chExt cx="589934" cy="358770"/>
              </a:xfrm>
            </p:grpSpPr>
            <p:sp>
              <p:nvSpPr>
                <p:cNvPr id="166" name="矩形 165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004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67" name="矩形 166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007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grpSp>
            <p:nvGrpSpPr>
              <p:cNvPr id="160" name="组合 159"/>
              <p:cNvGrpSpPr/>
              <p:nvPr/>
            </p:nvGrpSpPr>
            <p:grpSpPr>
              <a:xfrm>
                <a:off x="4004669" y="5896516"/>
                <a:ext cx="557275" cy="364192"/>
                <a:chOff x="4004052" y="5168209"/>
                <a:chExt cx="589934" cy="358770"/>
              </a:xfrm>
            </p:grpSpPr>
            <p:sp>
              <p:nvSpPr>
                <p:cNvPr id="164" name="矩形 163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008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011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grpSp>
            <p:nvGrpSpPr>
              <p:cNvPr id="161" name="组合 160"/>
              <p:cNvGrpSpPr/>
              <p:nvPr/>
            </p:nvGrpSpPr>
            <p:grpSpPr>
              <a:xfrm>
                <a:off x="4005186" y="6263946"/>
                <a:ext cx="557275" cy="364192"/>
                <a:chOff x="4004052" y="5168209"/>
                <a:chExt cx="589934" cy="358770"/>
              </a:xfrm>
            </p:grpSpPr>
            <p:sp>
              <p:nvSpPr>
                <p:cNvPr id="162" name="矩形 161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012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015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</p:grpSp>
      </p:grpSp>
      <p:grpSp>
        <p:nvGrpSpPr>
          <p:cNvPr id="170" name="组合 169"/>
          <p:cNvGrpSpPr/>
          <p:nvPr/>
        </p:nvGrpSpPr>
        <p:grpSpPr>
          <a:xfrm>
            <a:off x="5148064" y="4162388"/>
            <a:ext cx="1508112" cy="1852918"/>
            <a:chOff x="5175805" y="4770157"/>
            <a:chExt cx="1508112" cy="1852918"/>
          </a:xfrm>
        </p:grpSpPr>
        <p:grpSp>
          <p:nvGrpSpPr>
            <p:cNvPr id="171" name="组合 170"/>
            <p:cNvGrpSpPr/>
            <p:nvPr/>
          </p:nvGrpSpPr>
          <p:grpSpPr>
            <a:xfrm>
              <a:off x="5175805" y="4770157"/>
              <a:ext cx="1232253" cy="1852707"/>
              <a:chOff x="3059832" y="4776350"/>
              <a:chExt cx="1232253" cy="1852707"/>
            </a:xfrm>
          </p:grpSpPr>
          <p:grpSp>
            <p:nvGrpSpPr>
              <p:cNvPr id="180" name="组合 179"/>
              <p:cNvGrpSpPr/>
              <p:nvPr/>
            </p:nvGrpSpPr>
            <p:grpSpPr>
              <a:xfrm>
                <a:off x="3059832" y="5168209"/>
                <a:ext cx="944220" cy="1460848"/>
                <a:chOff x="3059832" y="5168209"/>
                <a:chExt cx="944220" cy="1460848"/>
              </a:xfrm>
            </p:grpSpPr>
            <p:sp>
              <p:nvSpPr>
                <p:cNvPr id="182" name="矩形 181"/>
                <p:cNvSpPr/>
                <p:nvPr/>
              </p:nvSpPr>
              <p:spPr bwMode="auto">
                <a:xfrm>
                  <a:off x="3059832" y="5168209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6012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 bwMode="auto">
                <a:xfrm>
                  <a:off x="3059832" y="5538593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6008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 bwMode="auto">
                <a:xfrm>
                  <a:off x="3059832" y="5898633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6000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 bwMode="auto">
                <a:xfrm>
                  <a:off x="3059832" y="6269017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6000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81" name="矩形 180"/>
              <p:cNvSpPr/>
              <p:nvPr/>
            </p:nvSpPr>
            <p:spPr bwMode="auto">
              <a:xfrm>
                <a:off x="3355980" y="4776350"/>
                <a:ext cx="936105" cy="308834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b="1" dirty="0"/>
                  <a:t>char **p[]</a:t>
                </a:r>
                <a:endPara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172" name="矩形 171"/>
            <p:cNvSpPr/>
            <p:nvPr/>
          </p:nvSpPr>
          <p:spPr bwMode="auto">
            <a:xfrm>
              <a:off x="6129019" y="5159981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000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6122518" y="5341433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003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6120904" y="5534379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004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6123281" y="5715831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007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6120904" y="5897674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008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7" name="矩形 176"/>
            <p:cNvSpPr/>
            <p:nvPr/>
          </p:nvSpPr>
          <p:spPr bwMode="auto">
            <a:xfrm>
              <a:off x="6123136" y="6069740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011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6121276" y="6255718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012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9" name="矩形 178"/>
            <p:cNvSpPr/>
            <p:nvPr/>
          </p:nvSpPr>
          <p:spPr bwMode="auto">
            <a:xfrm>
              <a:off x="6123653" y="6440335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015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7179207" y="4162388"/>
            <a:ext cx="1505619" cy="762243"/>
            <a:chOff x="7323223" y="4770157"/>
            <a:chExt cx="1505619" cy="762243"/>
          </a:xfrm>
        </p:grpSpPr>
        <p:sp>
          <p:nvSpPr>
            <p:cNvPr id="187" name="矩形 186"/>
            <p:cNvSpPr/>
            <p:nvPr/>
          </p:nvSpPr>
          <p:spPr bwMode="auto">
            <a:xfrm>
              <a:off x="7486204" y="4770157"/>
              <a:ext cx="1048468" cy="29849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="1" dirty="0"/>
                <a:t>char ***pp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88" name="组合 187"/>
            <p:cNvGrpSpPr/>
            <p:nvPr/>
          </p:nvGrpSpPr>
          <p:grpSpPr>
            <a:xfrm>
              <a:off x="7323223" y="5159330"/>
              <a:ext cx="1505619" cy="373070"/>
              <a:chOff x="7323223" y="5159330"/>
              <a:chExt cx="1505619" cy="373070"/>
            </a:xfrm>
          </p:grpSpPr>
          <p:sp>
            <p:nvSpPr>
              <p:cNvPr id="189" name="矩形 188"/>
              <p:cNvSpPr/>
              <p:nvPr/>
            </p:nvSpPr>
            <p:spPr bwMode="auto">
              <a:xfrm>
                <a:off x="7323223" y="5162016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7008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 bwMode="auto">
              <a:xfrm>
                <a:off x="8273944" y="5159330"/>
                <a:ext cx="554898" cy="182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800" dirty="0"/>
                  <a:t>   7</a:t>
                </a:r>
                <a:r>
                  <a:rPr kumimoji="1" lang="en-US" altLang="zh-CN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000</a:t>
                </a:r>
                <a:endParaRPr kumimoji="1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 bwMode="auto">
              <a:xfrm>
                <a:off x="8267443" y="5349660"/>
                <a:ext cx="554898" cy="182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800" dirty="0"/>
                  <a:t>   7</a:t>
                </a:r>
                <a:r>
                  <a:rPr kumimoji="1" lang="en-US" altLang="zh-CN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003</a:t>
                </a:r>
                <a:endParaRPr kumimoji="1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  <p:sp>
        <p:nvSpPr>
          <p:cNvPr id="195" name="文本框 194"/>
          <p:cNvSpPr txBox="1"/>
          <p:nvPr/>
        </p:nvSpPr>
        <p:spPr>
          <a:xfrm>
            <a:off x="7038263" y="5414930"/>
            <a:ext cx="1618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因此输出：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very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98" name="图片 19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32"/>
            <a:ext cx="3190885" cy="396988"/>
          </a:xfrm>
          <a:prstGeom prst="rect">
            <a:avLst/>
          </a:prstGeom>
        </p:spPr>
      </p:pic>
      <p:cxnSp>
        <p:nvCxnSpPr>
          <p:cNvPr id="200" name="直接箭头连接符 199"/>
          <p:cNvCxnSpPr>
            <a:stCxn id="189" idx="1"/>
            <a:endCxn id="172" idx="3"/>
          </p:cNvCxnSpPr>
          <p:nvPr/>
        </p:nvCxnSpPr>
        <p:spPr bwMode="auto">
          <a:xfrm flipH="1" flipV="1">
            <a:off x="6656176" y="4643582"/>
            <a:ext cx="523031" cy="90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" name="文本框 200"/>
          <p:cNvSpPr txBox="1"/>
          <p:nvPr/>
        </p:nvSpPr>
        <p:spPr>
          <a:xfrm>
            <a:off x="6633373" y="42117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[-2]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203" name="直接箭头连接符 202"/>
          <p:cNvCxnSpPr>
            <a:stCxn id="182" idx="1"/>
            <a:endCxn id="162" idx="3"/>
          </p:cNvCxnSpPr>
          <p:nvPr/>
        </p:nvCxnSpPr>
        <p:spPr bwMode="auto">
          <a:xfrm flipH="1">
            <a:off x="4416068" y="4734267"/>
            <a:ext cx="731996" cy="1013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接箭头连接符 204"/>
          <p:cNvCxnSpPr/>
          <p:nvPr/>
        </p:nvCxnSpPr>
        <p:spPr bwMode="auto">
          <a:xfrm flipV="1">
            <a:off x="3355979" y="1988840"/>
            <a:ext cx="4168349" cy="3841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" name="文本框 205"/>
          <p:cNvSpPr txBox="1"/>
          <p:nvPr/>
        </p:nvSpPr>
        <p:spPr>
          <a:xfrm>
            <a:off x="6066795" y="31429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+3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45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5238" y="1298320"/>
            <a:ext cx="2448275" cy="4794819"/>
            <a:chOff x="323528" y="373118"/>
            <a:chExt cx="2448275" cy="4794819"/>
          </a:xfrm>
        </p:grpSpPr>
        <p:grpSp>
          <p:nvGrpSpPr>
            <p:cNvPr id="5" name="组合 4"/>
            <p:cNvGrpSpPr/>
            <p:nvPr/>
          </p:nvGrpSpPr>
          <p:grpSpPr>
            <a:xfrm>
              <a:off x="323528" y="764704"/>
              <a:ext cx="2448275" cy="4403233"/>
              <a:chOff x="323528" y="620688"/>
              <a:chExt cx="2448275" cy="4403233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23528" y="620688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74" name="组合 73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89" name="组合 88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93" name="矩形 92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94" name="矩形 93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90" name="组合 89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91" name="矩形 90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/>
                        <a:t>o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92" name="矩形 91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2001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75" name="组合 74"/>
                <p:cNvGrpSpPr/>
                <p:nvPr/>
              </p:nvGrpSpPr>
              <p:grpSpPr>
                <a:xfrm>
                  <a:off x="323526" y="1135088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87" name="矩形 86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88" name="矩形 87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2002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85" name="矩形 84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86" name="矩形 85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2003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76" name="组合 75"/>
                <p:cNvGrpSpPr/>
                <p:nvPr/>
              </p:nvGrpSpPr>
              <p:grpSpPr>
                <a:xfrm>
                  <a:off x="323526" y="1875856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77" name="组合 76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81" name="矩形 80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82" name="矩形 81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2004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78" name="组合 77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79" name="矩形 78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2005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" name="组合 7"/>
              <p:cNvGrpSpPr/>
              <p:nvPr/>
            </p:nvGrpSpPr>
            <p:grpSpPr>
              <a:xfrm>
                <a:off x="323528" y="2822304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68" name="组合 67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72" name="矩形 71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73" name="矩形 72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2006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69" name="组合 68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70" name="矩形 69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71" name="矩形 70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2007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323526" y="1135088"/>
                  <a:ext cx="936105" cy="730425"/>
                  <a:chOff x="323526" y="404664"/>
                  <a:chExt cx="936105" cy="730425"/>
                </a:xfrm>
              </p:grpSpPr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66" name="矩形 65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67" name="矩形 66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2008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63" name="组合 62"/>
                  <p:cNvGrpSpPr/>
                  <p:nvPr/>
                </p:nvGrpSpPr>
                <p:grpSpPr>
                  <a:xfrm>
                    <a:off x="323526" y="764705"/>
                    <a:ext cx="936105" cy="370384"/>
                    <a:chOff x="899592" y="684421"/>
                    <a:chExt cx="257429" cy="296307"/>
                  </a:xfrm>
                </p:grpSpPr>
                <p:sp>
                  <p:nvSpPr>
                    <p:cNvPr id="64" name="矩形 63"/>
                    <p:cNvSpPr/>
                    <p:nvPr/>
                  </p:nvSpPr>
                  <p:spPr bwMode="auto">
                    <a:xfrm>
                      <a:off x="899592" y="684421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65" name="矩形 64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2009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55" name="组合 54"/>
                <p:cNvGrpSpPr/>
                <p:nvPr/>
              </p:nvGrpSpPr>
              <p:grpSpPr>
                <a:xfrm>
                  <a:off x="323526" y="1855832"/>
                  <a:ext cx="936105" cy="750448"/>
                  <a:chOff x="323526" y="384640"/>
                  <a:chExt cx="936105" cy="750448"/>
                </a:xfrm>
              </p:grpSpPr>
              <p:grpSp>
                <p:nvGrpSpPr>
                  <p:cNvPr id="56" name="组合 55"/>
                  <p:cNvGrpSpPr/>
                  <p:nvPr/>
                </p:nvGrpSpPr>
                <p:grpSpPr>
                  <a:xfrm>
                    <a:off x="323526" y="384640"/>
                    <a:ext cx="936105" cy="396048"/>
                    <a:chOff x="899592" y="676673"/>
                    <a:chExt cx="257429" cy="316837"/>
                  </a:xfrm>
                </p:grpSpPr>
                <p:sp>
                  <p:nvSpPr>
                    <p:cNvPr id="60" name="矩形 59"/>
                    <p:cNvSpPr/>
                    <p:nvPr/>
                  </p:nvSpPr>
                  <p:spPr bwMode="auto">
                    <a:xfrm>
                      <a:off x="899592" y="676673"/>
                      <a:ext cx="99011" cy="31683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61" name="矩形 60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57" name="组合 56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58" name="矩形 57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/>
                        <a:t>C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59" name="矩形 58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2011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9" name="组合 8"/>
              <p:cNvGrpSpPr/>
              <p:nvPr/>
            </p:nvGrpSpPr>
            <p:grpSpPr>
              <a:xfrm>
                <a:off x="1835698" y="620688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51" name="矩形 50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52" name="矩形 51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2012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49" name="矩形 48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50" name="矩形 49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323526" y="1135088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45" name="矩形 44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6" name="矩形 45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2014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43" name="矩形 42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4" name="矩形 43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2015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34" name="组合 33"/>
                <p:cNvGrpSpPr/>
                <p:nvPr/>
              </p:nvGrpSpPr>
              <p:grpSpPr>
                <a:xfrm>
                  <a:off x="323526" y="1875856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/>
                        <a:t>a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2016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37" name="矩形 36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38" name="矩形 37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2017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0" name="组合 9"/>
              <p:cNvGrpSpPr/>
              <p:nvPr/>
            </p:nvGrpSpPr>
            <p:grpSpPr>
              <a:xfrm>
                <a:off x="1833669" y="2822305"/>
                <a:ext cx="936105" cy="2201616"/>
                <a:chOff x="323526" y="404664"/>
                <a:chExt cx="936105" cy="2201616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323526" y="404664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26" name="组合 25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30" name="矩形 29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31" name="矩形 30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2018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27" name="组合 26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28" name="矩形 27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9" name="矩形 28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2019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2" name="组合 11"/>
                <p:cNvGrpSpPr/>
                <p:nvPr/>
              </p:nvGrpSpPr>
              <p:grpSpPr>
                <a:xfrm>
                  <a:off x="323526" y="1135088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24" name="矩形 23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5" name="矩形 24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22" name="矩形 21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3" name="矩形 22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2021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3" name="组合 12"/>
                <p:cNvGrpSpPr/>
                <p:nvPr/>
              </p:nvGrpSpPr>
              <p:grpSpPr>
                <a:xfrm>
                  <a:off x="323526" y="1875856"/>
                  <a:ext cx="936105" cy="730424"/>
                  <a:chOff x="323526" y="404664"/>
                  <a:chExt cx="936105" cy="730424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23526" y="404664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8" name="矩形 17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2022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5" name="组合 14"/>
                  <p:cNvGrpSpPr/>
                  <p:nvPr/>
                </p:nvGrpSpPr>
                <p:grpSpPr>
                  <a:xfrm>
                    <a:off x="323526" y="775048"/>
                    <a:ext cx="936105" cy="360040"/>
                    <a:chOff x="899592" y="692696"/>
                    <a:chExt cx="257429" cy="288032"/>
                  </a:xfrm>
                </p:grpSpPr>
                <p:sp>
                  <p:nvSpPr>
                    <p:cNvPr id="16" name="矩形 15"/>
                    <p:cNvSpPr/>
                    <p:nvPr/>
                  </p:nvSpPr>
                  <p:spPr bwMode="auto">
                    <a:xfrm>
                      <a:off x="899592" y="692696"/>
                      <a:ext cx="99011" cy="28803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\0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17" name="矩形 16"/>
                    <p:cNvSpPr/>
                    <p:nvPr/>
                  </p:nvSpPr>
                  <p:spPr bwMode="auto">
                    <a:xfrm>
                      <a:off x="998603" y="692696"/>
                      <a:ext cx="158418" cy="2880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2023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6" name="矩形 5"/>
            <p:cNvSpPr/>
            <p:nvPr/>
          </p:nvSpPr>
          <p:spPr bwMode="auto">
            <a:xfrm>
              <a:off x="323528" y="373118"/>
              <a:ext cx="1656184" cy="25720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</a:t>
              </a:r>
              <a:r>
                <a:rPr lang="zh-CN" altLang="en-US" sz="1400" b="1" dirty="0"/>
                <a:t>常量</a:t>
              </a:r>
              <a:r>
                <a:rPr lang="en-US" altLang="zh-CN" sz="1400" b="1" dirty="0"/>
                <a:t>-1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355979" y="373118"/>
            <a:ext cx="1592291" cy="3631946"/>
            <a:chOff x="3355979" y="373118"/>
            <a:chExt cx="1592291" cy="3631946"/>
          </a:xfrm>
        </p:grpSpPr>
        <p:sp>
          <p:nvSpPr>
            <p:cNvPr id="96" name="矩形 95"/>
            <p:cNvSpPr/>
            <p:nvPr/>
          </p:nvSpPr>
          <p:spPr bwMode="auto">
            <a:xfrm>
              <a:off x="3355979" y="373118"/>
              <a:ext cx="1592291" cy="285803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无名字符串常量</a:t>
              </a:r>
              <a:r>
                <a:rPr lang="en-US" altLang="zh-CN" sz="1400" b="1" dirty="0"/>
                <a:t>-2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3355980" y="764704"/>
              <a:ext cx="936308" cy="3240360"/>
              <a:chOff x="3958919" y="944724"/>
              <a:chExt cx="936308" cy="3240360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3958919" y="944724"/>
                <a:ext cx="936308" cy="1080120"/>
                <a:chOff x="3958919" y="944724"/>
                <a:chExt cx="936308" cy="1080120"/>
              </a:xfrm>
            </p:grpSpPr>
            <p:sp>
              <p:nvSpPr>
                <p:cNvPr id="113" name="矩形 112"/>
                <p:cNvSpPr/>
                <p:nvPr/>
              </p:nvSpPr>
              <p:spPr bwMode="auto">
                <a:xfrm>
                  <a:off x="3958919" y="94472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B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 bwMode="auto">
                <a:xfrm>
                  <a:off x="4318959" y="94472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3000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5" name="矩形 114"/>
                <p:cNvSpPr/>
                <p:nvPr/>
              </p:nvSpPr>
              <p:spPr bwMode="auto">
                <a:xfrm>
                  <a:off x="3959122" y="130476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e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6" name="矩形 115"/>
                <p:cNvSpPr/>
                <p:nvPr/>
              </p:nvSpPr>
              <p:spPr bwMode="auto">
                <a:xfrm>
                  <a:off x="4319162" y="130476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3001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7" name="矩形 116"/>
                <p:cNvSpPr/>
                <p:nvPr/>
              </p:nvSpPr>
              <p:spPr bwMode="auto">
                <a:xfrm>
                  <a:off x="3959122" y="166480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 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 bwMode="auto">
                <a:xfrm>
                  <a:off x="4319162" y="166480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3002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99" name="组合 98"/>
              <p:cNvGrpSpPr/>
              <p:nvPr/>
            </p:nvGrpSpPr>
            <p:grpSpPr>
              <a:xfrm>
                <a:off x="3958919" y="2024844"/>
                <a:ext cx="936308" cy="1080120"/>
                <a:chOff x="3958919" y="944724"/>
                <a:chExt cx="936308" cy="1080120"/>
              </a:xfrm>
            </p:grpSpPr>
            <p:sp>
              <p:nvSpPr>
                <p:cNvPr id="107" name="矩形 106"/>
                <p:cNvSpPr/>
                <p:nvPr/>
              </p:nvSpPr>
              <p:spPr bwMode="auto">
                <a:xfrm>
                  <a:off x="3958919" y="94472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w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 bwMode="auto">
                <a:xfrm>
                  <a:off x="4318959" y="94472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3003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9" name="矩形 108"/>
                <p:cNvSpPr/>
                <p:nvPr/>
              </p:nvSpPr>
              <p:spPr bwMode="auto">
                <a:xfrm>
                  <a:off x="3959122" y="130476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e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0" name="矩形 109"/>
                <p:cNvSpPr/>
                <p:nvPr/>
              </p:nvSpPr>
              <p:spPr bwMode="auto">
                <a:xfrm>
                  <a:off x="4319162" y="130476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3004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1" name="矩形 110"/>
                <p:cNvSpPr/>
                <p:nvPr/>
              </p:nvSpPr>
              <p:spPr bwMode="auto">
                <a:xfrm>
                  <a:off x="3959122" y="166480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l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2" name="矩形 111"/>
                <p:cNvSpPr/>
                <p:nvPr/>
              </p:nvSpPr>
              <p:spPr bwMode="auto">
                <a:xfrm>
                  <a:off x="4319162" y="166480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3005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3958919" y="3104964"/>
                <a:ext cx="936308" cy="1080120"/>
                <a:chOff x="3958919" y="944724"/>
                <a:chExt cx="936308" cy="1080120"/>
              </a:xfrm>
            </p:grpSpPr>
            <p:sp>
              <p:nvSpPr>
                <p:cNvPr id="101" name="矩形 100"/>
                <p:cNvSpPr/>
                <p:nvPr/>
              </p:nvSpPr>
              <p:spPr bwMode="auto">
                <a:xfrm>
                  <a:off x="3958919" y="94472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l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 bwMode="auto">
                <a:xfrm>
                  <a:off x="4318959" y="94472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3006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 bwMode="auto">
                <a:xfrm>
                  <a:off x="3959122" y="130476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!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 bwMode="auto">
                <a:xfrm>
                  <a:off x="4319162" y="130476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3007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5" name="矩形 104"/>
                <p:cNvSpPr/>
                <p:nvPr/>
              </p:nvSpPr>
              <p:spPr bwMode="auto">
                <a:xfrm>
                  <a:off x="3959122" y="1664804"/>
                  <a:ext cx="36004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\0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6" name="矩形 105"/>
                <p:cNvSpPr/>
                <p:nvPr/>
              </p:nvSpPr>
              <p:spPr bwMode="auto">
                <a:xfrm>
                  <a:off x="4319162" y="1664804"/>
                  <a:ext cx="576065" cy="36004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3008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119" name="组合 118"/>
          <p:cNvGrpSpPr/>
          <p:nvPr/>
        </p:nvGrpSpPr>
        <p:grpSpPr>
          <a:xfrm>
            <a:off x="5308107" y="364246"/>
            <a:ext cx="1639952" cy="1881035"/>
            <a:chOff x="5524336" y="344517"/>
            <a:chExt cx="1639952" cy="1881035"/>
          </a:xfrm>
        </p:grpSpPr>
        <p:grpSp>
          <p:nvGrpSpPr>
            <p:cNvPr id="120" name="组合 119"/>
            <p:cNvGrpSpPr/>
            <p:nvPr/>
          </p:nvGrpSpPr>
          <p:grpSpPr>
            <a:xfrm>
              <a:off x="5580112" y="764704"/>
              <a:ext cx="936105" cy="1460848"/>
              <a:chOff x="5580112" y="764704"/>
              <a:chExt cx="936105" cy="1460848"/>
            </a:xfrm>
          </p:grpSpPr>
          <p:sp>
            <p:nvSpPr>
              <p:cNvPr id="122" name="矩形 121"/>
              <p:cNvSpPr/>
              <p:nvPr/>
            </p:nvSpPr>
            <p:spPr bwMode="auto">
              <a:xfrm>
                <a:off x="5580112" y="764704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Y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 bwMode="auto">
              <a:xfrm>
                <a:off x="5940152" y="764704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4</a:t>
                </a: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 bwMode="auto">
              <a:xfrm>
                <a:off x="5580112" y="113508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o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 bwMode="auto">
              <a:xfrm>
                <a:off x="5940152" y="113508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4001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 bwMode="auto">
              <a:xfrm>
                <a:off x="5580112" y="149512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u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 bwMode="auto">
              <a:xfrm>
                <a:off x="5940152" y="149512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4002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 bwMode="auto">
              <a:xfrm>
                <a:off x="5580112" y="186551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\0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 bwMode="auto">
              <a:xfrm>
                <a:off x="5940152" y="186551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4003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21" name="矩形 120"/>
            <p:cNvSpPr/>
            <p:nvPr/>
          </p:nvSpPr>
          <p:spPr bwMode="auto">
            <a:xfrm>
              <a:off x="5524336" y="344517"/>
              <a:ext cx="1639952" cy="31440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无名字符串常量</a:t>
              </a:r>
              <a:r>
                <a:rPr lang="en-US" altLang="zh-CN" sz="1400" b="1" dirty="0"/>
                <a:t>-3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7308304" y="332655"/>
            <a:ext cx="1728192" cy="3693097"/>
            <a:chOff x="7308304" y="332655"/>
            <a:chExt cx="1728192" cy="3693097"/>
          </a:xfrm>
        </p:grpSpPr>
        <p:grpSp>
          <p:nvGrpSpPr>
            <p:cNvPr id="131" name="组合 130"/>
            <p:cNvGrpSpPr/>
            <p:nvPr/>
          </p:nvGrpSpPr>
          <p:grpSpPr>
            <a:xfrm>
              <a:off x="7332652" y="733672"/>
              <a:ext cx="936105" cy="3292080"/>
              <a:chOff x="7332652" y="733672"/>
              <a:chExt cx="936105" cy="3292080"/>
            </a:xfrm>
          </p:grpSpPr>
          <p:sp>
            <p:nvSpPr>
              <p:cNvPr id="133" name="矩形 132"/>
              <p:cNvSpPr/>
              <p:nvPr/>
            </p:nvSpPr>
            <p:spPr bwMode="auto">
              <a:xfrm>
                <a:off x="7332652" y="73367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N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 bwMode="auto">
              <a:xfrm>
                <a:off x="7692692" y="73367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5</a:t>
                </a: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 bwMode="auto">
              <a:xfrm>
                <a:off x="7332652" y="1104056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o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 bwMode="auto">
              <a:xfrm>
                <a:off x="7692692" y="1104056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5001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 bwMode="auto">
              <a:xfrm>
                <a:off x="7332652" y="1464096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t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 bwMode="auto">
              <a:xfrm>
                <a:off x="7692692" y="1464096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5002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 bwMode="auto">
              <a:xfrm>
                <a:off x="7332652" y="1834480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 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 bwMode="auto">
              <a:xfrm>
                <a:off x="7692692" y="1834480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5003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 bwMode="auto">
              <a:xfrm>
                <a:off x="7332652" y="2204864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v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 bwMode="auto">
              <a:xfrm>
                <a:off x="7692692" y="2204864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5004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 bwMode="auto">
              <a:xfrm>
                <a:off x="7332652" y="257524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e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 bwMode="auto">
              <a:xfrm>
                <a:off x="7692692" y="257524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5005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 bwMode="auto">
              <a:xfrm>
                <a:off x="7332652" y="2935288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r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 bwMode="auto">
              <a:xfrm>
                <a:off x="7692692" y="2935288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5006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 bwMode="auto">
              <a:xfrm>
                <a:off x="7332652" y="330567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y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 bwMode="auto">
              <a:xfrm>
                <a:off x="7692692" y="330567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5007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 bwMode="auto">
              <a:xfrm>
                <a:off x="7332652" y="3665712"/>
                <a:ext cx="36004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\0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 bwMode="auto">
              <a:xfrm>
                <a:off x="7692692" y="3665712"/>
                <a:ext cx="576065" cy="360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5008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32" name="矩形 131"/>
            <p:cNvSpPr/>
            <p:nvPr/>
          </p:nvSpPr>
          <p:spPr bwMode="auto">
            <a:xfrm>
              <a:off x="7308304" y="332655"/>
              <a:ext cx="1728192" cy="326265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无名字符串</a:t>
              </a:r>
              <a:r>
                <a:rPr lang="zh-CN" altLang="en-US" sz="1400" b="1" dirty="0"/>
                <a:t>常量</a:t>
              </a:r>
              <a:r>
                <a:rPr lang="en-US" altLang="zh-CN" sz="1400" b="1" dirty="0"/>
                <a:t>-4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2915816" y="4168581"/>
            <a:ext cx="1502629" cy="1852707"/>
            <a:chOff x="3059832" y="4776350"/>
            <a:chExt cx="1502629" cy="1852707"/>
          </a:xfrm>
        </p:grpSpPr>
        <p:sp>
          <p:nvSpPr>
            <p:cNvPr id="152" name="矩形 151"/>
            <p:cNvSpPr/>
            <p:nvPr/>
          </p:nvSpPr>
          <p:spPr bwMode="auto">
            <a:xfrm>
              <a:off x="3355980" y="4776350"/>
              <a:ext cx="936105" cy="30883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="1" dirty="0"/>
                <a:t>char *c[]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>
              <a:off x="3059832" y="5168209"/>
              <a:ext cx="1502629" cy="1460848"/>
              <a:chOff x="3059832" y="5168209"/>
              <a:chExt cx="1502629" cy="1460848"/>
            </a:xfrm>
          </p:grpSpPr>
          <p:sp>
            <p:nvSpPr>
              <p:cNvPr id="154" name="矩形 153"/>
              <p:cNvSpPr/>
              <p:nvPr/>
            </p:nvSpPr>
            <p:spPr bwMode="auto">
              <a:xfrm>
                <a:off x="3059832" y="5168209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2000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5" name="矩形 154"/>
              <p:cNvSpPr/>
              <p:nvPr/>
            </p:nvSpPr>
            <p:spPr bwMode="auto">
              <a:xfrm>
                <a:off x="3059832" y="5538593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3000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 bwMode="auto">
              <a:xfrm>
                <a:off x="3059832" y="5898633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4000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 bwMode="auto">
              <a:xfrm>
                <a:off x="3059832" y="6269017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5000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158" name="组合 157"/>
              <p:cNvGrpSpPr/>
              <p:nvPr/>
            </p:nvGrpSpPr>
            <p:grpSpPr>
              <a:xfrm>
                <a:off x="4004051" y="5168209"/>
                <a:ext cx="557275" cy="364192"/>
                <a:chOff x="4004052" y="5168209"/>
                <a:chExt cx="589934" cy="358770"/>
              </a:xfrm>
            </p:grpSpPr>
            <p:sp>
              <p:nvSpPr>
                <p:cNvPr id="168" name="矩形 167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000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003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grpSp>
            <p:nvGrpSpPr>
              <p:cNvPr id="159" name="组合 158"/>
              <p:cNvGrpSpPr/>
              <p:nvPr/>
            </p:nvGrpSpPr>
            <p:grpSpPr>
              <a:xfrm>
                <a:off x="4004814" y="5542607"/>
                <a:ext cx="557275" cy="364192"/>
                <a:chOff x="4004052" y="5168209"/>
                <a:chExt cx="589934" cy="358770"/>
              </a:xfrm>
            </p:grpSpPr>
            <p:sp>
              <p:nvSpPr>
                <p:cNvPr id="166" name="矩形 165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004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67" name="矩形 166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007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grpSp>
            <p:nvGrpSpPr>
              <p:cNvPr id="160" name="组合 159"/>
              <p:cNvGrpSpPr/>
              <p:nvPr/>
            </p:nvGrpSpPr>
            <p:grpSpPr>
              <a:xfrm>
                <a:off x="4004669" y="5896516"/>
                <a:ext cx="557275" cy="364192"/>
                <a:chOff x="4004052" y="5168209"/>
                <a:chExt cx="589934" cy="358770"/>
              </a:xfrm>
            </p:grpSpPr>
            <p:sp>
              <p:nvSpPr>
                <p:cNvPr id="164" name="矩形 163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008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011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grpSp>
            <p:nvGrpSpPr>
              <p:cNvPr id="161" name="组合 160"/>
              <p:cNvGrpSpPr/>
              <p:nvPr/>
            </p:nvGrpSpPr>
            <p:grpSpPr>
              <a:xfrm>
                <a:off x="4005186" y="6263946"/>
                <a:ext cx="557275" cy="364192"/>
                <a:chOff x="4004052" y="5168209"/>
                <a:chExt cx="589934" cy="358770"/>
              </a:xfrm>
            </p:grpSpPr>
            <p:sp>
              <p:nvSpPr>
                <p:cNvPr id="162" name="矩形 161"/>
                <p:cNvSpPr/>
                <p:nvPr/>
              </p:nvSpPr>
              <p:spPr bwMode="auto">
                <a:xfrm>
                  <a:off x="4004052" y="5168209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012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 bwMode="auto">
                <a:xfrm>
                  <a:off x="4006568" y="5346960"/>
                  <a:ext cx="587418" cy="18001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800" dirty="0"/>
                    <a:t>   6</a:t>
                  </a:r>
                  <a:r>
                    <a:rPr kumimoji="1" lang="en-US" altLang="zh-CN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015</a:t>
                  </a:r>
                  <a:endParaRPr kumimoji="1" lang="zh-CN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</p:grpSp>
      </p:grpSp>
      <p:grpSp>
        <p:nvGrpSpPr>
          <p:cNvPr id="170" name="组合 169"/>
          <p:cNvGrpSpPr/>
          <p:nvPr/>
        </p:nvGrpSpPr>
        <p:grpSpPr>
          <a:xfrm>
            <a:off x="5148064" y="4162388"/>
            <a:ext cx="1508112" cy="1852918"/>
            <a:chOff x="5175805" y="4770157"/>
            <a:chExt cx="1508112" cy="1852918"/>
          </a:xfrm>
        </p:grpSpPr>
        <p:grpSp>
          <p:nvGrpSpPr>
            <p:cNvPr id="171" name="组合 170"/>
            <p:cNvGrpSpPr/>
            <p:nvPr/>
          </p:nvGrpSpPr>
          <p:grpSpPr>
            <a:xfrm>
              <a:off x="5175805" y="4770157"/>
              <a:ext cx="1232253" cy="1852707"/>
              <a:chOff x="3059832" y="4776350"/>
              <a:chExt cx="1232253" cy="1852707"/>
            </a:xfrm>
          </p:grpSpPr>
          <p:grpSp>
            <p:nvGrpSpPr>
              <p:cNvPr id="180" name="组合 179"/>
              <p:cNvGrpSpPr/>
              <p:nvPr/>
            </p:nvGrpSpPr>
            <p:grpSpPr>
              <a:xfrm>
                <a:off x="3059832" y="5168209"/>
                <a:ext cx="944220" cy="1460848"/>
                <a:chOff x="3059832" y="5168209"/>
                <a:chExt cx="944220" cy="1460848"/>
              </a:xfrm>
            </p:grpSpPr>
            <p:sp>
              <p:nvSpPr>
                <p:cNvPr id="182" name="矩形 181"/>
                <p:cNvSpPr/>
                <p:nvPr/>
              </p:nvSpPr>
              <p:spPr bwMode="auto">
                <a:xfrm>
                  <a:off x="3059832" y="5168209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6012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 bwMode="auto">
                <a:xfrm>
                  <a:off x="3059832" y="5538593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6008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 bwMode="auto">
                <a:xfrm>
                  <a:off x="3059832" y="5898633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6000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effectLst/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 bwMode="auto">
                <a:xfrm>
                  <a:off x="3059832" y="6269017"/>
                  <a:ext cx="944220" cy="36004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/>
                    <a:t>6000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81" name="矩形 180"/>
              <p:cNvSpPr/>
              <p:nvPr/>
            </p:nvSpPr>
            <p:spPr bwMode="auto">
              <a:xfrm>
                <a:off x="3355980" y="4776350"/>
                <a:ext cx="936105" cy="308834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b="1" dirty="0"/>
                  <a:t>char **p[]</a:t>
                </a:r>
                <a:endPara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172" name="矩形 171"/>
            <p:cNvSpPr/>
            <p:nvPr/>
          </p:nvSpPr>
          <p:spPr bwMode="auto">
            <a:xfrm>
              <a:off x="6129019" y="5159981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000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6122518" y="5341433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003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6120904" y="5534379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004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6123281" y="5715831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007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6120904" y="5897674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008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7" name="矩形 176"/>
            <p:cNvSpPr/>
            <p:nvPr/>
          </p:nvSpPr>
          <p:spPr bwMode="auto">
            <a:xfrm>
              <a:off x="6123136" y="6069740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011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6121276" y="6255718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012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9" name="矩形 178"/>
            <p:cNvSpPr/>
            <p:nvPr/>
          </p:nvSpPr>
          <p:spPr bwMode="auto">
            <a:xfrm>
              <a:off x="6123653" y="6440335"/>
              <a:ext cx="554898" cy="182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800" dirty="0"/>
                <a:t>   7</a:t>
              </a:r>
              <a:r>
                <a:rPr kumimoji="1" lang="en-US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015</a:t>
              </a:r>
              <a:endParaRPr kumimoji="1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7179207" y="4162388"/>
            <a:ext cx="1505619" cy="762243"/>
            <a:chOff x="7323223" y="4770157"/>
            <a:chExt cx="1505619" cy="762243"/>
          </a:xfrm>
        </p:grpSpPr>
        <p:sp>
          <p:nvSpPr>
            <p:cNvPr id="187" name="矩形 186"/>
            <p:cNvSpPr/>
            <p:nvPr/>
          </p:nvSpPr>
          <p:spPr bwMode="auto">
            <a:xfrm>
              <a:off x="7486204" y="4770157"/>
              <a:ext cx="1048468" cy="29849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="1" dirty="0"/>
                <a:t>char ***pp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88" name="组合 187"/>
            <p:cNvGrpSpPr/>
            <p:nvPr/>
          </p:nvGrpSpPr>
          <p:grpSpPr>
            <a:xfrm>
              <a:off x="7323223" y="5159330"/>
              <a:ext cx="1505619" cy="373070"/>
              <a:chOff x="7323223" y="5159330"/>
              <a:chExt cx="1505619" cy="373070"/>
            </a:xfrm>
          </p:grpSpPr>
          <p:sp>
            <p:nvSpPr>
              <p:cNvPr id="189" name="矩形 188"/>
              <p:cNvSpPr/>
              <p:nvPr/>
            </p:nvSpPr>
            <p:spPr bwMode="auto">
              <a:xfrm>
                <a:off x="7323223" y="5162016"/>
                <a:ext cx="944220" cy="36004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/>
                  <a:t>7008</a:t>
                </a:r>
                <a:endParaRPr kumimoji="1" lang="zh-CN" altLang="en-US" sz="1400" b="0" i="0" u="none" strike="noStrike" cap="none" normalizeH="0" baseline="0" dirty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 bwMode="auto">
              <a:xfrm>
                <a:off x="8273944" y="5159330"/>
                <a:ext cx="554898" cy="182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800" dirty="0"/>
                  <a:t>   7</a:t>
                </a:r>
                <a:r>
                  <a:rPr kumimoji="1" lang="en-US" altLang="zh-CN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000</a:t>
                </a:r>
                <a:endParaRPr kumimoji="1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 bwMode="auto">
              <a:xfrm>
                <a:off x="8267443" y="5349660"/>
                <a:ext cx="554898" cy="182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800" dirty="0"/>
                  <a:t>   7</a:t>
                </a:r>
                <a:r>
                  <a:rPr kumimoji="1" lang="en-US" altLang="zh-CN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003</a:t>
                </a:r>
                <a:endParaRPr kumimoji="1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  <p:sp>
        <p:nvSpPr>
          <p:cNvPr id="192" name="文本框 191"/>
          <p:cNvSpPr txBox="1"/>
          <p:nvPr/>
        </p:nvSpPr>
        <p:spPr>
          <a:xfrm>
            <a:off x="7038263" y="5414930"/>
            <a:ext cx="1618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因此输出：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well!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99" name="图片 1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" y="469169"/>
            <a:ext cx="3064475" cy="439551"/>
          </a:xfrm>
          <a:prstGeom prst="rect">
            <a:avLst/>
          </a:prstGeom>
        </p:spPr>
      </p:pic>
      <p:cxnSp>
        <p:nvCxnSpPr>
          <p:cNvPr id="201" name="直接箭头连接符 200"/>
          <p:cNvCxnSpPr>
            <a:stCxn id="189" idx="1"/>
            <a:endCxn id="174" idx="3"/>
          </p:cNvCxnSpPr>
          <p:nvPr/>
        </p:nvCxnSpPr>
        <p:spPr bwMode="auto">
          <a:xfrm flipH="1">
            <a:off x="6648061" y="4734267"/>
            <a:ext cx="531146" cy="283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直接箭头连接符 202"/>
          <p:cNvCxnSpPr>
            <a:stCxn id="183" idx="1"/>
            <a:endCxn id="166" idx="3"/>
          </p:cNvCxnSpPr>
          <p:nvPr/>
        </p:nvCxnSpPr>
        <p:spPr bwMode="auto">
          <a:xfrm flipH="1" flipV="1">
            <a:off x="4415696" y="5026208"/>
            <a:ext cx="732368" cy="78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接箭头连接符 204"/>
          <p:cNvCxnSpPr/>
          <p:nvPr/>
        </p:nvCxnSpPr>
        <p:spPr bwMode="auto">
          <a:xfrm flipV="1">
            <a:off x="3491881" y="1934377"/>
            <a:ext cx="656188" cy="31510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" name="文本框 205"/>
          <p:cNvSpPr txBox="1"/>
          <p:nvPr/>
        </p:nvSpPr>
        <p:spPr>
          <a:xfrm>
            <a:off x="6624298" y="44166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[-1]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4514035" y="466255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[-1]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677222" y="389257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+2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2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55776" y="2780928"/>
            <a:ext cx="4522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最终输出：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You learn C++ language very well!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7633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1020</Words>
  <Application>Microsoft Office PowerPoint</Application>
  <PresentationFormat>全屏显示(4:3)</PresentationFormat>
  <Paragraphs>669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user_201</dc:creator>
  <cp:lastModifiedBy>王哲源</cp:lastModifiedBy>
  <cp:revision>266</cp:revision>
  <cp:lastPrinted>2013-11-09T15:27:12Z</cp:lastPrinted>
  <dcterms:created xsi:type="dcterms:W3CDTF">1998-01-30T03:26:05Z</dcterms:created>
  <dcterms:modified xsi:type="dcterms:W3CDTF">2016-12-24T07:23:21Z</dcterms:modified>
</cp:coreProperties>
</file>