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0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2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2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9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9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96F8-3A23-43B0-B14B-08A1B5BA17C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BC08-D0EC-4ED2-BFE5-4B93C1D90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52734"/>
            <a:ext cx="9144000" cy="916053"/>
          </a:xfrm>
        </p:spPr>
        <p:txBody>
          <a:bodyPr/>
          <a:lstStyle/>
          <a:p>
            <a:r>
              <a:rPr lang="en-US" altLang="zh-CN" dirty="0"/>
              <a:t>7-b6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1652228 </a:t>
            </a:r>
            <a:r>
              <a:rPr lang="zh-CN" altLang="en-US" dirty="0"/>
              <a:t>计算机一班 王哲源</a:t>
            </a:r>
          </a:p>
        </p:txBody>
      </p:sp>
    </p:spTree>
    <p:extLst>
      <p:ext uri="{BB962C8B-B14F-4D97-AF65-F5344CB8AC3E}">
        <p14:creationId xmlns:p14="http://schemas.microsoft.com/office/powerpoint/2010/main" val="189700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q = p;</a:t>
            </a:r>
          </a:p>
          <a:p>
            <a:pPr marL="0" indent="0">
              <a:buNone/>
            </a:pPr>
            <a:r>
              <a:rPr lang="en-US" altLang="zh-CN" dirty="0"/>
              <a:t>        p = new(</a:t>
            </a:r>
            <a:r>
              <a:rPr lang="en-US" altLang="zh-CN" dirty="0" err="1"/>
              <a:t>nothrow</a:t>
            </a:r>
            <a:r>
              <a:rPr lang="en-US" altLang="zh-CN" dirty="0"/>
              <a:t>) student; 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head = p;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 &gt;&gt; p-&gt;</a:t>
            </a:r>
            <a:r>
              <a:rPr lang="en-US" altLang="zh-CN" dirty="0" err="1"/>
              <a:t>num</a:t>
            </a:r>
            <a:r>
              <a:rPr lang="en-US" altLang="zh-CN" dirty="0"/>
              <a:t> &gt;&gt; p-&gt;sex; //</a:t>
            </a:r>
            <a:r>
              <a:rPr lang="zh-CN" altLang="en-US" dirty="0"/>
              <a:t>键盘输入基本信息</a:t>
            </a:r>
          </a:p>
          <a:p>
            <a:pPr marL="0" indent="0">
              <a:buNone/>
            </a:pPr>
            <a:r>
              <a:rPr lang="en-US" altLang="zh-CN" dirty="0"/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3690" y="747409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8309" y="1465634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8309" y="1815830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08309" y="2516222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3161489" y="1465634"/>
            <a:ext cx="787941" cy="53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521430" y="1692613"/>
            <a:ext cx="9727" cy="311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8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p = new(</a:t>
            </a:r>
            <a:r>
              <a:rPr lang="en-US" altLang="zh-CN" dirty="0" err="1">
                <a:solidFill>
                  <a:srgbClr val="FF0000"/>
                </a:solidFill>
              </a:rPr>
              <a:t>nothrow</a:t>
            </a:r>
            <a:r>
              <a:rPr lang="en-US" altLang="zh-CN" dirty="0">
                <a:solidFill>
                  <a:srgbClr val="FF0000"/>
                </a:solidFill>
              </a:rPr>
              <a:t>) student; </a:t>
            </a:r>
            <a:r>
              <a:rPr lang="en-US" altLang="zh-CN" dirty="0"/>
              <a:t>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head = p;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 &gt;&gt; p-&gt;</a:t>
            </a:r>
            <a:r>
              <a:rPr lang="en-US" altLang="zh-CN" dirty="0" err="1"/>
              <a:t>num</a:t>
            </a:r>
            <a:r>
              <a:rPr lang="en-US" altLang="zh-CN" dirty="0"/>
              <a:t> &gt;&gt; p-&gt;sex; //</a:t>
            </a:r>
            <a:r>
              <a:rPr lang="zh-CN" altLang="en-US" dirty="0"/>
              <a:t>键盘输入基本信息</a:t>
            </a:r>
          </a:p>
          <a:p>
            <a:pPr marL="0" indent="0">
              <a:buNone/>
            </a:pPr>
            <a:r>
              <a:rPr lang="en-US" altLang="zh-CN" dirty="0"/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3690" y="747409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8309" y="1465634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5000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8309" y="1815830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08309" y="2516222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352548" y="2516222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</p:grpSp>
      <p:cxnSp>
        <p:nvCxnSpPr>
          <p:cNvPr id="56" name="直接箭头连接符 55"/>
          <p:cNvCxnSpPr/>
          <p:nvPr/>
        </p:nvCxnSpPr>
        <p:spPr>
          <a:xfrm>
            <a:off x="8579678" y="1640732"/>
            <a:ext cx="772870" cy="87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5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p = new(</a:t>
            </a:r>
            <a:r>
              <a:rPr lang="en-US" altLang="zh-CN" dirty="0" err="1"/>
              <a:t>nothrow</a:t>
            </a:r>
            <a:r>
              <a:rPr lang="en-US" altLang="zh-CN" dirty="0"/>
              <a:t>) student; 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head = p;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 &gt;&gt; p-&gt;</a:t>
            </a:r>
            <a:r>
              <a:rPr lang="en-US" altLang="zh-CN" dirty="0" err="1"/>
              <a:t>num</a:t>
            </a:r>
            <a:r>
              <a:rPr lang="en-US" altLang="zh-CN" dirty="0"/>
              <a:t> &gt;&gt; p-&gt;sex; //</a:t>
            </a:r>
            <a:r>
              <a:rPr lang="zh-CN" altLang="en-US" dirty="0"/>
              <a:t>键盘输入基本信息</a:t>
            </a:r>
          </a:p>
          <a:p>
            <a:pPr marL="0" indent="0">
              <a:buNone/>
            </a:pPr>
            <a:r>
              <a:rPr lang="en-US" altLang="zh-CN" dirty="0"/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3690" y="747409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8309" y="1465634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5000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8309" y="1815830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08309" y="2516222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352548" y="2516222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</p:grpSp>
      <p:cxnSp>
        <p:nvCxnSpPr>
          <p:cNvPr id="59" name="直接箭头连接符 58"/>
          <p:cNvCxnSpPr/>
          <p:nvPr/>
        </p:nvCxnSpPr>
        <p:spPr>
          <a:xfrm flipH="1">
            <a:off x="8647889" y="1634247"/>
            <a:ext cx="295801" cy="2120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8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p = new(</a:t>
            </a:r>
            <a:r>
              <a:rPr lang="en-US" altLang="zh-CN" dirty="0" err="1"/>
              <a:t>nothrow</a:t>
            </a:r>
            <a:r>
              <a:rPr lang="en-US" altLang="zh-CN" dirty="0"/>
              <a:t>) student; 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head = p;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p-&gt;name &gt;&gt; p-&gt;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 &gt;&gt; p-&gt;sex; //</a:t>
            </a:r>
            <a:r>
              <a:rPr lang="zh-CN" altLang="en-US" dirty="0">
                <a:solidFill>
                  <a:srgbClr val="FF0000"/>
                </a:solidFill>
              </a:rPr>
              <a:t>键盘输入基本信息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3690" y="747409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8309" y="1465634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5000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8309" y="1815830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08309" y="2516222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352548" y="2516222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293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p = new(</a:t>
            </a:r>
            <a:r>
              <a:rPr lang="en-US" altLang="zh-CN" dirty="0" err="1"/>
              <a:t>nothrow</a:t>
            </a:r>
            <a:r>
              <a:rPr lang="en-US" altLang="zh-CN" dirty="0"/>
              <a:t>) student; 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head = p;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 &gt;&gt; p-&gt;</a:t>
            </a:r>
            <a:r>
              <a:rPr lang="en-US" altLang="zh-CN" dirty="0" err="1"/>
              <a:t>num</a:t>
            </a:r>
            <a:r>
              <a:rPr lang="en-US" altLang="zh-CN" dirty="0"/>
              <a:t> &gt;&gt; p-&gt;sex; //</a:t>
            </a:r>
            <a:r>
              <a:rPr lang="zh-CN" altLang="en-US" dirty="0"/>
              <a:t>键盘输入基本信息</a:t>
            </a:r>
          </a:p>
          <a:p>
            <a:pPr marL="0" indent="0">
              <a:buNone/>
            </a:pPr>
            <a:r>
              <a:rPr lang="en-US" altLang="zh-CN" dirty="0"/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3690" y="747409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21420" y="288588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8000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21420" y="638784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7</a:t>
              </a:r>
              <a:r>
                <a:rPr lang="en-US" altLang="zh-CN" sz="1600"/>
                <a:t>000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2748289" y="1207852"/>
            <a:ext cx="2626680" cy="958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接下来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=2~4</a:t>
            </a:r>
            <a:r>
              <a:rPr lang="zh-CN" altLang="en-US" sz="2800" dirty="0">
                <a:solidFill>
                  <a:srgbClr val="FF0000"/>
                </a:solidFill>
              </a:rPr>
              <a:t>同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=1</a:t>
            </a:r>
            <a:r>
              <a:rPr lang="zh-CN" altLang="en-US" sz="2800" dirty="0">
                <a:solidFill>
                  <a:srgbClr val="FF0000"/>
                </a:solidFill>
              </a:rPr>
              <a:t>操作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12" name="椭圆 11"/>
          <p:cNvSpPr/>
          <p:nvPr/>
        </p:nvSpPr>
        <p:spPr>
          <a:xfrm>
            <a:off x="8550613" y="0"/>
            <a:ext cx="3342426" cy="1303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58790" y="571354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链表已经成功建立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7655666" y="1571335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此处</a:t>
            </a:r>
            <a:r>
              <a:rPr lang="en-US" altLang="zh-CN" dirty="0">
                <a:solidFill>
                  <a:srgbClr val="FF0000"/>
                </a:solidFill>
              </a:rPr>
              <a:t>head</a:t>
            </a:r>
            <a:r>
              <a:rPr lang="zh-CN" altLang="en-US" dirty="0">
                <a:solidFill>
                  <a:srgbClr val="FF0000"/>
                </a:solidFill>
              </a:rPr>
              <a:t>为形参，并未将值传回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40441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60952" y="1222443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???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60952" y="522051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???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60952" y="872247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???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109" name="内容占位符 2"/>
          <p:cNvSpPr>
            <a:spLocks noGrp="1"/>
          </p:cNvSpPr>
          <p:nvPr>
            <p:ph idx="1"/>
          </p:nvPr>
        </p:nvSpPr>
        <p:spPr>
          <a:xfrm>
            <a:off x="567611" y="388711"/>
            <a:ext cx="4064817" cy="39887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student *head = NULL;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linklist_create</a:t>
            </a:r>
            <a:r>
              <a:rPr lang="en-US" altLang="zh-CN" dirty="0"/>
              <a:t>(head) == OK)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linklist_traverse</a:t>
            </a:r>
            <a:r>
              <a:rPr lang="en-US" altLang="zh-CN" dirty="0">
                <a:solidFill>
                  <a:srgbClr val="FF0000"/>
                </a:solidFill>
              </a:rPr>
              <a:t>(head);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linklist_destroy</a:t>
            </a:r>
            <a:r>
              <a:rPr lang="en-US" altLang="zh-CN" dirty="0"/>
              <a:t>(head);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LinkList</a:t>
            </a:r>
            <a:r>
              <a:rPr lang="en-US" altLang="zh-CN" dirty="0"/>
              <a:t> Create failed."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0" name="椭圆 109"/>
          <p:cNvSpPr/>
          <p:nvPr/>
        </p:nvSpPr>
        <p:spPr>
          <a:xfrm>
            <a:off x="4747098" y="414652"/>
            <a:ext cx="3342426" cy="1303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4873286" y="178692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函数执行完毕，内存释放</a:t>
            </a:r>
          </a:p>
        </p:txBody>
      </p:sp>
    </p:spTree>
    <p:extLst>
      <p:ext uri="{BB962C8B-B14F-4D97-AF65-F5344CB8AC3E}">
        <p14:creationId xmlns:p14="http://schemas.microsoft.com/office/powerpoint/2010/main" val="36658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109" name="内容占位符 2"/>
          <p:cNvSpPr>
            <a:spLocks noGrp="1"/>
          </p:cNvSpPr>
          <p:nvPr>
            <p:ph idx="1"/>
          </p:nvPr>
        </p:nvSpPr>
        <p:spPr>
          <a:xfrm>
            <a:off x="65345" y="38516"/>
            <a:ext cx="7493046" cy="37066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linklist_traverse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student *head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p = head; //p</a:t>
            </a:r>
            <a:r>
              <a:rPr lang="zh-CN" altLang="en-US" dirty="0"/>
              <a:t>复位，指向第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while (p != NULL) { //</a:t>
            </a:r>
            <a:r>
              <a:rPr lang="zh-CN" altLang="en-US" dirty="0"/>
              <a:t>循环进行输出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p-&gt;name &lt;&lt; " " &lt;&lt; p-&gt;</a:t>
            </a:r>
            <a:r>
              <a:rPr lang="en-US" altLang="zh-CN" dirty="0" err="1"/>
              <a:t>num</a:t>
            </a:r>
            <a:r>
              <a:rPr lang="en-US" altLang="zh-CN" dirty="0"/>
              <a:t> &lt;&lt; " " &lt;&lt; p- &gt;sex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p = p-&gt;next;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17" name="组合 116"/>
          <p:cNvGrpSpPr/>
          <p:nvPr/>
        </p:nvGrpSpPr>
        <p:grpSpPr>
          <a:xfrm>
            <a:off x="5440952" y="179963"/>
            <a:ext cx="2708492" cy="350196"/>
            <a:chOff x="7120648" y="904672"/>
            <a:chExt cx="2708492" cy="350196"/>
          </a:xfrm>
        </p:grpSpPr>
        <p:sp>
          <p:nvSpPr>
            <p:cNvPr id="118" name="矩形 117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10000</a:t>
              </a:r>
            </a:p>
            <a:p>
              <a:pPr algn="ctr"/>
              <a:r>
                <a:rPr lang="en-US" altLang="zh-CN" sz="1050" dirty="0"/>
                <a:t>10003</a:t>
              </a:r>
              <a:endParaRPr lang="zh-CN" altLang="en-US" sz="105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flipH="1">
            <a:off x="7869444" y="355061"/>
            <a:ext cx="30255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7717559" y="671606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实参对形参赋值</a:t>
            </a:r>
          </a:p>
        </p:txBody>
      </p:sp>
    </p:spTree>
    <p:extLst>
      <p:ext uri="{BB962C8B-B14F-4D97-AF65-F5344CB8AC3E}">
        <p14:creationId xmlns:p14="http://schemas.microsoft.com/office/powerpoint/2010/main" val="91309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109" name="内容占位符 2"/>
          <p:cNvSpPr>
            <a:spLocks noGrp="1"/>
          </p:cNvSpPr>
          <p:nvPr>
            <p:ph idx="1"/>
          </p:nvPr>
        </p:nvSpPr>
        <p:spPr>
          <a:xfrm>
            <a:off x="65345" y="38516"/>
            <a:ext cx="7493046" cy="37066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linklist_traverse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student *p;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 = head; </a:t>
            </a:r>
            <a:r>
              <a:rPr lang="en-US" altLang="zh-CN" dirty="0"/>
              <a:t>//p</a:t>
            </a:r>
            <a:r>
              <a:rPr lang="zh-CN" altLang="en-US" dirty="0"/>
              <a:t>复位，指向第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while (p != NULL) { //</a:t>
            </a:r>
            <a:r>
              <a:rPr lang="zh-CN" altLang="en-US" dirty="0"/>
              <a:t>循环进行输出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p-&gt;name &lt;&lt; " " &lt;&lt; p-&gt;</a:t>
            </a:r>
            <a:r>
              <a:rPr lang="en-US" altLang="zh-CN" dirty="0" err="1"/>
              <a:t>num</a:t>
            </a:r>
            <a:r>
              <a:rPr lang="en-US" altLang="zh-CN" dirty="0"/>
              <a:t> &lt;&lt; " " &lt;&lt; p- &gt;sex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p = p-&gt;next;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7628587" y="1102786"/>
            <a:ext cx="2708492" cy="350196"/>
            <a:chOff x="7120648" y="904672"/>
            <a:chExt cx="2708492" cy="350196"/>
          </a:xfrm>
        </p:grpSpPr>
        <p:sp>
          <p:nvSpPr>
            <p:cNvPr id="112" name="矩形 111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9000</a:t>
              </a:r>
            </a:p>
            <a:p>
              <a:pPr algn="ctr"/>
              <a:r>
                <a:rPr lang="en-US" altLang="zh-CN" sz="1050" dirty="0"/>
                <a:t>9003</a:t>
              </a:r>
              <a:endParaRPr lang="zh-CN" altLang="en-US" sz="1050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sp>
        <p:nvSpPr>
          <p:cNvPr id="115" name="椭圆 114"/>
          <p:cNvSpPr/>
          <p:nvPr/>
        </p:nvSpPr>
        <p:spPr>
          <a:xfrm>
            <a:off x="7235510" y="1083332"/>
            <a:ext cx="3342426" cy="418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8202053" y="15437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新的局部变量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5440952" y="179963"/>
            <a:ext cx="2708492" cy="350196"/>
            <a:chOff x="7120648" y="904672"/>
            <a:chExt cx="2708492" cy="350196"/>
          </a:xfrm>
        </p:grpSpPr>
        <p:sp>
          <p:nvSpPr>
            <p:cNvPr id="118" name="矩形 117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10000</a:t>
              </a:r>
            </a:p>
            <a:p>
              <a:pPr algn="ctr"/>
              <a:r>
                <a:rPr lang="en-US" altLang="zh-CN" sz="1050" dirty="0"/>
                <a:t>10003</a:t>
              </a:r>
              <a:endParaRPr lang="zh-CN" altLang="en-US" sz="105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7628587" y="350196"/>
            <a:ext cx="2109349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1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109" name="内容占位符 2"/>
          <p:cNvSpPr>
            <a:spLocks noGrp="1"/>
          </p:cNvSpPr>
          <p:nvPr>
            <p:ph idx="1"/>
          </p:nvPr>
        </p:nvSpPr>
        <p:spPr>
          <a:xfrm>
            <a:off x="65345" y="38516"/>
            <a:ext cx="7493046" cy="37066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linklist_traverse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student *p;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p = head; //p</a:t>
            </a:r>
            <a:r>
              <a:rPr lang="zh-CN" altLang="en-US" dirty="0"/>
              <a:t>复位，指向第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while (p != NULL) </a:t>
            </a:r>
            <a:r>
              <a:rPr lang="en-US" altLang="zh-CN" dirty="0"/>
              <a:t>{ //</a:t>
            </a:r>
            <a:r>
              <a:rPr lang="zh-CN" altLang="en-US" dirty="0"/>
              <a:t>循环进行输出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p-&gt;name &lt;&lt; " " &lt;&lt; p-&gt;</a:t>
            </a:r>
            <a:r>
              <a:rPr lang="en-US" altLang="zh-CN" dirty="0" err="1"/>
              <a:t>num</a:t>
            </a:r>
            <a:r>
              <a:rPr lang="en-US" altLang="zh-CN" dirty="0"/>
              <a:t> &lt;&lt; " " &lt;&lt; p- &gt;sex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p = p-&gt;next;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7628587" y="1102786"/>
            <a:ext cx="2708492" cy="350196"/>
            <a:chOff x="7120648" y="904672"/>
            <a:chExt cx="2708492" cy="350196"/>
          </a:xfrm>
        </p:grpSpPr>
        <p:sp>
          <p:nvSpPr>
            <p:cNvPr id="112" name="矩形 111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9000</a:t>
              </a:r>
            </a:p>
            <a:p>
              <a:pPr algn="ctr"/>
              <a:r>
                <a:rPr lang="en-US" altLang="zh-CN" sz="1050" dirty="0"/>
                <a:t>9003</a:t>
              </a:r>
              <a:endParaRPr lang="zh-CN" altLang="en-US" sz="1050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440952" y="179963"/>
            <a:ext cx="2708492" cy="350196"/>
            <a:chOff x="7120648" y="904672"/>
            <a:chExt cx="2708492" cy="350196"/>
          </a:xfrm>
        </p:grpSpPr>
        <p:sp>
          <p:nvSpPr>
            <p:cNvPr id="118" name="矩形 117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10000</a:t>
              </a:r>
            </a:p>
            <a:p>
              <a:pPr algn="ctr"/>
              <a:r>
                <a:rPr lang="en-US" altLang="zh-CN" sz="1050" dirty="0"/>
                <a:t>10003</a:t>
              </a:r>
              <a:endParaRPr lang="zh-CN" altLang="en-US" sz="105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81014" y="535377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不满足表达式，无法遍历进行输出，结束</a:t>
            </a:r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1512093" y="1885348"/>
            <a:ext cx="0" cy="3231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0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440952" y="831717"/>
            <a:ext cx="2708492" cy="350196"/>
            <a:chOff x="7120648" y="904672"/>
            <a:chExt cx="2708492" cy="350196"/>
          </a:xfrm>
        </p:grpSpPr>
        <p:sp>
          <p:nvSpPr>
            <p:cNvPr id="112" name="矩形 111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9000</a:t>
              </a:r>
            </a:p>
            <a:p>
              <a:pPr algn="ctr"/>
              <a:r>
                <a:rPr lang="en-US" altLang="zh-CN" sz="1050" dirty="0"/>
                <a:t>9003</a:t>
              </a:r>
              <a:endParaRPr lang="zh-CN" altLang="en-US" sz="1050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440952" y="481521"/>
            <a:ext cx="2708492" cy="350196"/>
            <a:chOff x="7120648" y="904672"/>
            <a:chExt cx="2708492" cy="350196"/>
          </a:xfrm>
        </p:grpSpPr>
        <p:sp>
          <p:nvSpPr>
            <p:cNvPr id="118" name="矩形 117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10000</a:t>
              </a:r>
            </a:p>
            <a:p>
              <a:pPr algn="ctr"/>
              <a:r>
                <a:rPr lang="en-US" altLang="zh-CN" sz="1050" dirty="0"/>
                <a:t>10003</a:t>
              </a:r>
              <a:endParaRPr lang="zh-CN" altLang="en-US" sz="105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sp>
        <p:nvSpPr>
          <p:cNvPr id="111" name="内容占位符 2"/>
          <p:cNvSpPr>
            <a:spLocks noGrp="1"/>
          </p:cNvSpPr>
          <p:nvPr>
            <p:ph idx="1"/>
          </p:nvPr>
        </p:nvSpPr>
        <p:spPr>
          <a:xfrm>
            <a:off x="380724" y="530159"/>
            <a:ext cx="4265982" cy="39867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student *head = NULL;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linklist_create</a:t>
            </a:r>
            <a:r>
              <a:rPr lang="en-US" altLang="zh-CN" dirty="0"/>
              <a:t>(head) == OK)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linklist_traverse</a:t>
            </a:r>
            <a:r>
              <a:rPr lang="en-US" altLang="zh-CN" dirty="0"/>
              <a:t>(head);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linklist_destroy</a:t>
            </a:r>
            <a:r>
              <a:rPr lang="en-US" altLang="zh-CN" dirty="0">
                <a:solidFill>
                  <a:srgbClr val="FF0000"/>
                </a:solidFill>
              </a:rPr>
              <a:t>(head);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LinkList</a:t>
            </a:r>
            <a:r>
              <a:rPr lang="en-US" altLang="zh-CN" dirty="0"/>
              <a:t> Create failed."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064142" y="415861"/>
            <a:ext cx="3342426" cy="839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5425621" y="14708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函数执行完毕，内存释放</a:t>
            </a:r>
          </a:p>
        </p:txBody>
      </p:sp>
    </p:spTree>
    <p:extLst>
      <p:ext uri="{BB962C8B-B14F-4D97-AF65-F5344CB8AC3E}">
        <p14:creationId xmlns:p14="http://schemas.microsoft.com/office/powerpoint/2010/main" val="136335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143" y="513184"/>
            <a:ext cx="11066105" cy="58596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链表的建立成功了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遍历不成功的原因在于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  <a:r>
              <a:rPr lang="zh-CN" altLang="en-US" dirty="0"/>
              <a:t>函数中的</a:t>
            </a:r>
            <a:r>
              <a:rPr lang="en-US" altLang="zh-CN" dirty="0"/>
              <a:t>student *head</a:t>
            </a:r>
            <a:r>
              <a:rPr lang="zh-CN" altLang="en-US" dirty="0"/>
              <a:t>是形参，对于</a:t>
            </a: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r>
              <a:rPr lang="zh-CN" altLang="en-US" dirty="0"/>
              <a:t>中的实参</a:t>
            </a:r>
            <a:r>
              <a:rPr lang="en-US" altLang="zh-CN" dirty="0"/>
              <a:t>head</a:t>
            </a:r>
            <a:r>
              <a:rPr lang="zh-CN" altLang="en-US" dirty="0"/>
              <a:t>并未进行修改，因此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linklist_traverse</a:t>
            </a:r>
            <a:r>
              <a:rPr lang="en-US" altLang="zh-CN" dirty="0"/>
              <a:t>(student *head)</a:t>
            </a:r>
            <a:r>
              <a:rPr lang="zh-CN" altLang="en-US" dirty="0"/>
              <a:t>中的</a:t>
            </a:r>
            <a:r>
              <a:rPr lang="en-US" altLang="zh-CN" dirty="0"/>
              <a:t>head</a:t>
            </a:r>
            <a:r>
              <a:rPr lang="zh-CN" altLang="en-US" dirty="0"/>
              <a:t>仍为</a:t>
            </a:r>
            <a:r>
              <a:rPr lang="en-US" altLang="zh-CN" dirty="0"/>
              <a:t>NULL</a:t>
            </a:r>
            <a:r>
              <a:rPr lang="zh-CN" altLang="en-US" dirty="0"/>
              <a:t>，无法遍历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链表并未成功销毁，其原因同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程序有发生内存丢失的情况，发生在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  <a:r>
              <a:rPr lang="zh-CN" altLang="en-US" dirty="0"/>
              <a:t>函数的调用过程中，其原因同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以下</a:t>
            </a:r>
            <a:r>
              <a:rPr lang="en-US" altLang="zh-CN" dirty="0"/>
              <a:t>PPT</a:t>
            </a:r>
            <a:r>
              <a:rPr lang="zh-CN" altLang="en-US" dirty="0"/>
              <a:t>将通过</a:t>
            </a:r>
            <a:r>
              <a:rPr lang="en-US" altLang="zh-CN" dirty="0"/>
              <a:t>n</a:t>
            </a:r>
            <a:r>
              <a:rPr lang="zh-CN" altLang="en-US" dirty="0"/>
              <a:t>内存示意图对以上问题进行解释（红字为当前程序执行到的位置）</a:t>
            </a:r>
            <a:r>
              <a:rPr lang="en-US" altLang="zh-CN" dirty="0"/>
              <a:t>(</a:t>
            </a:r>
            <a:r>
              <a:rPr lang="zh-CN" altLang="en-US" dirty="0"/>
              <a:t>此处结构体忽略填充字节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37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111" name="内容占位符 2"/>
          <p:cNvSpPr>
            <a:spLocks noGrp="1"/>
          </p:cNvSpPr>
          <p:nvPr>
            <p:ph idx="1"/>
          </p:nvPr>
        </p:nvSpPr>
        <p:spPr>
          <a:xfrm>
            <a:off x="178986" y="184826"/>
            <a:ext cx="3850808" cy="35068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linklist_destroy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student *head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student *p, *q;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p = head; //p</a:t>
            </a:r>
            <a:r>
              <a:rPr lang="zh-CN" altLang="en-US" dirty="0"/>
              <a:t>复位，指向第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while</a:t>
            </a:r>
            <a:r>
              <a:rPr lang="zh-CN" altLang="en-US" dirty="0"/>
              <a:t> </a:t>
            </a:r>
            <a:r>
              <a:rPr lang="en-US" altLang="zh-CN" dirty="0"/>
              <a:t>(p) {  //</a:t>
            </a:r>
            <a:r>
              <a:rPr lang="zh-CN" altLang="en-US" dirty="0"/>
              <a:t>循环进行各结点释放</a:t>
            </a:r>
          </a:p>
          <a:p>
            <a:pPr marL="0" indent="0">
              <a:buNone/>
            </a:pPr>
            <a:r>
              <a:rPr lang="en-US" altLang="zh-CN" dirty="0"/>
              <a:t>        q = p-&gt;next;</a:t>
            </a:r>
          </a:p>
          <a:p>
            <a:pPr marL="0" indent="0">
              <a:buNone/>
            </a:pPr>
            <a:r>
              <a:rPr lang="en-US" altLang="zh-CN" dirty="0"/>
              <a:t>        delete p;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p = q;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5698076" y="184826"/>
            <a:ext cx="2708492" cy="350196"/>
            <a:chOff x="7120648" y="904672"/>
            <a:chExt cx="2708492" cy="350196"/>
          </a:xfrm>
        </p:grpSpPr>
        <p:sp>
          <p:nvSpPr>
            <p:cNvPr id="110" name="矩形 109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11000</a:t>
              </a:r>
            </a:p>
            <a:p>
              <a:pPr algn="ctr"/>
              <a:r>
                <a:rPr lang="en-US" altLang="zh-CN" sz="1050" dirty="0"/>
                <a:t>11003</a:t>
              </a:r>
              <a:endParaRPr lang="zh-CN" altLang="en-US" sz="1050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cxnSp>
        <p:nvCxnSpPr>
          <p:cNvPr id="123" name="直接箭头连接符 122"/>
          <p:cNvCxnSpPr/>
          <p:nvPr/>
        </p:nvCxnSpPr>
        <p:spPr>
          <a:xfrm flipH="1">
            <a:off x="7869444" y="355061"/>
            <a:ext cx="30255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7869444" y="687421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实参对形参赋值</a:t>
            </a:r>
          </a:p>
        </p:txBody>
      </p:sp>
    </p:spTree>
    <p:extLst>
      <p:ext uri="{BB962C8B-B14F-4D97-AF65-F5344CB8AC3E}">
        <p14:creationId xmlns:p14="http://schemas.microsoft.com/office/powerpoint/2010/main" val="377031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111" name="内容占位符 2"/>
          <p:cNvSpPr>
            <a:spLocks noGrp="1"/>
          </p:cNvSpPr>
          <p:nvPr>
            <p:ph idx="1"/>
          </p:nvPr>
        </p:nvSpPr>
        <p:spPr>
          <a:xfrm>
            <a:off x="178986" y="184826"/>
            <a:ext cx="3850808" cy="35068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linklist_destroy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student *p, *q;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 = head; </a:t>
            </a:r>
            <a:r>
              <a:rPr lang="en-US" altLang="zh-CN" dirty="0"/>
              <a:t>//p</a:t>
            </a:r>
            <a:r>
              <a:rPr lang="zh-CN" altLang="en-US" dirty="0"/>
              <a:t>复位，指向第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while</a:t>
            </a:r>
            <a:r>
              <a:rPr lang="zh-CN" altLang="en-US" dirty="0"/>
              <a:t> </a:t>
            </a:r>
            <a:r>
              <a:rPr lang="en-US" altLang="zh-CN" dirty="0"/>
              <a:t>(p) {  //</a:t>
            </a:r>
            <a:r>
              <a:rPr lang="zh-CN" altLang="en-US" dirty="0"/>
              <a:t>循环进行各结点释放</a:t>
            </a:r>
          </a:p>
          <a:p>
            <a:pPr marL="0" indent="0">
              <a:buNone/>
            </a:pPr>
            <a:r>
              <a:rPr lang="en-US" altLang="zh-CN" dirty="0"/>
              <a:t>        q = p-&gt;next;</a:t>
            </a:r>
          </a:p>
          <a:p>
            <a:pPr marL="0" indent="0">
              <a:buNone/>
            </a:pPr>
            <a:r>
              <a:rPr lang="en-US" altLang="zh-CN" dirty="0"/>
              <a:t>        delete p;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p = q;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5698076" y="184826"/>
            <a:ext cx="2708492" cy="350196"/>
            <a:chOff x="7120648" y="904672"/>
            <a:chExt cx="2708492" cy="350196"/>
          </a:xfrm>
        </p:grpSpPr>
        <p:sp>
          <p:nvSpPr>
            <p:cNvPr id="110" name="矩形 109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11000</a:t>
              </a:r>
            </a:p>
            <a:p>
              <a:pPr algn="ctr"/>
              <a:r>
                <a:rPr lang="en-US" altLang="zh-CN" sz="1050" dirty="0"/>
                <a:t>11003</a:t>
              </a:r>
              <a:endParaRPr lang="zh-CN" altLang="en-US" sz="1050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589444" y="885218"/>
            <a:ext cx="2708492" cy="350196"/>
            <a:chOff x="7120648" y="904672"/>
            <a:chExt cx="2708492" cy="350196"/>
          </a:xfrm>
        </p:grpSpPr>
        <p:sp>
          <p:nvSpPr>
            <p:cNvPr id="112" name="矩形 111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12000</a:t>
              </a:r>
            </a:p>
            <a:p>
              <a:pPr algn="ctr"/>
              <a:r>
                <a:rPr lang="en-US" altLang="zh-CN" sz="1050" dirty="0"/>
                <a:t>12003</a:t>
              </a:r>
              <a:endParaRPr lang="zh-CN" altLang="en-US" sz="1050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sp>
        <p:nvSpPr>
          <p:cNvPr id="115" name="椭圆 114"/>
          <p:cNvSpPr/>
          <p:nvPr/>
        </p:nvSpPr>
        <p:spPr>
          <a:xfrm>
            <a:off x="7196367" y="865763"/>
            <a:ext cx="3342426" cy="853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8174887" y="171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新的局部变量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589444" y="1224064"/>
            <a:ext cx="2708492" cy="350196"/>
            <a:chOff x="7120648" y="904672"/>
            <a:chExt cx="2708492" cy="350196"/>
          </a:xfrm>
        </p:grpSpPr>
        <p:sp>
          <p:nvSpPr>
            <p:cNvPr id="118" name="矩形 117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13000</a:t>
              </a:r>
            </a:p>
            <a:p>
              <a:pPr algn="ctr"/>
              <a:r>
                <a:rPr lang="en-US" altLang="zh-CN" sz="1050" dirty="0"/>
                <a:t>13003</a:t>
              </a:r>
              <a:endParaRPr lang="zh-CN" altLang="en-US" sz="105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???</a:t>
              </a:r>
              <a:endParaRPr lang="zh-CN" altLang="en-US" sz="1600" dirty="0"/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7869444" y="359924"/>
            <a:ext cx="1790122" cy="700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1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111" name="内容占位符 2"/>
          <p:cNvSpPr>
            <a:spLocks noGrp="1"/>
          </p:cNvSpPr>
          <p:nvPr>
            <p:ph idx="1"/>
          </p:nvPr>
        </p:nvSpPr>
        <p:spPr>
          <a:xfrm>
            <a:off x="178986" y="184826"/>
            <a:ext cx="3850808" cy="35068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linklist_destroy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student *p, *q;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p = head;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//p</a:t>
            </a:r>
            <a:r>
              <a:rPr lang="zh-CN" altLang="en-US" dirty="0"/>
              <a:t>复位，指向第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while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(p)</a:t>
            </a:r>
            <a:r>
              <a:rPr lang="en-US" altLang="zh-CN" dirty="0"/>
              <a:t> {  //</a:t>
            </a:r>
            <a:r>
              <a:rPr lang="zh-CN" altLang="en-US" dirty="0"/>
              <a:t>循环进行各结点释放</a:t>
            </a:r>
          </a:p>
          <a:p>
            <a:pPr marL="0" indent="0">
              <a:buNone/>
            </a:pPr>
            <a:r>
              <a:rPr lang="en-US" altLang="zh-CN" dirty="0"/>
              <a:t>        q = p-&gt;next;</a:t>
            </a:r>
          </a:p>
          <a:p>
            <a:pPr marL="0" indent="0">
              <a:buNone/>
            </a:pPr>
            <a:r>
              <a:rPr lang="en-US" altLang="zh-CN" dirty="0"/>
              <a:t>        delete p;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p = q;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5698076" y="184826"/>
            <a:ext cx="2708492" cy="350196"/>
            <a:chOff x="7120648" y="904672"/>
            <a:chExt cx="2708492" cy="350196"/>
          </a:xfrm>
        </p:grpSpPr>
        <p:sp>
          <p:nvSpPr>
            <p:cNvPr id="110" name="矩形 109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11000</a:t>
              </a:r>
            </a:p>
            <a:p>
              <a:pPr algn="ctr"/>
              <a:r>
                <a:rPr lang="en-US" altLang="zh-CN" sz="1050" dirty="0"/>
                <a:t>11003</a:t>
              </a:r>
              <a:endParaRPr lang="zh-CN" altLang="en-US" sz="1050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589444" y="885218"/>
            <a:ext cx="2708492" cy="350196"/>
            <a:chOff x="7120648" y="904672"/>
            <a:chExt cx="2708492" cy="350196"/>
          </a:xfrm>
        </p:grpSpPr>
        <p:sp>
          <p:nvSpPr>
            <p:cNvPr id="112" name="矩形 111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12000</a:t>
              </a:r>
            </a:p>
            <a:p>
              <a:pPr algn="ctr"/>
              <a:r>
                <a:rPr lang="en-US" altLang="zh-CN" sz="1050" dirty="0"/>
                <a:t>12003</a:t>
              </a:r>
              <a:endParaRPr lang="zh-CN" altLang="en-US" sz="1050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589444" y="1224064"/>
            <a:ext cx="2708492" cy="350196"/>
            <a:chOff x="7120648" y="904672"/>
            <a:chExt cx="2708492" cy="350196"/>
          </a:xfrm>
        </p:grpSpPr>
        <p:sp>
          <p:nvSpPr>
            <p:cNvPr id="118" name="矩形 117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13000</a:t>
              </a:r>
            </a:p>
            <a:p>
              <a:pPr algn="ctr"/>
              <a:r>
                <a:rPr lang="en-US" altLang="zh-CN" sz="1050" dirty="0"/>
                <a:t>13003</a:t>
              </a:r>
              <a:endParaRPr lang="zh-CN" altLang="en-US" sz="105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???</a:t>
              </a:r>
              <a:endParaRPr lang="zh-CN" altLang="en-US" sz="1600" dirty="0"/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178986" y="508108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不满足表达式，无法遍历进行释放，结束</a:t>
            </a:r>
          </a:p>
        </p:txBody>
      </p:sp>
      <p:cxnSp>
        <p:nvCxnSpPr>
          <p:cNvPr id="124" name="直接箭头连接符 123"/>
          <p:cNvCxnSpPr>
            <a:cxnSpLocks/>
          </p:cNvCxnSpPr>
          <p:nvPr/>
        </p:nvCxnSpPr>
        <p:spPr>
          <a:xfrm>
            <a:off x="889522" y="1846438"/>
            <a:ext cx="0" cy="3231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41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5198" y="2263303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5000</a:t>
                </a:r>
                <a:endParaRPr lang="zh-CN" altLang="en-US" sz="1600" dirty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84547" y="2263303"/>
            <a:ext cx="2708492" cy="1400784"/>
            <a:chOff x="8943690" y="3190672"/>
            <a:chExt cx="2708492" cy="1400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5000</a:t>
                </a:r>
              </a:p>
              <a:p>
                <a:pPr algn="ctr"/>
                <a:r>
                  <a:rPr lang="en-US" altLang="zh-CN" sz="1050" dirty="0"/>
                  <a:t>5027</a:t>
                </a:r>
                <a:endParaRPr lang="zh-CN" altLang="en-US" sz="105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5028</a:t>
                </a:r>
              </a:p>
              <a:p>
                <a:pPr algn="ctr"/>
                <a:r>
                  <a:rPr lang="en-US" altLang="zh-CN" sz="1050" dirty="0"/>
                  <a:t>5031</a:t>
                </a:r>
                <a:endParaRPr lang="zh-CN" altLang="en-US" sz="105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5033</a:t>
                </a:r>
              </a:p>
              <a:p>
                <a:pPr algn="ctr"/>
                <a:r>
                  <a:rPr lang="en-US" altLang="zh-CN" sz="1050" dirty="0"/>
                  <a:t>5036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6000</a:t>
                </a:r>
                <a:endParaRPr lang="zh-CN" altLang="en-US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35198" y="3816486"/>
            <a:ext cx="2708492" cy="1400784"/>
            <a:chOff x="8943690" y="3190672"/>
            <a:chExt cx="2708492" cy="1400784"/>
          </a:xfrm>
        </p:grpSpPr>
        <p:grpSp>
          <p:nvGrpSpPr>
            <p:cNvPr id="58" name="组合 57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6000</a:t>
                </a:r>
              </a:p>
              <a:p>
                <a:pPr algn="ctr"/>
                <a:r>
                  <a:rPr lang="en-US" altLang="zh-CN" sz="1050" dirty="0"/>
                  <a:t>6027</a:t>
                </a:r>
                <a:endParaRPr lang="zh-CN" altLang="en-US" sz="105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6028</a:t>
                </a:r>
              </a:p>
              <a:p>
                <a:pPr algn="ctr"/>
                <a:r>
                  <a:rPr lang="en-US" altLang="zh-CN" sz="1050" dirty="0"/>
                  <a:t>6031</a:t>
                </a:r>
                <a:endParaRPr lang="zh-CN" altLang="en-US" sz="105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6032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6033</a:t>
                </a:r>
              </a:p>
              <a:p>
                <a:pPr algn="ctr"/>
                <a:r>
                  <a:rPr lang="en-US" altLang="zh-CN" sz="1050" dirty="0"/>
                  <a:t>6036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7000</a:t>
                </a:r>
                <a:endParaRPr lang="zh-CN" altLang="en-US" sz="1600" dirty="0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9184547" y="3816486"/>
            <a:ext cx="2708492" cy="1400784"/>
            <a:chOff x="8943690" y="3190672"/>
            <a:chExt cx="2708492" cy="1400784"/>
          </a:xfrm>
        </p:grpSpPr>
        <p:grpSp>
          <p:nvGrpSpPr>
            <p:cNvPr id="75" name="组合 74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7000</a:t>
                </a:r>
              </a:p>
              <a:p>
                <a:pPr algn="ctr"/>
                <a:r>
                  <a:rPr lang="en-US" altLang="zh-CN" sz="1050" dirty="0"/>
                  <a:t>7027</a:t>
                </a:r>
                <a:endParaRPr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7028</a:t>
                </a:r>
              </a:p>
              <a:p>
                <a:pPr algn="ctr"/>
                <a:r>
                  <a:rPr lang="en-US" altLang="zh-CN" sz="1050" dirty="0"/>
                  <a:t>7031</a:t>
                </a:r>
                <a:endParaRPr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7032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7033</a:t>
                </a:r>
              </a:p>
              <a:p>
                <a:pPr algn="ctr"/>
                <a:r>
                  <a:rPr lang="en-US" altLang="zh-CN" sz="1050" dirty="0"/>
                  <a:t>7036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8000</a:t>
                </a:r>
                <a:endParaRPr lang="zh-CN" altLang="en-US" sz="1600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6235198" y="5372912"/>
            <a:ext cx="2708492" cy="1400784"/>
            <a:chOff x="8943690" y="3190672"/>
            <a:chExt cx="2708492" cy="1400784"/>
          </a:xfrm>
        </p:grpSpPr>
        <p:grpSp>
          <p:nvGrpSpPr>
            <p:cNvPr id="92" name="组合 9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8000</a:t>
                </a:r>
              </a:p>
              <a:p>
                <a:pPr algn="ctr"/>
                <a:r>
                  <a:rPr lang="en-US" altLang="zh-CN" sz="1050" dirty="0"/>
                  <a:t>8027</a:t>
                </a:r>
                <a:endParaRPr lang="zh-CN" altLang="en-US" sz="1050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8028</a:t>
                </a:r>
              </a:p>
              <a:p>
                <a:pPr algn="ctr"/>
                <a:r>
                  <a:rPr lang="en-US" altLang="zh-CN" sz="1050" dirty="0"/>
                  <a:t>8031</a:t>
                </a:r>
                <a:endParaRPr lang="zh-CN" altLang="en-US" sz="10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8033</a:t>
                </a:r>
              </a:p>
              <a:p>
                <a:pPr algn="ctr"/>
                <a:r>
                  <a:rPr lang="en-US" altLang="zh-CN" sz="1050" dirty="0"/>
                  <a:t>8036</a:t>
                </a: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  <p:sp>
        <p:nvSpPr>
          <p:cNvPr id="111" name="内容占位符 2"/>
          <p:cNvSpPr>
            <a:spLocks noGrp="1"/>
          </p:cNvSpPr>
          <p:nvPr>
            <p:ph idx="1"/>
          </p:nvPr>
        </p:nvSpPr>
        <p:spPr>
          <a:xfrm>
            <a:off x="380724" y="530159"/>
            <a:ext cx="4265982" cy="39867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student *head = NULL;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linklist_create</a:t>
            </a:r>
            <a:r>
              <a:rPr lang="en-US" altLang="zh-CN" dirty="0"/>
              <a:t>(head) == OK)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linklist_traverse</a:t>
            </a:r>
            <a:r>
              <a:rPr lang="en-US" altLang="zh-CN" dirty="0"/>
              <a:t>(head);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linklist_destroy</a:t>
            </a:r>
            <a:r>
              <a:rPr lang="en-US" altLang="zh-CN" dirty="0"/>
              <a:t>(head);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LinkList</a:t>
            </a:r>
            <a:r>
              <a:rPr lang="en-US" altLang="zh-CN" dirty="0"/>
              <a:t> Create failed."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425621" y="16314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函数执行完毕，内存释放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5440952" y="347277"/>
            <a:ext cx="2708492" cy="350196"/>
            <a:chOff x="7120648" y="904672"/>
            <a:chExt cx="2708492" cy="350196"/>
          </a:xfrm>
        </p:grpSpPr>
        <p:sp>
          <p:nvSpPr>
            <p:cNvPr id="110" name="矩形 109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11000</a:t>
              </a:r>
            </a:p>
            <a:p>
              <a:pPr algn="ctr"/>
              <a:r>
                <a:rPr lang="en-US" altLang="zh-CN" sz="1050" dirty="0"/>
                <a:t>11003</a:t>
              </a:r>
              <a:endParaRPr lang="zh-CN" altLang="en-US" sz="1050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5440952" y="697473"/>
            <a:ext cx="2708492" cy="350196"/>
            <a:chOff x="7120648" y="904672"/>
            <a:chExt cx="2708492" cy="350196"/>
          </a:xfrm>
        </p:grpSpPr>
        <p:sp>
          <p:nvSpPr>
            <p:cNvPr id="124" name="矩形 123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12000</a:t>
              </a:r>
            </a:p>
            <a:p>
              <a:pPr algn="ctr"/>
              <a:r>
                <a:rPr lang="en-US" altLang="zh-CN" sz="1050" dirty="0"/>
                <a:t>12003</a:t>
              </a:r>
              <a:endParaRPr lang="zh-CN" altLang="en-US" sz="105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5440952" y="1036319"/>
            <a:ext cx="2708492" cy="350196"/>
            <a:chOff x="7120648" y="904672"/>
            <a:chExt cx="2708492" cy="350196"/>
          </a:xfrm>
        </p:grpSpPr>
        <p:sp>
          <p:nvSpPr>
            <p:cNvPr id="128" name="矩形 127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13000</a:t>
              </a:r>
            </a:p>
            <a:p>
              <a:pPr algn="ctr"/>
              <a:r>
                <a:rPr lang="en-US" altLang="zh-CN" sz="1050" dirty="0"/>
                <a:t>13003</a:t>
              </a:r>
              <a:endParaRPr lang="zh-CN" altLang="en-US" sz="105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???</a:t>
              </a:r>
              <a:endParaRPr lang="zh-CN" altLang="en-US" sz="1600" dirty="0"/>
            </a:p>
          </p:txBody>
        </p:sp>
      </p:grpSp>
      <p:sp>
        <p:nvSpPr>
          <p:cNvPr id="115" name="椭圆 114"/>
          <p:cNvSpPr/>
          <p:nvPr/>
        </p:nvSpPr>
        <p:spPr>
          <a:xfrm>
            <a:off x="5064142" y="184826"/>
            <a:ext cx="3342426" cy="1372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63038" y="3891064"/>
            <a:ext cx="0" cy="976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178986" y="508108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函数执行结束，可以注意到申请的内存空间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并未被释放，程序发生内存丢失</a:t>
            </a:r>
          </a:p>
        </p:txBody>
      </p:sp>
      <p:sp>
        <p:nvSpPr>
          <p:cNvPr id="132" name="椭圆 131"/>
          <p:cNvSpPr/>
          <p:nvPr/>
        </p:nvSpPr>
        <p:spPr>
          <a:xfrm>
            <a:off x="5941107" y="1927376"/>
            <a:ext cx="5951931" cy="4765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>
            <a:off x="4931923" y="4867074"/>
            <a:ext cx="1009184" cy="8560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91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81" y="165370"/>
            <a:ext cx="7148209" cy="535021"/>
          </a:xfrm>
        </p:spPr>
        <p:txBody>
          <a:bodyPr/>
          <a:lstStyle/>
          <a:p>
            <a:r>
              <a:rPr lang="zh-CN" altLang="en-US" dirty="0"/>
              <a:t>程序只需要对以下三个地方进行修改即可：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1425" y="972370"/>
            <a:ext cx="4004388" cy="4008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1.  main</a:t>
            </a:r>
            <a:r>
              <a:rPr lang="zh-CN" altLang="en-US" dirty="0"/>
              <a:t>函数中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student *head = NULL;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if (</a:t>
            </a:r>
            <a:r>
              <a:rPr lang="en-US" altLang="zh-CN" dirty="0" err="1">
                <a:solidFill>
                  <a:srgbClr val="FF0000"/>
                </a:solidFill>
              </a:rPr>
              <a:t>linklist_create</a:t>
            </a:r>
            <a:r>
              <a:rPr lang="en-US" altLang="zh-CN" dirty="0">
                <a:solidFill>
                  <a:srgbClr val="FF0000"/>
                </a:solidFill>
              </a:rPr>
              <a:t>(head) </a:t>
            </a:r>
            <a:r>
              <a:rPr lang="en-US" altLang="zh-CN" dirty="0"/>
              <a:t>== OK)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linklist_traverse</a:t>
            </a:r>
            <a:r>
              <a:rPr lang="en-US" altLang="zh-CN" dirty="0"/>
              <a:t>(head);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linklist_destroy</a:t>
            </a:r>
            <a:r>
              <a:rPr lang="en-US" altLang="zh-CN" dirty="0"/>
              <a:t>(head);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LinkList</a:t>
            </a:r>
            <a:r>
              <a:rPr lang="en-US" altLang="zh-CN" dirty="0"/>
              <a:t> Create failed."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394953" y="2548646"/>
            <a:ext cx="3112851" cy="9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48273" y="237370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linklist_create</a:t>
            </a:r>
            <a:r>
              <a:rPr lang="en-US" altLang="zh-CN" dirty="0">
                <a:solidFill>
                  <a:srgbClr val="FF0000"/>
                </a:solidFill>
              </a:rPr>
              <a:t>(&amp;head)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75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2&amp;3. </a:t>
            </a:r>
            <a:r>
              <a:rPr lang="en-US" altLang="zh-CN" dirty="0" err="1"/>
              <a:t>linklist_create</a:t>
            </a:r>
            <a:r>
              <a:rPr lang="zh-CN" altLang="en-US" dirty="0"/>
              <a:t>函数中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student *head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p = new(</a:t>
            </a:r>
            <a:r>
              <a:rPr lang="en-US" altLang="zh-CN" dirty="0" err="1"/>
              <a:t>nothrow</a:t>
            </a:r>
            <a:r>
              <a:rPr lang="en-US" altLang="zh-CN" dirty="0"/>
              <a:t>) student; 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head = p;</a:t>
            </a:r>
            <a:r>
              <a:rPr lang="en-US" altLang="zh-CN" dirty="0"/>
              <a:t>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 &gt;&gt; p-&gt;</a:t>
            </a:r>
            <a:r>
              <a:rPr lang="en-US" altLang="zh-CN" dirty="0" err="1"/>
              <a:t>num</a:t>
            </a:r>
            <a:r>
              <a:rPr lang="en-US" altLang="zh-CN" dirty="0"/>
              <a:t> &gt;&gt; p-&gt;sex; //</a:t>
            </a:r>
            <a:r>
              <a:rPr lang="zh-CN" altLang="en-US" dirty="0"/>
              <a:t>键盘输入基本信息</a:t>
            </a:r>
          </a:p>
          <a:p>
            <a:pPr marL="0" indent="0">
              <a:buNone/>
            </a:pPr>
            <a:r>
              <a:rPr lang="en-US" altLang="zh-CN" dirty="0"/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64213" y="573932"/>
            <a:ext cx="4610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745149" y="4036979"/>
            <a:ext cx="3861881" cy="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889132" y="38926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student **head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35047" y="385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*head = 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64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11" y="388711"/>
            <a:ext cx="4140575" cy="40179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student *head = NULL;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linklist_create</a:t>
            </a:r>
            <a:r>
              <a:rPr lang="en-US" altLang="zh-CN" dirty="0"/>
              <a:t>(head) == OK)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linklist_traverse</a:t>
            </a:r>
            <a:r>
              <a:rPr lang="en-US" altLang="zh-CN" dirty="0"/>
              <a:t>(head);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linklist_destroy</a:t>
            </a:r>
            <a:r>
              <a:rPr lang="en-US" altLang="zh-CN" dirty="0"/>
              <a:t>(head);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LinkList</a:t>
            </a:r>
            <a:r>
              <a:rPr lang="en-US" altLang="zh-CN" dirty="0"/>
              <a:t> Create failed."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93094" y="897922"/>
            <a:ext cx="2708492" cy="350196"/>
            <a:chOff x="7120648" y="904672"/>
            <a:chExt cx="2708492" cy="350196"/>
          </a:xfrm>
        </p:grpSpPr>
        <p:sp>
          <p:nvSpPr>
            <p:cNvPr id="6" name="矩形 5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408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12" y="388711"/>
            <a:ext cx="4004388" cy="40081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student *head = NULL;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>
                <a:solidFill>
                  <a:srgbClr val="FF0000"/>
                </a:solidFill>
              </a:rPr>
              <a:t>linklist_create</a:t>
            </a:r>
            <a:r>
              <a:rPr lang="en-US" altLang="zh-CN" dirty="0">
                <a:solidFill>
                  <a:srgbClr val="FF0000"/>
                </a:solidFill>
              </a:rPr>
              <a:t>(head) </a:t>
            </a:r>
            <a:r>
              <a:rPr lang="en-US" altLang="zh-CN" dirty="0"/>
              <a:t>== OK)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linklist_traverse</a:t>
            </a:r>
            <a:r>
              <a:rPr lang="en-US" altLang="zh-CN" dirty="0"/>
              <a:t>(head);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linklist_destroy</a:t>
            </a:r>
            <a:r>
              <a:rPr lang="en-US" altLang="zh-CN" dirty="0"/>
              <a:t>(head);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LinkList</a:t>
            </a:r>
            <a:r>
              <a:rPr lang="en-US" altLang="zh-CN" dirty="0"/>
              <a:t> Create failed."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951468" y="683914"/>
            <a:ext cx="2708492" cy="350196"/>
            <a:chOff x="7120648" y="904672"/>
            <a:chExt cx="2708492" cy="350196"/>
          </a:xfrm>
        </p:grpSpPr>
        <p:sp>
          <p:nvSpPr>
            <p:cNvPr id="6" name="矩形 5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84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student *head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p = new(</a:t>
            </a:r>
            <a:r>
              <a:rPr lang="en-US" altLang="zh-CN" dirty="0" err="1"/>
              <a:t>nothrow</a:t>
            </a:r>
            <a:r>
              <a:rPr lang="en-US" altLang="zh-CN" dirty="0"/>
              <a:t>) student; 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head = p;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 &gt;&gt; p-&gt;</a:t>
            </a:r>
            <a:r>
              <a:rPr lang="en-US" altLang="zh-CN" dirty="0" err="1"/>
              <a:t>num</a:t>
            </a:r>
            <a:r>
              <a:rPr lang="en-US" altLang="zh-CN" dirty="0"/>
              <a:t> &gt;&gt; p-&gt;sex; //</a:t>
            </a:r>
            <a:r>
              <a:rPr lang="zh-CN" altLang="en-US" dirty="0"/>
              <a:t>键盘输入基本信息</a:t>
            </a:r>
          </a:p>
          <a:p>
            <a:pPr marL="0" indent="0">
              <a:buNone/>
            </a:pPr>
            <a:r>
              <a:rPr lang="en-US" altLang="zh-CN" dirty="0"/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7660" y="1309992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sp>
        <p:nvSpPr>
          <p:cNvPr id="12" name="箭头: 下 11"/>
          <p:cNvSpPr/>
          <p:nvPr/>
        </p:nvSpPr>
        <p:spPr>
          <a:xfrm>
            <a:off x="9846260" y="620949"/>
            <a:ext cx="389106" cy="6031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57227" y="768617"/>
            <a:ext cx="178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实参向形参单向传值</a:t>
            </a:r>
          </a:p>
        </p:txBody>
      </p:sp>
    </p:spTree>
    <p:extLst>
      <p:ext uri="{BB962C8B-B14F-4D97-AF65-F5344CB8AC3E}">
        <p14:creationId xmlns:p14="http://schemas.microsoft.com/office/powerpoint/2010/main" val="204665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p = new(</a:t>
            </a:r>
            <a:r>
              <a:rPr lang="en-US" altLang="zh-CN" dirty="0" err="1"/>
              <a:t>nothrow</a:t>
            </a:r>
            <a:r>
              <a:rPr lang="en-US" altLang="zh-CN" dirty="0"/>
              <a:t>) student; 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head = p;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 &gt;&gt; p-&gt;</a:t>
            </a:r>
            <a:r>
              <a:rPr lang="en-US" altLang="zh-CN" dirty="0" err="1"/>
              <a:t>num</a:t>
            </a:r>
            <a:r>
              <a:rPr lang="en-US" altLang="zh-CN" dirty="0"/>
              <a:t> &gt;&gt; p-&gt;sex; //</a:t>
            </a:r>
            <a:r>
              <a:rPr lang="zh-CN" altLang="en-US" dirty="0"/>
              <a:t>键盘输入基本信息</a:t>
            </a:r>
          </a:p>
          <a:p>
            <a:pPr marL="0" indent="0">
              <a:buNone/>
            </a:pPr>
            <a:r>
              <a:rPr lang="en-US" altLang="zh-CN" dirty="0"/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3690" y="747409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8309" y="1465634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8309" y="1815830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61489" y="1465634"/>
            <a:ext cx="787941" cy="53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5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p = new(</a:t>
            </a:r>
            <a:r>
              <a:rPr lang="en-US" altLang="zh-CN" dirty="0" err="1">
                <a:solidFill>
                  <a:srgbClr val="FF0000"/>
                </a:solidFill>
              </a:rPr>
              <a:t>nothrow</a:t>
            </a:r>
            <a:r>
              <a:rPr lang="en-US" altLang="zh-CN" dirty="0">
                <a:solidFill>
                  <a:srgbClr val="FF0000"/>
                </a:solidFill>
              </a:rPr>
              <a:t>) student; </a:t>
            </a:r>
            <a:r>
              <a:rPr lang="en-US" altLang="zh-CN" dirty="0"/>
              <a:t>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head = p;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 &gt;&gt; p-&gt;</a:t>
            </a:r>
            <a:r>
              <a:rPr lang="en-US" altLang="zh-CN" dirty="0" err="1"/>
              <a:t>num</a:t>
            </a:r>
            <a:r>
              <a:rPr lang="en-US" altLang="zh-CN" dirty="0"/>
              <a:t> &gt;&gt; p-&gt;sex; //</a:t>
            </a:r>
            <a:r>
              <a:rPr lang="zh-CN" altLang="en-US" dirty="0"/>
              <a:t>键盘输入基本信息</a:t>
            </a:r>
          </a:p>
          <a:p>
            <a:pPr marL="0" indent="0">
              <a:buNone/>
            </a:pPr>
            <a:r>
              <a:rPr lang="en-US" altLang="zh-CN" dirty="0"/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3690" y="747409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8309" y="1465634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8309" y="1815830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08309" y="2516222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</p:grpSp>
      <p:cxnSp>
        <p:nvCxnSpPr>
          <p:cNvPr id="13" name="直接箭头连接符 12"/>
          <p:cNvCxnSpPr>
            <a:endCxn id="23" idx="0"/>
          </p:cNvCxnSpPr>
          <p:nvPr/>
        </p:nvCxnSpPr>
        <p:spPr>
          <a:xfrm flipH="1">
            <a:off x="6688310" y="1673157"/>
            <a:ext cx="685256" cy="84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8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p = new(</a:t>
            </a:r>
            <a:r>
              <a:rPr lang="en-US" altLang="zh-CN" dirty="0" err="1"/>
              <a:t>nothrow</a:t>
            </a:r>
            <a:r>
              <a:rPr lang="en-US" altLang="zh-CN" dirty="0"/>
              <a:t>) student; 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head = p; </a:t>
            </a:r>
            <a:r>
              <a:rPr lang="en-US" altLang="zh-CN" dirty="0"/>
              <a:t>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 &gt;&gt; p-&gt;</a:t>
            </a:r>
            <a:r>
              <a:rPr lang="en-US" altLang="zh-CN" dirty="0" err="1"/>
              <a:t>num</a:t>
            </a:r>
            <a:r>
              <a:rPr lang="en-US" altLang="zh-CN" dirty="0"/>
              <a:t> &gt;&gt; p-&gt;sex; //</a:t>
            </a:r>
            <a:r>
              <a:rPr lang="zh-CN" altLang="en-US" dirty="0"/>
              <a:t>键盘输入基本信息</a:t>
            </a:r>
          </a:p>
          <a:p>
            <a:pPr marL="0" indent="0">
              <a:buNone/>
            </a:pPr>
            <a:r>
              <a:rPr lang="en-US" altLang="zh-CN" dirty="0"/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3690" y="747409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8309" y="1465634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8309" y="1815830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08309" y="2516222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???</a:t>
                </a:r>
                <a:endParaRPr lang="zh-CN" altLang="en-US" sz="1600" dirty="0"/>
              </a:p>
            </p:txBody>
          </p:sp>
        </p:grpSp>
      </p:grpSp>
      <p:cxnSp>
        <p:nvCxnSpPr>
          <p:cNvPr id="13" name="直接箭头连接符 12"/>
          <p:cNvCxnSpPr/>
          <p:nvPr/>
        </p:nvCxnSpPr>
        <p:spPr>
          <a:xfrm flipV="1">
            <a:off x="8745166" y="963038"/>
            <a:ext cx="2324911" cy="661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42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53" y="184826"/>
            <a:ext cx="5826867" cy="6361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student *p = NULL, *q = NULL;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nn-NO" altLang="zh-CN" dirty="0"/>
              <a:t>for (i = 0; i &lt; 5; i++)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&gt; 0)</a:t>
            </a:r>
          </a:p>
          <a:p>
            <a:pPr marL="0" indent="0">
              <a:buNone/>
            </a:pPr>
            <a:r>
              <a:rPr lang="en-US" altLang="zh-CN" dirty="0"/>
              <a:t>            q = p;</a:t>
            </a:r>
          </a:p>
          <a:p>
            <a:pPr marL="0" indent="0">
              <a:buNone/>
            </a:pPr>
            <a:r>
              <a:rPr lang="en-US" altLang="zh-CN" dirty="0"/>
              <a:t>        p = new(</a:t>
            </a:r>
            <a:r>
              <a:rPr lang="en-US" altLang="zh-CN" dirty="0" err="1"/>
              <a:t>nothrow</a:t>
            </a:r>
            <a:r>
              <a:rPr lang="en-US" altLang="zh-CN" dirty="0"/>
              <a:t>) student; //</a:t>
            </a:r>
            <a:r>
              <a:rPr lang="zh-CN" altLang="en-US" dirty="0"/>
              <a:t>思考：为什么不能用</a:t>
            </a:r>
            <a:r>
              <a:rPr lang="en-US" altLang="zh-CN" dirty="0"/>
              <a:t>malloc</a:t>
            </a:r>
          </a:p>
          <a:p>
            <a:pPr marL="0" indent="0">
              <a:buNone/>
            </a:pPr>
            <a:r>
              <a:rPr lang="en-US" altLang="zh-CN" dirty="0"/>
              <a:t>        if (p == NULL)</a:t>
            </a:r>
          </a:p>
          <a:p>
            <a:pPr marL="0" indent="0">
              <a:buNone/>
            </a:pPr>
            <a:r>
              <a:rPr lang="en-US" altLang="zh-CN" dirty="0"/>
              <a:t>            return ERROR;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== 0)</a:t>
            </a:r>
          </a:p>
          <a:p>
            <a:pPr marL="0" indent="0">
              <a:buNone/>
            </a:pPr>
            <a:r>
              <a:rPr lang="en-US" altLang="zh-CN" dirty="0"/>
              <a:t>            head = p; //head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altLang="zh-CN" dirty="0"/>
              <a:t>        else</a:t>
            </a:r>
          </a:p>
          <a:p>
            <a:pPr marL="0" indent="0">
              <a:buNone/>
            </a:pPr>
            <a:r>
              <a:rPr lang="en-US" altLang="zh-CN" dirty="0"/>
              <a:t>            q-&gt;next = p;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请输入第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+ 1 &lt;&lt; "</a:t>
            </a:r>
            <a:r>
              <a:rPr lang="zh-CN" altLang="en-US" dirty="0"/>
              <a:t>个人的基本信息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p-&gt;name &gt;&gt; p-&gt;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 &gt;&gt; p-&gt;sex; //</a:t>
            </a:r>
            <a:r>
              <a:rPr lang="zh-CN" altLang="en-US" dirty="0">
                <a:solidFill>
                  <a:srgbClr val="FF0000"/>
                </a:solidFill>
              </a:rPr>
              <a:t>键盘输入基本信息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p-&gt;next = NULL;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43690" y="184826"/>
            <a:ext cx="2708492" cy="350196"/>
            <a:chOff x="7120648" y="904672"/>
            <a:chExt cx="2708492" cy="350196"/>
          </a:xfrm>
        </p:grpSpPr>
        <p:sp>
          <p:nvSpPr>
            <p:cNvPr id="5" name="矩形 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1000</a:t>
              </a:r>
            </a:p>
            <a:p>
              <a:pPr algn="ctr"/>
              <a:r>
                <a:rPr lang="en-US" altLang="zh-CN" sz="1050" dirty="0"/>
                <a:t>1003</a:t>
              </a:r>
              <a:endParaRPr lang="zh-CN" altLang="en-US" sz="10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43690" y="747409"/>
            <a:ext cx="2708492" cy="350196"/>
            <a:chOff x="7120648" y="904672"/>
            <a:chExt cx="2708492" cy="350196"/>
          </a:xfrm>
        </p:grpSpPr>
        <p:sp>
          <p:nvSpPr>
            <p:cNvPr id="9" name="矩形 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2000</a:t>
              </a:r>
            </a:p>
            <a:p>
              <a:pPr algn="ctr"/>
              <a:r>
                <a:rPr lang="en-US" altLang="zh-CN" sz="1050" dirty="0"/>
                <a:t>2003</a:t>
              </a:r>
              <a:endParaRPr lang="zh-CN" altLang="en-US" sz="105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8309" y="1465634"/>
            <a:ext cx="2708492" cy="350196"/>
            <a:chOff x="7120648" y="904672"/>
            <a:chExt cx="2708492" cy="350196"/>
          </a:xfrm>
        </p:grpSpPr>
        <p:sp>
          <p:nvSpPr>
            <p:cNvPr id="15" name="矩形 14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3000</a:t>
              </a:r>
            </a:p>
            <a:p>
              <a:pPr algn="ctr"/>
              <a:r>
                <a:rPr lang="en-US" altLang="zh-CN" sz="1050" dirty="0"/>
                <a:t>3003</a:t>
              </a:r>
              <a:endParaRPr lang="zh-CN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4000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8309" y="1815830"/>
            <a:ext cx="2708492" cy="350196"/>
            <a:chOff x="7120648" y="904672"/>
            <a:chExt cx="2708492" cy="350196"/>
          </a:xfrm>
        </p:grpSpPr>
        <p:sp>
          <p:nvSpPr>
            <p:cNvPr id="19" name="矩形 18"/>
            <p:cNvSpPr/>
            <p:nvPr/>
          </p:nvSpPr>
          <p:spPr>
            <a:xfrm>
              <a:off x="7120648" y="904672"/>
              <a:ext cx="560002" cy="35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3004</a:t>
              </a:r>
            </a:p>
            <a:p>
              <a:pPr algn="ctr"/>
              <a:r>
                <a:rPr lang="en-US" altLang="zh-CN" sz="1050" dirty="0"/>
                <a:t>3007</a:t>
              </a:r>
              <a:endParaRPr lang="zh-CN" altLang="en-US" sz="10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80648" y="904672"/>
              <a:ext cx="1074246" cy="3501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54894" y="904672"/>
              <a:ext cx="1074246" cy="3501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NULL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08309" y="2516222"/>
            <a:ext cx="2708492" cy="1400784"/>
            <a:chOff x="8943690" y="3190672"/>
            <a:chExt cx="2708492" cy="1400784"/>
          </a:xfrm>
        </p:grpSpPr>
        <p:grpSp>
          <p:nvGrpSpPr>
            <p:cNvPr id="22" name="组合 21"/>
            <p:cNvGrpSpPr/>
            <p:nvPr/>
          </p:nvGrpSpPr>
          <p:grpSpPr>
            <a:xfrm>
              <a:off x="8943690" y="3190672"/>
              <a:ext cx="2708492" cy="350196"/>
              <a:chOff x="7120648" y="904672"/>
              <a:chExt cx="2708492" cy="35019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4000</a:t>
                </a:r>
              </a:p>
              <a:p>
                <a:pPr algn="ctr"/>
                <a:r>
                  <a:rPr lang="en-US" altLang="zh-CN" sz="1050" dirty="0"/>
                  <a:t>4027</a:t>
                </a:r>
                <a:endParaRPr lang="zh-CN" altLang="en-US" sz="105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name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43690" y="3540868"/>
              <a:ext cx="2708492" cy="350196"/>
              <a:chOff x="7120648" y="904672"/>
              <a:chExt cx="2708492" cy="35019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4028</a:t>
                </a:r>
              </a:p>
              <a:p>
                <a:pPr algn="ctr"/>
                <a:r>
                  <a:rPr lang="en-US" altLang="zh-CN" sz="1050" dirty="0"/>
                  <a:t>4031</a:t>
                </a:r>
                <a:endParaRPr lang="zh-CN" altLang="en-US" sz="105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num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43690" y="3891064"/>
              <a:ext cx="2708492" cy="350196"/>
              <a:chOff x="7120648" y="904672"/>
              <a:chExt cx="2708492" cy="35019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sex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data</a:t>
                </a:r>
                <a:endParaRPr lang="zh-CN" altLang="en-US" sz="1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943690" y="4241260"/>
              <a:ext cx="2708492" cy="350196"/>
              <a:chOff x="7120648" y="904672"/>
              <a:chExt cx="2708492" cy="35019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120648" y="904672"/>
                <a:ext cx="560002" cy="35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4033</a:t>
                </a:r>
              </a:p>
              <a:p>
                <a:pPr algn="ctr"/>
                <a:r>
                  <a:rPr lang="en-US" altLang="zh-CN" sz="1050" dirty="0"/>
                  <a:t>4036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680648" y="904672"/>
                <a:ext cx="1074246" cy="3501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next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54894" y="904672"/>
                <a:ext cx="1074246" cy="3501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NULL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86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4045</Words>
  <Application>Microsoft Office PowerPoint</Application>
  <PresentationFormat>宽屏</PresentationFormat>
  <Paragraphs>1589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7-b6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7-b6</dc:title>
  <dc:creator>王哲源</dc:creator>
  <cp:lastModifiedBy>王哲源</cp:lastModifiedBy>
  <cp:revision>185</cp:revision>
  <dcterms:created xsi:type="dcterms:W3CDTF">2017-03-15T13:59:00Z</dcterms:created>
  <dcterms:modified xsi:type="dcterms:W3CDTF">2017-03-15T15:36:46Z</dcterms:modified>
</cp:coreProperties>
</file>