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3" r:id="rId5"/>
    <p:sldId id="264"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2" r:id="rId19"/>
    <p:sldId id="280" r:id="rId20"/>
    <p:sldId id="281"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9759" autoAdjust="0"/>
  </p:normalViewPr>
  <p:slideViewPr>
    <p:cSldViewPr>
      <p:cViewPr varScale="1">
        <p:scale>
          <a:sx n="48" d="100"/>
          <a:sy n="48" d="100"/>
        </p:scale>
        <p:origin x="-1458" y="-96"/>
      </p:cViewPr>
      <p:guideLst>
        <p:guide orient="horz" pos="2160"/>
        <p:guide pos="2880"/>
      </p:guideLst>
    </p:cSldViewPr>
  </p:slideViewPr>
  <p:outlineViewPr>
    <p:cViewPr>
      <p:scale>
        <a:sx n="33" d="100"/>
        <a:sy n="33" d="100"/>
      </p:scale>
      <p:origin x="0" y="757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6C8C9-A46D-42B0-9B42-4B99995DF21C}"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DD7A27-0AF6-470B-8715-7973CBEE6DFD}" type="slidenum">
              <a:rPr lang="zh-CN" altLang="en-US" smtClean="0"/>
              <a:pPr/>
              <a:t>‹#›</a:t>
            </a:fld>
            <a:endParaRPr lang="zh-CN" altLang="en-US"/>
          </a:p>
        </p:txBody>
      </p:sp>
    </p:spTree>
    <p:extLst>
      <p:ext uri="{BB962C8B-B14F-4D97-AF65-F5344CB8AC3E}">
        <p14:creationId xmlns:p14="http://schemas.microsoft.com/office/powerpoint/2010/main" xmlns="" val="154266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a:t>
            </a:r>
            <a:r>
              <a:rPr lang="zh-CN" altLang="en-US" dirty="0" smtClean="0"/>
              <a:t>体来说，通常前端会在本地先写好</a:t>
            </a:r>
            <a:r>
              <a:rPr lang="en-US" altLang="zh-CN" dirty="0" smtClean="0"/>
              <a:t>Demo</a:t>
            </a:r>
            <a:r>
              <a:rPr lang="zh-CN" altLang="en-US" dirty="0" smtClean="0"/>
              <a:t>并跑通前端逻辑，之后再将</a:t>
            </a:r>
            <a:r>
              <a:rPr lang="en-US" altLang="zh-CN" dirty="0" smtClean="0"/>
              <a:t>html</a:t>
            </a:r>
            <a:r>
              <a:rPr lang="zh-CN" altLang="en-US" dirty="0" smtClean="0"/>
              <a:t>文件交给后端开发套模板。正式基于这样的开发模式，导致了总工作量的增加，同时沟通和联调成本的消耗也十分显著</a:t>
            </a:r>
            <a:r>
              <a:rPr lang="zh-CN" altLang="en-US" dirty="0" smtClean="0"/>
              <a:t>。</a:t>
            </a:r>
            <a:endParaRPr lang="en-US" altLang="zh-CN" dirty="0" smtClean="0"/>
          </a:p>
          <a:p>
            <a:endParaRPr lang="en-US" altLang="zh-CN" dirty="0" smtClean="0"/>
          </a:p>
          <a:p>
            <a:r>
              <a:rPr lang="zh-CN" altLang="en-US" dirty="0" smtClean="0"/>
              <a:t>修改页面有时候需要刷新</a:t>
            </a:r>
            <a:endParaRPr lang="en-US" altLang="zh-CN" dirty="0" smtClean="0"/>
          </a:p>
          <a:p>
            <a:endParaRPr lang="en-US" altLang="zh-CN" dirty="0" smtClean="0"/>
          </a:p>
          <a:p>
            <a:r>
              <a:rPr lang="zh-CN" altLang="en-US" dirty="0" smtClean="0"/>
              <a:t>无刷新热加载</a:t>
            </a:r>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7</a:t>
            </a:fld>
            <a:endParaRPr lang="zh-CN" altLang="en-US"/>
          </a:p>
        </p:txBody>
      </p:sp>
    </p:spTree>
    <p:extLst>
      <p:ext uri="{BB962C8B-B14F-4D97-AF65-F5344CB8AC3E}">
        <p14:creationId xmlns:p14="http://schemas.microsoft.com/office/powerpoint/2010/main" xmlns="" val="242487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可移植性后端模板引擎变化多端</a:t>
            </a:r>
            <a:r>
              <a:rPr lang="en-US" altLang="zh-CN" dirty="0" smtClean="0"/>
              <a:t>java</a:t>
            </a:r>
            <a:r>
              <a:rPr lang="zh-CN" altLang="en-US" dirty="0" smtClean="0"/>
              <a:t>，</a:t>
            </a:r>
            <a:r>
              <a:rPr lang="en-US" altLang="zh-CN" dirty="0" smtClean="0"/>
              <a:t>php</a:t>
            </a:r>
            <a:r>
              <a:rPr lang="zh-CN" altLang="en-US" dirty="0" smtClean="0"/>
              <a:t>，</a:t>
            </a:r>
            <a:r>
              <a:rPr lang="en-US" altLang="zh-CN" dirty="0" smtClean="0"/>
              <a:t>python</a:t>
            </a:r>
            <a:r>
              <a:rPr lang="zh-CN" altLang="en-US" dirty="0" smtClean="0"/>
              <a:t>存在各种模板引擎，需要迁移的时候伤筋动骨，改动成本高。</a:t>
            </a:r>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8</a:t>
            </a:fld>
            <a:endParaRPr lang="zh-CN" altLang="en-US"/>
          </a:p>
        </p:txBody>
      </p:sp>
    </p:spTree>
    <p:extLst>
      <p:ext uri="{BB962C8B-B14F-4D97-AF65-F5344CB8AC3E}">
        <p14:creationId xmlns:p14="http://schemas.microsoft.com/office/powerpoint/2010/main" xmlns="" val="335067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购物</a:t>
            </a:r>
            <a:r>
              <a:rPr lang="zh-CN" altLang="en-US" dirty="0" smtClean="0"/>
              <a:t>车</a:t>
            </a:r>
            <a:endParaRPr lang="en-US" altLang="zh-CN" dirty="0" smtClean="0"/>
          </a:p>
          <a:p>
            <a:r>
              <a:rPr lang="zh-CN" altLang="en-US" dirty="0" smtClean="0"/>
              <a:t>知乎</a:t>
            </a:r>
            <a:r>
              <a:rPr lang="en-US" altLang="zh-CN" dirty="0" smtClean="0"/>
              <a:t>live </a:t>
            </a:r>
            <a:r>
              <a:rPr lang="zh-CN" altLang="en-US" dirty="0" smtClean="0"/>
              <a:t>就是用</a:t>
            </a:r>
            <a:r>
              <a:rPr lang="en-US" altLang="zh-CN" dirty="0" smtClean="0"/>
              <a:t>react </a:t>
            </a:r>
            <a:r>
              <a:rPr lang="zh-CN" altLang="en-US" dirty="0" smtClean="0"/>
              <a:t>做成的一个</a:t>
            </a:r>
            <a:r>
              <a:rPr lang="en-US" altLang="zh-CN" dirty="0" smtClean="0"/>
              <a:t>SPA</a:t>
            </a:r>
            <a:r>
              <a:rPr lang="zh-CN" altLang="en-US" dirty="0" smtClean="0"/>
              <a:t>，</a:t>
            </a:r>
            <a:endParaRPr lang="en-US" altLang="zh-CN" dirty="0" smtClean="0"/>
          </a:p>
          <a:p>
            <a:r>
              <a:rPr lang="zh-CN" altLang="en-US" dirty="0" smtClean="0"/>
              <a:t>美餐系</a:t>
            </a:r>
            <a:r>
              <a:rPr lang="zh-CN" altLang="en-US" dirty="0" smtClean="0"/>
              <a:t>统 </a:t>
            </a:r>
            <a:r>
              <a:rPr lang="en-US" altLang="zh-CN" dirty="0" smtClean="0"/>
              <a:t>angular</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10</a:t>
            </a:fld>
            <a:endParaRPr lang="zh-CN" altLang="en-US"/>
          </a:p>
        </p:txBody>
      </p:sp>
    </p:spTree>
    <p:extLst>
      <p:ext uri="{BB962C8B-B14F-4D97-AF65-F5344CB8AC3E}">
        <p14:creationId xmlns:p14="http://schemas.microsoft.com/office/powerpoint/2010/main" xmlns="" val="262465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12</a:t>
            </a:fld>
            <a:endParaRPr lang="zh-CN" altLang="en-US"/>
          </a:p>
        </p:txBody>
      </p:sp>
    </p:spTree>
    <p:extLst>
      <p:ext uri="{BB962C8B-B14F-4D97-AF65-F5344CB8AC3E}">
        <p14:creationId xmlns:p14="http://schemas.microsoft.com/office/powerpoint/2010/main" xmlns="" val="10024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&lt;!-- jquery 2006 ; es5 2009 ; es6 2015; es8 2017 --&gt;</a:t>
            </a:r>
          </a:p>
          <a:p>
            <a:r>
              <a:rPr lang="en-US" altLang="zh-CN" dirty="0" smtClean="0"/>
              <a:t>&lt;!-- jQuery</a:t>
            </a:r>
            <a:r>
              <a:rPr lang="zh-CN" altLang="en-US" dirty="0" smtClean="0"/>
              <a:t>的劣势也非常明显，因为需要各种兼容所以代码显得特别重 </a:t>
            </a:r>
            <a:r>
              <a:rPr lang="en-US" altLang="zh-CN" dirty="0" smtClean="0"/>
              <a:t>--&gt;</a:t>
            </a:r>
          </a:p>
          <a:p>
            <a:r>
              <a:rPr lang="en-US" altLang="zh-CN" dirty="0" smtClean="0"/>
              <a:t>&lt;!-- </a:t>
            </a:r>
            <a:r>
              <a:rPr lang="zh-CN" altLang="en-US" dirty="0" smtClean="0"/>
              <a:t>另外就是全</a:t>
            </a:r>
            <a:r>
              <a:rPr lang="en-US" altLang="zh-CN" dirty="0" smtClean="0"/>
              <a:t>DOM</a:t>
            </a:r>
            <a:r>
              <a:rPr lang="zh-CN" altLang="en-US" dirty="0" smtClean="0"/>
              <a:t>操作，钩子往往会依赖标签，如果依赖</a:t>
            </a:r>
            <a:r>
              <a:rPr lang="en-US" altLang="zh-CN" dirty="0" smtClean="0"/>
              <a:t>jQuery</a:t>
            </a:r>
            <a:r>
              <a:rPr lang="zh-CN" altLang="en-US" dirty="0" smtClean="0"/>
              <a:t>来搭建页面的话（比如后台输出</a:t>
            </a:r>
            <a:r>
              <a:rPr lang="en-US" altLang="zh-CN" dirty="0" smtClean="0"/>
              <a:t>json</a:t>
            </a:r>
            <a:r>
              <a:rPr lang="zh-CN" altLang="en-US" dirty="0" smtClean="0"/>
              <a:t>，然后</a:t>
            </a:r>
            <a:r>
              <a:rPr lang="en-US" altLang="zh-CN" dirty="0" smtClean="0"/>
              <a:t>jQuery loop</a:t>
            </a:r>
            <a:r>
              <a:rPr lang="zh-CN" altLang="en-US" dirty="0" smtClean="0"/>
              <a:t>一个列表出来），维护上会有困难。如果一改页面结构，很多依赖标签的选择器，一改起来</a:t>
            </a:r>
            <a:r>
              <a:rPr lang="en-US" altLang="zh-CN" dirty="0" smtClean="0"/>
              <a:t>js</a:t>
            </a:r>
            <a:r>
              <a:rPr lang="zh-CN" altLang="en-US" dirty="0" smtClean="0"/>
              <a:t>那块就得跟着大改，代码维护成本高。随着业务复杂度的增加、</a:t>
            </a:r>
            <a:r>
              <a:rPr lang="en-US" altLang="zh-CN" dirty="0" smtClean="0"/>
              <a:t>jQuery</a:t>
            </a:r>
            <a:r>
              <a:rPr lang="zh-CN" altLang="en-US" dirty="0" smtClean="0"/>
              <a:t>写起来的项目复杂度是指数级增加的。</a:t>
            </a:r>
          </a:p>
          <a:p>
            <a:r>
              <a:rPr lang="zh-CN" altLang="en-US" dirty="0" smtClean="0"/>
              <a:t>频繁操作</a:t>
            </a:r>
            <a:r>
              <a:rPr lang="en-US" altLang="zh-CN" dirty="0" smtClean="0"/>
              <a:t>dom </a:t>
            </a:r>
            <a:r>
              <a:rPr lang="zh-CN" altLang="en-US" dirty="0" smtClean="0"/>
              <a:t>元素，性能问题。</a:t>
            </a:r>
            <a:endParaRPr lang="en-US" altLang="zh-CN" dirty="0" smtClean="0"/>
          </a:p>
          <a:p>
            <a:endParaRPr lang="en-US" altLang="zh-CN" dirty="0" smtClean="0"/>
          </a:p>
          <a:p>
            <a:r>
              <a:rPr lang="en-US" altLang="zh-CN" sz="1200" b="0" i="0" kern="1200" dirty="0" smtClean="0">
                <a:solidFill>
                  <a:schemeClr val="tx1"/>
                </a:solidFill>
                <a:latin typeface="+mn-lt"/>
                <a:ea typeface="+mn-ea"/>
                <a:cs typeface="+mn-cs"/>
              </a:rPr>
              <a:t>jQuery + bootstrap </a:t>
            </a:r>
            <a:r>
              <a:rPr lang="zh-CN" altLang="en-US" sz="1200" b="0" i="0" kern="1200" dirty="0" smtClean="0">
                <a:solidFill>
                  <a:schemeClr val="tx1"/>
                </a:solidFill>
                <a:latin typeface="+mn-lt"/>
                <a:ea typeface="+mn-ea"/>
                <a:cs typeface="+mn-cs"/>
              </a:rPr>
              <a:t>操作 </a:t>
            </a:r>
            <a:r>
              <a:rPr lang="en-US" altLang="zh-CN" sz="1200" b="0" i="0" kern="1200" dirty="0" smtClean="0">
                <a:solidFill>
                  <a:schemeClr val="tx1"/>
                </a:solidFill>
                <a:latin typeface="+mn-lt"/>
                <a:ea typeface="+mn-ea"/>
                <a:cs typeface="+mn-cs"/>
              </a:rPr>
              <a:t>DOM </a:t>
            </a:r>
            <a:r>
              <a:rPr lang="zh-CN" altLang="en-US" sz="1200" b="0" i="0" kern="1200" dirty="0" smtClean="0">
                <a:solidFill>
                  <a:schemeClr val="tx1"/>
                </a:solidFill>
                <a:latin typeface="+mn-lt"/>
                <a:ea typeface="+mn-ea"/>
                <a:cs typeface="+mn-cs"/>
              </a:rPr>
              <a:t>的方式直观，简便且强大，它们在客观上没有推动开发者了解和使用抽象程度更高的领域。包括但不限于数据结构，设计模式，数据流，抽象数据类型，抽象过程等。</a:t>
            </a:r>
            <a:endParaRPr lang="en-US" altLang="zh-CN" sz="1200" b="0" i="0" kern="1200" dirty="0" smtClean="0">
              <a:solidFill>
                <a:schemeClr val="tx1"/>
              </a:solidFill>
              <a:latin typeface="+mn-lt"/>
              <a:ea typeface="+mn-ea"/>
              <a:cs typeface="+mn-cs"/>
            </a:endParaRPr>
          </a:p>
          <a:p>
            <a:endParaRPr lang="en-US" altLang="zh-CN" dirty="0" smtClean="0"/>
          </a:p>
          <a:p>
            <a:r>
              <a:rPr lang="zh-CN" altLang="en-US" dirty="0" smtClean="0"/>
              <a:t>而</a:t>
            </a:r>
            <a:r>
              <a:rPr lang="en-US" altLang="zh-CN" dirty="0" err="1" smtClean="0"/>
              <a:t>vue</a:t>
            </a:r>
            <a:r>
              <a:rPr lang="zh-CN" altLang="en-US" dirty="0" smtClean="0"/>
              <a:t>、</a:t>
            </a:r>
            <a:r>
              <a:rPr lang="en-US" altLang="zh-CN" dirty="0" smtClean="0"/>
              <a:t>react</a:t>
            </a:r>
            <a:r>
              <a:rPr lang="zh-CN" altLang="en-US" dirty="0" smtClean="0"/>
              <a:t>、</a:t>
            </a:r>
            <a:r>
              <a:rPr lang="en-US" altLang="zh-CN" dirty="0" smtClean="0"/>
              <a:t>ng</a:t>
            </a:r>
            <a:r>
              <a:rPr lang="zh-CN" altLang="en-US" dirty="0" smtClean="0"/>
              <a:t>等框架可以一定程度的抽象、再加上</a:t>
            </a:r>
            <a:r>
              <a:rPr lang="en-US" altLang="zh-CN" dirty="0" err="1" smtClean="0"/>
              <a:t>webpack</a:t>
            </a:r>
            <a:r>
              <a:rPr lang="zh-CN" altLang="en-US" dirty="0" smtClean="0"/>
              <a:t>、对于后面的维护、还有业务代码的扩展性是很方便的</a:t>
            </a:r>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13</a:t>
            </a:fld>
            <a:endParaRPr lang="zh-CN" altLang="en-US"/>
          </a:p>
        </p:txBody>
      </p:sp>
    </p:spTree>
    <p:extLst>
      <p:ext uri="{BB962C8B-B14F-4D97-AF65-F5344CB8AC3E}">
        <p14:creationId xmlns:p14="http://schemas.microsoft.com/office/powerpoint/2010/main" xmlns="" val="7668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Vue.js</a:t>
            </a:r>
            <a:r>
              <a:rPr lang="zh-CN" altLang="en-US" sz="1200" dirty="0" smtClean="0"/>
              <a:t>是数据驱动的，你无需手动操作</a:t>
            </a:r>
            <a:r>
              <a:rPr lang="en-US" altLang="zh-CN" sz="1200" dirty="0" smtClean="0"/>
              <a:t>DOM</a:t>
            </a:r>
            <a:r>
              <a:rPr lang="zh-CN" altLang="en-US" sz="1200" dirty="0" smtClean="0"/>
              <a:t>。它通过一些特殊的</a:t>
            </a:r>
            <a:r>
              <a:rPr lang="en-US" altLang="zh-CN" sz="1200" dirty="0" smtClean="0"/>
              <a:t>HTML</a:t>
            </a:r>
            <a:r>
              <a:rPr lang="zh-CN" altLang="en-US" sz="1200" dirty="0" smtClean="0"/>
              <a:t>语法，将</a:t>
            </a:r>
            <a:r>
              <a:rPr lang="en-US" altLang="zh-CN" sz="1200" dirty="0" smtClean="0"/>
              <a:t>DOM</a:t>
            </a:r>
            <a:r>
              <a:rPr lang="zh-CN" altLang="en-US" sz="1200" dirty="0" smtClean="0"/>
              <a:t>和数据绑定起来。一旦你创建了绑定，</a:t>
            </a:r>
            <a:r>
              <a:rPr lang="en-US" altLang="zh-CN" sz="1200" dirty="0" smtClean="0"/>
              <a:t>DOM</a:t>
            </a:r>
            <a:r>
              <a:rPr lang="zh-CN" altLang="en-US" sz="1200" dirty="0" smtClean="0"/>
              <a:t>将和数据保持同步，每当变更了数据，</a:t>
            </a:r>
            <a:r>
              <a:rPr lang="en-US" altLang="zh-CN" sz="1200" dirty="0" smtClean="0"/>
              <a:t>DOM</a:t>
            </a:r>
            <a:r>
              <a:rPr lang="zh-CN" altLang="en-US" sz="1200" dirty="0" smtClean="0"/>
              <a:t>也会相应地更新。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r>
              <a:rPr lang="zh-CN" altLang="en-US" dirty="0" smtClean="0"/>
              <a:t>其和</a:t>
            </a:r>
            <a:r>
              <a:rPr lang="en-US" altLang="zh-CN" dirty="0" smtClean="0"/>
              <a:t>jQuery</a:t>
            </a:r>
            <a:r>
              <a:rPr lang="zh-CN" altLang="en-US" dirty="0" smtClean="0"/>
              <a:t>最大的不同点在于</a:t>
            </a:r>
            <a:r>
              <a:rPr lang="en-US" altLang="zh-CN" dirty="0" smtClean="0"/>
              <a:t>jQuery</a:t>
            </a:r>
            <a:r>
              <a:rPr lang="zh-CN" altLang="en-US" dirty="0" smtClean="0"/>
              <a:t>通过操作</a:t>
            </a:r>
            <a:r>
              <a:rPr lang="en-US" altLang="zh-CN" dirty="0" smtClean="0"/>
              <a:t>DOM</a:t>
            </a:r>
            <a:r>
              <a:rPr lang="zh-CN" altLang="en-US" dirty="0" smtClean="0"/>
              <a:t>来改变页面的显示，而</a:t>
            </a:r>
            <a:r>
              <a:rPr lang="en-US" altLang="zh-CN" dirty="0" smtClean="0"/>
              <a:t>Vue</a:t>
            </a:r>
            <a:r>
              <a:rPr lang="zh-CN" altLang="en-US" dirty="0" smtClean="0"/>
              <a:t>通过操作数据来实现页面的更新与展示。</a:t>
            </a:r>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14</a:t>
            </a:fld>
            <a:endParaRPr lang="zh-CN" altLang="en-US"/>
          </a:p>
        </p:txBody>
      </p:sp>
    </p:spTree>
    <p:extLst>
      <p:ext uri="{BB962C8B-B14F-4D97-AF65-F5344CB8AC3E}">
        <p14:creationId xmlns:p14="http://schemas.microsoft.com/office/powerpoint/2010/main" xmlns="" val="3557241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16</a:t>
            </a:fld>
            <a:endParaRPr lang="zh-CN" altLang="en-US"/>
          </a:p>
        </p:txBody>
      </p:sp>
    </p:spTree>
    <p:extLst>
      <p:ext uri="{BB962C8B-B14F-4D97-AF65-F5344CB8AC3E}">
        <p14:creationId xmlns:p14="http://schemas.microsoft.com/office/powerpoint/2010/main" xmlns="" val="265330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43182"/>
            <a:ext cx="7772400" cy="1470025"/>
          </a:xfrm>
        </p:spPr>
        <p:txBody>
          <a:bodyPr anchor="ctr"/>
          <a:lstStyle/>
          <a:p>
            <a:r>
              <a:rPr lang="zh-CN" altLang="en-US" b="1" dirty="0" smtClean="0">
                <a:solidFill>
                  <a:schemeClr val="bg1"/>
                </a:solidFill>
              </a:rPr>
              <a:t>发布系统前端技术分享</a:t>
            </a:r>
            <a:endParaRPr lang="zh-CN" altLang="en-US" b="1" dirty="0">
              <a:solidFill>
                <a:schemeClr val="bg1"/>
              </a:solidFill>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 </a:t>
            </a:r>
            <a:r>
              <a:rPr lang="zh-CN" altLang="en-US" dirty="0" smtClean="0"/>
              <a:t>适用场景</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适用（所有不需要</a:t>
            </a:r>
            <a:r>
              <a:rPr lang="en-US" altLang="zh-CN" sz="2400" dirty="0" smtClean="0"/>
              <a:t>SEO</a:t>
            </a:r>
            <a:r>
              <a:rPr lang="zh-CN" altLang="en-US" sz="2400" dirty="0" smtClean="0"/>
              <a:t>的</a:t>
            </a:r>
            <a:r>
              <a:rPr lang="en-US" altLang="zh-CN" sz="2400" dirty="0" smtClean="0"/>
              <a:t>web</a:t>
            </a:r>
            <a:r>
              <a:rPr lang="zh-CN" altLang="en-US" sz="2400" dirty="0" smtClean="0"/>
              <a:t>应用）</a:t>
            </a:r>
            <a:endParaRPr lang="en-US" altLang="zh-CN" sz="2400" dirty="0" smtClean="0"/>
          </a:p>
          <a:p>
            <a:pPr lvl="1"/>
            <a:r>
              <a:rPr lang="zh-CN" altLang="en-US" sz="2000" dirty="0" smtClean="0"/>
              <a:t>内部</a:t>
            </a:r>
            <a:r>
              <a:rPr lang="en-US" altLang="zh-CN" sz="2000" dirty="0" smtClean="0"/>
              <a:t>Web</a:t>
            </a:r>
            <a:r>
              <a:rPr lang="zh-CN" altLang="en-US" sz="2000" dirty="0" smtClean="0"/>
              <a:t>应用</a:t>
            </a:r>
            <a:endParaRPr lang="en-US" altLang="zh-CN" sz="2000" dirty="0" smtClean="0"/>
          </a:p>
          <a:p>
            <a:pPr lvl="1"/>
            <a:r>
              <a:rPr lang="zh-CN" altLang="en-US" sz="2000" dirty="0" smtClean="0"/>
              <a:t>用户个人信息页面</a:t>
            </a:r>
            <a:endParaRPr lang="en-US" altLang="zh-CN" sz="2000" dirty="0" smtClean="0"/>
          </a:p>
          <a:p>
            <a:pPr lvl="1">
              <a:buNone/>
            </a:pPr>
            <a:endParaRPr lang="en-US" altLang="zh-CN" sz="2000" dirty="0" smtClean="0"/>
          </a:p>
          <a:p>
            <a:pPr lvl="1"/>
            <a:endParaRPr lang="en-US" altLang="zh-CN" sz="2000" dirty="0" smtClean="0"/>
          </a:p>
          <a:p>
            <a:r>
              <a:rPr lang="zh-CN" altLang="en-US" sz="2400" dirty="0" smtClean="0"/>
              <a:t>不适用</a:t>
            </a:r>
            <a:endParaRPr lang="en-US" altLang="zh-CN" sz="2400" dirty="0" smtClean="0"/>
          </a:p>
          <a:p>
            <a:pPr lvl="1"/>
            <a:r>
              <a:rPr lang="zh-CN" altLang="en-US" sz="2000" dirty="0" smtClean="0"/>
              <a:t>商业网站，重</a:t>
            </a:r>
            <a:r>
              <a:rPr lang="en-US" altLang="zh-CN" sz="2000" dirty="0" smtClean="0"/>
              <a:t>SEO</a:t>
            </a:r>
            <a:r>
              <a:rPr lang="zh-CN" altLang="en-US" sz="2000" dirty="0" smtClean="0"/>
              <a:t>，重首屏加载体验。</a:t>
            </a:r>
            <a:endParaRPr lang="en-US" altLang="zh-CN" sz="2000" dirty="0" smtClean="0"/>
          </a:p>
          <a:p>
            <a:pPr lvl="1"/>
            <a:r>
              <a:rPr lang="zh-CN" altLang="en-US" sz="2000" dirty="0" smtClean="0"/>
              <a:t>业务简单，变动可能较小，页面数少。</a:t>
            </a:r>
            <a:endParaRPr lang="en-US" altLang="zh-CN" sz="2000" dirty="0" smtClean="0"/>
          </a:p>
          <a:p>
            <a:pPr lvl="1">
              <a:buNone/>
            </a:pPr>
            <a:endParaRPr lang="en-US" altLang="zh-CN" sz="2000" dirty="0" smtClean="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怎么实现一个</a:t>
            </a:r>
            <a:r>
              <a:rPr lang="en-US" altLang="zh-CN" dirty="0" smtClean="0"/>
              <a:t>SPA</a:t>
            </a:r>
            <a:endParaRPr lang="zh-CN" altLang="en-US" dirty="0"/>
          </a:p>
        </p:txBody>
      </p:sp>
      <p:sp>
        <p:nvSpPr>
          <p:cNvPr id="3" name="内容占位符 2"/>
          <p:cNvSpPr>
            <a:spLocks noGrp="1"/>
          </p:cNvSpPr>
          <p:nvPr>
            <p:ph idx="1"/>
          </p:nvPr>
        </p:nvSpPr>
        <p:spPr/>
        <p:txBody>
          <a:bodyPr>
            <a:normAutofit/>
          </a:bodyPr>
          <a:lstStyle/>
          <a:p>
            <a:pPr algn="ctr">
              <a:buNone/>
            </a:pPr>
            <a:endParaRPr lang="en-US" altLang="zh-CN" sz="7200" dirty="0" smtClean="0"/>
          </a:p>
          <a:p>
            <a:pPr algn="ctr">
              <a:buNone/>
            </a:pPr>
            <a:r>
              <a:rPr lang="en-US" altLang="zh-CN" sz="7200" dirty="0" smtClean="0"/>
              <a:t>jQuery ?</a:t>
            </a:r>
            <a:endParaRPr lang="zh-CN" altLang="en-US" sz="7200" dirty="0"/>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jQuery </a:t>
            </a:r>
            <a:r>
              <a:rPr lang="zh-CN" altLang="en-US" dirty="0" smtClean="0"/>
              <a:t>时代</a:t>
            </a:r>
            <a:endParaRPr lang="zh-CN" altLang="en-US" dirty="0"/>
          </a:p>
        </p:txBody>
      </p:sp>
      <p:sp>
        <p:nvSpPr>
          <p:cNvPr id="7" name="内容占位符 6"/>
          <p:cNvSpPr>
            <a:spLocks noGrp="1"/>
          </p:cNvSpPr>
          <p:nvPr>
            <p:ph sz="half" idx="1"/>
          </p:nvPr>
        </p:nvSpPr>
        <p:spPr>
          <a:xfrm>
            <a:off x="457200" y="1600200"/>
            <a:ext cx="3471858" cy="4525963"/>
          </a:xfrm>
        </p:spPr>
        <p:txBody>
          <a:bodyPr>
            <a:normAutofit/>
          </a:bodyPr>
          <a:lstStyle/>
          <a:p>
            <a:r>
              <a:rPr lang="en-US" altLang="zh-CN" sz="2400" dirty="0" smtClean="0"/>
              <a:t>jQuery</a:t>
            </a:r>
            <a:r>
              <a:rPr lang="zh-CN" altLang="en-US" sz="2400" dirty="0" smtClean="0"/>
              <a:t>的出现给早期的前端领域注入了一剂强心剂，前端工程狮们不再需要投入大量的精力去解决那些令人蛋疼的浏览器兼容问题，从而减少了项目跨浏览器兼容的工作量。</a:t>
            </a:r>
            <a:endParaRPr lang="zh-CN" altLang="en-US" sz="2400" dirty="0"/>
          </a:p>
        </p:txBody>
      </p:sp>
      <p:sp>
        <p:nvSpPr>
          <p:cNvPr id="8" name="内容占位符 7"/>
          <p:cNvSpPr>
            <a:spLocks noGrp="1"/>
          </p:cNvSpPr>
          <p:nvPr>
            <p:ph sz="half" idx="2"/>
          </p:nvPr>
        </p:nvSpPr>
        <p:spPr/>
        <p:txBody>
          <a:bodyPr/>
          <a:lstStyle/>
          <a:p>
            <a:endParaRPr lang="zh-CN" altLang="en-US"/>
          </a:p>
        </p:txBody>
      </p:sp>
      <p:pic>
        <p:nvPicPr>
          <p:cNvPr id="2050" name="Picture 2" descr="D:\program\MyGithub\ppts\markdown\img\gan.png"/>
          <p:cNvPicPr>
            <a:picLocks noChangeAspect="1" noChangeArrowheads="1"/>
          </p:cNvPicPr>
          <p:nvPr/>
        </p:nvPicPr>
        <p:blipFill>
          <a:blip r:embed="rId3" cstate="print"/>
          <a:srcRect/>
          <a:stretch>
            <a:fillRect/>
          </a:stretch>
        </p:blipFill>
        <p:spPr bwMode="auto">
          <a:xfrm>
            <a:off x="3933910" y="1571612"/>
            <a:ext cx="5210090" cy="3429024"/>
          </a:xfrm>
          <a:prstGeom prst="rect">
            <a:avLst/>
          </a:prstGeom>
          <a:noFill/>
        </p:spPr>
      </p:pic>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jQuery</a:t>
            </a:r>
            <a:r>
              <a:rPr lang="zh-CN" altLang="en-US" dirty="0" smtClean="0"/>
              <a:t>局限性</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 </a:t>
            </a:r>
            <a:r>
              <a:rPr lang="zh-CN" altLang="en-US" sz="2400" dirty="0" smtClean="0"/>
              <a:t>需要各种兼容所以代码显得特别重</a:t>
            </a:r>
            <a:endParaRPr lang="en-US" altLang="zh-CN" sz="2400" dirty="0" smtClean="0"/>
          </a:p>
          <a:p>
            <a:endParaRPr lang="en-US" altLang="zh-CN" sz="2400" dirty="0" smtClean="0"/>
          </a:p>
          <a:p>
            <a:r>
              <a:rPr lang="en-US" altLang="zh-CN" sz="2400" dirty="0" smtClean="0"/>
              <a:t>DOM</a:t>
            </a:r>
            <a:r>
              <a:rPr lang="zh-CN" altLang="en-US" sz="2400" dirty="0" smtClean="0"/>
              <a:t>操作钩子往往会依赖标签，代码维护成本高。</a:t>
            </a:r>
            <a:endParaRPr lang="en-US" altLang="zh-CN" sz="2400" dirty="0" smtClean="0"/>
          </a:p>
          <a:p>
            <a:endParaRPr lang="en-US" altLang="zh-CN" sz="2400" dirty="0" smtClean="0"/>
          </a:p>
          <a:p>
            <a:r>
              <a:rPr lang="zh-CN" altLang="en-US" sz="2400" dirty="0" smtClean="0"/>
              <a:t>频繁操作</a:t>
            </a:r>
            <a:r>
              <a:rPr lang="en-US" altLang="zh-CN" sz="2400" dirty="0" smtClean="0"/>
              <a:t>dom </a:t>
            </a:r>
            <a:r>
              <a:rPr lang="zh-CN" altLang="en-US" sz="2400" dirty="0" smtClean="0"/>
              <a:t>元素，性能问题</a:t>
            </a:r>
            <a:r>
              <a:rPr lang="zh-CN" altLang="en-US" sz="2400" dirty="0" smtClean="0"/>
              <a:t>。</a:t>
            </a:r>
            <a:endParaRPr lang="en-US" altLang="zh-CN" sz="2400" dirty="0" smtClean="0"/>
          </a:p>
          <a:p>
            <a:endParaRPr lang="en-US" altLang="zh-CN" sz="2400" dirty="0" smtClean="0"/>
          </a:p>
          <a:p>
            <a:pPr>
              <a:buNone/>
            </a:pPr>
            <a:r>
              <a:rPr lang="en-US" altLang="zh-CN" sz="2400" dirty="0" smtClean="0"/>
              <a:t>	jQuery  </a:t>
            </a:r>
            <a:r>
              <a:rPr lang="zh-CN" altLang="en-US" sz="2400" dirty="0" smtClean="0"/>
              <a:t>操</a:t>
            </a:r>
            <a:r>
              <a:rPr lang="zh-CN" altLang="en-US" sz="2400" dirty="0" smtClean="0"/>
              <a:t>作 </a:t>
            </a:r>
            <a:r>
              <a:rPr lang="en-US" altLang="zh-CN" sz="2400" dirty="0" smtClean="0"/>
              <a:t>DOM </a:t>
            </a:r>
            <a:r>
              <a:rPr lang="zh-CN" altLang="en-US" sz="2400" dirty="0" smtClean="0"/>
              <a:t>的方式直观，简便且强</a:t>
            </a:r>
            <a:r>
              <a:rPr lang="zh-CN" altLang="en-US" sz="2400" dirty="0" smtClean="0"/>
              <a:t>大。但是，</a:t>
            </a:r>
            <a:r>
              <a:rPr lang="zh-CN" altLang="en-US" sz="2400" b="1" dirty="0" smtClean="0"/>
              <a:t>它们</a:t>
            </a:r>
            <a:r>
              <a:rPr lang="zh-CN" altLang="en-US" sz="2400" b="1" dirty="0" smtClean="0"/>
              <a:t>在客观上没有推动开发者了解和使用抽象程度更高的领域。包括但不限于数据结构，设计模式，数据流，抽象数据类型，抽象过程等。</a:t>
            </a:r>
            <a:endParaRPr lang="en-US" altLang="zh-CN" sz="2400" b="1" dirty="0" smtClean="0"/>
          </a:p>
          <a:p>
            <a:pPr>
              <a:buNone/>
            </a:pPr>
            <a:endParaRPr lang="zh-CN" altLang="en-US" sz="2400" dirty="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a:t>
            </a:r>
            <a:r>
              <a:rPr lang="zh-CN" altLang="en-US" dirty="0" smtClean="0"/>
              <a:t>框架：</a:t>
            </a:r>
            <a:r>
              <a:rPr lang="en-US" altLang="zh-CN" dirty="0" smtClean="0"/>
              <a:t>Vue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MVVM </a:t>
            </a:r>
            <a:r>
              <a:rPr lang="zh-CN" altLang="en-US" sz="2400" dirty="0" smtClean="0"/>
              <a:t>开发模式</a:t>
            </a:r>
            <a:endParaRPr lang="en-US" altLang="zh-CN" sz="2400" dirty="0" smtClean="0"/>
          </a:p>
          <a:p>
            <a:r>
              <a:rPr lang="zh-CN" altLang="en-US" sz="2400" dirty="0" smtClean="0"/>
              <a:t>数据驱动</a:t>
            </a:r>
            <a:endParaRPr lang="en-US" altLang="zh-CN" sz="2400" dirty="0" smtClean="0"/>
          </a:p>
          <a:p>
            <a:r>
              <a:rPr lang="en-US" altLang="zh-CN" sz="2400" dirty="0" smtClean="0"/>
              <a:t>Web</a:t>
            </a:r>
            <a:r>
              <a:rPr lang="zh-CN" altLang="en-US" sz="2400" dirty="0" smtClean="0"/>
              <a:t>组件化</a:t>
            </a:r>
            <a:endParaRPr lang="en-US" altLang="zh-CN" sz="2400" dirty="0" smtClean="0"/>
          </a:p>
          <a:p>
            <a:r>
              <a:rPr lang="zh-CN" altLang="en-US" sz="2400" dirty="0" smtClean="0"/>
              <a:t>简单轻量，易维</a:t>
            </a:r>
            <a:r>
              <a:rPr lang="zh-CN" altLang="en-US" sz="2400" dirty="0" smtClean="0"/>
              <a:t>护</a:t>
            </a:r>
            <a:endParaRPr lang="en-US" altLang="zh-CN" sz="2400" dirty="0" smtClean="0"/>
          </a:p>
          <a:p>
            <a:r>
              <a:rPr lang="zh-CN" altLang="en-US" sz="2400" dirty="0" smtClean="0"/>
              <a:t>高</a:t>
            </a:r>
            <a:r>
              <a:rPr lang="zh-CN" altLang="en-US" sz="2400" dirty="0" smtClean="0"/>
              <a:t>度抽象，可读性</a:t>
            </a:r>
            <a:endParaRPr lang="en-US" altLang="zh-CN" sz="2400" dirty="0" smtClean="0"/>
          </a:p>
          <a:p>
            <a:r>
              <a:rPr lang="zh-CN" altLang="en-US" sz="2400" dirty="0" smtClean="0"/>
              <a:t>开</a:t>
            </a:r>
            <a:r>
              <a:rPr lang="zh-CN" altLang="en-US" sz="2400" dirty="0" smtClean="0"/>
              <a:t>发效率</a:t>
            </a:r>
            <a:r>
              <a:rPr lang="en-US" altLang="zh-CN" sz="2400" dirty="0" smtClean="0"/>
              <a:t>	</a:t>
            </a:r>
          </a:p>
          <a:p>
            <a:endParaRPr lang="en-US" altLang="zh-CN" sz="2400" dirty="0" smtClean="0"/>
          </a:p>
          <a:p>
            <a:endParaRPr lang="en-US" altLang="zh-CN" sz="2400" dirty="0" smtClean="0"/>
          </a:p>
          <a:p>
            <a:endParaRPr lang="en-US" altLang="zh-CN" sz="2400" dirty="0" smtClean="0"/>
          </a:p>
        </p:txBody>
      </p:sp>
      <p:pic>
        <p:nvPicPr>
          <p:cNvPr id="3075" name="Picture 3" descr="D:\program\MyGithub\ppts\markdown\img\hello_vue.gif"/>
          <p:cNvPicPr>
            <a:picLocks noChangeAspect="1" noChangeArrowheads="1" noCrop="1"/>
          </p:cNvPicPr>
          <p:nvPr/>
        </p:nvPicPr>
        <p:blipFill>
          <a:blip r:embed="rId3" cstate="print"/>
          <a:srcRect/>
          <a:stretch>
            <a:fillRect/>
          </a:stretch>
        </p:blipFill>
        <p:spPr bwMode="auto">
          <a:xfrm>
            <a:off x="4867275" y="4838700"/>
            <a:ext cx="4276725" cy="2019300"/>
          </a:xfrm>
          <a:prstGeom prst="rect">
            <a:avLst/>
          </a:prstGeom>
          <a:noFill/>
        </p:spPr>
      </p:pic>
      <p:pic>
        <p:nvPicPr>
          <p:cNvPr id="3078" name="Picture 6"/>
          <p:cNvPicPr>
            <a:picLocks noChangeAspect="1" noChangeArrowheads="1"/>
          </p:cNvPicPr>
          <p:nvPr/>
        </p:nvPicPr>
        <p:blipFill>
          <a:blip r:embed="rId4" cstate="print"/>
          <a:srcRect/>
          <a:stretch>
            <a:fillRect/>
          </a:stretch>
        </p:blipFill>
        <p:spPr bwMode="auto">
          <a:xfrm>
            <a:off x="4721477" y="0"/>
            <a:ext cx="4422523" cy="378619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dissolve">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dissolv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业务实现</a:t>
            </a:r>
            <a:endParaRPr lang="zh-CN" altLang="en-US" dirty="0"/>
          </a:p>
        </p:txBody>
      </p:sp>
      <p:pic>
        <p:nvPicPr>
          <p:cNvPr id="5124" name="Picture 4"/>
          <p:cNvPicPr>
            <a:picLocks noGrp="1" noChangeAspect="1" noChangeArrowheads="1"/>
          </p:cNvPicPr>
          <p:nvPr>
            <p:ph idx="1"/>
          </p:nvPr>
        </p:nvPicPr>
        <p:blipFill>
          <a:blip r:embed="rId2" cstate="print"/>
          <a:srcRect/>
          <a:stretch>
            <a:fillRect/>
          </a:stretch>
        </p:blipFill>
        <p:spPr bwMode="auto">
          <a:xfrm>
            <a:off x="2000232" y="1134925"/>
            <a:ext cx="5500726" cy="5723075"/>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Web</a:t>
            </a:r>
            <a:r>
              <a:rPr lang="zh-CN" altLang="en-US" dirty="0" smtClean="0"/>
              <a:t>组件化</a:t>
            </a:r>
            <a:endParaRPr lang="zh-CN" alt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0" y="1357298"/>
            <a:ext cx="9173380" cy="52578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1406" y="5143512"/>
            <a:ext cx="4286280" cy="1302584"/>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底层</a:t>
            </a:r>
            <a:r>
              <a:rPr lang="en-US" altLang="zh-CN" dirty="0" smtClean="0"/>
              <a:t>(MVVM + Vistual DOM)</a:t>
            </a:r>
            <a:endParaRPr lang="zh-CN" altLang="en-US" dirty="0"/>
          </a:p>
        </p:txBody>
      </p:sp>
      <p:sp>
        <p:nvSpPr>
          <p:cNvPr id="3" name="内容占位符 2"/>
          <p:cNvSpPr>
            <a:spLocks noGrp="1"/>
          </p:cNvSpPr>
          <p:nvPr>
            <p:ph idx="1"/>
          </p:nvPr>
        </p:nvSpPr>
        <p:spPr/>
        <p:txBody>
          <a:bodyPr>
            <a:normAutofit/>
          </a:bodyPr>
          <a:lstStyle/>
          <a:p>
            <a:endParaRPr lang="zh-CN" altLang="en-US" sz="2400" dirty="0"/>
          </a:p>
        </p:txBody>
      </p:sp>
      <p:pic>
        <p:nvPicPr>
          <p:cNvPr id="6146" name="Picture 2" descr="D:\program\MyGithub\ppts\markdown\img\vue_mvvm.png"/>
          <p:cNvPicPr>
            <a:picLocks noChangeAspect="1" noChangeArrowheads="1"/>
          </p:cNvPicPr>
          <p:nvPr/>
        </p:nvPicPr>
        <p:blipFill>
          <a:blip r:embed="rId3" cstate="print"/>
          <a:srcRect/>
          <a:stretch>
            <a:fillRect/>
          </a:stretch>
        </p:blipFill>
        <p:spPr bwMode="auto">
          <a:xfrm>
            <a:off x="396000" y="1714488"/>
            <a:ext cx="8307020" cy="4143404"/>
          </a:xfrm>
          <a:prstGeom prst="rect">
            <a:avLst/>
          </a:prstGeom>
          <a:noFill/>
        </p:spPr>
      </p:pic>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性能对比</a:t>
            </a:r>
            <a:endParaRPr lang="zh-CN" altLang="en-US" dirty="0"/>
          </a:p>
        </p:txBody>
      </p:sp>
      <p:sp>
        <p:nvSpPr>
          <p:cNvPr id="9" name="内容占位符 8"/>
          <p:cNvSpPr>
            <a:spLocks noGrp="1"/>
          </p:cNvSpPr>
          <p:nvPr>
            <p:ph idx="1"/>
          </p:nvPr>
        </p:nvSpPr>
        <p:spPr/>
        <p:txBody>
          <a:bodyPr/>
          <a:lstStyle/>
          <a:p>
            <a:endParaRPr lang="zh-CN" altLang="en-US"/>
          </a:p>
        </p:txBody>
      </p:sp>
      <p:pic>
        <p:nvPicPr>
          <p:cNvPr id="10" name="图片 9"/>
          <p:cNvPicPr>
            <a:picLocks noChangeAspect="1"/>
          </p:cNvPicPr>
          <p:nvPr/>
        </p:nvPicPr>
        <p:blipFill>
          <a:blip r:embed="rId2" cstate="print"/>
          <a:stretch>
            <a:fillRect/>
          </a:stretch>
        </p:blipFill>
        <p:spPr>
          <a:xfrm>
            <a:off x="0" y="1357298"/>
            <a:ext cx="9145214" cy="5474059"/>
          </a:xfrm>
          <a:prstGeom prst="rect">
            <a:avLst/>
          </a:prstGeom>
        </p:spPr>
      </p:pic>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构建应用及其生态</a:t>
            </a:r>
            <a:endParaRPr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lang="zh-CN" altLang="en-US" sz="2400" dirty="0" smtClean="0"/>
              <a:t>模块化组件化：将业务组件抽离成</a:t>
            </a:r>
            <a:r>
              <a:rPr lang="en-US" altLang="zh-CN" sz="2400" dirty="0" smtClean="0"/>
              <a:t>`.vue`</a:t>
            </a:r>
            <a:r>
              <a:rPr lang="zh-CN" altLang="en-US" sz="2400" dirty="0" smtClean="0"/>
              <a:t>文件，便于维护，避免</a:t>
            </a:r>
            <a:r>
              <a:rPr lang="en-US" altLang="zh-CN" sz="2400" dirty="0" smtClean="0"/>
              <a:t>css</a:t>
            </a:r>
            <a:r>
              <a:rPr lang="zh-CN" altLang="en-US" sz="2400" dirty="0" smtClean="0"/>
              <a:t>样式污染。</a:t>
            </a:r>
            <a:endParaRPr lang="en-US" altLang="zh-CN" sz="2400" dirty="0" smtClean="0"/>
          </a:p>
          <a:p>
            <a:pPr marL="457200" indent="-457200">
              <a:buFont typeface="+mj-lt"/>
              <a:buAutoNum type="arabicPeriod"/>
            </a:pPr>
            <a:r>
              <a:rPr lang="zh-CN" altLang="en-US" sz="2400" dirty="0" smtClean="0"/>
              <a:t>前端路由（</a:t>
            </a:r>
            <a:r>
              <a:rPr lang="en-US" altLang="zh-CN" sz="2400" dirty="0" smtClean="0"/>
              <a:t>vue-router</a:t>
            </a:r>
            <a:r>
              <a:rPr lang="zh-CN" altLang="en-US" sz="2400" dirty="0" smtClean="0"/>
              <a:t>）</a:t>
            </a:r>
            <a:endParaRPr lang="en-US" altLang="zh-CN" sz="2400" dirty="0" smtClean="0"/>
          </a:p>
          <a:p>
            <a:pPr marL="457200" indent="-457200">
              <a:buFont typeface="+mj-lt"/>
              <a:buAutoNum type="arabicPeriod"/>
            </a:pPr>
            <a:r>
              <a:rPr lang="zh-CN" altLang="en-US" sz="2400" dirty="0" smtClean="0"/>
              <a:t>数据交互通信（</a:t>
            </a:r>
            <a:r>
              <a:rPr lang="en-US" altLang="zh-CN" sz="2400" dirty="0" smtClean="0"/>
              <a:t>axios</a:t>
            </a:r>
            <a:r>
              <a:rPr lang="zh-CN" altLang="en-US" sz="2400" dirty="0" smtClean="0"/>
              <a:t>）</a:t>
            </a:r>
            <a:endParaRPr lang="en-US" altLang="zh-CN" sz="2400" dirty="0" smtClean="0"/>
          </a:p>
          <a:p>
            <a:pPr marL="457200" indent="-457200">
              <a:buFont typeface="+mj-lt"/>
              <a:buAutoNum type="arabicPeriod"/>
            </a:pPr>
            <a:r>
              <a:rPr lang="zh-CN" altLang="en-US" sz="2400" dirty="0" smtClean="0"/>
              <a:t>状态管理器（</a:t>
            </a:r>
            <a:r>
              <a:rPr lang="en-US" altLang="zh-CN" sz="2400" dirty="0" smtClean="0"/>
              <a:t>vuex</a:t>
            </a:r>
            <a:r>
              <a:rPr lang="zh-CN" altLang="en-US" sz="2400" dirty="0" smtClean="0"/>
              <a:t>）</a:t>
            </a:r>
            <a:endParaRPr lang="en-US" altLang="zh-CN" sz="2400" dirty="0" smtClean="0"/>
          </a:p>
          <a:p>
            <a:pPr marL="457200" indent="-457200">
              <a:buFont typeface="+mj-lt"/>
              <a:buAutoNum type="arabicPeriod"/>
            </a:pPr>
            <a:r>
              <a:rPr lang="en-US" altLang="zh-CN" sz="2400" dirty="0" smtClean="0"/>
              <a:t>UI</a:t>
            </a:r>
            <a:r>
              <a:rPr lang="zh-CN" altLang="en-US" sz="2400" dirty="0" smtClean="0"/>
              <a:t>组件库：</a:t>
            </a:r>
            <a:r>
              <a:rPr lang="en-US" altLang="zh-CN" sz="2400" dirty="0" smtClean="0"/>
              <a:t>ElementUI, MintUI(</a:t>
            </a:r>
            <a:r>
              <a:rPr lang="zh-CN" altLang="en-US" sz="2400" dirty="0" smtClean="0"/>
              <a:t>移动端</a:t>
            </a:r>
            <a:r>
              <a:rPr lang="en-US" altLang="zh-CN" sz="2400" dirty="0" smtClean="0"/>
              <a:t>)</a:t>
            </a:r>
            <a:r>
              <a:rPr lang="zh-CN" altLang="en-US" sz="2400" dirty="0" smtClean="0"/>
              <a:t>，</a:t>
            </a:r>
            <a:r>
              <a:rPr lang="en-US" altLang="zh-CN" sz="2400" dirty="0" smtClean="0"/>
              <a:t>iView ...</a:t>
            </a:r>
          </a:p>
          <a:p>
            <a:pPr marL="457200" indent="-457200">
              <a:buFont typeface="+mj-lt"/>
              <a:buAutoNum type="arabicPeriod"/>
            </a:pPr>
            <a:r>
              <a:rPr lang="zh-CN" altLang="en-US" sz="2400" dirty="0" smtClean="0"/>
              <a:t>插件</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endParaRPr lang="zh-CN" altLang="en-US" sz="2400" dirty="0"/>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solidFill>
                  <a:schemeClr val="bg1"/>
                </a:solidFill>
              </a:rPr>
              <a:t>大纲</a:t>
            </a:r>
            <a:endParaRPr lang="zh-CN" altLang="en-US" dirty="0">
              <a:solidFill>
                <a:schemeClr val="bg1"/>
              </a:solidFill>
            </a:endParaRPr>
          </a:p>
        </p:txBody>
      </p:sp>
      <p:sp>
        <p:nvSpPr>
          <p:cNvPr id="5" name="内容占位符 4"/>
          <p:cNvSpPr>
            <a:spLocks noGrp="1"/>
          </p:cNvSpPr>
          <p:nvPr>
            <p:ph sz="half" idx="1"/>
          </p:nvPr>
        </p:nvSpPr>
        <p:spPr/>
        <p:txBody>
          <a:bodyPr/>
          <a:lstStyle/>
          <a:p>
            <a:r>
              <a:rPr lang="zh-CN" altLang="en-US" dirty="0" smtClean="0"/>
              <a:t>前端工程化</a:t>
            </a:r>
            <a:endParaRPr lang="en-US" altLang="zh-CN" dirty="0" smtClean="0"/>
          </a:p>
          <a:p>
            <a:pPr lvl="1"/>
            <a:r>
              <a:rPr lang="zh-CN" altLang="en-US" dirty="0" smtClean="0"/>
              <a:t>为什么需要工程化</a:t>
            </a:r>
            <a:endParaRPr lang="en-US" altLang="zh-CN" dirty="0" smtClean="0"/>
          </a:p>
          <a:p>
            <a:pPr lvl="1"/>
            <a:r>
              <a:rPr lang="zh-CN" altLang="en-US" dirty="0" smtClean="0"/>
              <a:t>工程化演进过程</a:t>
            </a:r>
            <a:endParaRPr lang="en-US" altLang="zh-CN" dirty="0" smtClean="0"/>
          </a:p>
          <a:p>
            <a:pPr lvl="1"/>
            <a:r>
              <a:rPr lang="zh-CN" altLang="en-US" dirty="0" smtClean="0"/>
              <a:t>通过</a:t>
            </a:r>
            <a:r>
              <a:rPr lang="en-US" altLang="zh-CN" dirty="0" smtClean="0"/>
              <a:t>webpack</a:t>
            </a:r>
            <a:r>
              <a:rPr lang="zh-CN" altLang="en-US" dirty="0" smtClean="0"/>
              <a:t>实现前端工程化</a:t>
            </a:r>
            <a:endParaRPr lang="en-US" altLang="zh-CN" dirty="0" smtClean="0"/>
          </a:p>
          <a:p>
            <a:r>
              <a:rPr lang="zh-CN" altLang="en-US" dirty="0" smtClean="0"/>
              <a:t>单页面应用（</a:t>
            </a:r>
            <a:r>
              <a:rPr lang="en-US" altLang="zh-CN" dirty="0" smtClean="0"/>
              <a:t>SPA</a:t>
            </a:r>
            <a:r>
              <a:rPr lang="zh-CN" altLang="en-US" dirty="0" smtClean="0"/>
              <a:t>）</a:t>
            </a:r>
            <a:endParaRPr lang="en-US" altLang="zh-CN" dirty="0" smtClean="0"/>
          </a:p>
          <a:p>
            <a:pPr lvl="1"/>
            <a:r>
              <a:rPr lang="zh-CN" altLang="en-US" dirty="0" smtClean="0"/>
              <a:t>传统开发方式介绍 </a:t>
            </a:r>
            <a:endParaRPr lang="en-US" altLang="zh-CN" dirty="0" smtClean="0"/>
          </a:p>
          <a:p>
            <a:pPr lvl="1"/>
            <a:r>
              <a:rPr lang="en-US" altLang="zh-CN" dirty="0" smtClean="0"/>
              <a:t>SPA </a:t>
            </a:r>
            <a:r>
              <a:rPr lang="zh-CN" altLang="en-US" dirty="0" smtClean="0"/>
              <a:t>开发方式介绍</a:t>
            </a:r>
            <a:endParaRPr lang="en-US" altLang="zh-CN" dirty="0" smtClean="0"/>
          </a:p>
          <a:p>
            <a:pPr lvl="1"/>
            <a:r>
              <a:rPr lang="en-US" altLang="zh-CN" dirty="0" smtClean="0"/>
              <a:t>SPA </a:t>
            </a:r>
            <a:r>
              <a:rPr lang="zh-CN" altLang="en-US" dirty="0" smtClean="0"/>
              <a:t>优缺点</a:t>
            </a:r>
            <a:endParaRPr lang="en-US" altLang="zh-CN" dirty="0" smtClean="0"/>
          </a:p>
          <a:p>
            <a:pPr lvl="1"/>
            <a:r>
              <a:rPr lang="en-US" altLang="zh-CN" dirty="0" smtClean="0"/>
              <a:t>SPA </a:t>
            </a:r>
            <a:r>
              <a:rPr lang="zh-CN" altLang="en-US" dirty="0" smtClean="0"/>
              <a:t>适用场景</a:t>
            </a:r>
          </a:p>
          <a:p>
            <a:pPr lvl="1">
              <a:buNone/>
            </a:pPr>
            <a:endParaRPr lang="en-US" altLang="zh-CN" dirty="0" smtClean="0"/>
          </a:p>
          <a:p>
            <a:pPr>
              <a:buNone/>
            </a:pPr>
            <a:endParaRPr lang="en-US" altLang="zh-CN" dirty="0" smtClean="0"/>
          </a:p>
          <a:p>
            <a:pPr>
              <a:buNone/>
            </a:pPr>
            <a:endParaRPr lang="zh-CN" altLang="en-US" dirty="0"/>
          </a:p>
        </p:txBody>
      </p:sp>
      <p:sp>
        <p:nvSpPr>
          <p:cNvPr id="6" name="内容占位符 5"/>
          <p:cNvSpPr>
            <a:spLocks noGrp="1"/>
          </p:cNvSpPr>
          <p:nvPr>
            <p:ph sz="half" idx="2"/>
          </p:nvPr>
        </p:nvSpPr>
        <p:spPr/>
        <p:txBody>
          <a:bodyPr/>
          <a:lstStyle/>
          <a:p>
            <a:r>
              <a:rPr lang="en-US" altLang="zh-CN" dirty="0" smtClean="0"/>
              <a:t>SPA</a:t>
            </a:r>
            <a:r>
              <a:rPr lang="zh-CN" altLang="en-US" dirty="0" smtClean="0"/>
              <a:t>框架：</a:t>
            </a:r>
            <a:r>
              <a:rPr lang="en-US" altLang="zh-CN" dirty="0" smtClean="0"/>
              <a:t>Vue</a:t>
            </a:r>
          </a:p>
          <a:p>
            <a:pPr lvl="1"/>
            <a:r>
              <a:rPr lang="en-US" altLang="zh-CN" dirty="0" smtClean="0"/>
              <a:t>Vue </a:t>
            </a:r>
            <a:r>
              <a:rPr lang="zh-CN" altLang="en-US" dirty="0" smtClean="0"/>
              <a:t>介绍</a:t>
            </a:r>
            <a:endParaRPr lang="en-US" altLang="zh-CN" dirty="0" smtClean="0"/>
          </a:p>
          <a:p>
            <a:pPr lvl="1"/>
            <a:r>
              <a:rPr lang="en-US" altLang="zh-CN" dirty="0" smtClean="0"/>
              <a:t>jQuery </a:t>
            </a:r>
            <a:r>
              <a:rPr lang="zh-CN" altLang="en-US" dirty="0" smtClean="0"/>
              <a:t>和 </a:t>
            </a:r>
            <a:r>
              <a:rPr lang="en-US" altLang="zh-CN" dirty="0" smtClean="0"/>
              <a:t>Vue </a:t>
            </a:r>
            <a:r>
              <a:rPr lang="zh-CN" altLang="en-US" dirty="0" smtClean="0"/>
              <a:t>业务实现对比</a:t>
            </a:r>
            <a:endParaRPr lang="en-US" altLang="zh-CN" dirty="0" smtClean="0"/>
          </a:p>
          <a:p>
            <a:pPr lvl="1"/>
            <a:r>
              <a:rPr lang="en-US" altLang="zh-CN" dirty="0" smtClean="0"/>
              <a:t>Vue</a:t>
            </a:r>
            <a:r>
              <a:rPr lang="zh-CN" altLang="en-US" dirty="0" smtClean="0"/>
              <a:t>原理解析 </a:t>
            </a:r>
            <a:r>
              <a:rPr lang="en-US" altLang="zh-CN" dirty="0" smtClean="0"/>
              <a:t>(MVVM + Vistual DOM)</a:t>
            </a:r>
          </a:p>
          <a:p>
            <a:pPr lvl="1"/>
            <a:r>
              <a:rPr lang="en-US" altLang="zh-CN" dirty="0" smtClean="0"/>
              <a:t>Vue </a:t>
            </a:r>
            <a:r>
              <a:rPr lang="zh-CN" altLang="en-US" dirty="0" smtClean="0"/>
              <a:t>性能</a:t>
            </a:r>
            <a:endParaRPr lang="en-US" altLang="zh-CN" dirty="0" smtClean="0"/>
          </a:p>
          <a:p>
            <a:pPr lvl="1"/>
            <a:r>
              <a:rPr lang="en-US" altLang="zh-CN" dirty="0" smtClean="0"/>
              <a:t>Vue </a:t>
            </a:r>
            <a:r>
              <a:rPr lang="zh-CN" altLang="en-US" dirty="0" smtClean="0"/>
              <a:t>构建应用及其生态</a:t>
            </a:r>
            <a:endParaRPr lang="zh-CN" altLang="en-US" dirty="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0"/>
          </a:xfrm>
        </p:spPr>
        <p:txBody>
          <a:bodyPr>
            <a:normAutofit/>
          </a:bodyPr>
          <a:lstStyle/>
          <a:p>
            <a:r>
              <a:rPr lang="zh-CN" altLang="en-US" sz="5400" dirty="0" smtClean="0"/>
              <a:t>分享结束，谢谢参与！</a:t>
            </a:r>
            <a:endParaRPr lang="zh-CN" altLang="en-US" sz="5400"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为什么需要工程化？</a:t>
            </a:r>
            <a:endParaRPr lang="zh-CN" altLang="en-US" dirty="0"/>
          </a:p>
        </p:txBody>
      </p:sp>
      <p:sp>
        <p:nvSpPr>
          <p:cNvPr id="3" name="副标题 2"/>
          <p:cNvSpPr>
            <a:spLocks noGrp="1"/>
          </p:cNvSpPr>
          <p:nvPr>
            <p:ph idx="1"/>
          </p:nvPr>
        </p:nvSpPr>
        <p:spPr/>
        <p:txBody>
          <a:bodyPr>
            <a:normAutofit/>
          </a:bodyPr>
          <a:lstStyle/>
          <a:p>
            <a:pPr>
              <a:buNone/>
            </a:pPr>
            <a:r>
              <a:rPr lang="zh-CN" altLang="en-US" sz="2400" dirty="0" smtClean="0"/>
              <a:t>随着前端技术的发展，搭建复杂的前端应用不再是简单的</a:t>
            </a:r>
            <a:r>
              <a:rPr lang="en-US" altLang="zh-CN" sz="2400" dirty="0" smtClean="0"/>
              <a:t>html + css + html</a:t>
            </a:r>
            <a:r>
              <a:rPr lang="zh-CN" altLang="en-US" sz="2400" dirty="0" smtClean="0"/>
              <a:t>，而是需要做到更多：</a:t>
            </a:r>
            <a:endParaRPr lang="en-US" altLang="zh-CN" sz="2400" dirty="0" smtClean="0"/>
          </a:p>
          <a:p>
            <a:pPr>
              <a:buNone/>
            </a:pPr>
            <a:endParaRPr lang="en-US" altLang="zh-CN" sz="2400" dirty="0" smtClean="0"/>
          </a:p>
          <a:p>
            <a:r>
              <a:rPr lang="zh-CN" altLang="en-US" sz="2400" dirty="0" smtClean="0"/>
              <a:t>开发效率：</a:t>
            </a:r>
            <a:endParaRPr lang="en-US" altLang="zh-CN" sz="2400" dirty="0" smtClean="0"/>
          </a:p>
          <a:p>
            <a:pPr>
              <a:buNone/>
            </a:pPr>
            <a:r>
              <a:rPr lang="en-US" altLang="zh-CN" sz="2400" dirty="0" smtClean="0"/>
              <a:t>ES6 babel</a:t>
            </a:r>
            <a:r>
              <a:rPr lang="zh-CN" altLang="en-US" sz="2400" dirty="0" smtClean="0"/>
              <a:t>编译，</a:t>
            </a:r>
            <a:r>
              <a:rPr lang="en-US" altLang="zh-CN" sz="2400" dirty="0" smtClean="0"/>
              <a:t>CSS</a:t>
            </a:r>
            <a:r>
              <a:rPr lang="zh-CN" altLang="en-US" sz="2400" dirty="0" smtClean="0"/>
              <a:t>预编译，数据 </a:t>
            </a:r>
            <a:r>
              <a:rPr lang="en-US" altLang="zh-CN" sz="2400" dirty="0" smtClean="0"/>
              <a:t>mock</a:t>
            </a:r>
            <a:r>
              <a:rPr lang="zh-CN" altLang="en-US" sz="2400" dirty="0" smtClean="0"/>
              <a:t>，热加载</a:t>
            </a:r>
            <a:endParaRPr lang="en-US" altLang="zh-CN" sz="2400" dirty="0" smtClean="0"/>
          </a:p>
          <a:p>
            <a:r>
              <a:rPr lang="zh-CN" altLang="en-US" sz="2400" dirty="0" smtClean="0"/>
              <a:t>性能优化：</a:t>
            </a:r>
            <a:endParaRPr lang="en-US" altLang="zh-CN" sz="2400" dirty="0" smtClean="0"/>
          </a:p>
          <a:p>
            <a:pPr>
              <a:buNone/>
            </a:pPr>
            <a:r>
              <a:rPr lang="zh-CN" altLang="en-US" sz="2400" dirty="0" smtClean="0"/>
              <a:t>代码合并压缩，代码混淆加密，图片压缩，文件缓存管理</a:t>
            </a:r>
            <a:endParaRPr lang="en-US" altLang="zh-CN" sz="2400" dirty="0" smtClean="0"/>
          </a:p>
          <a:p>
            <a:r>
              <a:rPr lang="zh-CN" altLang="en-US" sz="2400" dirty="0" smtClean="0"/>
              <a:t>代码质量：</a:t>
            </a:r>
            <a:endParaRPr lang="en-US" altLang="zh-CN" sz="2400" dirty="0" smtClean="0"/>
          </a:p>
          <a:p>
            <a:pPr>
              <a:buNone/>
            </a:pPr>
            <a:r>
              <a:rPr lang="zh-CN" altLang="en-US" sz="2400" dirty="0" smtClean="0"/>
              <a:t>模块化，</a:t>
            </a:r>
            <a:r>
              <a:rPr lang="en-US" altLang="zh-CN" sz="2400" dirty="0" smtClean="0"/>
              <a:t>Web</a:t>
            </a:r>
            <a:r>
              <a:rPr lang="zh-CN" altLang="en-US" sz="2400" dirty="0" smtClean="0"/>
              <a:t>组件化，</a:t>
            </a:r>
            <a:r>
              <a:rPr lang="en-US" altLang="zh-CN" sz="2400" dirty="0" smtClean="0"/>
              <a:t> lint</a:t>
            </a:r>
            <a:r>
              <a:rPr lang="zh-CN" altLang="en-US" sz="2400" dirty="0" smtClean="0"/>
              <a:t>代码检查，单元测试，</a:t>
            </a:r>
            <a:r>
              <a:rPr lang="en-US" altLang="zh-CN" sz="2400" dirty="0" smtClean="0"/>
              <a:t>UI</a:t>
            </a:r>
            <a:r>
              <a:rPr lang="zh-CN" altLang="en-US" sz="2400" dirty="0" smtClean="0"/>
              <a:t>自动化测试</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演进过程</a:t>
            </a:r>
            <a:endParaRPr lang="zh-CN" altLang="en-US" dirty="0"/>
          </a:p>
        </p:txBody>
      </p:sp>
      <p:sp>
        <p:nvSpPr>
          <p:cNvPr id="3" name="副标题 2"/>
          <p:cNvSpPr>
            <a:spLocks noGrp="1"/>
          </p:cNvSpPr>
          <p:nvPr>
            <p:ph idx="1"/>
          </p:nvPr>
        </p:nvSpPr>
        <p:spPr/>
        <p:txBody>
          <a:bodyPr>
            <a:normAutofit/>
          </a:bodyPr>
          <a:lstStyle/>
          <a:p>
            <a:r>
              <a:rPr lang="en-US" altLang="zh-CN" sz="2400" dirty="0" smtClean="0"/>
              <a:t>&lt;script&gt;</a:t>
            </a:r>
            <a:r>
              <a:rPr lang="zh-CN" altLang="en-US" sz="2400" dirty="0" smtClean="0"/>
              <a:t>混乱加载</a:t>
            </a:r>
            <a:endParaRPr lang="en-US" altLang="zh-CN" sz="2400" dirty="0" smtClean="0"/>
          </a:p>
          <a:p>
            <a:r>
              <a:rPr lang="zh-CN" altLang="en-US" sz="2400" dirty="0" smtClean="0"/>
              <a:t> 各种模块化系统标准：</a:t>
            </a:r>
            <a:r>
              <a:rPr lang="en-US" altLang="zh-CN" sz="2400" dirty="0" smtClean="0"/>
              <a:t>commonjs/amd/es6 module</a:t>
            </a:r>
          </a:p>
          <a:p>
            <a:r>
              <a:rPr lang="en-US" altLang="zh-CN" sz="2400" dirty="0" smtClean="0"/>
              <a:t> </a:t>
            </a:r>
            <a:r>
              <a:rPr lang="zh-CN" altLang="en-US" sz="2400" dirty="0" smtClean="0"/>
              <a:t>模块化加载器：</a:t>
            </a:r>
            <a:r>
              <a:rPr lang="en-US" altLang="zh-CN" sz="2400" dirty="0" smtClean="0"/>
              <a:t>requirejs/seajs/systemjs</a:t>
            </a:r>
          </a:p>
          <a:p>
            <a:r>
              <a:rPr lang="en-US" altLang="zh-CN" sz="2400" dirty="0" smtClean="0"/>
              <a:t> </a:t>
            </a:r>
            <a:r>
              <a:rPr lang="zh-CN" altLang="en-US" sz="2400" dirty="0" smtClean="0"/>
              <a:t>自动化构建工具：</a:t>
            </a:r>
            <a:r>
              <a:rPr lang="en-US" altLang="zh-CN" sz="2400" dirty="0" smtClean="0"/>
              <a:t>grunt</a:t>
            </a:r>
            <a:r>
              <a:rPr lang="zh-CN" altLang="en-US" sz="2400" dirty="0" smtClean="0"/>
              <a:t>，</a:t>
            </a:r>
            <a:r>
              <a:rPr lang="en-US" altLang="zh-CN" sz="2400" dirty="0" smtClean="0"/>
              <a:t>gulp</a:t>
            </a:r>
          </a:p>
          <a:p>
            <a:r>
              <a:rPr lang="en-US" altLang="zh-CN" sz="2400" dirty="0" smtClean="0"/>
              <a:t> </a:t>
            </a:r>
            <a:r>
              <a:rPr lang="zh-CN" altLang="en-US" sz="2400" dirty="0" smtClean="0"/>
              <a:t>模块化打包器：</a:t>
            </a:r>
            <a:r>
              <a:rPr lang="en-US" altLang="zh-CN" sz="2400" dirty="0" smtClean="0"/>
              <a:t>webpack/r.js/jspm/browserify</a:t>
            </a:r>
          </a:p>
          <a:p>
            <a:pPr lvl="1"/>
            <a:r>
              <a:rPr lang="zh-CN" altLang="en-US" sz="2000" dirty="0" smtClean="0"/>
              <a:t>合并入口，对外只暴露</a:t>
            </a:r>
            <a:r>
              <a:rPr lang="en-US" altLang="zh-CN" sz="2000" dirty="0" smtClean="0"/>
              <a:t>entry point</a:t>
            </a:r>
          </a:p>
          <a:p>
            <a:pPr lvl="1"/>
            <a:r>
              <a:rPr lang="zh-CN" altLang="en-US" sz="2000" dirty="0" smtClean="0"/>
              <a:t>提供浏览器运行环境（内置模块加载器）</a:t>
            </a:r>
            <a:endParaRPr lang="en-US" altLang="zh-CN" sz="2000" dirty="0" smtClean="0"/>
          </a:p>
          <a:p>
            <a:pPr lvl="1"/>
            <a:r>
              <a:rPr lang="zh-CN" altLang="en-US" sz="2000" dirty="0" smtClean="0"/>
              <a:t>优化（</a:t>
            </a:r>
            <a:r>
              <a:rPr lang="en-US" altLang="zh-CN" sz="2000" dirty="0" smtClean="0"/>
              <a:t>tree-shaking</a:t>
            </a:r>
            <a:r>
              <a:rPr lang="zh-CN" altLang="en-US" sz="2000" dirty="0" smtClean="0"/>
              <a:t>无用代码移除）</a:t>
            </a:r>
            <a:endParaRPr lang="zh-CN" altLang="en-US" sz="2000"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通过</a:t>
            </a:r>
            <a:r>
              <a:rPr lang="en-US" altLang="zh-CN" dirty="0" smtClean="0"/>
              <a:t>webpack</a:t>
            </a:r>
            <a:r>
              <a:rPr lang="zh-CN" altLang="en-US" dirty="0" smtClean="0"/>
              <a:t>实现前端工程化</a:t>
            </a:r>
            <a:endParaRPr lang="zh-CN" altLang="en-US" dirty="0"/>
          </a:p>
        </p:txBody>
      </p:sp>
      <p:sp>
        <p:nvSpPr>
          <p:cNvPr id="3" name="副标题 2"/>
          <p:cNvSpPr>
            <a:spLocks noGrp="1"/>
          </p:cNvSpPr>
          <p:nvPr>
            <p:ph idx="1"/>
          </p:nvPr>
        </p:nvSpPr>
        <p:spPr/>
        <p:txBody>
          <a:bodyPr/>
          <a:lstStyle/>
          <a:p>
            <a:r>
              <a:rPr lang="en-US" altLang="zh-CN" dirty="0" smtClean="0"/>
              <a:t>npm</a:t>
            </a:r>
            <a:r>
              <a:rPr lang="zh-CN" altLang="en-US" dirty="0" smtClean="0"/>
              <a:t>（</a:t>
            </a:r>
            <a:r>
              <a:rPr lang="en-US" altLang="zh-CN" dirty="0" smtClean="0"/>
              <a:t>node </a:t>
            </a:r>
            <a:r>
              <a:rPr lang="en-US" altLang="zh-CN" sz="2400" dirty="0" smtClean="0"/>
              <a:t>package</a:t>
            </a:r>
            <a:r>
              <a:rPr lang="en-US" altLang="zh-CN" dirty="0" smtClean="0"/>
              <a:t> manager</a:t>
            </a:r>
            <a:r>
              <a:rPr lang="zh-CN" altLang="en-US" dirty="0" smtClean="0"/>
              <a:t>） 包管理器</a:t>
            </a:r>
            <a:endParaRPr lang="zh-CN" altLang="en-US" dirty="0"/>
          </a:p>
        </p:txBody>
      </p:sp>
      <p:pic>
        <p:nvPicPr>
          <p:cNvPr id="1030" name="Picture 6" descr="D:\program\MyGithub\ppts\markdown\img\webpack-function.png"/>
          <p:cNvPicPr>
            <a:picLocks noChangeAspect="1" noChangeArrowheads="1"/>
          </p:cNvPicPr>
          <p:nvPr/>
        </p:nvPicPr>
        <p:blipFill>
          <a:blip r:embed="rId2" cstate="print"/>
          <a:srcRect/>
          <a:stretch>
            <a:fillRect/>
          </a:stretch>
        </p:blipFill>
        <p:spPr bwMode="auto">
          <a:xfrm>
            <a:off x="500034" y="2928934"/>
            <a:ext cx="7949769" cy="3429024"/>
          </a:xfrm>
          <a:prstGeom prst="rect">
            <a:avLst/>
          </a:prstGeom>
          <a:noFill/>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000372"/>
            <a:ext cx="8229600" cy="1143000"/>
          </a:xfrm>
        </p:spPr>
        <p:txBody>
          <a:bodyPr/>
          <a:lstStyle/>
          <a:p>
            <a:r>
              <a:rPr lang="zh-CN" altLang="en-US" b="1" dirty="0" smtClean="0"/>
              <a:t>单页面应用（</a:t>
            </a:r>
            <a:r>
              <a:rPr lang="en-US" altLang="zh-CN" b="1" dirty="0" smtClean="0"/>
              <a:t>SPA</a:t>
            </a:r>
            <a:r>
              <a:rPr lang="zh-CN" altLang="en-US" b="1" dirty="0" smtClean="0"/>
              <a:t>）</a:t>
            </a:r>
            <a:endParaRPr lang="zh-CN" altLang="en-US" b="1"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传统开发方式（服务端渲染）</a:t>
            </a:r>
            <a:endParaRPr lang="zh-CN" altLang="en-US" dirty="0"/>
          </a:p>
        </p:txBody>
      </p:sp>
      <p:sp>
        <p:nvSpPr>
          <p:cNvPr id="3" name="内容占位符 2"/>
          <p:cNvSpPr>
            <a:spLocks noGrp="1"/>
          </p:cNvSpPr>
          <p:nvPr>
            <p:ph idx="1"/>
          </p:nvPr>
        </p:nvSpPr>
        <p:spPr/>
        <p:txBody>
          <a:bodyPr>
            <a:normAutofit/>
          </a:bodyPr>
          <a:lstStyle/>
          <a:p>
            <a:pPr marL="457200" indent="-457200">
              <a:buNone/>
            </a:pPr>
            <a:r>
              <a:rPr lang="zh-CN" altLang="en-US" sz="2400" dirty="0" smtClean="0"/>
              <a:t>以后端为主的 </a:t>
            </a:r>
            <a:r>
              <a:rPr lang="en-US" altLang="zh-CN" sz="2400" dirty="0" smtClean="0"/>
              <a:t>MVC </a:t>
            </a:r>
            <a:r>
              <a:rPr lang="zh-CN" altLang="en-US" sz="2400" dirty="0" smtClean="0"/>
              <a:t>架构方式，是通过后端模板引擎，渲染生成</a:t>
            </a:r>
            <a:r>
              <a:rPr lang="en-US" altLang="zh-CN" sz="2400" dirty="0" smtClean="0"/>
              <a:t>HTML</a:t>
            </a:r>
            <a:r>
              <a:rPr lang="zh-CN" altLang="en-US" sz="2400" dirty="0" smtClean="0"/>
              <a:t>之后，返回给浏览器。</a:t>
            </a:r>
            <a:endParaRPr lang="en-US" altLang="zh-CN" sz="2400" dirty="0" smtClean="0"/>
          </a:p>
          <a:p>
            <a:endParaRPr lang="en-US" altLang="zh-CN" sz="2400" dirty="0" smtClean="0"/>
          </a:p>
          <a:p>
            <a:r>
              <a:rPr lang="zh-CN" altLang="en-US" sz="2400" dirty="0" smtClean="0"/>
              <a:t>前</a:t>
            </a:r>
            <a:r>
              <a:rPr lang="zh-CN" altLang="en-US" sz="2400" dirty="0" smtClean="0"/>
              <a:t>后端耦</a:t>
            </a:r>
            <a:r>
              <a:rPr lang="zh-CN" altLang="en-US" sz="2400" dirty="0" smtClean="0"/>
              <a:t>合</a:t>
            </a:r>
            <a:endParaRPr lang="en-US" altLang="zh-CN" sz="2400" dirty="0" smtClean="0"/>
          </a:p>
          <a:p>
            <a:endParaRPr lang="en-US" altLang="zh-CN" sz="2400" dirty="0" smtClean="0"/>
          </a:p>
          <a:p>
            <a:r>
              <a:rPr lang="zh-CN" altLang="en-US" sz="2400" dirty="0" smtClean="0"/>
              <a:t>前后端沟通成本高</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 </a:t>
            </a:r>
            <a:r>
              <a:rPr lang="zh-CN" altLang="en-US" dirty="0" smtClean="0"/>
              <a:t>开发方式</a:t>
            </a:r>
            <a:endParaRPr lang="zh-CN" altLang="en-US" dirty="0"/>
          </a:p>
        </p:txBody>
      </p:sp>
      <p:sp>
        <p:nvSpPr>
          <p:cNvPr id="3" name="内容占位符 2"/>
          <p:cNvSpPr>
            <a:spLocks noGrp="1"/>
          </p:cNvSpPr>
          <p:nvPr>
            <p:ph idx="1"/>
          </p:nvPr>
        </p:nvSpPr>
        <p:spPr/>
        <p:txBody>
          <a:bodyPr>
            <a:normAutofit/>
          </a:bodyPr>
          <a:lstStyle/>
          <a:p>
            <a:endParaRPr lang="en-US" altLang="zh-CN" sz="2400" dirty="0" smtClean="0"/>
          </a:p>
          <a:p>
            <a:r>
              <a:rPr lang="en-US" altLang="zh-CN" sz="2400" dirty="0" smtClean="0"/>
              <a:t> </a:t>
            </a:r>
            <a:r>
              <a:rPr lang="zh-CN" altLang="en-US" sz="2400" dirty="0" smtClean="0"/>
              <a:t>单个页面（只有一个</a:t>
            </a:r>
            <a:r>
              <a:rPr lang="en-US" altLang="zh-CN" sz="2400" dirty="0" smtClean="0"/>
              <a:t>HTML</a:t>
            </a:r>
            <a:r>
              <a:rPr lang="zh-CN" altLang="en-US" sz="2400" dirty="0" smtClean="0"/>
              <a:t>文件）</a:t>
            </a:r>
          </a:p>
          <a:p>
            <a:endParaRPr lang="en-US" altLang="zh-CN" sz="2400" dirty="0" smtClean="0"/>
          </a:p>
          <a:p>
            <a:r>
              <a:rPr lang="en-US" altLang="zh-CN" sz="2400" dirty="0" smtClean="0"/>
              <a:t> </a:t>
            </a:r>
            <a:r>
              <a:rPr lang="zh-CN" altLang="en-US" sz="2400" dirty="0" smtClean="0"/>
              <a:t>前端路由</a:t>
            </a:r>
          </a:p>
          <a:p>
            <a:endParaRPr lang="en-US" altLang="zh-CN" sz="2400" dirty="0" smtClean="0"/>
          </a:p>
          <a:p>
            <a:r>
              <a:rPr lang="en-US" altLang="zh-CN" sz="2400" dirty="0" smtClean="0"/>
              <a:t> </a:t>
            </a:r>
            <a:r>
              <a:rPr lang="zh-CN" altLang="en-US" sz="2400" dirty="0" smtClean="0"/>
              <a:t>数据交互全部通过 </a:t>
            </a:r>
            <a:r>
              <a:rPr lang="en-US" altLang="zh-CN" sz="2400" dirty="0" smtClean="0"/>
              <a:t>ajax </a:t>
            </a:r>
            <a:r>
              <a:rPr lang="zh-CN" altLang="en-US" sz="2400" dirty="0" smtClean="0"/>
              <a:t>进行</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 </a:t>
            </a:r>
            <a:r>
              <a:rPr lang="zh-CN" altLang="en-US" dirty="0" smtClean="0"/>
              <a:t>优缺点</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优点</a:t>
            </a:r>
            <a:endParaRPr lang="en-US" altLang="zh-CN" sz="2400" dirty="0" smtClean="0"/>
          </a:p>
          <a:p>
            <a:pPr lvl="1"/>
            <a:r>
              <a:rPr lang="zh-CN" altLang="en-US" sz="2000" dirty="0" smtClean="0"/>
              <a:t> 后端服务化。良好的前后端分离，前端负责界面显示，后端负责数据存储和计算，不再负责模板渲染、输出页面工作。</a:t>
            </a:r>
          </a:p>
          <a:p>
            <a:pPr lvl="1"/>
            <a:r>
              <a:rPr lang="zh-CN" altLang="en-US" sz="2000" dirty="0" smtClean="0"/>
              <a:t> 减轻服务器压力。服务器只用出数据就可以，不用管展示逻辑和页面合成，提高服务器吞吐能力。</a:t>
            </a:r>
          </a:p>
          <a:p>
            <a:pPr lvl="1"/>
            <a:r>
              <a:rPr lang="zh-CN" altLang="en-US" sz="2000" dirty="0" smtClean="0"/>
              <a:t> 用户体验好、快，内容的改变不需要重新加载整个页面。</a:t>
            </a:r>
            <a:endParaRPr lang="en-US" altLang="zh-CN" sz="2000" dirty="0" smtClean="0"/>
          </a:p>
          <a:p>
            <a:pPr lvl="1">
              <a:buNone/>
            </a:pPr>
            <a:endParaRPr lang="en-US" altLang="zh-CN" sz="2000" dirty="0" smtClean="0"/>
          </a:p>
          <a:p>
            <a:r>
              <a:rPr lang="zh-CN" altLang="en-US" sz="2400" dirty="0" smtClean="0"/>
              <a:t>缺点</a:t>
            </a:r>
            <a:endParaRPr lang="en-US" altLang="zh-CN" sz="2400" dirty="0" smtClean="0"/>
          </a:p>
          <a:p>
            <a:pPr lvl="1"/>
            <a:r>
              <a:rPr lang="zh-CN" altLang="en-US" sz="2000" b="1" dirty="0" smtClean="0"/>
              <a:t>不利于</a:t>
            </a:r>
            <a:r>
              <a:rPr lang="en-US" altLang="zh-CN" sz="2000" b="1" dirty="0" smtClean="0"/>
              <a:t>SEO</a:t>
            </a:r>
            <a:r>
              <a:rPr lang="zh-CN" altLang="en-US" sz="2000" dirty="0" smtClean="0"/>
              <a:t>。</a:t>
            </a:r>
            <a:endParaRPr lang="en-US" altLang="zh-CN" sz="2000" dirty="0" smtClean="0"/>
          </a:p>
          <a:p>
            <a:pPr lvl="1">
              <a:buNone/>
            </a:pPr>
            <a:endParaRPr lang="en-US" altLang="zh-CN" sz="2000" dirty="0" smtClean="0"/>
          </a:p>
        </p:txBody>
      </p:sp>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1580</Words>
  <Application>Microsoft Office PowerPoint</Application>
  <PresentationFormat>全屏显示(4:3)</PresentationFormat>
  <Paragraphs>133</Paragraphs>
  <Slides>20</Slides>
  <Notes>11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发布系统前端技术分享</vt:lpstr>
      <vt:lpstr>大纲</vt:lpstr>
      <vt:lpstr>为什么需要工程化？</vt:lpstr>
      <vt:lpstr>演进过程</vt:lpstr>
      <vt:lpstr>通过webpack实现前端工程化</vt:lpstr>
      <vt:lpstr>单页面应用（SPA）</vt:lpstr>
      <vt:lpstr>传统开发方式（服务端渲染）</vt:lpstr>
      <vt:lpstr>SPA 开发方式</vt:lpstr>
      <vt:lpstr>SPA 优缺点</vt:lpstr>
      <vt:lpstr>SPA 适用场景</vt:lpstr>
      <vt:lpstr>怎么实现一个SPA</vt:lpstr>
      <vt:lpstr>jQuery 时代</vt:lpstr>
      <vt:lpstr>jQuery局限性</vt:lpstr>
      <vt:lpstr>SPA框架：Vue</vt:lpstr>
      <vt:lpstr>Vue 业务实现</vt:lpstr>
      <vt:lpstr>Web组件化</vt:lpstr>
      <vt:lpstr>Vue 底层(MVVM + Vistual DOM)</vt:lpstr>
      <vt:lpstr>Vue 性能对比</vt:lpstr>
      <vt:lpstr>Vue 构建应用及其生态</vt:lpstr>
      <vt:lpstr>分享结束，谢谢参与！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发布系统前端技术分享</dc:title>
  <cp:lastModifiedBy>Administrator</cp:lastModifiedBy>
  <cp:revision>76</cp:revision>
  <dcterms:modified xsi:type="dcterms:W3CDTF">2017-08-28T16:08:29Z</dcterms:modified>
</cp:coreProperties>
</file>