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79" r:id="rId4"/>
    <p:sldId id="280" r:id="rId5"/>
    <p:sldId id="283" r:id="rId6"/>
    <p:sldId id="287" r:id="rId7"/>
    <p:sldId id="284" r:id="rId8"/>
    <p:sldId id="291" r:id="rId9"/>
    <p:sldId id="290" r:id="rId10"/>
    <p:sldId id="286" r:id="rId11"/>
    <p:sldId id="292" r:id="rId12"/>
    <p:sldId id="294" r:id="rId13"/>
    <p:sldId id="293" r:id="rId14"/>
    <p:sldId id="289" r:id="rId15"/>
    <p:sldId id="264" r:id="rId16"/>
    <p:sldId id="268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88" d="100"/>
          <a:sy n="88" d="100"/>
        </p:scale>
        <p:origin x="119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811F6-AE27-4E0A-BE43-72ABEFE56F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8A28B-98DD-4E81-88F7-735E11D1E8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D3714-E808-47DD-B782-37C3C96F9C34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C20CF-757D-4F3D-8578-CF95302647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7033E-722B-40E3-A88D-CF31B4554A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FED78-A31F-4DB1-8F34-F5AFFB03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4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8139-742C-4272-A282-364698BDC29B}" type="datetimeFigureOut">
              <a:rPr lang="en-US" smtClean="0"/>
              <a:t>25-Apr-19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8F1F9-0CC8-4478-B5C3-4F9402807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80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859-C581-46A9-8879-FBC27DF14262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9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9AA3-83F0-4FE3-9394-BB50C994087D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787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9AA3-83F0-4FE3-9394-BB50C994087D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4361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9AA3-83F0-4FE3-9394-BB50C994087D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632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9AA3-83F0-4FE3-9394-BB50C994087D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3456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9AA3-83F0-4FE3-9394-BB50C994087D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2474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4154-518F-4F8B-9600-7D4BA0EB792C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248C-B75D-4FFF-864A-D1E7D24540B1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9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289C-D274-488C-89E1-A1ED083F135E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985-3642-4E04-980E-F8C31FC166FB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A11F-C0C1-478A-9372-EB006B33C692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C919-5689-4370-A4D4-73AE59452E38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BED6-189F-4BE6-A863-F8A768870C1A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1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FD3F-6A9C-4246-A1D4-803058DB0A74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1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74BF-185A-475D-8C74-788139C33D0D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7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4384-058D-4E4F-B807-2B14D094D5E2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1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9AA3-83F0-4FE3-9394-BB50C994087D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6031992" cy="1472184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/>
              </a:rPr>
              <a:t>3-phase Fault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etection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effectLst/>
              </a:rPr>
              <a:t> Of  Transmission Line Using </a:t>
            </a:r>
            <a:b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effectLst/>
              </a:rPr>
              <a:t>MATLAB  Simulink .</a:t>
            </a:r>
            <a:endParaRPr lang="en-US" sz="360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951769"/>
            <a:ext cx="8004048" cy="1905000"/>
          </a:xfrm>
        </p:spPr>
        <p:txBody>
          <a:bodyPr>
            <a:normAutofit/>
          </a:bodyPr>
          <a:lstStyle/>
          <a:p>
            <a:pPr marL="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SUBMITTED BY :-                                                  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GUIDED BY:-</a:t>
            </a:r>
          </a:p>
          <a:p>
            <a:pPr marL="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Shubham Pandey.(3932515034)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PROF. Sankalp Verma</a:t>
            </a:r>
          </a:p>
          <a:p>
            <a:pPr mar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Trivandra Malakar.(3932515037)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(Dept. Of EEE)</a:t>
            </a:r>
          </a:p>
          <a:p>
            <a:pPr marL="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Pankaj Kumar Verma.(3932515020)</a:t>
            </a:r>
          </a:p>
          <a:p>
            <a:pPr marL="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algn="l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2676" y="6041363"/>
            <a:ext cx="512638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</a:t>
            </a:fld>
            <a:endParaRPr lang="en-US" dirty="0"/>
          </a:p>
        </p:txBody>
      </p:sp>
      <p:pic>
        <p:nvPicPr>
          <p:cNvPr id="2049" name="image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05" y="5091416"/>
            <a:ext cx="6015038" cy="97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27184" y="2114135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1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026667-1B68-4AD5-B829-1369BF07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218237"/>
            <a:ext cx="48952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DF04D8-1551-4465-8593-93EEBB3E1A15}"/>
              </a:ext>
            </a:extLst>
          </p:cNvPr>
          <p:cNvSpPr txBox="1">
            <a:spLocks/>
          </p:cNvSpPr>
          <p:nvPr/>
        </p:nvSpPr>
        <p:spPr>
          <a:xfrm>
            <a:off x="1060174" y="284233"/>
            <a:ext cx="749808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data plotting:-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7F1EA-22B8-422F-9C6B-6400DFAAAE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72985"/>
            <a:ext cx="7010400" cy="5018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296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3FD530-D28D-4CD4-8A65-F509BEBAD496}"/>
              </a:ext>
            </a:extLst>
          </p:cNvPr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MODELLING:-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35376-79D1-4C5F-AF42-D98A4B53F597}"/>
              </a:ext>
            </a:extLst>
          </p:cNvPr>
          <p:cNvSpPr txBox="1">
            <a:spLocks/>
          </p:cNvSpPr>
          <p:nvPr/>
        </p:nvSpPr>
        <p:spPr>
          <a:xfrm>
            <a:off x="1435608" y="1415579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>
                <a:latin typeface="Calibri" panose="020F0502020204030204" pitchFamily="34" charset="0"/>
              </a:rPr>
              <a:t>Selection of Inputs and Outputs of Neural Network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ANN Architecture </a:t>
            </a:r>
            <a:r>
              <a:rPr lang="en-US" dirty="0" smtClean="0">
                <a:latin typeface="Calibri" panose="020F0502020204030204" pitchFamily="34" charset="0"/>
              </a:rPr>
              <a:t>: HIDDEN LAYERS.</a:t>
            </a:r>
          </a:p>
          <a:p>
            <a:r>
              <a:rPr lang="en-US" dirty="0">
                <a:latin typeface="Calibri" panose="020F0502020204030204" pitchFamily="34" charset="0"/>
              </a:rPr>
              <a:t>Training Process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CHECKING ERROR.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Evaluation of output.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4953000"/>
            <a:ext cx="4191000" cy="14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57" y="1533811"/>
            <a:ext cx="4622594" cy="48726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83FD530-D28D-4CD4-8A65-F509BEBAD496}"/>
              </a:ext>
            </a:extLst>
          </p:cNvPr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3600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pocess</a:t>
            </a:r>
            <a:r>
              <a:rPr lang="en-US" sz="3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803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543800" cy="5021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83FD530-D28D-4CD4-8A65-F509BEBAD496}"/>
              </a:ext>
            </a:extLst>
          </p:cNvPr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output evaluation:-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709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E4B20-930A-4932-B943-C60FF968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3FD530-D28D-4CD4-8A65-F509BEBAD496}"/>
              </a:ext>
            </a:extLst>
          </p:cNvPr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scope:-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35376-79D1-4C5F-AF42-D98A4B53F597}"/>
              </a:ext>
            </a:extLst>
          </p:cNvPr>
          <p:cNvSpPr txBox="1">
            <a:spLocks/>
          </p:cNvSpPr>
          <p:nvPr/>
        </p:nvSpPr>
        <p:spPr>
          <a:xfrm>
            <a:off x="1435608" y="1415579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>
                <a:latin typeface="Calibri" panose="020F0502020204030204" pitchFamily="34" charset="0"/>
              </a:rPr>
              <a:t>Can be interface with new algorithms</a:t>
            </a:r>
          </a:p>
          <a:p>
            <a:r>
              <a:rPr lang="en-US" dirty="0">
                <a:latin typeface="Calibri" panose="020F0502020204030204" pitchFamily="34" charset="0"/>
              </a:rPr>
              <a:t>Can be implemented with the live </a:t>
            </a:r>
            <a:r>
              <a:rPr lang="en-US" dirty="0" smtClean="0">
                <a:latin typeface="Calibri" panose="020F0502020204030204" pitchFamily="34" charset="0"/>
              </a:rPr>
              <a:t>system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Smart grid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Study and analysis of current operating scheme.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6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495"/>
            <a:ext cx="7498080" cy="51054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1000" dirty="0">
                <a:latin typeface=" ASA"/>
              </a:rPr>
              <a:t>M. Kezunovic “</a:t>
            </a:r>
            <a:r>
              <a:rPr lang="en-US" sz="2000" b="1" dirty="0">
                <a:latin typeface=" ASA"/>
              </a:rPr>
              <a:t>A Survey of Neural Net Applications to Protective Relaying and Fault Analysis</a:t>
            </a:r>
            <a:r>
              <a:rPr lang="en-US" sz="1000" dirty="0">
                <a:latin typeface=" ASA"/>
              </a:rPr>
              <a:t>,” </a:t>
            </a:r>
            <a:r>
              <a:rPr lang="en-US" sz="1000" i="1" dirty="0">
                <a:latin typeface=" ASA"/>
              </a:rPr>
              <a:t>Engineering Intelligent Systems</a:t>
            </a:r>
            <a:r>
              <a:rPr lang="en-US" sz="1000" dirty="0">
                <a:latin typeface=" ASA"/>
              </a:rPr>
              <a:t>, vol. 5, no. 4, Dec1997.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000" dirty="0">
                <a:latin typeface=" ASA"/>
              </a:rPr>
              <a:t>M. Kezunovic, I. Rikalo, and D. Sobajic, “</a:t>
            </a:r>
            <a:r>
              <a:rPr lang="en-US" sz="2000" b="1" dirty="0">
                <a:latin typeface=" ASA"/>
              </a:rPr>
              <a:t>Real-Time and Off-Line Transmission Line Fault Classification Using Neural Networks</a:t>
            </a:r>
            <a:r>
              <a:rPr lang="en-US" sz="1000" dirty="0">
                <a:latin typeface=" ASA"/>
              </a:rPr>
              <a:t>”, </a:t>
            </a:r>
            <a:r>
              <a:rPr lang="en-US" sz="1000" i="1" dirty="0">
                <a:latin typeface=" ASA"/>
              </a:rPr>
              <a:t>Intl. Journal of Engineering Intelligent Systems</a:t>
            </a:r>
            <a:r>
              <a:rPr lang="en-US" sz="1000" dirty="0">
                <a:latin typeface=" ASA"/>
              </a:rPr>
              <a:t>, vol. 4, no. 1, Mar.1996.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000" dirty="0">
                <a:latin typeface=" ASA"/>
              </a:rPr>
              <a:t>S. Haykin, </a:t>
            </a:r>
            <a:r>
              <a:rPr lang="en-US" sz="2000" b="1" dirty="0">
                <a:latin typeface=" ASA"/>
              </a:rPr>
              <a:t>Neural networks: a comprehensive foundation</a:t>
            </a:r>
            <a:r>
              <a:rPr lang="en-US" sz="1000" i="1" dirty="0">
                <a:latin typeface=" ASA"/>
              </a:rPr>
              <a:t>,</a:t>
            </a:r>
            <a:r>
              <a:rPr lang="en-US" sz="1000" dirty="0">
                <a:latin typeface=" ASA"/>
              </a:rPr>
              <a:t> Prentice Hall, Upper Saddle River, NJ, USA, 1999. 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000" dirty="0">
                <a:latin typeface=" ASA"/>
              </a:rPr>
              <a:t>A. K. Jain, J. Mao, and K. M. Mohiuddin,  </a:t>
            </a:r>
            <a:r>
              <a:rPr lang="en-US" sz="2000" b="1" dirty="0">
                <a:latin typeface=" ASA"/>
              </a:rPr>
              <a:t>Artificial Neural Networks: A Tutorial</a:t>
            </a:r>
            <a:r>
              <a:rPr lang="en-US" sz="1000" dirty="0">
                <a:latin typeface=" ASA"/>
              </a:rPr>
              <a:t>, </a:t>
            </a:r>
            <a:r>
              <a:rPr lang="en-US" sz="1000" i="1" dirty="0">
                <a:latin typeface=" ASA"/>
              </a:rPr>
              <a:t>Computer</a:t>
            </a:r>
            <a:r>
              <a:rPr lang="en-US" sz="1000" dirty="0">
                <a:latin typeface=" ASA"/>
              </a:rPr>
              <a:t>, pp. 31-44,  Mar1996. 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000" dirty="0">
                <a:latin typeface=" ASA"/>
              </a:rPr>
              <a:t>K. S. Swarup and H. S. Chandrasekharaiah,  "</a:t>
            </a:r>
            <a:r>
              <a:rPr lang="en-US" sz="2000" b="1" dirty="0">
                <a:latin typeface=" ASA"/>
              </a:rPr>
              <a:t>Fault detection and diagnosis of power system using artificial neural networks</a:t>
            </a:r>
            <a:r>
              <a:rPr lang="en-US" sz="1000" dirty="0">
                <a:latin typeface=" ASA"/>
              </a:rPr>
              <a:t>",  </a:t>
            </a:r>
            <a:r>
              <a:rPr lang="en-US" sz="1000" i="1" dirty="0">
                <a:latin typeface=" ASA"/>
              </a:rPr>
              <a:t>Proc. 1st Int. Forum on Applicat. Neural Networks to Power Syst</a:t>
            </a:r>
            <a:r>
              <a:rPr lang="en-US" sz="1000" dirty="0">
                <a:latin typeface=" ASA"/>
              </a:rPr>
              <a:t>.,  pp.102 -106, 1991.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000" dirty="0">
                <a:latin typeface=" ASA"/>
              </a:rPr>
              <a:t>K. R. Niazi, C. M.  Arora, and S. L. Surana, </a:t>
            </a:r>
            <a:r>
              <a:rPr lang="en-US" sz="2000" b="1" dirty="0">
                <a:latin typeface=" ASA"/>
              </a:rPr>
              <a:t>Power system security evaluation using ANN: feature selection using divergence</a:t>
            </a:r>
            <a:r>
              <a:rPr lang="en-US" sz="1000" dirty="0">
                <a:latin typeface=" ASA"/>
              </a:rPr>
              <a:t>, </a:t>
            </a:r>
            <a:r>
              <a:rPr lang="en-US" sz="1000" i="1" dirty="0">
                <a:latin typeface=" ASA"/>
              </a:rPr>
              <a:t>Electric Power Systems Research</a:t>
            </a:r>
            <a:r>
              <a:rPr lang="en-US" sz="1000" dirty="0">
                <a:latin typeface=" ASA"/>
              </a:rPr>
              <a:t>, vol. 69, issues 2–3,  pp. 161-167, May 2004.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8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88613"/>
            <a:ext cx="6347714" cy="3880773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 startAt="7"/>
            </a:pPr>
            <a:r>
              <a:rPr lang="en-US" sz="1000" dirty="0">
                <a:latin typeface=" ASA"/>
              </a:rPr>
              <a:t>T. Dalstein and B. Kulicke  "</a:t>
            </a:r>
            <a:r>
              <a:rPr lang="en-US" b="1" dirty="0">
                <a:latin typeface=" ASA"/>
              </a:rPr>
              <a:t>Neural Network Approach to Fault Classification for High Speed Protective Relaying</a:t>
            </a:r>
            <a:r>
              <a:rPr lang="en-US" sz="1000" dirty="0">
                <a:latin typeface=" ASA"/>
              </a:rPr>
              <a:t>",  </a:t>
            </a:r>
            <a:r>
              <a:rPr lang="en-US" sz="1000" i="1" dirty="0">
                <a:latin typeface=" ASA"/>
              </a:rPr>
              <a:t>IEEE Trans. on Power Delivery</a:t>
            </a:r>
            <a:r>
              <a:rPr lang="en-US" sz="1000" dirty="0">
                <a:latin typeface=" ASA"/>
              </a:rPr>
              <a:t>, vol. 10,  no. 2,  pp. 1002 -1009, 1995. </a:t>
            </a:r>
          </a:p>
          <a:p>
            <a:pPr marL="596646" indent="-514350">
              <a:buFont typeface="+mj-lt"/>
              <a:buAutoNum type="arabicPeriod" startAt="7"/>
            </a:pPr>
            <a:r>
              <a:rPr lang="en-US" sz="1000" dirty="0">
                <a:latin typeface=" ASA"/>
              </a:rPr>
              <a:t>E. E. Vazquez, H. Altuve, and O. Chacon,  "</a:t>
            </a:r>
            <a:r>
              <a:rPr lang="en-US" b="1" dirty="0">
                <a:latin typeface=" ASA"/>
              </a:rPr>
              <a:t>Neural network approach to fault detection in electric power systems</a:t>
            </a:r>
            <a:r>
              <a:rPr lang="en-US" sz="1000" dirty="0">
                <a:latin typeface=" ASA"/>
              </a:rPr>
              <a:t>",  </a:t>
            </a:r>
            <a:r>
              <a:rPr lang="en-US" sz="1000" i="1" dirty="0">
                <a:latin typeface=" ASA"/>
              </a:rPr>
              <a:t>IEEE Trans. Power Delivery</a:t>
            </a:r>
            <a:r>
              <a:rPr lang="en-US" sz="1000" dirty="0">
                <a:latin typeface=" ASA"/>
              </a:rPr>
              <a:t>,  vol. 11,  pp. 2090 -2095, 1996. </a:t>
            </a:r>
          </a:p>
          <a:p>
            <a:pPr marL="596646" indent="-514350">
              <a:buFont typeface="+mj-lt"/>
              <a:buAutoNum type="arabicPeriod" startAt="7"/>
            </a:pPr>
            <a:r>
              <a:rPr lang="en-US" sz="1000" dirty="0">
                <a:latin typeface=" ASA"/>
              </a:rPr>
              <a:t>A.P.  Alves da Silva,  A. H. F. Insfran, P. M. Da Silveira, and G. L. Torres, "</a:t>
            </a:r>
            <a:r>
              <a:rPr lang="en-US" b="1" dirty="0">
                <a:latin typeface=" ASA"/>
              </a:rPr>
              <a:t>Neural networks for fault location in substations,</a:t>
            </a:r>
            <a:r>
              <a:rPr lang="en-US" sz="1000" dirty="0">
                <a:latin typeface=" ASA"/>
              </a:rPr>
              <a:t>" </a:t>
            </a:r>
            <a:r>
              <a:rPr lang="en-US" sz="1000" i="1" dirty="0">
                <a:latin typeface=" ASA"/>
              </a:rPr>
              <a:t>IEEE Trans. Power Delivery</a:t>
            </a:r>
            <a:r>
              <a:rPr lang="en-US" sz="1000" dirty="0">
                <a:latin typeface=" ASA"/>
              </a:rPr>
              <a:t>, vol.11, no.1, pp. 234-239,  Jan 1996.</a:t>
            </a:r>
          </a:p>
          <a:p>
            <a:pPr marL="596646" indent="-514350">
              <a:buFont typeface="+mj-lt"/>
              <a:buAutoNum type="arabicPeriod" startAt="7"/>
            </a:pPr>
            <a:r>
              <a:rPr lang="en-US" sz="1000" dirty="0">
                <a:latin typeface=" ASA"/>
              </a:rPr>
              <a:t>M. Kezunovic and I. Rikalo, "</a:t>
            </a:r>
            <a:r>
              <a:rPr lang="en-US" b="1" dirty="0">
                <a:latin typeface=" ASA"/>
              </a:rPr>
              <a:t>Detect and classify faults using neural nets</a:t>
            </a:r>
            <a:r>
              <a:rPr lang="en-US" sz="1000" dirty="0">
                <a:latin typeface=" ASA"/>
              </a:rPr>
              <a:t>," </a:t>
            </a:r>
            <a:r>
              <a:rPr lang="en-US" sz="1000" i="1" dirty="0">
                <a:latin typeface=" ASA"/>
              </a:rPr>
              <a:t>IEEE Computer Applications in Power</a:t>
            </a:r>
            <a:r>
              <a:rPr lang="en-US" sz="1000" dirty="0">
                <a:latin typeface=" ASA"/>
              </a:rPr>
              <a:t>, vol.9, no. 4, pp. 42-47, Oct. 1996. </a:t>
            </a:r>
          </a:p>
          <a:p>
            <a:pPr marL="596646" indent="-514350">
              <a:buFont typeface="+mj-lt"/>
              <a:buAutoNum type="arabicPeriod" startAt="7"/>
            </a:pPr>
            <a:r>
              <a:rPr lang="en-US" sz="1000" dirty="0">
                <a:latin typeface=" ASA"/>
              </a:rPr>
              <a:t>E. H. P. Chan, "</a:t>
            </a:r>
            <a:r>
              <a:rPr lang="en-US" b="1" dirty="0">
                <a:latin typeface=" ASA"/>
              </a:rPr>
              <a:t>Application of neural-network computing in intelligent alarm processing (power systems)," </a:t>
            </a:r>
            <a:r>
              <a:rPr lang="en-US" sz="1000" i="1" dirty="0">
                <a:latin typeface=" ASA"/>
              </a:rPr>
              <a:t>Power Industry Computer Application Conference (PICA)</a:t>
            </a:r>
            <a:r>
              <a:rPr lang="en-US" sz="1000" dirty="0">
                <a:latin typeface=" ASA"/>
              </a:rPr>
              <a:t>, pp. 246-251, 1-5 May 1989.</a:t>
            </a:r>
          </a:p>
          <a:p>
            <a:pPr marL="596646" indent="-514350">
              <a:buFont typeface="+mj-lt"/>
              <a:buAutoNum type="arabicPeriod" startAt="7"/>
            </a:pPr>
            <a:r>
              <a:rPr lang="en-US" sz="1000" dirty="0">
                <a:latin typeface=" ASA"/>
              </a:rPr>
              <a:t>ECEN 679 Reading – J.G. Webster</a:t>
            </a:r>
            <a:r>
              <a:rPr lang="en-US" b="1" dirty="0">
                <a:latin typeface=" ASA"/>
              </a:rPr>
              <a:t>, Wiley Encyclopedia of Electrical and Electronics Engineering</a:t>
            </a:r>
            <a:r>
              <a:rPr lang="en-US" sz="1000" dirty="0">
                <a:latin typeface=" ASA"/>
              </a:rPr>
              <a:t>, Wiley &amp; Sons, 1999. (Chapter: M. Kezunovic and H. Drazenovic-Perunicic, Fault Location)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0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060AD-0FDA-4F9E-9C0B-19C12B90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C3D3A3-BB35-450F-A72F-1422F619487B}"/>
              </a:ext>
            </a:extLst>
          </p:cNvPr>
          <p:cNvSpPr/>
          <p:nvPr/>
        </p:nvSpPr>
        <p:spPr>
          <a:xfrm>
            <a:off x="2895600" y="2967335"/>
            <a:ext cx="4027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84897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Project Outline</a:t>
            </a:r>
            <a:r>
              <a:rPr lang="en-US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6400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Fault IDENTIFICATION</a:t>
            </a:r>
          </a:p>
          <a:p>
            <a:r>
              <a:rPr lang="en-US" sz="2000" dirty="0"/>
              <a:t>Waveform analysis</a:t>
            </a:r>
          </a:p>
          <a:p>
            <a:r>
              <a:rPr lang="en-US" sz="2000" dirty="0"/>
              <a:t>Classification Of FAULTS</a:t>
            </a:r>
          </a:p>
          <a:p>
            <a:r>
              <a:rPr lang="en-US" sz="2000" dirty="0"/>
              <a:t>Sampling of obtained waveform</a:t>
            </a:r>
          </a:p>
          <a:p>
            <a:r>
              <a:rPr lang="en-US" sz="2000" dirty="0"/>
              <a:t>Generating plots from sampling</a:t>
            </a:r>
          </a:p>
          <a:p>
            <a:r>
              <a:rPr lang="en-US" sz="2000" dirty="0"/>
              <a:t>Creating database for algorithms</a:t>
            </a:r>
          </a:p>
          <a:p>
            <a:r>
              <a:rPr lang="en-US" sz="2000" dirty="0"/>
              <a:t>Smart Way Of Fault Analysis</a:t>
            </a:r>
          </a:p>
          <a:p>
            <a:pPr marL="82296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4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5561-77F6-427A-A32C-9169AA51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008" y="222912"/>
            <a:ext cx="7406640" cy="1472184"/>
          </a:xfrm>
        </p:spPr>
        <p:txBody>
          <a:bodyPr/>
          <a:lstStyle/>
          <a:p>
            <a:pPr algn="l"/>
            <a:r>
              <a:rPr lang="en-US" dirty="0"/>
              <a:t>Presentation overview:-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71385-B937-499E-B381-56626A9DD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008" y="2092479"/>
            <a:ext cx="7406640" cy="1752600"/>
          </a:xfrm>
        </p:spPr>
        <p:txBody>
          <a:bodyPr>
            <a:noAutofit/>
          </a:bodyPr>
          <a:lstStyle/>
          <a:p>
            <a:pPr marL="541782" indent="-514350" algn="l">
              <a:buFont typeface="+mj-lt"/>
              <a:buAutoNum type="romanL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</a:t>
            </a:r>
          </a:p>
          <a:p>
            <a:pPr marL="541782" indent="-514350" algn="l">
              <a:buFont typeface="+mj-lt"/>
              <a:buAutoNum type="romanL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Methods </a:t>
            </a:r>
          </a:p>
          <a:p>
            <a:pPr marL="541782" indent="-514350" algn="l">
              <a:buFont typeface="+mj-lt"/>
              <a:buAutoNum type="romanL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</a:p>
          <a:p>
            <a:pPr marL="541782" indent="-514350" algn="l">
              <a:buFont typeface="+mj-lt"/>
              <a:buAutoNum type="romanL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line model</a:t>
            </a:r>
          </a:p>
          <a:p>
            <a:pPr marL="541782" indent="-514350" algn="l">
              <a:buFont typeface="+mj-lt"/>
              <a:buAutoNum type="romanL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  <a:p>
            <a:pPr marL="541782" indent="-514350" algn="l">
              <a:buFont typeface="+mj-lt"/>
              <a:buAutoNum type="romanL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541782" indent="-514350" algn="l">
              <a:buFont typeface="+mj-lt"/>
              <a:buAutoNum type="romanL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 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C734C-F49A-47A3-A515-45CF9C1B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6" y="6416675"/>
            <a:ext cx="512638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7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BA42-8101-431B-B10F-C7FE0EC3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9671-0ADC-4AB9-9125-4E34D079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Locate fault in high voltage transmission line.(400kv)</a:t>
            </a:r>
          </a:p>
          <a:p>
            <a:r>
              <a:rPr lang="en-US" sz="2800" dirty="0"/>
              <a:t>Classification of fault</a:t>
            </a:r>
          </a:p>
          <a:p>
            <a:r>
              <a:rPr lang="en-US" sz="2800" dirty="0"/>
              <a:t>Waveform analysis</a:t>
            </a:r>
          </a:p>
          <a:p>
            <a:r>
              <a:rPr lang="en-US" sz="2800" dirty="0"/>
              <a:t>Advance method</a:t>
            </a:r>
          </a:p>
          <a:p>
            <a:r>
              <a:rPr lang="en-US" sz="2800" dirty="0"/>
              <a:t>Fault inception angle analysis</a:t>
            </a:r>
          </a:p>
          <a:p>
            <a:r>
              <a:rPr lang="en-US" sz="2800" dirty="0"/>
              <a:t>close loop system</a:t>
            </a:r>
          </a:p>
          <a:p>
            <a:pPr marL="82296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FED3C-ED6A-4EE3-96A9-029590B9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8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FC7C7-6BF4-44E0-9D8C-BED2EEEE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100" smtClean="0">
                <a:latin typeface="Arial Rounded MT Bold" panose="020F0704030504030204" pitchFamily="34" charset="0"/>
              </a:rPr>
              <a:pPr/>
              <a:t>5</a:t>
            </a:fld>
            <a:endParaRPr 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7BBC6C-085A-431B-ABA1-97943D9CE3D1}"/>
              </a:ext>
            </a:extLst>
          </p:cNvPr>
          <p:cNvSpPr/>
          <p:nvPr/>
        </p:nvSpPr>
        <p:spPr>
          <a:xfrm>
            <a:off x="3657600" y="315351"/>
            <a:ext cx="1828800" cy="685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61A79-F00B-43B8-A462-BD07EFD21B86}"/>
              </a:ext>
            </a:extLst>
          </p:cNvPr>
          <p:cNvSpPr/>
          <p:nvPr/>
        </p:nvSpPr>
        <p:spPr>
          <a:xfrm>
            <a:off x="3352800" y="1371600"/>
            <a:ext cx="2438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8F618-9815-490E-BA54-CFE1421784B7}"/>
              </a:ext>
            </a:extLst>
          </p:cNvPr>
          <p:cNvSpPr/>
          <p:nvPr/>
        </p:nvSpPr>
        <p:spPr>
          <a:xfrm>
            <a:off x="3356316" y="2436055"/>
            <a:ext cx="2438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64C8A-0BF3-4518-8EC8-C03B390E6A2C}"/>
              </a:ext>
            </a:extLst>
          </p:cNvPr>
          <p:cNvSpPr/>
          <p:nvPr/>
        </p:nvSpPr>
        <p:spPr>
          <a:xfrm>
            <a:off x="3352800" y="3457393"/>
            <a:ext cx="2438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C19EEF-EE2B-4E80-8D0C-14CDD55C7ED1}"/>
              </a:ext>
            </a:extLst>
          </p:cNvPr>
          <p:cNvSpPr/>
          <p:nvPr/>
        </p:nvSpPr>
        <p:spPr>
          <a:xfrm>
            <a:off x="3352800" y="4516683"/>
            <a:ext cx="2438400" cy="761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D31401-0EF0-49F2-863B-183079637E2A}"/>
              </a:ext>
            </a:extLst>
          </p:cNvPr>
          <p:cNvSpPr/>
          <p:nvPr/>
        </p:nvSpPr>
        <p:spPr>
          <a:xfrm>
            <a:off x="3657600" y="5631987"/>
            <a:ext cx="1828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5C06F2C-8D87-46BD-81B0-EA50AF01EC59}"/>
              </a:ext>
            </a:extLst>
          </p:cNvPr>
          <p:cNvSpPr/>
          <p:nvPr/>
        </p:nvSpPr>
        <p:spPr>
          <a:xfrm rot="5400000">
            <a:off x="4411137" y="1028223"/>
            <a:ext cx="321726" cy="36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273AFFF-2925-4314-B648-F7B26326C133}"/>
              </a:ext>
            </a:extLst>
          </p:cNvPr>
          <p:cNvSpPr/>
          <p:nvPr/>
        </p:nvSpPr>
        <p:spPr>
          <a:xfrm rot="5400000">
            <a:off x="4411137" y="2064213"/>
            <a:ext cx="321726" cy="36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054D01-6BCA-48CE-A8EC-46E637B5A7BA}"/>
              </a:ext>
            </a:extLst>
          </p:cNvPr>
          <p:cNvSpPr/>
          <p:nvPr/>
        </p:nvSpPr>
        <p:spPr>
          <a:xfrm rot="5400000">
            <a:off x="4424839" y="3085623"/>
            <a:ext cx="321726" cy="36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EA873D-3A9E-4F87-BB3A-D69E8F4CC199}"/>
              </a:ext>
            </a:extLst>
          </p:cNvPr>
          <p:cNvSpPr/>
          <p:nvPr/>
        </p:nvSpPr>
        <p:spPr>
          <a:xfrm rot="5400000">
            <a:off x="4411137" y="4159477"/>
            <a:ext cx="321726" cy="36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5AC6E3-B852-4B90-B4F5-C953CACEC736}"/>
              </a:ext>
            </a:extLst>
          </p:cNvPr>
          <p:cNvSpPr/>
          <p:nvPr/>
        </p:nvSpPr>
        <p:spPr>
          <a:xfrm rot="5400000">
            <a:off x="4411137" y="5288647"/>
            <a:ext cx="321726" cy="36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24C99-1FC6-4814-836D-768803BEF0A0}"/>
              </a:ext>
            </a:extLst>
          </p:cNvPr>
          <p:cNvSpPr txBox="1"/>
          <p:nvPr/>
        </p:nvSpPr>
        <p:spPr>
          <a:xfrm>
            <a:off x="4166602" y="447154"/>
            <a:ext cx="9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Start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572FAF-5CB3-4814-96BC-A5345CB9AA94}"/>
              </a:ext>
            </a:extLst>
          </p:cNvPr>
          <p:cNvSpPr txBox="1"/>
          <p:nvPr/>
        </p:nvSpPr>
        <p:spPr>
          <a:xfrm>
            <a:off x="4166602" y="5774832"/>
            <a:ext cx="9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Stop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B6389-CECE-462C-87C9-C03D70EDF9ED}"/>
              </a:ext>
            </a:extLst>
          </p:cNvPr>
          <p:cNvSpPr txBox="1"/>
          <p:nvPr/>
        </p:nvSpPr>
        <p:spPr>
          <a:xfrm>
            <a:off x="3352800" y="1399994"/>
            <a:ext cx="2438400" cy="584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Modelling of the network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5634E-A4C5-4EAF-9F9C-DAE919C52033}"/>
              </a:ext>
            </a:extLst>
          </p:cNvPr>
          <p:cNvCxnSpPr>
            <a:cxnSpLocks/>
          </p:cNvCxnSpPr>
          <p:nvPr/>
        </p:nvCxnSpPr>
        <p:spPr>
          <a:xfrm>
            <a:off x="2945899" y="1210737"/>
            <a:ext cx="1423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0A43C03-BAD0-4CD6-9699-CB898EC1C446}"/>
              </a:ext>
            </a:extLst>
          </p:cNvPr>
          <p:cNvCxnSpPr>
            <a:cxnSpLocks/>
          </p:cNvCxnSpPr>
          <p:nvPr/>
        </p:nvCxnSpPr>
        <p:spPr>
          <a:xfrm>
            <a:off x="5791200" y="1722421"/>
            <a:ext cx="1371600" cy="1069242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5B1C6D-44C8-45F5-B860-1B7853AE96B5}"/>
              </a:ext>
            </a:extLst>
          </p:cNvPr>
          <p:cNvSpPr txBox="1"/>
          <p:nvPr/>
        </p:nvSpPr>
        <p:spPr>
          <a:xfrm>
            <a:off x="7162799" y="2387025"/>
            <a:ext cx="132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Components selection.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FA2E04-6C0E-42FE-A9D1-5DC412838C88}"/>
              </a:ext>
            </a:extLst>
          </p:cNvPr>
          <p:cNvSpPr/>
          <p:nvPr/>
        </p:nvSpPr>
        <p:spPr>
          <a:xfrm>
            <a:off x="7162800" y="2246728"/>
            <a:ext cx="1327784" cy="875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FF326-EBB6-486D-AB5D-842E6D284E4F}"/>
              </a:ext>
            </a:extLst>
          </p:cNvPr>
          <p:cNvSpPr txBox="1"/>
          <p:nvPr/>
        </p:nvSpPr>
        <p:spPr>
          <a:xfrm>
            <a:off x="3317180" y="2461379"/>
            <a:ext cx="2504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Applying conditioning circuit</a:t>
            </a:r>
            <a:r>
              <a:rPr lang="en-US" sz="1600" dirty="0" smtClean="0">
                <a:latin typeface="Arial Rounded MT Bold" panose="020F0704030504030204" pitchFamily="34" charset="0"/>
              </a:rPr>
              <a:t>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E214A-FBEA-44B7-9057-0ACDA9581D8C}"/>
              </a:ext>
            </a:extLst>
          </p:cNvPr>
          <p:cNvSpPr txBox="1"/>
          <p:nvPr/>
        </p:nvSpPr>
        <p:spPr>
          <a:xfrm>
            <a:off x="427564" y="816486"/>
            <a:ext cx="254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Deciding the model type.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FDE755C-9392-45ED-B53B-92EF3239CC8C}"/>
              </a:ext>
            </a:extLst>
          </p:cNvPr>
          <p:cNvSpPr/>
          <p:nvPr/>
        </p:nvSpPr>
        <p:spPr>
          <a:xfrm>
            <a:off x="373272" y="585673"/>
            <a:ext cx="2546984" cy="1319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 Rounded MT Bold" panose="020F0704030504030204" pitchFamily="34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0DC32EA-12A2-4A4E-B9CE-D81F4E436E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7067" y="2664834"/>
            <a:ext cx="714962" cy="6574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C51EEF0-3FC7-4BF7-9053-AB2BDDA38852}"/>
              </a:ext>
            </a:extLst>
          </p:cNvPr>
          <p:cNvSpPr txBox="1"/>
          <p:nvPr/>
        </p:nvSpPr>
        <p:spPr>
          <a:xfrm>
            <a:off x="858197" y="2436055"/>
            <a:ext cx="2116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To avoid the overlapping and mixing of the undesired recorded data.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B654B31-1A42-4986-9D51-B04AE24E51C1}"/>
              </a:ext>
            </a:extLst>
          </p:cNvPr>
          <p:cNvSpPr/>
          <p:nvPr/>
        </p:nvSpPr>
        <p:spPr>
          <a:xfrm>
            <a:off x="653416" y="2299252"/>
            <a:ext cx="1960134" cy="1510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B888ED-0108-450B-9805-7ADBFF6F9C75}"/>
              </a:ext>
            </a:extLst>
          </p:cNvPr>
          <p:cNvSpPr txBox="1"/>
          <p:nvPr/>
        </p:nvSpPr>
        <p:spPr>
          <a:xfrm>
            <a:off x="3340894" y="3522764"/>
            <a:ext cx="2504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Creating database for different fault type.</a:t>
            </a:r>
          </a:p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B50AF2F-3FD0-470D-904F-A9454382F73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803106" y="3848251"/>
            <a:ext cx="1219200" cy="6335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BDCF0A-B973-4817-B764-BE017D87CEF5}"/>
              </a:ext>
            </a:extLst>
          </p:cNvPr>
          <p:cNvSpPr txBox="1"/>
          <p:nvPr/>
        </p:nvSpPr>
        <p:spPr>
          <a:xfrm>
            <a:off x="7022306" y="4066338"/>
            <a:ext cx="20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MULTIPLE INPUT SINGLE OUTPUT SYSTEM.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D6841DC-C615-4104-AFA3-402B72A8D425}"/>
              </a:ext>
            </a:extLst>
          </p:cNvPr>
          <p:cNvSpPr/>
          <p:nvPr/>
        </p:nvSpPr>
        <p:spPr>
          <a:xfrm>
            <a:off x="7022306" y="4066337"/>
            <a:ext cx="1816894" cy="830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F518C1-BC38-4E6A-A0B1-A31864A089C8}"/>
              </a:ext>
            </a:extLst>
          </p:cNvPr>
          <p:cNvSpPr txBox="1"/>
          <p:nvPr/>
        </p:nvSpPr>
        <p:spPr>
          <a:xfrm>
            <a:off x="3023602" y="4495955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EVALUATION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OF PERFORMANCE </a:t>
            </a:r>
          </a:p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USING ANN.</a:t>
            </a:r>
            <a:endParaRPr lang="en-US" sz="1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440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DFA19-32A0-4021-AD12-481A86EE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CAAEBA-37BB-47B1-A01C-ED15F9DE3B22}"/>
              </a:ext>
            </a:extLst>
          </p:cNvPr>
          <p:cNvSpPr txBox="1">
            <a:spLocks/>
          </p:cNvSpPr>
          <p:nvPr/>
        </p:nvSpPr>
        <p:spPr>
          <a:xfrm>
            <a:off x="1219200" y="304800"/>
            <a:ext cx="749808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models:-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D706C1-AD28-41BE-8C3D-17369B915F71}"/>
              </a:ext>
            </a:extLst>
          </p:cNvPr>
          <p:cNvSpPr txBox="1">
            <a:spLocks/>
          </p:cNvSpPr>
          <p:nvPr/>
        </p:nvSpPr>
        <p:spPr>
          <a:xfrm>
            <a:off x="1225826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b="1" dirty="0">
                <a:latin typeface="Calibri" panose="020F0502020204030204" pitchFamily="34" charset="0"/>
              </a:rPr>
              <a:t>300km</a:t>
            </a:r>
            <a:r>
              <a:rPr lang="en-US" sz="2000" dirty="0">
                <a:latin typeface="Calibri" panose="020F0502020204030204" pitchFamily="34" charset="0"/>
              </a:rPr>
              <a:t>(100km+100km+100km</a:t>
            </a:r>
            <a:r>
              <a:rPr lang="en-US" sz="2400" dirty="0">
                <a:latin typeface="Calibri" panose="020F0502020204030204" pitchFamily="34" charset="0"/>
              </a:rPr>
              <a:t>) uncompensated transmission line.  (400kv)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Sources- 400kv, 1.2GVA, 50HZ, 3 PHASE</a:t>
            </a:r>
          </a:p>
          <a:p>
            <a:r>
              <a:rPr lang="en-US" sz="2400" dirty="0">
                <a:latin typeface="Calibri" panose="020F0502020204030204" pitchFamily="34" charset="0"/>
              </a:rPr>
              <a:t>CIRCUIT BREAKERS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STANDARD BUS SYSTEM(PHASE TO PHASE)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Load with the rating of </a:t>
            </a:r>
          </a:p>
          <a:p>
            <a:pPr marL="82296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L1: 400kv, 50Mw, 50MvAr, 3 phase</a:t>
            </a:r>
          </a:p>
          <a:p>
            <a:pPr marL="82296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L2: 400kv, 100Mw, 100MvAr, 3 phase</a:t>
            </a:r>
          </a:p>
          <a:p>
            <a:pPr marL="82296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56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443E08-86DE-48A2-82BD-85A05961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D707F-CB27-4565-B5A9-4478309BA4C9}"/>
              </a:ext>
            </a:extLst>
          </p:cNvPr>
          <p:cNvSpPr txBox="1"/>
          <p:nvPr/>
        </p:nvSpPr>
        <p:spPr>
          <a:xfrm>
            <a:off x="152400" y="4828222"/>
            <a:ext cx="4267200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7030A0"/>
                </a:solidFill>
              </a:rPr>
              <a:t>Source 1:- 400kv, 1.2GVA, 50Hz, 3 phase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7030A0"/>
                </a:solidFill>
              </a:rPr>
              <a:t>Source 2:- 400kv, 1.2GVA, 50Hz, 3 phase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Load 1:- 400kv, 50MVAR, 50MW, 50HZ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Load 2:- 400kv, 100MVAR, 50MW, </a:t>
            </a:r>
            <a:r>
              <a:rPr lang="en-US" dirty="0">
                <a:solidFill>
                  <a:srgbClr val="002060"/>
                </a:solidFill>
              </a:rPr>
              <a:t>50HZ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10F58-D561-414F-9DB2-CCB605ADA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7" y="583007"/>
            <a:ext cx="8915400" cy="32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6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39F2505-B67C-4B47-809F-6E29ED930BFB}"/>
              </a:ext>
            </a:extLst>
          </p:cNvPr>
          <p:cNvSpPr txBox="1">
            <a:spLocks/>
          </p:cNvSpPr>
          <p:nvPr/>
        </p:nvSpPr>
        <p:spPr>
          <a:xfrm>
            <a:off x="1219200" y="152400"/>
            <a:ext cx="749808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waveform without filter:-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7725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31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8ECDED-B127-4D56-A633-DA6A63AF20B8}"/>
              </a:ext>
            </a:extLst>
          </p:cNvPr>
          <p:cNvSpPr txBox="1">
            <a:spLocks/>
          </p:cNvSpPr>
          <p:nvPr/>
        </p:nvSpPr>
        <p:spPr>
          <a:xfrm>
            <a:off x="1295400" y="152400"/>
            <a:ext cx="749808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sz="3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 with </a:t>
            </a:r>
            <a:r>
              <a:rPr lang="en-US" sz="360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circuit:-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65336" cy="557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295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8417075</TotalTime>
  <Words>834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 ASA</vt:lpstr>
      <vt:lpstr>Arial</vt:lpstr>
      <vt:lpstr>Arial Rounded MT Bold</vt:lpstr>
      <vt:lpstr>Calibri</vt:lpstr>
      <vt:lpstr>Times New Roman</vt:lpstr>
      <vt:lpstr>Trebuchet MS</vt:lpstr>
      <vt:lpstr>Wingdings</vt:lpstr>
      <vt:lpstr>Wingdings 2</vt:lpstr>
      <vt:lpstr>Wingdings 3</vt:lpstr>
      <vt:lpstr>Facet</vt:lpstr>
      <vt:lpstr>3-phase Fault Detection Of  Transmission Line Using  MATLAB  Simulink .</vt:lpstr>
      <vt:lpstr>Project Outline:-</vt:lpstr>
      <vt:lpstr>Presentation overview:-</vt:lpstr>
      <vt:lpstr>Introduction:-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Application for Fault Analysis</dc:title>
  <dc:creator>Anupam</dc:creator>
  <cp:lastModifiedBy>Hp</cp:lastModifiedBy>
  <cp:revision>104</cp:revision>
  <dcterms:created xsi:type="dcterms:W3CDTF">2006-08-16T00:00:00Z</dcterms:created>
  <dcterms:modified xsi:type="dcterms:W3CDTF">2019-04-25T06:12:53Z</dcterms:modified>
</cp:coreProperties>
</file>