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9958963" cy="19796125"/>
  <p:notesSz cx="6858000" cy="9144000"/>
  <p:defaultTextStyle>
    <a:defPPr>
      <a:defRPr lang="en-US"/>
    </a:defPPr>
    <a:lvl1pPr marL="0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07276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14552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21829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29105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536381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243657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1950934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658210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5">
          <p15:clr>
            <a:srgbClr val="A4A3A4"/>
          </p15:clr>
        </p15:guide>
        <p15:guide id="2" pos="12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0" y="348"/>
      </p:cViewPr>
      <p:guideLst>
        <p:guide orient="horz" pos="6235"/>
        <p:guide pos="125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9622C-891A-4590-A63C-F8A7D0BCEE9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" y="1143000"/>
            <a:ext cx="622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5957D-BD5D-4E3A-9755-7656A466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5957D-BD5D-4E3A-9755-7656A46678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922" y="6149631"/>
            <a:ext cx="33965119" cy="424333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3845" y="11217804"/>
            <a:ext cx="27971274" cy="50590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0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14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21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29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3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4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5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5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599154" y="2286637"/>
            <a:ext cx="39286041" cy="48757123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34090" y="2286637"/>
            <a:ext cx="117199083" cy="48757123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483" y="12720845"/>
            <a:ext cx="33965119" cy="3931730"/>
          </a:xfrm>
        </p:spPr>
        <p:txBody>
          <a:bodyPr anchor="t"/>
          <a:lstStyle>
            <a:lvl1pPr algn="l">
              <a:defRPr sz="149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483" y="8390444"/>
            <a:ext cx="33965119" cy="4330401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0727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14552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21829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82910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53638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24365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195093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6582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4090" y="13334890"/>
            <a:ext cx="78239095" cy="37708870"/>
          </a:xfrm>
        </p:spPr>
        <p:txBody>
          <a:bodyPr/>
          <a:lstStyle>
            <a:lvl1pPr>
              <a:defRPr sz="10500"/>
            </a:lvl1pPr>
            <a:lvl2pPr>
              <a:defRPr sz="90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9165" y="13334890"/>
            <a:ext cx="78246030" cy="37708870"/>
          </a:xfrm>
        </p:spPr>
        <p:txBody>
          <a:bodyPr/>
          <a:lstStyle>
            <a:lvl1pPr>
              <a:defRPr sz="10500"/>
            </a:lvl1pPr>
            <a:lvl2pPr>
              <a:defRPr sz="90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948" y="792763"/>
            <a:ext cx="35963067" cy="3299354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7948" y="4431218"/>
            <a:ext cx="17655481" cy="1846720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07276" indent="0">
              <a:buNone/>
              <a:defRPr sz="7500" b="1"/>
            </a:lvl2pPr>
            <a:lvl3pPr marL="3414552" indent="0">
              <a:buNone/>
              <a:defRPr sz="6700" b="1"/>
            </a:lvl3pPr>
            <a:lvl4pPr marL="5121829" indent="0">
              <a:buNone/>
              <a:defRPr sz="6000" b="1"/>
            </a:lvl4pPr>
            <a:lvl5pPr marL="6829105" indent="0">
              <a:buNone/>
              <a:defRPr sz="6000" b="1"/>
            </a:lvl5pPr>
            <a:lvl6pPr marL="8536381" indent="0">
              <a:buNone/>
              <a:defRPr sz="6000" b="1"/>
            </a:lvl6pPr>
            <a:lvl7pPr marL="10243657" indent="0">
              <a:buNone/>
              <a:defRPr sz="6000" b="1"/>
            </a:lvl7pPr>
            <a:lvl8pPr marL="11950934" indent="0">
              <a:buNone/>
              <a:defRPr sz="6000" b="1"/>
            </a:lvl8pPr>
            <a:lvl9pPr marL="13658210" indent="0">
              <a:buNone/>
              <a:defRPr sz="60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7948" y="6277938"/>
            <a:ext cx="17655481" cy="11405686"/>
          </a:xfrm>
        </p:spPr>
        <p:txBody>
          <a:bodyPr/>
          <a:lstStyle>
            <a:lvl1pPr>
              <a:defRPr sz="9000"/>
            </a:lvl1pPr>
            <a:lvl2pPr>
              <a:defRPr sz="7500"/>
            </a:lvl2pPr>
            <a:lvl3pPr>
              <a:defRPr sz="67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98600" y="4431218"/>
            <a:ext cx="17662417" cy="1846720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07276" indent="0">
              <a:buNone/>
              <a:defRPr sz="7500" b="1"/>
            </a:lvl2pPr>
            <a:lvl3pPr marL="3414552" indent="0">
              <a:buNone/>
              <a:defRPr sz="6700" b="1"/>
            </a:lvl3pPr>
            <a:lvl4pPr marL="5121829" indent="0">
              <a:buNone/>
              <a:defRPr sz="6000" b="1"/>
            </a:lvl4pPr>
            <a:lvl5pPr marL="6829105" indent="0">
              <a:buNone/>
              <a:defRPr sz="6000" b="1"/>
            </a:lvl5pPr>
            <a:lvl6pPr marL="8536381" indent="0">
              <a:buNone/>
              <a:defRPr sz="6000" b="1"/>
            </a:lvl6pPr>
            <a:lvl7pPr marL="10243657" indent="0">
              <a:buNone/>
              <a:defRPr sz="6000" b="1"/>
            </a:lvl7pPr>
            <a:lvl8pPr marL="11950934" indent="0">
              <a:buNone/>
              <a:defRPr sz="6000" b="1"/>
            </a:lvl8pPr>
            <a:lvl9pPr marL="13658210" indent="0">
              <a:buNone/>
              <a:defRPr sz="60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98600" y="6277938"/>
            <a:ext cx="17662417" cy="11405686"/>
          </a:xfrm>
        </p:spPr>
        <p:txBody>
          <a:bodyPr/>
          <a:lstStyle>
            <a:lvl1pPr>
              <a:defRPr sz="9000"/>
            </a:lvl1pPr>
            <a:lvl2pPr>
              <a:defRPr sz="7500"/>
            </a:lvl2pPr>
            <a:lvl3pPr>
              <a:defRPr sz="67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950" y="788179"/>
            <a:ext cx="13146224" cy="3354343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2845" y="788181"/>
            <a:ext cx="22338170" cy="16895444"/>
          </a:xfrm>
        </p:spPr>
        <p:txBody>
          <a:bodyPr/>
          <a:lstStyle>
            <a:lvl1pPr>
              <a:defRPr sz="119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7950" y="4142524"/>
            <a:ext cx="13146224" cy="13541101"/>
          </a:xfrm>
        </p:spPr>
        <p:txBody>
          <a:bodyPr/>
          <a:lstStyle>
            <a:lvl1pPr marL="0" indent="0">
              <a:buNone/>
              <a:defRPr sz="5200"/>
            </a:lvl1pPr>
            <a:lvl2pPr marL="1707276" indent="0">
              <a:buNone/>
              <a:defRPr sz="4500"/>
            </a:lvl2pPr>
            <a:lvl3pPr marL="3414552" indent="0">
              <a:buNone/>
              <a:defRPr sz="3700"/>
            </a:lvl3pPr>
            <a:lvl4pPr marL="5121829" indent="0">
              <a:buNone/>
              <a:defRPr sz="3400"/>
            </a:lvl4pPr>
            <a:lvl5pPr marL="6829105" indent="0">
              <a:buNone/>
              <a:defRPr sz="3400"/>
            </a:lvl5pPr>
            <a:lvl6pPr marL="8536381" indent="0">
              <a:buNone/>
              <a:defRPr sz="3400"/>
            </a:lvl6pPr>
            <a:lvl7pPr marL="10243657" indent="0">
              <a:buNone/>
              <a:defRPr sz="3400"/>
            </a:lvl7pPr>
            <a:lvl8pPr marL="11950934" indent="0">
              <a:buNone/>
              <a:defRPr sz="3400"/>
            </a:lvl8pPr>
            <a:lvl9pPr marL="13658210" indent="0">
              <a:buNone/>
              <a:defRPr sz="3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2236" y="13857288"/>
            <a:ext cx="23975378" cy="1635931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32236" y="1768820"/>
            <a:ext cx="23975378" cy="11877675"/>
          </a:xfrm>
        </p:spPr>
        <p:txBody>
          <a:bodyPr/>
          <a:lstStyle>
            <a:lvl1pPr marL="0" indent="0">
              <a:buNone/>
              <a:defRPr sz="11900"/>
            </a:lvl1pPr>
            <a:lvl2pPr marL="1707276" indent="0">
              <a:buNone/>
              <a:defRPr sz="10500"/>
            </a:lvl2pPr>
            <a:lvl3pPr marL="3414552" indent="0">
              <a:buNone/>
              <a:defRPr sz="9000"/>
            </a:lvl3pPr>
            <a:lvl4pPr marL="5121829" indent="0">
              <a:buNone/>
              <a:defRPr sz="7500"/>
            </a:lvl4pPr>
            <a:lvl5pPr marL="6829105" indent="0">
              <a:buNone/>
              <a:defRPr sz="7500"/>
            </a:lvl5pPr>
            <a:lvl6pPr marL="8536381" indent="0">
              <a:buNone/>
              <a:defRPr sz="7500"/>
            </a:lvl6pPr>
            <a:lvl7pPr marL="10243657" indent="0">
              <a:buNone/>
              <a:defRPr sz="7500"/>
            </a:lvl7pPr>
            <a:lvl8pPr marL="11950934" indent="0">
              <a:buNone/>
              <a:defRPr sz="7500"/>
            </a:lvl8pPr>
            <a:lvl9pPr marL="13658210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2236" y="15493219"/>
            <a:ext cx="23975378" cy="2323294"/>
          </a:xfrm>
        </p:spPr>
        <p:txBody>
          <a:bodyPr/>
          <a:lstStyle>
            <a:lvl1pPr marL="0" indent="0">
              <a:buNone/>
              <a:defRPr sz="5200"/>
            </a:lvl1pPr>
            <a:lvl2pPr marL="1707276" indent="0">
              <a:buNone/>
              <a:defRPr sz="4500"/>
            </a:lvl2pPr>
            <a:lvl3pPr marL="3414552" indent="0">
              <a:buNone/>
              <a:defRPr sz="3700"/>
            </a:lvl3pPr>
            <a:lvl4pPr marL="5121829" indent="0">
              <a:buNone/>
              <a:defRPr sz="3400"/>
            </a:lvl4pPr>
            <a:lvl5pPr marL="6829105" indent="0">
              <a:buNone/>
              <a:defRPr sz="3400"/>
            </a:lvl5pPr>
            <a:lvl6pPr marL="8536381" indent="0">
              <a:buNone/>
              <a:defRPr sz="3400"/>
            </a:lvl6pPr>
            <a:lvl7pPr marL="10243657" indent="0">
              <a:buNone/>
              <a:defRPr sz="3400"/>
            </a:lvl7pPr>
            <a:lvl8pPr marL="11950934" indent="0">
              <a:buNone/>
              <a:defRPr sz="3400"/>
            </a:lvl8pPr>
            <a:lvl9pPr marL="13658210" indent="0">
              <a:buNone/>
              <a:defRPr sz="3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7948" y="792763"/>
            <a:ext cx="35963067" cy="3299354"/>
          </a:xfrm>
          <a:prstGeom prst="rect">
            <a:avLst/>
          </a:prstGeom>
        </p:spPr>
        <p:txBody>
          <a:bodyPr vert="horz" lIns="341455" tIns="170728" rIns="341455" bIns="170728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7948" y="4619098"/>
            <a:ext cx="35963067" cy="13064527"/>
          </a:xfrm>
          <a:prstGeom prst="rect">
            <a:avLst/>
          </a:prstGeom>
        </p:spPr>
        <p:txBody>
          <a:bodyPr vert="horz" lIns="341455" tIns="170728" rIns="341455" bIns="170728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97948" y="18348077"/>
            <a:ext cx="9323758" cy="1053960"/>
          </a:xfrm>
          <a:prstGeom prst="rect">
            <a:avLst/>
          </a:prstGeom>
        </p:spPr>
        <p:txBody>
          <a:bodyPr vert="horz" lIns="341455" tIns="170728" rIns="341455" bIns="1707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E0B6-72B8-0D42-A391-29A862D5DA8A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52646" y="18348077"/>
            <a:ext cx="12653672" cy="1053960"/>
          </a:xfrm>
          <a:prstGeom prst="rect">
            <a:avLst/>
          </a:prstGeom>
        </p:spPr>
        <p:txBody>
          <a:bodyPr vert="horz" lIns="341455" tIns="170728" rIns="341455" bIns="1707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637257" y="18348077"/>
            <a:ext cx="9323758" cy="1053960"/>
          </a:xfrm>
          <a:prstGeom prst="rect">
            <a:avLst/>
          </a:prstGeom>
        </p:spPr>
        <p:txBody>
          <a:bodyPr vert="horz" lIns="341455" tIns="170728" rIns="341455" bIns="1707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07276" rtl="0" eaLnBrk="1" latinLnBrk="0" hangingPunct="1">
        <a:spcBef>
          <a:spcPct val="0"/>
        </a:spcBef>
        <a:buNone/>
        <a:defRPr sz="1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457" indent="-1280457" algn="l" defTabSz="1707276" rtl="0" eaLnBrk="1" latinLnBrk="0" hangingPunct="1">
        <a:spcBef>
          <a:spcPct val="20000"/>
        </a:spcBef>
        <a:buFont typeface="Arial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1pPr>
      <a:lvl2pPr marL="2774324" indent="-1067048" algn="l" defTabSz="170727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2pPr>
      <a:lvl3pPr marL="4268191" indent="-853638" algn="l" defTabSz="1707276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5467" indent="-853638" algn="l" defTabSz="1707276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2743" indent="-853638" algn="l" defTabSz="1707276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390019" indent="-853638" algn="l" defTabSz="170727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097296" indent="-853638" algn="l" defTabSz="170727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4572" indent="-853638" algn="l" defTabSz="170727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511848" indent="-853638" algn="l" defTabSz="170727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07276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14552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1829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29105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536381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43657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0934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658210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9842482" y="1483089"/>
            <a:ext cx="437322" cy="8895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67191"/>
            <a:ext cx="3770492" cy="1659255"/>
            <a:chOff x="261674" y="-423855"/>
            <a:chExt cx="7611998" cy="3429000"/>
          </a:xfrm>
        </p:grpSpPr>
        <p:pic>
          <p:nvPicPr>
            <p:cNvPr id="5" name="Picture 4" descr="SFU_BlockSFUTag_P187_wht_ex.eps"/>
            <p:cNvPicPr>
              <a:picLocks noChangeAspect="1"/>
            </p:cNvPicPr>
            <p:nvPr/>
          </p:nvPicPr>
          <p:blipFill rotWithShape="1">
            <a:blip r:embed="rId3" cstate="print"/>
            <a:srcRect l="1" r="69175"/>
            <a:stretch/>
          </p:blipFill>
          <p:spPr>
            <a:xfrm>
              <a:off x="1896758" y="-423855"/>
              <a:ext cx="3848100" cy="2926081"/>
            </a:xfrm>
            <a:prstGeom prst="rect">
              <a:avLst/>
            </a:prstGeom>
          </p:spPr>
        </p:pic>
        <p:sp>
          <p:nvSpPr>
            <p:cNvPr id="6" name="Title 1"/>
            <p:cNvSpPr txBox="1">
              <a:spLocks/>
            </p:cNvSpPr>
            <p:nvPr/>
          </p:nvSpPr>
          <p:spPr>
            <a:xfrm>
              <a:off x="261674" y="2502226"/>
              <a:ext cx="7611998" cy="502919"/>
            </a:xfrm>
            <a:prstGeom prst="rect">
              <a:avLst/>
            </a:prstGeom>
          </p:spPr>
          <p:txBody>
            <a:bodyPr vert="horz" lIns="412778" tIns="206389" rIns="412778" bIns="206389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2000" dirty="0" smtClean="0">
                  <a:latin typeface="+mj-lt"/>
                  <a:ea typeface="+mj-ea"/>
                  <a:cs typeface="Times New Roman" pitchFamily="18" charset="0"/>
                </a:rPr>
                <a:t>Simon Fraser University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3429000" y="1"/>
            <a:ext cx="32259818" cy="1483088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cs typeface="Times New Roman" pitchFamily="18" charset="0"/>
              </a:rPr>
              <a:t>Rock On</a:t>
            </a:r>
            <a:endParaRPr lang="en-US" sz="4800" b="1" dirty="0">
              <a:cs typeface="Times New Roman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108960" y="977981"/>
            <a:ext cx="35753040" cy="1779155"/>
          </a:xfrm>
          <a:prstGeom prst="rect">
            <a:avLst/>
          </a:prstGeom>
        </p:spPr>
        <p:txBody>
          <a:bodyPr vert="horz" lIns="412712" tIns="206356" rIns="412712" bIns="20635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+mj-lt"/>
                <a:ea typeface="+mj-ea"/>
                <a:cs typeface="Times New Roman" pitchFamily="18" charset="0"/>
              </a:rPr>
              <a:t>TBA: Andy Sun, Jacob Patenaude, </a:t>
            </a:r>
            <a:r>
              <a:rPr lang="en-US" sz="4000" dirty="0">
                <a:latin typeface="+mj-lt"/>
                <a:ea typeface="+mj-ea"/>
                <a:cs typeface="Times New Roman" pitchFamily="18" charset="0"/>
              </a:rPr>
              <a:t>Paul Westlund</a:t>
            </a:r>
            <a:r>
              <a:rPr lang="en-US" sz="4000" dirty="0" smtClean="0">
                <a:latin typeface="+mj-lt"/>
                <a:ea typeface="+mj-ea"/>
                <a:cs typeface="Times New Roman" pitchFamily="18" charset="0"/>
              </a:rPr>
              <a:t>, Siddhant Agrawal,  Wilson Lee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8341252" y="7872096"/>
            <a:ext cx="934215" cy="11525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4833772" y="2877775"/>
            <a:ext cx="10541773" cy="3506739"/>
            <a:chOff x="15260543" y="2877775"/>
            <a:chExt cx="9601200" cy="3065825"/>
          </a:xfrm>
        </p:grpSpPr>
        <p:sp>
          <p:nvSpPr>
            <p:cNvPr id="83" name="Title 1"/>
            <p:cNvSpPr txBox="1">
              <a:spLocks/>
            </p:cNvSpPr>
            <p:nvPr/>
          </p:nvSpPr>
          <p:spPr>
            <a:xfrm>
              <a:off x="15260543" y="2877775"/>
              <a:ext cx="9601200" cy="3065825"/>
            </a:xfrm>
            <a:prstGeom prst="rect">
              <a:avLst/>
            </a:prstGeom>
            <a:ln w="50800" cap="rnd">
              <a:solidFill>
                <a:schemeClr val="accent1">
                  <a:lumMod val="75000"/>
                </a:schemeClr>
              </a:solidFill>
            </a:ln>
          </p:spPr>
          <p:txBody>
            <a:bodyPr vert="horz" lIns="412712" tIns="206356" rIns="412712" bIns="206356" rtlCol="0" anchor="t" anchorCtr="0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endParaRPr lang="en-US" sz="2800" dirty="0" smtClean="0">
                <a:ea typeface="+mj-ea"/>
                <a:cs typeface="+mj-cs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501759" y="3752523"/>
              <a:ext cx="9039502" cy="160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Tx/>
                <a:buChar char="-"/>
              </a:pPr>
              <a:r>
                <a:rPr lang="en-US" sz="3600" dirty="0" smtClean="0"/>
                <a:t>Compare existing gesture/object detection method against a neural network</a:t>
              </a:r>
            </a:p>
            <a:p>
              <a:pPr marL="457200" indent="-457200">
                <a:buFontTx/>
                <a:buChar char="-"/>
              </a:pPr>
              <a:r>
                <a:rPr lang="en-US" sz="3600" dirty="0" smtClean="0"/>
                <a:t>Play rock paper scissors</a:t>
              </a:r>
              <a:endParaRPr lang="en-US" sz="3600" dirty="0"/>
            </a:p>
          </p:txBody>
        </p:sp>
      </p:grpSp>
      <p:sp>
        <p:nvSpPr>
          <p:cNvPr id="90" name="Title 1"/>
          <p:cNvSpPr txBox="1">
            <a:spLocks/>
          </p:cNvSpPr>
          <p:nvPr/>
        </p:nvSpPr>
        <p:spPr>
          <a:xfrm>
            <a:off x="15098618" y="14154714"/>
            <a:ext cx="10276927" cy="4188541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800" dirty="0" smtClean="0">
              <a:ea typeface="+mj-ea"/>
              <a:cs typeface="+mj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544800" y="14533129"/>
            <a:ext cx="947886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CONCLUSIONS</a:t>
            </a:r>
            <a:endParaRPr lang="en-US" sz="3000" dirty="0" smtClean="0"/>
          </a:p>
          <a:p>
            <a:pPr algn="ctr"/>
            <a:r>
              <a:rPr lang="en-US" sz="3000" dirty="0"/>
              <a:t>at least its </a:t>
            </a:r>
            <a:r>
              <a:rPr lang="en-US" sz="3000" dirty="0" smtClean="0"/>
              <a:t>better accuracy </a:t>
            </a:r>
            <a:r>
              <a:rPr lang="en-US" sz="3000" dirty="0"/>
              <a:t>than </a:t>
            </a:r>
            <a:r>
              <a:rPr lang="en-US" sz="3000" dirty="0" smtClean="0"/>
              <a:t>sift</a:t>
            </a:r>
          </a:p>
          <a:p>
            <a:pPr algn="ctr"/>
            <a:r>
              <a:rPr lang="en-US" sz="3000" dirty="0" smtClean="0"/>
              <a:t>But slower</a:t>
            </a:r>
            <a:endParaRPr lang="en-US" sz="3000" dirty="0"/>
          </a:p>
          <a:p>
            <a:pPr algn="ctr"/>
            <a:r>
              <a:rPr lang="en-US" sz="3000" dirty="0"/>
              <a:t>small sample data size -&gt; could use data augmentation to increase (supported by </a:t>
            </a:r>
            <a:r>
              <a:rPr lang="en-US" sz="3000" dirty="0" err="1"/>
              <a:t>keras</a:t>
            </a:r>
            <a:r>
              <a:rPr lang="en-US" sz="3000" dirty="0"/>
              <a:t>, </a:t>
            </a:r>
            <a:r>
              <a:rPr lang="en-US" sz="3000" dirty="0" err="1"/>
              <a:t>dunno</a:t>
            </a:r>
            <a:r>
              <a:rPr lang="en-US" sz="3000" dirty="0"/>
              <a:t> how 2 do</a:t>
            </a:r>
            <a:endParaRPr lang="en-US" sz="3000" dirty="0"/>
          </a:p>
        </p:txBody>
      </p:sp>
      <p:sp>
        <p:nvSpPr>
          <p:cNvPr id="93" name="Title 1"/>
          <p:cNvSpPr txBox="1">
            <a:spLocks/>
          </p:cNvSpPr>
          <p:nvPr/>
        </p:nvSpPr>
        <p:spPr>
          <a:xfrm>
            <a:off x="2075304" y="2877775"/>
            <a:ext cx="10013101" cy="15498715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800" dirty="0" smtClean="0">
              <a:ea typeface="+mj-ea"/>
              <a:cs typeface="+mj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05222" y="3104052"/>
            <a:ext cx="94248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/>
              <a:t>SIFT - Scale-Invariant Feature </a:t>
            </a:r>
            <a:r>
              <a:rPr lang="en-US" sz="4000" b="1" dirty="0" smtClean="0"/>
              <a:t>Transform</a:t>
            </a:r>
          </a:p>
          <a:p>
            <a:pPr algn="ctr">
              <a:spcAft>
                <a:spcPts val="600"/>
              </a:spcAft>
            </a:pPr>
            <a:endParaRPr lang="en-US" sz="2000" dirty="0"/>
          </a:p>
          <a:p>
            <a:pPr algn="ctr">
              <a:spcAft>
                <a:spcPts val="600"/>
              </a:spcAft>
            </a:pPr>
            <a:r>
              <a:rPr lang="en-US" sz="3000" dirty="0"/>
              <a:t>Feature Detection Algorithm by David </a:t>
            </a:r>
            <a:r>
              <a:rPr lang="en-US" sz="3000" dirty="0" smtClean="0"/>
              <a:t>Lowe</a:t>
            </a:r>
            <a:endParaRPr lang="en-US" sz="2000" dirty="0"/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Images transformed </a:t>
            </a:r>
            <a:r>
              <a:rPr lang="en-US" sz="1200" dirty="0"/>
              <a:t>into scale-space by creating image pyramid, at each level, difference-of-Gaussian (DOG) is found for </a:t>
            </a:r>
            <a:r>
              <a:rPr lang="en-US" sz="1200" dirty="0" smtClean="0"/>
              <a:t>image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Using </a:t>
            </a:r>
            <a:r>
              <a:rPr lang="en-US" sz="1200" dirty="0"/>
              <a:t>DOG, keypoints are computed by comparing each pixel to its 26 neighbours to find </a:t>
            </a:r>
            <a:r>
              <a:rPr lang="en-US" sz="1200" dirty="0" smtClean="0"/>
              <a:t>areas </a:t>
            </a:r>
            <a:r>
              <a:rPr lang="en-US" sz="1200" dirty="0"/>
              <a:t>of high curvature or </a:t>
            </a:r>
            <a:r>
              <a:rPr lang="en-US" sz="1200" dirty="0" smtClean="0"/>
              <a:t>contrast</a:t>
            </a:r>
            <a:endParaRPr lang="en-US" sz="1200" dirty="0"/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Keypoint </a:t>
            </a:r>
            <a:r>
              <a:rPr lang="en-US" sz="1200" dirty="0"/>
              <a:t>descriptors are calculated by sampling regions around keypoint and calculating image gradient per </a:t>
            </a:r>
            <a:r>
              <a:rPr lang="en-US" sz="1200" dirty="0" smtClean="0"/>
              <a:t>sample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Regions </a:t>
            </a:r>
            <a:r>
              <a:rPr lang="en-US" sz="1200" dirty="0"/>
              <a:t>are then clustered together to form orientation histograms; orientation vector is then normalized along the largest gradient sample to achieve local rotational </a:t>
            </a:r>
            <a:r>
              <a:rPr lang="en-US" sz="1200" dirty="0" smtClean="0"/>
              <a:t>invariance</a:t>
            </a:r>
            <a:endParaRPr lang="en-US" sz="1200" dirty="0"/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Keypoints </a:t>
            </a:r>
            <a:r>
              <a:rPr lang="en-US" sz="1200" dirty="0"/>
              <a:t>can then be matched based on Euclidean distance of descriptors, allowing for recognition of model </a:t>
            </a:r>
            <a:r>
              <a:rPr lang="en-US" sz="1200" dirty="0" smtClean="0"/>
              <a:t>objects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400" dirty="0"/>
              <a:t>SIFT on Rock, Paper, </a:t>
            </a:r>
            <a:r>
              <a:rPr lang="en-US" sz="1400" dirty="0" smtClean="0"/>
              <a:t>Scissors</a:t>
            </a: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Theory: Hand gestures such as Rock, Paper, and Scissors have salient curvature-based features for SIFT to pick </a:t>
            </a:r>
            <a:r>
              <a:rPr lang="en-US" sz="1400" dirty="0" smtClean="0"/>
              <a:t>up</a:t>
            </a: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Practice: True, but keypoints are few per pose, </a:t>
            </a:r>
            <a:r>
              <a:rPr lang="en-US" sz="1400" dirty="0" smtClean="0"/>
              <a:t>average </a:t>
            </a:r>
            <a:r>
              <a:rPr lang="en-US" sz="1400" dirty="0"/>
              <a:t>~10.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28047029" y="3009797"/>
            <a:ext cx="10176932" cy="15498715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800" dirty="0" smtClean="0">
              <a:ea typeface="+mj-ea"/>
              <a:cs typeface="+mj-cs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2400572" y="3755006"/>
            <a:ext cx="9296128" cy="3909301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800" dirty="0" smtClean="0">
              <a:ea typeface="+mj-ea"/>
              <a:cs typeface="+mj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995118" y="8701530"/>
            <a:ext cx="4007828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</a:t>
            </a:r>
            <a:r>
              <a:rPr lang="en-US" dirty="0" smtClean="0"/>
              <a:t>PICS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352631" y="8838119"/>
            <a:ext cx="4007828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</a:t>
            </a:r>
            <a:r>
              <a:rPr lang="en-US" dirty="0" smtClean="0"/>
              <a:t>PICS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909005" y="11238314"/>
            <a:ext cx="409394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TECHNICAL</a:t>
            </a:r>
          </a:p>
          <a:p>
            <a:pPr algn="ctr"/>
            <a:r>
              <a:rPr lang="en-US" dirty="0" smtClean="0"/>
              <a:t>PIC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1309575" y="15080049"/>
            <a:ext cx="409394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TECHNICAL</a:t>
            </a:r>
          </a:p>
          <a:p>
            <a:pPr algn="ctr"/>
            <a:r>
              <a:rPr lang="en-US" dirty="0" smtClean="0"/>
              <a:t>DESC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754893" y="14807402"/>
            <a:ext cx="409394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TECHNICAL</a:t>
            </a:r>
          </a:p>
          <a:p>
            <a:pPr algn="ctr"/>
            <a:r>
              <a:rPr lang="en-US" dirty="0" smtClean="0"/>
              <a:t>DESC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098618" y="3021715"/>
            <a:ext cx="9925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MOTIVATION</a:t>
            </a:r>
            <a:endParaRPr lang="en-US" sz="5400" dirty="0"/>
          </a:p>
        </p:txBody>
      </p:sp>
      <p:sp>
        <p:nvSpPr>
          <p:cNvPr id="33" name="TextBox 32"/>
          <p:cNvSpPr txBox="1"/>
          <p:nvPr/>
        </p:nvSpPr>
        <p:spPr>
          <a:xfrm>
            <a:off x="28413556" y="3106168"/>
            <a:ext cx="94248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 smtClean="0"/>
              <a:t>Neural Network</a:t>
            </a:r>
          </a:p>
          <a:p>
            <a:pPr algn="ctr">
              <a:spcAft>
                <a:spcPts val="600"/>
              </a:spcAft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Started with baseline network (</a:t>
            </a:r>
            <a:r>
              <a:rPr lang="en-US" sz="1200" b="1" dirty="0" smtClean="0"/>
              <a:t>further explanation needed</a:t>
            </a:r>
            <a:r>
              <a:rPr lang="en-US" sz="1200" dirty="0" smtClean="0"/>
              <a:t>)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Came up with some ways to tweak: size, </a:t>
            </a:r>
            <a:r>
              <a:rPr lang="en-US" sz="1200" dirty="0" err="1" smtClean="0"/>
              <a:t>num</a:t>
            </a:r>
            <a:r>
              <a:rPr lang="en-US" sz="1200" dirty="0" smtClean="0"/>
              <a:t> layers, dropout layers, loss function tweaks, optimizer tweaks, rates, momentum, etc.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some networks redundant, little tweaks that made no </a:t>
            </a:r>
            <a:r>
              <a:rPr lang="en-US" sz="1200" dirty="0" smtClean="0"/>
              <a:t>improvements</a:t>
            </a:r>
            <a:endParaRPr lang="en-US" sz="1200" dirty="0" smtClean="0"/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classification </a:t>
            </a:r>
            <a:r>
              <a:rPr lang="en-US" sz="1200" dirty="0"/>
              <a:t>scores for almost all images were 1 for predicted class and 0 for </a:t>
            </a:r>
            <a:r>
              <a:rPr lang="en-US" sz="1200" dirty="0" err="1"/>
              <a:t>everyuthing</a:t>
            </a:r>
            <a:r>
              <a:rPr lang="en-US" sz="1200" dirty="0"/>
              <a:t> </a:t>
            </a:r>
            <a:r>
              <a:rPr lang="en-US" sz="1200" dirty="0" smtClean="0"/>
              <a:t>else =&gt; </a:t>
            </a:r>
            <a:r>
              <a:rPr lang="en-US" sz="1200" dirty="0"/>
              <a:t>really steep </a:t>
            </a:r>
            <a:r>
              <a:rPr lang="en-US" sz="1200" dirty="0" err="1"/>
              <a:t>softmax</a:t>
            </a:r>
            <a:r>
              <a:rPr lang="en-US" sz="1200" dirty="0"/>
              <a:t> result, when wrong it was really wrong (not even </a:t>
            </a:r>
            <a:r>
              <a:rPr lang="en-US" sz="1200" dirty="0" smtClean="0"/>
              <a:t>close)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training </a:t>
            </a:r>
            <a:r>
              <a:rPr lang="en-US" sz="1200" dirty="0" err="1"/>
              <a:t>acc</a:t>
            </a:r>
            <a:r>
              <a:rPr lang="en-US" sz="1200" dirty="0"/>
              <a:t> was almost always 100% for every network, validation accuracy hovered around 80% for most networks, validation accuracy found to oscillate quite a bit around 80-90% range -&gt; used momentum, above 90% validation accuracy rare (possibly stuck in local minima), hard to get past due to small sample data </a:t>
            </a:r>
            <a:r>
              <a:rPr lang="en-US" sz="1200" dirty="0" smtClean="0"/>
              <a:t>size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Network7 (</a:t>
            </a:r>
            <a:r>
              <a:rPr lang="en-US" sz="1200" b="1" dirty="0" smtClean="0"/>
              <a:t>Explain what network 7 is</a:t>
            </a:r>
            <a:r>
              <a:rPr lang="en-US" sz="1200" dirty="0" smtClean="0"/>
              <a:t>) </a:t>
            </a:r>
            <a:r>
              <a:rPr lang="en-US" sz="1200" dirty="0"/>
              <a:t>is the best </a:t>
            </a:r>
            <a:r>
              <a:rPr lang="en-US" sz="1200" dirty="0" smtClean="0"/>
              <a:t>- </a:t>
            </a:r>
            <a:r>
              <a:rPr lang="en-US" sz="1200" dirty="0"/>
              <a:t>215/215 </a:t>
            </a:r>
            <a:r>
              <a:rPr lang="en-US" sz="1200" dirty="0" smtClean="0"/>
              <a:t>training, </a:t>
            </a:r>
            <a:r>
              <a:rPr lang="en-US" sz="1200" dirty="0"/>
              <a:t>177/196 </a:t>
            </a:r>
            <a:r>
              <a:rPr lang="en-US" sz="1200" dirty="0" smtClean="0"/>
              <a:t>test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smtClean="0"/>
              <a:t>300 </a:t>
            </a:r>
            <a:r>
              <a:rPr lang="en-US" sz="1200" dirty="0"/>
              <a:t>epochs using all 215 training samples per, validating against all test samples </a:t>
            </a:r>
            <a:r>
              <a:rPr lang="en-US" sz="1200" dirty="0" smtClean="0"/>
              <a:t>per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345" y="10794697"/>
            <a:ext cx="8477250" cy="2966390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28357720" y="3755007"/>
            <a:ext cx="9542119" cy="3365806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800" dirty="0" smtClean="0">
              <a:ea typeface="+mj-ea"/>
              <a:cs typeface="+mj-cs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435785" y="14154714"/>
            <a:ext cx="9296128" cy="3909301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800" dirty="0" smtClean="0">
              <a:ea typeface="+mj-ea"/>
              <a:cs typeface="+mj-cs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8477906" y="14305217"/>
            <a:ext cx="9296128" cy="3909301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800" dirty="0" smtClean="0">
              <a:ea typeface="+mj-ea"/>
              <a:cs typeface="+mj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4647" y="8242243"/>
            <a:ext cx="13792987" cy="4570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406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Rock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Constrained Latent Support Vector Machines:  An Application to Weakly Supervised Action Classification</dc:title>
  <dc:creator>Greg Mori</dc:creator>
  <cp:lastModifiedBy>Jacob Patenaude</cp:lastModifiedBy>
  <cp:revision>20</cp:revision>
  <dcterms:created xsi:type="dcterms:W3CDTF">2014-11-05T21:03:58Z</dcterms:created>
  <dcterms:modified xsi:type="dcterms:W3CDTF">2016-12-02T21:25:31Z</dcterms:modified>
</cp:coreProperties>
</file>