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711" r:id="rId1"/>
  </p:sldMasterIdLst>
  <p:notesMasterIdLst>
    <p:notesMasterId r:id="rId8"/>
  </p:notesMasterIdLst>
  <p:handoutMasterIdLst>
    <p:handoutMasterId r:id="rId9"/>
  </p:handoutMasterIdLst>
  <p:sldIdLst>
    <p:sldId id="1632" r:id="rId2"/>
    <p:sldId id="1633" r:id="rId3"/>
    <p:sldId id="1628" r:id="rId4"/>
    <p:sldId id="1629" r:id="rId5"/>
    <p:sldId id="1630" r:id="rId6"/>
    <p:sldId id="1634" r:id="rId7"/>
  </p:sldIdLst>
  <p:sldSz cx="9144000" cy="6858000" type="screen4x3"/>
  <p:notesSz cx="6797675" cy="9926638"/>
  <p:custDataLst>
    <p:tags r:id="rId10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826">
          <p15:clr>
            <a:srgbClr val="A4A3A4"/>
          </p15:clr>
        </p15:guide>
        <p15:guide id="2" orient="horz" pos="1282">
          <p15:clr>
            <a:srgbClr val="A4A3A4"/>
          </p15:clr>
        </p15:guide>
        <p15:guide id="3" orient="horz" pos="4114">
          <p15:clr>
            <a:srgbClr val="A4A3A4"/>
          </p15:clr>
        </p15:guide>
        <p15:guide id="4" orient="horz" pos="2620">
          <p15:clr>
            <a:srgbClr val="A4A3A4"/>
          </p15:clr>
        </p15:guide>
        <p15:guide id="5" orient="horz" pos="881">
          <p15:clr>
            <a:srgbClr val="A4A3A4"/>
          </p15:clr>
        </p15:guide>
        <p15:guide id="6" orient="horz" pos="797">
          <p15:clr>
            <a:srgbClr val="A4A3A4"/>
          </p15:clr>
        </p15:guide>
        <p15:guide id="7" orient="horz" pos="1522">
          <p15:clr>
            <a:srgbClr val="A4A3A4"/>
          </p15:clr>
        </p15:guide>
        <p15:guide id="8" orient="horz" pos="2225">
          <p15:clr>
            <a:srgbClr val="A4A3A4"/>
          </p15:clr>
        </p15:guide>
        <p15:guide id="9" orient="horz" pos="3032">
          <p15:clr>
            <a:srgbClr val="A4A3A4"/>
          </p15:clr>
        </p15:guide>
        <p15:guide id="10" orient="horz">
          <p15:clr>
            <a:srgbClr val="A4A3A4"/>
          </p15:clr>
        </p15:guide>
        <p15:guide id="11" orient="horz" pos="2660">
          <p15:clr>
            <a:srgbClr val="A4A3A4"/>
          </p15:clr>
        </p15:guide>
        <p15:guide id="12" pos="2757">
          <p15:clr>
            <a:srgbClr val="A4A3A4"/>
          </p15:clr>
        </p15:guide>
        <p15:guide id="13" pos="5106">
          <p15:clr>
            <a:srgbClr val="A4A3A4"/>
          </p15:clr>
        </p15:guide>
        <p15:guide id="14" pos="4533">
          <p15:clr>
            <a:srgbClr val="A4A3A4"/>
          </p15:clr>
        </p15:guide>
        <p15:guide id="15" pos="4723">
          <p15:clr>
            <a:srgbClr val="A4A3A4"/>
          </p15:clr>
        </p15:guide>
        <p15:guide id="16" pos="3547">
          <p15:clr>
            <a:srgbClr val="A4A3A4"/>
          </p15:clr>
        </p15:guide>
        <p15:guide id="17" pos="627">
          <p15:clr>
            <a:srgbClr val="A4A3A4"/>
          </p15:clr>
        </p15:guide>
        <p15:guide id="18" pos="201">
          <p15:clr>
            <a:srgbClr val="A4A3A4"/>
          </p15:clr>
        </p15:guide>
        <p15:guide id="19" pos="338">
          <p15:clr>
            <a:srgbClr val="A4A3A4"/>
          </p15:clr>
        </p15:guide>
        <p15:guide id="20" pos="2600">
          <p15:clr>
            <a:srgbClr val="A4A3A4"/>
          </p15:clr>
        </p15:guide>
        <p15:guide id="21" pos="2621">
          <p15:clr>
            <a:srgbClr val="A4A3A4"/>
          </p15:clr>
        </p15:guide>
        <p15:guide id="22" pos="5101">
          <p15:clr>
            <a:srgbClr val="A4A3A4"/>
          </p15:clr>
        </p15:guide>
        <p15:guide id="23" pos="4589">
          <p15:clr>
            <a:srgbClr val="A4A3A4"/>
          </p15:clr>
        </p15:guide>
        <p15:guide id="24" pos="56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2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nauf" initials="KNF" lastIdx="1" clrIdx="0"/>
  <p:cmAuthor id="1" name="JW" initials="JW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F8DB9"/>
    <a:srgbClr val="4C6C9C"/>
    <a:srgbClr val="9DB1CF"/>
    <a:srgbClr val="E9EFF7"/>
    <a:srgbClr val="BFBFBF"/>
    <a:srgbClr val="DCE6F1"/>
    <a:srgbClr val="244062"/>
    <a:srgbClr val="D8E2EC"/>
    <a:srgbClr val="C30C3E"/>
    <a:srgbClr val="36A7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FD0F851-EC5A-4D38-B0AD-8093EC10F338}" styleName="Helle Formatvorlage 1 - Akz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DA37D80-6434-44D0-A028-1B22A696006F}" styleName="Helle Formatvorlage 3 - Akz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Helle Formatvorlage 3 - Akz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Helle Formatvorlage 1 - Akz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A488322-F2BA-4B5B-9748-0D474271808F}" styleName="Mittlere Formatvorlage 3 - 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56" autoAdjust="0"/>
    <p:restoredTop sz="93239" autoAdjust="0"/>
  </p:normalViewPr>
  <p:slideViewPr>
    <p:cSldViewPr snapToGrid="0" snapToObjects="1" showGuides="1">
      <p:cViewPr varScale="1">
        <p:scale>
          <a:sx n="119" d="100"/>
          <a:sy n="119" d="100"/>
        </p:scale>
        <p:origin x="1362" y="-126"/>
      </p:cViewPr>
      <p:guideLst>
        <p:guide orient="horz" pos="1826"/>
        <p:guide orient="horz" pos="1282"/>
        <p:guide orient="horz" pos="4114"/>
        <p:guide orient="horz" pos="2620"/>
        <p:guide orient="horz" pos="881"/>
        <p:guide orient="horz" pos="797"/>
        <p:guide orient="horz" pos="1522"/>
        <p:guide orient="horz" pos="2225"/>
        <p:guide orient="horz" pos="3032"/>
        <p:guide orient="horz"/>
        <p:guide orient="horz" pos="2660"/>
        <p:guide pos="2757"/>
        <p:guide pos="5106"/>
        <p:guide pos="4533"/>
        <p:guide pos="4723"/>
        <p:guide pos="3547"/>
        <p:guide pos="627"/>
        <p:guide pos="201"/>
        <p:guide pos="338"/>
        <p:guide pos="2600"/>
        <p:guide pos="2621"/>
        <p:guide pos="5101"/>
        <p:guide pos="4589"/>
        <p:guide pos="5640"/>
      </p:guideLst>
    </p:cSldViewPr>
  </p:slideViewPr>
  <p:outlineViewPr>
    <p:cViewPr>
      <p:scale>
        <a:sx n="33" d="100"/>
        <a:sy n="33" d="100"/>
      </p:scale>
      <p:origin x="0" y="34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notesViewPr>
    <p:cSldViewPr snapToGrid="0" snapToObjects="1" showGuides="1">
      <p:cViewPr varScale="1">
        <p:scale>
          <a:sx n="82" d="100"/>
          <a:sy n="82" d="100"/>
        </p:scale>
        <p:origin x="-3090" y="-90"/>
      </p:cViewPr>
      <p:guideLst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5" y="6"/>
            <a:ext cx="2944926" cy="496965"/>
          </a:xfrm>
          <a:prstGeom prst="rect">
            <a:avLst/>
          </a:prstGeom>
        </p:spPr>
        <p:txBody>
          <a:bodyPr vert="horz" lIns="90983" tIns="45492" rIns="90983" bIns="45492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1181" y="6"/>
            <a:ext cx="2944926" cy="496965"/>
          </a:xfrm>
          <a:prstGeom prst="rect">
            <a:avLst/>
          </a:prstGeom>
        </p:spPr>
        <p:txBody>
          <a:bodyPr vert="horz" lIns="90983" tIns="45492" rIns="90983" bIns="45492" rtlCol="0"/>
          <a:lstStyle>
            <a:lvl1pPr algn="r">
              <a:defRPr sz="1200"/>
            </a:lvl1pPr>
          </a:lstStyle>
          <a:p>
            <a:fld id="{AE647B52-9B39-4B83-AACC-4B76C1BD3F26}" type="datetimeFigureOut">
              <a:rPr lang="en-US" smtClean="0"/>
              <a:t>8/12/2020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5" y="9428097"/>
            <a:ext cx="2944926" cy="496965"/>
          </a:xfrm>
          <a:prstGeom prst="rect">
            <a:avLst/>
          </a:prstGeom>
        </p:spPr>
        <p:txBody>
          <a:bodyPr vert="horz" lIns="90983" tIns="45492" rIns="90983" bIns="45492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1181" y="9428097"/>
            <a:ext cx="2944926" cy="496965"/>
          </a:xfrm>
          <a:prstGeom prst="rect">
            <a:avLst/>
          </a:prstGeom>
        </p:spPr>
        <p:txBody>
          <a:bodyPr vert="horz" lIns="90983" tIns="45492" rIns="90983" bIns="45492" rtlCol="0" anchor="b"/>
          <a:lstStyle>
            <a:lvl1pPr algn="r">
              <a:defRPr sz="1200"/>
            </a:lvl1pPr>
          </a:lstStyle>
          <a:p>
            <a:fld id="{96F885C6-C331-46C2-98F3-B01A04D3216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5794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7" y="12"/>
            <a:ext cx="2948068" cy="496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366" tIns="45682" rIns="91366" bIns="45682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041" y="12"/>
            <a:ext cx="2948068" cy="496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366" tIns="45682" rIns="91366" bIns="45682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5988" y="742950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657" y="4718012"/>
            <a:ext cx="5434370" cy="4464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366" tIns="45682" rIns="91366" bIns="4568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 smtClean="0"/>
              <a:t>Textmasterformate durch Klicken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7" y="9428102"/>
            <a:ext cx="2948068" cy="496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366" tIns="45682" rIns="91366" bIns="45682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041" y="9428102"/>
            <a:ext cx="2948068" cy="496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366" tIns="45682" rIns="91366" bIns="45682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338E253B-CB95-44A7-8286-16DEA12F1119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923852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54050" y="808038"/>
            <a:ext cx="5310188" cy="398303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1859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de-DE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EA789B-F8B7-4CFD-8AC5-27637D04C28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645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3907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altLang="de-DE" smtClean="0"/>
          </a:p>
        </p:txBody>
      </p:sp>
      <p:sp>
        <p:nvSpPr>
          <p:cNvPr id="123908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1363" indent="-2841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1413" indent="-2270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98613" indent="-2270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5813" indent="-2270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3013" indent="-227013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0213" indent="-227013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7413" indent="-227013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4613" indent="-227013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4861796-8B1D-4BF6-86D7-DD75FEFCD290}" type="slidenum">
              <a:rPr lang="de-DE" altLang="de-DE" smtClean="0">
                <a:solidFill>
                  <a:srgbClr val="000000"/>
                </a:solidFill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de-DE" altLang="de-DE" smtClean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33968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901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35"/>
            <a:ext cx="7772400" cy="1470025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>
              <a:solidFill>
                <a:prstClr val="black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>
              <a:solidFill>
                <a:prstClr val="black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0B5611-4478-4014-82FB-41BAFC5371FB}" type="slidenum">
              <a:rPr lang="de-DE" smtClean="0">
                <a:solidFill>
                  <a:prstClr val="black"/>
                </a:solidFill>
              </a:rPr>
              <a:pPr>
                <a:defRPr/>
              </a:pPr>
              <a:t>‹Nr.›</a:t>
            </a:fld>
            <a:endParaRPr lang="de-DE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262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>
              <a:solidFill>
                <a:prstClr val="black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>
              <a:solidFill>
                <a:prstClr val="black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9694F7-938F-4435-B764-79467061E7AC}" type="slidenum">
              <a:rPr lang="de-DE" smtClean="0">
                <a:solidFill>
                  <a:prstClr val="black"/>
                </a:solidFill>
              </a:rPr>
              <a:pPr>
                <a:defRPr/>
              </a:pPr>
              <a:t>‹Nr.›</a:t>
            </a:fld>
            <a:endParaRPr lang="de-DE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7199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86568" y="635000"/>
            <a:ext cx="2249487" cy="5818188"/>
          </a:xfrm>
        </p:spPr>
        <p:txBody>
          <a:bodyPr vert="eaVert"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4925" y="635000"/>
            <a:ext cx="6599238" cy="5818188"/>
          </a:xfrm>
        </p:spPr>
        <p:txBody>
          <a:bodyPr vert="eaVert"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>
              <a:solidFill>
                <a:prstClr val="black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>
              <a:solidFill>
                <a:prstClr val="black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21A446-AD29-49FE-AB32-44A18BDC389E}" type="slidenum">
              <a:rPr lang="de-DE" smtClean="0">
                <a:solidFill>
                  <a:prstClr val="black"/>
                </a:solidFill>
              </a:rPr>
              <a:pPr>
                <a:defRPr/>
              </a:pPr>
              <a:t>‹Nr.›</a:t>
            </a:fld>
            <a:endParaRPr lang="de-DE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1800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35"/>
            <a:ext cx="7772400" cy="1470025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>
              <a:solidFill>
                <a:prstClr val="black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>
              <a:solidFill>
                <a:prstClr val="black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0B5611-4478-4014-82FB-41BAFC5371FB}" type="slidenum">
              <a:rPr lang="de-DE" smtClean="0">
                <a:solidFill>
                  <a:prstClr val="black"/>
                </a:solidFill>
              </a:rPr>
              <a:pPr>
                <a:defRPr/>
              </a:pPr>
              <a:t>‹Nr.›</a:t>
            </a:fld>
            <a:endParaRPr lang="de-DE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3212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>
              <a:solidFill>
                <a:prstClr val="black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>
              <a:solidFill>
                <a:prstClr val="black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57BFDC-3999-4FC3-A98A-916559FD8CC2}" type="slidenum">
              <a:rPr lang="de-DE" smtClean="0">
                <a:solidFill>
                  <a:prstClr val="black"/>
                </a:solidFill>
              </a:rPr>
              <a:pPr>
                <a:defRPr/>
              </a:pPr>
              <a:t>‹Nr.›</a:t>
            </a:fld>
            <a:endParaRPr lang="de-DE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78577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>
              <a:solidFill>
                <a:prstClr val="black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>
              <a:solidFill>
                <a:prstClr val="black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CB17F0-058E-44CC-A134-88C91917CAF4}" type="slidenum">
              <a:rPr lang="de-DE" smtClean="0">
                <a:solidFill>
                  <a:prstClr val="black"/>
                </a:solidFill>
              </a:rPr>
              <a:pPr>
                <a:defRPr/>
              </a:pPr>
              <a:t>‹Nr.›</a:t>
            </a:fld>
            <a:endParaRPr lang="de-DE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41134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infügen von T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5969" name="think-cell Folie" r:id="rId5" imgW="270" imgH="270" progId="TCLayout.ActiveDocument.1">
                  <p:embed/>
                </p:oleObj>
              </mc:Choice>
              <mc:Fallback>
                <p:oleObj name="think-cell Folie" r:id="rId5" imgW="270" imgH="270" progId="TCLayout.ActiveDocument.1">
                  <p:embed/>
                  <p:pic>
                    <p:nvPicPr>
                      <p:cNvPr id="2" name="Objek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5F19B174-798D-4867-9FC4-81CF72D8E3F3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</a:pPr>
            <a:endParaRPr lang="en-US" sz="2400" b="0" i="0" baseline="0" dirty="0"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1" name="Titel 10"/>
          <p:cNvSpPr>
            <a:spLocks noGrp="1"/>
          </p:cNvSpPr>
          <p:nvPr>
            <p:ph type="title" hasCustomPrompt="1"/>
          </p:nvPr>
        </p:nvSpPr>
        <p:spPr>
          <a:xfrm>
            <a:off x="144000" y="144000"/>
            <a:ext cx="7916267" cy="360040"/>
          </a:xfrm>
          <a:prstGeom prst="rect">
            <a:avLst/>
          </a:prstGeom>
        </p:spPr>
        <p:txBody>
          <a:bodyPr/>
          <a:lstStyle>
            <a:lvl1pPr>
              <a:lnSpc>
                <a:spcPts val="2600"/>
              </a:lnSpc>
              <a:defRPr sz="2400" b="0"/>
            </a:lvl1pPr>
          </a:lstStyle>
          <a:p>
            <a:r>
              <a:rPr lang="en-US"/>
              <a:t>Titelmasterformat durch Klicken bearbeiten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9F1F27-A05E-4A74-A32D-4B8916BBAB3B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‹Nr.›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7695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3000"/>
            <a:ext cx="9144000" cy="549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platzhalter 18"/>
          <p:cNvSpPr>
            <a:spLocks noGrp="1"/>
          </p:cNvSpPr>
          <p:nvPr>
            <p:ph type="body" sz="quarter" idx="13"/>
          </p:nvPr>
        </p:nvSpPr>
        <p:spPr>
          <a:xfrm>
            <a:off x="0" y="1771603"/>
            <a:ext cx="7311612" cy="939848"/>
          </a:xfrm>
          <a:prstGeom prst="rect">
            <a:avLst/>
          </a:prstGeom>
          <a:solidFill>
            <a:schemeClr val="bg1"/>
          </a:solidFill>
        </p:spPr>
        <p:txBody>
          <a:bodyPr lIns="936000" tIns="0" rIns="180000" bIns="0" anchor="ctr"/>
          <a:lstStyle>
            <a:lvl1pPr marL="0" indent="0">
              <a:buNone/>
              <a:defRPr sz="40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900CD8-9703-4CB5-BE8D-D4755E9A6AF9}" type="slidenum">
              <a:rPr lang="en-US"/>
              <a:pPr>
                <a:defRPr/>
              </a:pPr>
              <a:t>‹Nr.›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>
          <a:xfrm>
            <a:off x="300038" y="6623050"/>
            <a:ext cx="2632075" cy="234950"/>
          </a:xfrm>
        </p:spPr>
        <p:txBody>
          <a:bodyPr vert="horz" lIns="0" tIns="0" rIns="0" bIns="0" rtlCol="0" anchor="ctr"/>
          <a:lstStyle>
            <a:lvl1pPr marL="0" algn="l" defTabSz="457200" rtl="0" eaLnBrk="1" latinLnBrk="0" hangingPunct="1">
              <a:defRPr lang="de-DE" sz="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</a:lstStyle>
          <a:p>
            <a:pPr>
              <a:defRPr/>
            </a:pPr>
            <a:r>
              <a:rPr lang="en-US"/>
              <a:t>Internal Audit Knauf Group</a:t>
            </a:r>
          </a:p>
        </p:txBody>
      </p:sp>
    </p:spTree>
    <p:extLst>
      <p:ext uri="{BB962C8B-B14F-4D97-AF65-F5344CB8AC3E}">
        <p14:creationId xmlns:p14="http://schemas.microsoft.com/office/powerpoint/2010/main" val="22550174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+ Untertitel +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nhaltsplatzhalter 8"/>
          <p:cNvSpPr>
            <a:spLocks noGrp="1"/>
          </p:cNvSpPr>
          <p:nvPr>
            <p:ph sz="quarter" idx="17"/>
          </p:nvPr>
        </p:nvSpPr>
        <p:spPr>
          <a:xfrm>
            <a:off x="266400" y="980728"/>
            <a:ext cx="5004556" cy="468759"/>
          </a:xfrm>
        </p:spPr>
        <p:txBody>
          <a:bodyPr>
            <a:normAutofit/>
          </a:bodyPr>
          <a:lstStyle>
            <a:lvl1pPr marL="0" indent="0">
              <a:buNone/>
              <a:defRPr sz="1800" b="1" baseline="0">
                <a:solidFill>
                  <a:srgbClr val="00B0F0"/>
                </a:solidFill>
              </a:defRPr>
            </a:lvl1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8"/>
          </p:nvPr>
        </p:nvSpPr>
        <p:spPr>
          <a:xfrm>
            <a:off x="266400" y="1448780"/>
            <a:ext cx="8605838" cy="39243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66400" y="152637"/>
            <a:ext cx="7128792" cy="252028"/>
          </a:xfrm>
        </p:spPr>
        <p:txBody>
          <a:bodyPr>
            <a:noAutofit/>
          </a:bodyPr>
          <a:lstStyle>
            <a:lvl1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2" name="Inhaltsplatzhalter 6"/>
          <p:cNvSpPr>
            <a:spLocks noGrp="1"/>
          </p:cNvSpPr>
          <p:nvPr>
            <p:ph sz="quarter" idx="15"/>
          </p:nvPr>
        </p:nvSpPr>
        <p:spPr>
          <a:xfrm>
            <a:off x="266400" y="370049"/>
            <a:ext cx="7128792" cy="322647"/>
          </a:xfrm>
        </p:spPr>
        <p:txBody>
          <a:bodyPr/>
          <a:lstStyle>
            <a:lvl1pPr marL="0" indent="0">
              <a:buNone/>
              <a:defRPr baseline="0">
                <a:solidFill>
                  <a:srgbClr val="00B0F0"/>
                </a:solidFill>
              </a:defRPr>
            </a:lvl1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12.07.2017</a:t>
            </a:r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Daniel Gabel - Beratungsleistung und Beratungshaftung</a:t>
            </a:r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35C8BC-FBBA-4E84-BFAD-99708529511D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2175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>
              <a:solidFill>
                <a:prstClr val="black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>
              <a:solidFill>
                <a:prstClr val="black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4FEB5A-1DD1-409E-805A-35B96187338F}" type="slidenum">
              <a:rPr lang="de-DE" smtClean="0">
                <a:solidFill>
                  <a:prstClr val="black"/>
                </a:solidFill>
              </a:rPr>
              <a:pPr>
                <a:defRPr/>
              </a:pPr>
              <a:t>‹Nr.›</a:t>
            </a:fld>
            <a:endParaRPr lang="de-DE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33607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1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>
              <a:solidFill>
                <a:prstClr val="black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>
              <a:solidFill>
                <a:prstClr val="black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089A37-54A1-415B-9A3B-782E128D6BC8}" type="slidenum">
              <a:rPr lang="de-DE" smtClean="0">
                <a:solidFill>
                  <a:prstClr val="black"/>
                </a:solidFill>
              </a:rPr>
              <a:pPr>
                <a:defRPr/>
              </a:pPr>
              <a:t>‹Nr.›</a:t>
            </a:fld>
            <a:endParaRPr lang="de-DE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465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4927" y="1495431"/>
            <a:ext cx="4424363" cy="4957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11688" y="1495431"/>
            <a:ext cx="4424362" cy="4957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>
              <a:solidFill>
                <a:prstClr val="black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C758AF-433A-4408-8264-AD3C158ABA59}" type="slidenum">
              <a:rPr lang="de-DE" smtClean="0">
                <a:solidFill>
                  <a:prstClr val="black"/>
                </a:solidFill>
              </a:rPr>
              <a:pPr>
                <a:defRPr/>
              </a:pPr>
              <a:t>‹Nr.›</a:t>
            </a:fld>
            <a:endParaRPr lang="de-DE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180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>
              <a:solidFill>
                <a:prstClr val="black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>
              <a:solidFill>
                <a:prstClr val="black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3856AA-18B3-42B6-AA88-3F1E7DE119E5}" type="slidenum">
              <a:rPr lang="de-DE" smtClean="0">
                <a:solidFill>
                  <a:prstClr val="black"/>
                </a:solidFill>
              </a:rPr>
              <a:pPr>
                <a:defRPr/>
              </a:pPr>
              <a:t>‹Nr.›</a:t>
            </a:fld>
            <a:endParaRPr lang="de-DE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47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>
              <a:solidFill>
                <a:prstClr val="black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>
              <a:solidFill>
                <a:prstClr val="black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57BFDC-3999-4FC3-A98A-916559FD8CC2}" type="slidenum">
              <a:rPr lang="de-DE" smtClean="0">
                <a:solidFill>
                  <a:prstClr val="black"/>
                </a:solidFill>
              </a:rPr>
              <a:pPr>
                <a:defRPr/>
              </a:pPr>
              <a:t>‹Nr.›</a:t>
            </a:fld>
            <a:endParaRPr lang="de-DE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9367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>
              <a:solidFill>
                <a:prstClr val="black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>
              <a:solidFill>
                <a:prstClr val="black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CB17F0-058E-44CC-A134-88C91917CAF4}" type="slidenum">
              <a:rPr lang="de-DE" smtClean="0">
                <a:solidFill>
                  <a:prstClr val="black"/>
                </a:solidFill>
              </a:rPr>
              <a:pPr>
                <a:defRPr/>
              </a:pPr>
              <a:t>‹Nr.›</a:t>
            </a:fld>
            <a:endParaRPr lang="de-DE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3520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>
              <a:solidFill>
                <a:prstClr val="black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B68F5A-752F-41ED-9ABF-6CFEE2758764}" type="slidenum">
              <a:rPr lang="de-DE" smtClean="0">
                <a:solidFill>
                  <a:prstClr val="black"/>
                </a:solidFill>
              </a:rPr>
              <a:pPr>
                <a:defRPr/>
              </a:pPr>
              <a:t>‹Nr.›</a:t>
            </a:fld>
            <a:endParaRPr lang="de-DE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1446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dirty="0" smtClean="0"/>
              <a:t>Bild durch Klicken auf Symbol hinzufügen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>
              <a:solidFill>
                <a:prstClr val="black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4C2829-6C3A-4EF8-A535-310B9EA433FD}" type="slidenum">
              <a:rPr lang="de-DE" smtClean="0">
                <a:solidFill>
                  <a:prstClr val="black"/>
                </a:solidFill>
              </a:rPr>
              <a:pPr>
                <a:defRPr/>
              </a:pPr>
              <a:t>‹Nr.›</a:t>
            </a:fld>
            <a:endParaRPr lang="de-DE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63946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oleObject" Target="../embeddings/oleObject1.bin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19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kt 2" hidden="1"/>
          <p:cNvGraphicFramePr>
            <a:graphicFrameLocks noChangeAspect="1"/>
          </p:cNvGraphicFramePr>
          <p:nvPr>
            <p:custDataLst>
              <p:tags r:id="rId20"/>
            </p:custDataLst>
            <p:extLst>
              <p:ext uri="{D42A27DB-BD31-4B8C-83A1-F6EECF244321}">
                <p14:modId xmlns:p14="http://schemas.microsoft.com/office/powerpoint/2010/main" val="4138255423"/>
              </p:ext>
            </p:extLst>
          </p:nvPr>
        </p:nvGraphicFramePr>
        <p:xfrm>
          <a:off x="1589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2471" name="think-cell Folie" r:id="rId21" imgW="270" imgH="270" progId="TCLayout.ActiveDocument.1">
                  <p:embed/>
                </p:oleObj>
              </mc:Choice>
              <mc:Fallback>
                <p:oleObj name="think-cell Folie" r:id="rId21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" y="1590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" name="Rectangle 10"/>
          <p:cNvSpPr>
            <a:spLocks noChangeArrowheads="1"/>
          </p:cNvSpPr>
          <p:nvPr userDrawn="1"/>
        </p:nvSpPr>
        <p:spPr bwMode="auto">
          <a:xfrm>
            <a:off x="1" y="6651627"/>
            <a:ext cx="7305675" cy="233363"/>
          </a:xfrm>
          <a:prstGeom prst="rect">
            <a:avLst/>
          </a:prstGeom>
          <a:solidFill>
            <a:srgbClr val="D8E2E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solidFill>
                <a:prstClr val="black"/>
              </a:solidFill>
            </a:endParaRP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1438" y="635002"/>
            <a:ext cx="896461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err="1" smtClean="0"/>
              <a:t>Asdf</a:t>
            </a:r>
            <a:endParaRPr lang="de-DE" dirty="0" smtClean="0"/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926" y="1495427"/>
            <a:ext cx="9001125" cy="4957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 dirty="0">
              <a:solidFill>
                <a:prstClr val="black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 dirty="0">
              <a:solidFill>
                <a:prstClr val="black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31971350-25C5-40EE-9D3C-572955332D3D}" type="slidenum">
              <a:rPr lang="de-DE" smtClean="0">
                <a:solidFill>
                  <a:prstClr val="black"/>
                </a:solidFill>
              </a:rPr>
              <a:pPr>
                <a:defRPr/>
              </a:pPr>
              <a:t>‹Nr.›</a:t>
            </a:fld>
            <a:endParaRPr lang="de-DE" dirty="0">
              <a:solidFill>
                <a:prstClr val="black"/>
              </a:solidFill>
            </a:endParaRPr>
          </a:p>
        </p:txBody>
      </p:sp>
      <p:sp>
        <p:nvSpPr>
          <p:cNvPr id="1033" name="Rectangle 7"/>
          <p:cNvSpPr>
            <a:spLocks noChangeArrowheads="1"/>
          </p:cNvSpPr>
          <p:nvPr/>
        </p:nvSpPr>
        <p:spPr bwMode="auto">
          <a:xfrm>
            <a:off x="1" y="1"/>
            <a:ext cx="7305675" cy="233363"/>
          </a:xfrm>
          <a:prstGeom prst="rect">
            <a:avLst/>
          </a:prstGeom>
          <a:solidFill>
            <a:srgbClr val="9FB8C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solidFill>
                <a:prstClr val="black"/>
              </a:solidFill>
            </a:endParaRPr>
          </a:p>
        </p:txBody>
      </p:sp>
      <p:sp>
        <p:nvSpPr>
          <p:cNvPr id="1034" name="Rectangle 9"/>
          <p:cNvSpPr>
            <a:spLocks noChangeArrowheads="1"/>
          </p:cNvSpPr>
          <p:nvPr/>
        </p:nvSpPr>
        <p:spPr bwMode="auto">
          <a:xfrm>
            <a:off x="0" y="6656388"/>
            <a:ext cx="1676400" cy="228600"/>
          </a:xfrm>
          <a:prstGeom prst="rect">
            <a:avLst/>
          </a:prstGeom>
          <a:solidFill>
            <a:srgbClr val="36A7E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solidFill>
                <a:prstClr val="black"/>
              </a:solidFill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6553200" y="669607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/>
            <a:fld id="{57FAE9C6-4350-4A75-9821-DF30CB51105F}" type="slidenum">
              <a:rPr lang="de-DE" sz="800" smtClean="0">
                <a:solidFill>
                  <a:prstClr val="black"/>
                </a:solidFill>
              </a:rPr>
              <a:pPr algn="r"/>
              <a:t>‹Nr.›</a:t>
            </a:fld>
            <a:endParaRPr lang="de-DE" sz="800" dirty="0">
              <a:solidFill>
                <a:prstClr val="black"/>
              </a:solidFill>
            </a:endParaRPr>
          </a:p>
        </p:txBody>
      </p:sp>
      <p:pic>
        <p:nvPicPr>
          <p:cNvPr id="15" name="Picture 13" descr="01 Knauf - Logo cyan_high 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1288" y="173100"/>
            <a:ext cx="793750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1763714" y="6707190"/>
            <a:ext cx="5545137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l"/>
            <a:endParaRPr lang="de-DE" sz="800" baseline="0" dirty="0" smtClean="0">
              <a:latin typeface="Helvetica 55 Roman"/>
            </a:endParaRPr>
          </a:p>
        </p:txBody>
      </p:sp>
    </p:spTree>
    <p:extLst>
      <p:ext uri="{BB962C8B-B14F-4D97-AF65-F5344CB8AC3E}">
        <p14:creationId xmlns:p14="http://schemas.microsoft.com/office/powerpoint/2010/main" val="2136120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4" r:id="rId12"/>
    <p:sldLayoutId id="2147483725" r:id="rId13"/>
    <p:sldLayoutId id="2147483726" r:id="rId14"/>
    <p:sldLayoutId id="2147483727" r:id="rId15"/>
    <p:sldLayoutId id="2147483728" r:id="rId16"/>
    <p:sldLayoutId id="2147483729" r:id="rId17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17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7" Type="http://schemas.openxmlformats.org/officeDocument/2006/relationships/image" Target="../media/image6.emf"/><Relationship Id="rId2" Type="http://schemas.openxmlformats.org/officeDocument/2006/relationships/tags" Target="../tags/tag5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0" y="1487488"/>
            <a:ext cx="4983163" cy="1869029"/>
          </a:xfrm>
        </p:spPr>
        <p:txBody>
          <a:bodyPr/>
          <a:lstStyle/>
          <a:p>
            <a:pPr>
              <a:defRPr/>
            </a:pP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Internal Audit</a:t>
            </a:r>
          </a:p>
          <a:p>
            <a:pPr>
              <a:defRPr/>
            </a:pPr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Concept </a:t>
            </a:r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IT Audit &amp; Data Analytics</a:t>
            </a: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7312025" y="6623050"/>
            <a:ext cx="1831975" cy="234950"/>
          </a:xfrm>
          <a:prstGeom prst="rect">
            <a:avLst/>
          </a:prstGeom>
          <a:solidFill>
            <a:srgbClr val="009DE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20836" name="Foliennummernplatzhalter 9"/>
          <p:cNvSpPr>
            <a:spLocks noGrp="1"/>
          </p:cNvSpPr>
          <p:nvPr>
            <p:ph type="sldNum" sz="quarter" idx="1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rgbClr val="00B0F0"/>
              </a:buClr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B0F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B0F0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B0F0"/>
              </a:buClr>
              <a:buFont typeface="Courier New" panose="02070309020205020404" pitchFamily="49" charset="0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B0F0"/>
              </a:buClr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B0F0"/>
              </a:buClr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B0F0"/>
              </a:buClr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B0F0"/>
              </a:buClr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B0F0"/>
              </a:buClr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063874B5-F49E-482C-8FDA-73B165FF7FFC}" type="slidenum">
              <a:rPr lang="en-US" altLang="de-DE" sz="800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1</a:t>
            </a:fld>
            <a:endParaRPr lang="en-US" altLang="de-DE" sz="800" smtClean="0">
              <a:solidFill>
                <a:srgbClr val="000000"/>
              </a:solidFill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8097838" y="64168"/>
            <a:ext cx="855662" cy="6898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2028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Inhaltsplatzhalter 1"/>
          <p:cNvSpPr>
            <a:spLocks noGrp="1"/>
          </p:cNvSpPr>
          <p:nvPr>
            <p:ph sz="quarter" idx="15"/>
          </p:nvPr>
        </p:nvSpPr>
        <p:spPr>
          <a:xfrm>
            <a:off x="266700" y="369888"/>
            <a:ext cx="7127875" cy="322262"/>
          </a:xfrm>
        </p:spPr>
        <p:txBody>
          <a:bodyPr/>
          <a:lstStyle/>
          <a:p>
            <a:r>
              <a:rPr lang="de-DE" altLang="de-DE" dirty="0" smtClean="0">
                <a:solidFill>
                  <a:schemeClr val="tx1"/>
                </a:solidFill>
              </a:rPr>
              <a:t>Agenda</a:t>
            </a:r>
          </a:p>
        </p:txBody>
      </p:sp>
      <p:pic>
        <p:nvPicPr>
          <p:cNvPr id="122886" name="Bild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00" t="10518" b="9947"/>
          <a:stretch>
            <a:fillRect/>
          </a:stretch>
        </p:blipFill>
        <p:spPr bwMode="auto">
          <a:xfrm>
            <a:off x="4959350" y="1298575"/>
            <a:ext cx="4184650" cy="534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887" name="Inhaltsplatzhalter 2"/>
          <p:cNvSpPr>
            <a:spLocks noGrp="1"/>
          </p:cNvSpPr>
          <p:nvPr>
            <p:ph sz="quarter" idx="17"/>
          </p:nvPr>
        </p:nvSpPr>
        <p:spPr>
          <a:xfrm>
            <a:off x="287338" y="1323975"/>
            <a:ext cx="3897312" cy="5027613"/>
          </a:xfrm>
        </p:spPr>
        <p:txBody>
          <a:bodyPr/>
          <a:lstStyle/>
          <a:p>
            <a:pPr marL="342900" indent="-342900">
              <a:spcAft>
                <a:spcPts val="600"/>
              </a:spcAft>
              <a:buAutoNum type="arabicPeriod"/>
            </a:pPr>
            <a:r>
              <a:rPr lang="en-US" altLang="de-DE" b="0" dirty="0" smtClean="0">
                <a:solidFill>
                  <a:schemeClr val="tx1"/>
                </a:solidFill>
              </a:rPr>
              <a:t>Actual</a:t>
            </a:r>
            <a:r>
              <a:rPr lang="de-DE" altLang="de-DE" b="0" dirty="0" smtClean="0">
                <a:solidFill>
                  <a:schemeClr val="tx1"/>
                </a:solidFill>
              </a:rPr>
              <a:t> </a:t>
            </a:r>
            <a:r>
              <a:rPr lang="de-DE" altLang="de-DE" b="0" dirty="0" err="1" smtClean="0">
                <a:solidFill>
                  <a:schemeClr val="tx1"/>
                </a:solidFill>
              </a:rPr>
              <a:t>situation</a:t>
            </a:r>
            <a:endParaRPr lang="de-DE" altLang="de-DE" b="0" dirty="0" smtClean="0">
              <a:solidFill>
                <a:schemeClr val="tx1"/>
              </a:solidFill>
            </a:endParaRP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de-DE" altLang="de-DE" b="0" dirty="0" smtClean="0">
                <a:solidFill>
                  <a:schemeClr val="tx1"/>
                </a:solidFill>
              </a:rPr>
              <a:t>Target </a:t>
            </a:r>
            <a:r>
              <a:rPr lang="de-DE" altLang="de-DE" b="0" dirty="0" err="1" smtClean="0">
                <a:solidFill>
                  <a:schemeClr val="tx1"/>
                </a:solidFill>
              </a:rPr>
              <a:t>situation</a:t>
            </a:r>
            <a:endParaRPr lang="de-DE" altLang="de-DE" b="0" dirty="0" smtClean="0">
              <a:solidFill>
                <a:schemeClr val="tx1"/>
              </a:solidFill>
            </a:endParaRP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de-DE" altLang="de-DE" b="0" dirty="0" err="1" smtClean="0">
                <a:solidFill>
                  <a:schemeClr val="tx1"/>
                </a:solidFill>
              </a:rPr>
              <a:t>Perspectives</a:t>
            </a:r>
            <a:r>
              <a:rPr lang="de-DE" altLang="de-DE" b="0" dirty="0" smtClean="0">
                <a:solidFill>
                  <a:schemeClr val="tx1"/>
                </a:solidFill>
              </a:rPr>
              <a:t> </a:t>
            </a:r>
            <a:r>
              <a:rPr lang="de-DE" altLang="de-DE" b="0" dirty="0" err="1" smtClean="0">
                <a:solidFill>
                  <a:schemeClr val="tx1"/>
                </a:solidFill>
              </a:rPr>
              <a:t>and</a:t>
            </a:r>
            <a:r>
              <a:rPr lang="de-DE" altLang="de-DE" b="0" dirty="0" smtClean="0">
                <a:solidFill>
                  <a:schemeClr val="tx1"/>
                </a:solidFill>
              </a:rPr>
              <a:t> </a:t>
            </a:r>
            <a:r>
              <a:rPr lang="de-DE" altLang="de-DE" b="0" dirty="0" err="1" smtClean="0">
                <a:solidFill>
                  <a:schemeClr val="tx1"/>
                </a:solidFill>
              </a:rPr>
              <a:t>benefits</a:t>
            </a:r>
            <a:endParaRPr lang="de-DE" altLang="de-DE" b="0" dirty="0" smtClean="0">
              <a:solidFill>
                <a:schemeClr val="tx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8097838" y="64168"/>
            <a:ext cx="855662" cy="6898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554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Objekt 96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5333113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7010" name="think-cell Folie" r:id="rId6" imgW="270" imgH="270" progId="TCLayout.ActiveDocument.1">
                  <p:embed/>
                </p:oleObj>
              </mc:Choice>
              <mc:Fallback>
                <p:oleObj name="think-cell Folie" r:id="rId6" imgW="270" imgH="270" progId="TCLayout.ActiveDocument.1">
                  <p:embed/>
                  <p:pic>
                    <p:nvPicPr>
                      <p:cNvPr id="97" name="Objekt 96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hteck 7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</a:pPr>
            <a:endParaRPr lang="de-DE" sz="2400" b="1" dirty="0"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689F1F27-A05E-4A74-A32D-4B8916BBAB3B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3</a:t>
            </a:fld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17" name="Gerade Verbindung 12"/>
          <p:cNvCxnSpPr/>
          <p:nvPr/>
        </p:nvCxnSpPr>
        <p:spPr>
          <a:xfrm>
            <a:off x="232011" y="630679"/>
            <a:ext cx="399600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203916" y="242335"/>
            <a:ext cx="51485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9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sz="2000" b="1" dirty="0" smtClean="0">
                <a:solidFill>
                  <a:sysClr val="windowText" lastClr="000000"/>
                </a:solidFill>
                <a:latin typeface="Arial"/>
              </a:rPr>
              <a:t>Actual situation</a:t>
            </a:r>
            <a:endParaRPr lang="en-US" sz="2000" b="1" dirty="0">
              <a:solidFill>
                <a:sysClr val="windowText" lastClr="000000"/>
              </a:solidFill>
              <a:latin typeface="Arial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232011" y="763280"/>
            <a:ext cx="8359096" cy="2962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prstClr val="black"/>
                </a:solidFill>
                <a:latin typeface="Arial"/>
              </a:rPr>
              <a:t>Conventional audit approach and procedures</a:t>
            </a:r>
          </a:p>
          <a:p>
            <a:pPr marL="742950" lvl="1" indent="-28575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400" dirty="0" smtClean="0">
                <a:solidFill>
                  <a:prstClr val="black"/>
                </a:solidFill>
                <a:latin typeface="Arial"/>
              </a:rPr>
              <a:t>Inspection of documents</a:t>
            </a:r>
          </a:p>
          <a:p>
            <a:pPr marL="742950" lvl="1" indent="-28575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400" dirty="0" smtClean="0">
                <a:solidFill>
                  <a:prstClr val="black"/>
                </a:solidFill>
                <a:latin typeface="Arial"/>
              </a:rPr>
              <a:t>Interviews</a:t>
            </a:r>
          </a:p>
          <a:p>
            <a:pPr marL="742950" lvl="1" indent="-28575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400" dirty="0" smtClean="0">
                <a:solidFill>
                  <a:prstClr val="black"/>
                </a:solidFill>
                <a:latin typeface="Arial"/>
              </a:rPr>
              <a:t>Process walk-throughs</a:t>
            </a:r>
          </a:p>
          <a:p>
            <a:pPr marL="742950" lvl="1" indent="-28575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400" dirty="0" smtClean="0">
                <a:solidFill>
                  <a:prstClr val="black"/>
                </a:solidFill>
                <a:latin typeface="Arial"/>
              </a:rPr>
              <a:t>Sample tests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prstClr val="black"/>
                </a:solidFill>
                <a:latin typeface="Arial"/>
              </a:rPr>
              <a:t>Data Analysis</a:t>
            </a:r>
          </a:p>
          <a:p>
            <a:pPr marL="742950" lvl="1" indent="-28575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400" dirty="0" smtClean="0">
                <a:solidFill>
                  <a:prstClr val="black"/>
                </a:solidFill>
                <a:latin typeface="Arial"/>
              </a:rPr>
              <a:t>Downloading SAP Tables via Smart Exporter or manually (SAP TAC SE16)</a:t>
            </a:r>
          </a:p>
          <a:p>
            <a:pPr marL="742950" lvl="1" indent="-28575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400" dirty="0" smtClean="0">
                <a:solidFill>
                  <a:prstClr val="black"/>
                </a:solidFill>
                <a:latin typeface="Arial"/>
              </a:rPr>
              <a:t>Joining SAP Tables by using Excel or IDEA</a:t>
            </a:r>
          </a:p>
          <a:p>
            <a:pPr marL="742950" lvl="1" indent="-28575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400" dirty="0" smtClean="0">
                <a:solidFill>
                  <a:prstClr val="black"/>
                </a:solidFill>
                <a:latin typeface="Arial"/>
              </a:rPr>
              <a:t>No standardized </a:t>
            </a:r>
            <a:endParaRPr lang="en-US" sz="1400" dirty="0">
              <a:solidFill>
                <a:prstClr val="black"/>
              </a:solidFill>
              <a:latin typeface="Arial"/>
            </a:endParaRPr>
          </a:p>
          <a:p>
            <a:pPr marL="742950" lvl="1" indent="-28575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400" dirty="0" smtClean="0">
                <a:solidFill>
                  <a:prstClr val="black"/>
                </a:solidFill>
                <a:latin typeface="Arial"/>
              </a:rPr>
              <a:t>Room for improvement concerning automated approach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prstClr val="black"/>
                </a:solidFill>
                <a:latin typeface="Arial"/>
              </a:rPr>
              <a:t>IT specific audit topics are treated only superficially          </a:t>
            </a:r>
          </a:p>
          <a:p>
            <a:pPr marL="742950" lvl="1" indent="-28575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400" dirty="0" smtClean="0">
                <a:solidFill>
                  <a:prstClr val="black"/>
                </a:solidFill>
                <a:latin typeface="Arial"/>
              </a:rPr>
              <a:t>Lack of know how concerning ITGC Audits</a:t>
            </a:r>
            <a:r>
              <a:rPr lang="en-US" sz="1400" b="1" dirty="0" smtClean="0">
                <a:solidFill>
                  <a:prstClr val="black"/>
                </a:solidFill>
                <a:latin typeface="Arial"/>
              </a:rPr>
              <a:t>   </a:t>
            </a:r>
            <a:endParaRPr lang="en-US" sz="1400" b="1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232010" y="4526712"/>
            <a:ext cx="8454789" cy="1638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prstClr val="black"/>
                </a:solidFill>
                <a:latin typeface="Arial"/>
              </a:rPr>
              <a:t>Increasing </a:t>
            </a:r>
            <a:r>
              <a:rPr lang="en-US" sz="1600" b="1" dirty="0" smtClean="0">
                <a:solidFill>
                  <a:prstClr val="black"/>
                </a:solidFill>
                <a:latin typeface="Arial"/>
              </a:rPr>
              <a:t>digitalization</a:t>
            </a:r>
            <a:r>
              <a:rPr lang="en-US" sz="1600" dirty="0" smtClean="0">
                <a:solidFill>
                  <a:prstClr val="black"/>
                </a:solidFill>
                <a:latin typeface="Arial"/>
              </a:rPr>
              <a:t> of business processes</a:t>
            </a:r>
          </a:p>
          <a:p>
            <a:pPr marL="742950" lvl="1" indent="-285750">
              <a:spcBef>
                <a:spcPts val="300"/>
              </a:spcBef>
              <a:spcAft>
                <a:spcPts val="300"/>
              </a:spcAft>
              <a:buFont typeface="Courier New" panose="02070309020205020404" pitchFamily="49" charset="0"/>
              <a:buChar char="o"/>
            </a:pPr>
            <a:r>
              <a:rPr lang="en-US" sz="1400" dirty="0" smtClean="0">
                <a:solidFill>
                  <a:prstClr val="black"/>
                </a:solidFill>
                <a:latin typeface="Arial"/>
              </a:rPr>
              <a:t>KI, automatic process control, Internet of Things, Big Data, 3-D-Printing, Industry 4.0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prstClr val="black"/>
                </a:solidFill>
                <a:latin typeface="Arial"/>
              </a:rPr>
              <a:t>There are several positions in the company dealing with digitalization.</a:t>
            </a:r>
          </a:p>
          <a:p>
            <a:pPr marL="742950" lvl="1" indent="-28575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400" dirty="0" smtClean="0">
                <a:solidFill>
                  <a:prstClr val="black"/>
                </a:solidFill>
                <a:latin typeface="Arial"/>
              </a:rPr>
              <a:t>Knauf Digital</a:t>
            </a:r>
          </a:p>
          <a:p>
            <a:pPr marL="742950" lvl="1" indent="-28575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400" dirty="0" smtClean="0">
                <a:solidFill>
                  <a:prstClr val="black"/>
                </a:solidFill>
                <a:latin typeface="Arial"/>
              </a:rPr>
              <a:t>Central accounting (</a:t>
            </a:r>
            <a:r>
              <a:rPr lang="en-US" sz="1400" dirty="0" err="1" smtClean="0">
                <a:solidFill>
                  <a:prstClr val="black"/>
                </a:solidFill>
                <a:latin typeface="Arial"/>
              </a:rPr>
              <a:t>Celonis</a:t>
            </a:r>
            <a:r>
              <a:rPr lang="en-US" sz="1400" dirty="0" smtClean="0">
                <a:solidFill>
                  <a:prstClr val="black"/>
                </a:solidFill>
                <a:latin typeface="Arial"/>
              </a:rPr>
              <a:t>, </a:t>
            </a:r>
            <a:r>
              <a:rPr lang="en-US" sz="1400" dirty="0" err="1" smtClean="0">
                <a:solidFill>
                  <a:prstClr val="black"/>
                </a:solidFill>
                <a:latin typeface="Arial"/>
              </a:rPr>
              <a:t>Remedyne</a:t>
            </a:r>
            <a:r>
              <a:rPr lang="en-US" sz="1400" dirty="0" smtClean="0">
                <a:solidFill>
                  <a:prstClr val="black"/>
                </a:solidFill>
                <a:latin typeface="Arial"/>
              </a:rPr>
              <a:t>)</a:t>
            </a:r>
          </a:p>
          <a:p>
            <a:pPr marL="742950" lvl="1" indent="-285750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400" dirty="0" smtClean="0">
                <a:solidFill>
                  <a:prstClr val="black"/>
                </a:solidFill>
                <a:latin typeface="Arial"/>
              </a:rPr>
              <a:t>“Data analytics </a:t>
            </a:r>
            <a:r>
              <a:rPr lang="en-US" sz="1400" dirty="0" err="1" smtClean="0">
                <a:solidFill>
                  <a:prstClr val="black"/>
                </a:solidFill>
                <a:latin typeface="Arial"/>
              </a:rPr>
              <a:t>Technik</a:t>
            </a:r>
            <a:r>
              <a:rPr lang="en-US" sz="1400" dirty="0" smtClean="0">
                <a:solidFill>
                  <a:prstClr val="black"/>
                </a:solidFill>
                <a:latin typeface="Arial"/>
              </a:rPr>
              <a:t>”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230172" y="3820465"/>
            <a:ext cx="8454789" cy="646331"/>
          </a:xfrm>
          <a:prstGeom prst="rect">
            <a:avLst/>
          </a:prstGeom>
          <a:noFill/>
          <a:ln w="38100">
            <a:solidFill>
              <a:srgbClr val="6F8DB9"/>
            </a:solidFill>
          </a:ln>
        </p:spPr>
        <p:txBody>
          <a:bodyPr wrap="square" rtlCol="0">
            <a:sp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Arial"/>
              </a:rPr>
              <a:t>At the same time, technology and thus also the company continues to develop!</a:t>
            </a:r>
          </a:p>
        </p:txBody>
      </p:sp>
      <p:sp>
        <p:nvSpPr>
          <p:cNvPr id="20" name="Textfeld 19"/>
          <p:cNvSpPr txBox="1"/>
          <p:nvPr/>
        </p:nvSpPr>
        <p:spPr>
          <a:xfrm>
            <a:off x="238641" y="6210849"/>
            <a:ext cx="8454789" cy="369332"/>
          </a:xfrm>
          <a:prstGeom prst="rect">
            <a:avLst/>
          </a:prstGeom>
          <a:noFill/>
          <a:ln w="38100">
            <a:solidFill>
              <a:srgbClr val="6F8DB9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 algn="ctr">
              <a:spcBef>
                <a:spcPts val="300"/>
              </a:spcBef>
              <a:spcAft>
                <a:spcPts val="300"/>
              </a:spcAft>
              <a:defRPr sz="2000" b="1">
                <a:solidFill>
                  <a:schemeClr val="accent1">
                    <a:lumMod val="75000"/>
                  </a:schemeClr>
                </a:solidFill>
                <a:latin typeface="Arial"/>
              </a:defRPr>
            </a:lvl1pPr>
          </a:lstStyle>
          <a:p>
            <a:pPr lvl="1" algn="ctr">
              <a:spcBef>
                <a:spcPts val="300"/>
              </a:spcBef>
              <a:spcAft>
                <a:spcPts val="300"/>
              </a:spcAft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Arial"/>
              </a:rPr>
              <a:t>Internal Audit must keep pace with these developments!</a:t>
            </a:r>
          </a:p>
        </p:txBody>
      </p:sp>
      <p:sp>
        <p:nvSpPr>
          <p:cNvPr id="11" name="Rechteck 10"/>
          <p:cNvSpPr/>
          <p:nvPr/>
        </p:nvSpPr>
        <p:spPr>
          <a:xfrm>
            <a:off x="8097838" y="64168"/>
            <a:ext cx="855662" cy="6898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1746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/>
        </p:nvSpPr>
        <p:spPr>
          <a:xfrm>
            <a:off x="115751" y="240702"/>
            <a:ext cx="41124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prstClr val="black"/>
                </a:solidFill>
              </a:defRPr>
            </a:lvl1pPr>
          </a:lstStyle>
          <a:p>
            <a:r>
              <a:rPr lang="en-US" sz="2000" dirty="0" smtClean="0"/>
              <a:t>Target Situation:</a:t>
            </a:r>
            <a:endParaRPr lang="en-US" sz="2000" dirty="0"/>
          </a:p>
        </p:txBody>
      </p:sp>
      <p:cxnSp>
        <p:nvCxnSpPr>
          <p:cNvPr id="5" name="Gerade Verbindung 10"/>
          <p:cNvCxnSpPr/>
          <p:nvPr/>
        </p:nvCxnSpPr>
        <p:spPr>
          <a:xfrm>
            <a:off x="182560" y="640983"/>
            <a:ext cx="396000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144000" y="2952105"/>
            <a:ext cx="4555819" cy="3608680"/>
          </a:xfrm>
          <a:prstGeom prst="rect">
            <a:avLst/>
          </a:prstGeom>
          <a:noFill/>
          <a:ln w="38100" cap="rnd">
            <a:solidFill>
              <a:schemeClr val="tx2">
                <a:lumMod val="60000"/>
                <a:lumOff val="40000"/>
              </a:schemeClr>
            </a:solidFill>
            <a:round/>
          </a:ln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600" b="1" u="sng" dirty="0" smtClean="0">
                <a:solidFill>
                  <a:srgbClr val="6F8DB9"/>
                </a:solidFill>
                <a:latin typeface="Arial"/>
              </a:rPr>
              <a:t>IT Audit:</a:t>
            </a:r>
          </a:p>
          <a:p>
            <a:r>
              <a:rPr lang="en-AU" sz="1200" dirty="0"/>
              <a:t>Information technology is an integral part of every business operation. IT risk threaten every aspect of the organization. Furthermore, a variety of legal requirements (e.g. DGSVO) have to be met</a:t>
            </a:r>
            <a:r>
              <a:rPr lang="en-AU" sz="1200" dirty="0" smtClean="0"/>
              <a:t>.</a:t>
            </a:r>
            <a:endParaRPr lang="en-AU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b="1" dirty="0"/>
              <a:t>IT Standards </a:t>
            </a:r>
            <a:r>
              <a:rPr lang="en-AU" sz="1200" dirty="0"/>
              <a:t>(e.g. Password &amp; Account management)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200" b="1" dirty="0"/>
              <a:t>IT Operations </a:t>
            </a:r>
            <a:r>
              <a:rPr lang="en-AU" sz="1200" dirty="0"/>
              <a:t>(e.g. sourcing, hardware, licences  &amp; backup management)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200" b="1" dirty="0"/>
              <a:t>Change Management </a:t>
            </a:r>
            <a:r>
              <a:rPr lang="en-AU" sz="1200" dirty="0"/>
              <a:t>(e.g. incident management, application &amp; network changes)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200" b="1" dirty="0"/>
              <a:t>Security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200" dirty="0"/>
              <a:t>Cybersecurity (antivirus &amp; firewalls)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200" dirty="0"/>
              <a:t>Data Protection (encryption)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200" dirty="0"/>
              <a:t>Privacy (DGSVO)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200" dirty="0"/>
              <a:t>Network stability &amp; </a:t>
            </a:r>
            <a:r>
              <a:rPr lang="en-AU" sz="1200" dirty="0" smtClean="0"/>
              <a:t>safety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Performing </a:t>
            </a:r>
            <a:r>
              <a:rPr lang="en-US" sz="1200" b="1" dirty="0"/>
              <a:t>technology audits </a:t>
            </a:r>
            <a:r>
              <a:rPr lang="en-US" sz="1200" dirty="0"/>
              <a:t>covering the global Information Technology and Cyber risks (e.g. IT processes, technology audits, applications, projects</a:t>
            </a:r>
            <a:r>
              <a:rPr lang="en-US" sz="1200" dirty="0" smtClean="0"/>
              <a:t>).</a:t>
            </a:r>
            <a:endParaRPr lang="en-US" sz="1200" dirty="0"/>
          </a:p>
        </p:txBody>
      </p:sp>
      <p:sp>
        <p:nvSpPr>
          <p:cNvPr id="8" name="Textfeld 7"/>
          <p:cNvSpPr txBox="1"/>
          <p:nvPr/>
        </p:nvSpPr>
        <p:spPr>
          <a:xfrm>
            <a:off x="4890125" y="2949133"/>
            <a:ext cx="4042296" cy="2831544"/>
          </a:xfrm>
          <a:prstGeom prst="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600" b="1" u="sng" dirty="0" smtClean="0">
                <a:solidFill>
                  <a:srgbClr val="6F8DB9"/>
                </a:solidFill>
                <a:latin typeface="Arial"/>
              </a:rPr>
              <a:t>Data Analytics:</a:t>
            </a:r>
          </a:p>
          <a:p>
            <a:pPr algn="just"/>
            <a:r>
              <a:rPr lang="en-US" sz="1200" dirty="0"/>
              <a:t>The process of inspecting, cleansing, transforming and modeling data with the objective of highlighting meaningful information, suggesting conclusions, and supporting decision-making.</a:t>
            </a:r>
          </a:p>
          <a:p>
            <a:pPr algn="just"/>
            <a:endParaRPr lang="en-US" sz="1200" dirty="0"/>
          </a:p>
          <a:p>
            <a:pPr algn="just"/>
            <a:r>
              <a:rPr lang="en-US" sz="1200" dirty="0"/>
              <a:t>Data Analytics can be: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200" b="1" dirty="0"/>
              <a:t>Risk-focused</a:t>
            </a:r>
            <a:r>
              <a:rPr lang="en-US" sz="1200" dirty="0"/>
              <a:t>: i.e., controls effectiveness, fraud, waste, policy/regulatory non-compliance or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200" b="1" dirty="0"/>
              <a:t>Performance-focused: </a:t>
            </a:r>
            <a:r>
              <a:rPr lang="en-US" sz="1200" dirty="0"/>
              <a:t>i.e., increased sales, decreased costs, improved profitability.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sz="1600" b="1" dirty="0" smtClean="0">
              <a:solidFill>
                <a:prstClr val="black"/>
              </a:solidFill>
              <a:latin typeface="Arial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600" dirty="0" smtClean="0">
                <a:solidFill>
                  <a:prstClr val="black"/>
                </a:solidFill>
                <a:latin typeface="Arial"/>
              </a:rPr>
              <a:t> 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182560" y="782714"/>
            <a:ext cx="85488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latin typeface="Arial"/>
              </a:rPr>
              <a:t>Expansion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Arial"/>
              </a:rPr>
              <a:t>of the range of services offered by internal audit to keep pace with the changing 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latin typeface="Arial"/>
              </a:rPr>
              <a:t>environment!!!</a:t>
            </a:r>
          </a:p>
        </p:txBody>
      </p:sp>
      <p:sp>
        <p:nvSpPr>
          <p:cNvPr id="12" name="Pfeil nach rechts 11"/>
          <p:cNvSpPr/>
          <p:nvPr/>
        </p:nvSpPr>
        <p:spPr>
          <a:xfrm>
            <a:off x="2870553" y="1732467"/>
            <a:ext cx="2521712" cy="8011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</a:t>
            </a:r>
            <a:r>
              <a:rPr lang="de-DE" dirty="0" err="1" smtClean="0"/>
              <a:t>upplemented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…</a:t>
            </a:r>
            <a:endParaRPr lang="de-DE" dirty="0"/>
          </a:p>
        </p:txBody>
      </p:sp>
      <p:sp>
        <p:nvSpPr>
          <p:cNvPr id="13" name="Abgerundetes Rechteck 12"/>
          <p:cNvSpPr/>
          <p:nvPr/>
        </p:nvSpPr>
        <p:spPr>
          <a:xfrm>
            <a:off x="5519854" y="1520767"/>
            <a:ext cx="3289608" cy="12234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dirty="0" smtClean="0">
                <a:solidFill>
                  <a:schemeClr val="bg1"/>
                </a:solidFill>
              </a:rPr>
              <a:t>a </a:t>
            </a:r>
            <a:r>
              <a:rPr lang="en-US" dirty="0">
                <a:solidFill>
                  <a:schemeClr val="bg1"/>
                </a:solidFill>
              </a:rPr>
              <a:t>new established position “</a:t>
            </a:r>
            <a:r>
              <a:rPr lang="en-US" b="1" dirty="0">
                <a:solidFill>
                  <a:schemeClr val="bg1"/>
                </a:solidFill>
              </a:rPr>
              <a:t>IT Audit &amp; Data Analytics</a:t>
            </a:r>
            <a:r>
              <a:rPr lang="en-US" dirty="0">
                <a:solidFill>
                  <a:schemeClr val="bg1"/>
                </a:solidFill>
              </a:rPr>
              <a:t>” within the Internal Audit Department. </a:t>
            </a:r>
          </a:p>
        </p:txBody>
      </p:sp>
      <p:sp>
        <p:nvSpPr>
          <p:cNvPr id="14" name="Abgerundetes Rechteck 13"/>
          <p:cNvSpPr/>
          <p:nvPr/>
        </p:nvSpPr>
        <p:spPr>
          <a:xfrm>
            <a:off x="222057" y="1556521"/>
            <a:ext cx="2523884" cy="11876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dirty="0" smtClean="0">
                <a:solidFill>
                  <a:schemeClr val="bg1"/>
                </a:solidFill>
              </a:rPr>
              <a:t>Conventional audit approach and procedures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8097838" y="64168"/>
            <a:ext cx="855662" cy="6898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9649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/>
        </p:nvSpPr>
        <p:spPr>
          <a:xfrm>
            <a:off x="232010" y="794719"/>
            <a:ext cx="8657989" cy="3608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600" b="1" dirty="0" smtClean="0">
                <a:solidFill>
                  <a:srgbClr val="6F8DB9"/>
                </a:solidFill>
                <a:latin typeface="Arial"/>
              </a:rPr>
              <a:t>Perspectives: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prstClr val="black"/>
                </a:solidFill>
                <a:latin typeface="Arial"/>
              </a:rPr>
              <a:t>Short term development (1</a:t>
            </a:r>
            <a:r>
              <a:rPr lang="en-US" sz="1600" b="1" baseline="30000" dirty="0" smtClean="0">
                <a:solidFill>
                  <a:prstClr val="black"/>
                </a:solidFill>
                <a:latin typeface="Arial"/>
              </a:rPr>
              <a:t>st</a:t>
            </a:r>
            <a:r>
              <a:rPr lang="en-US" sz="1600" b="1" dirty="0" smtClean="0">
                <a:solidFill>
                  <a:prstClr val="black"/>
                </a:solidFill>
                <a:latin typeface="Arial"/>
              </a:rPr>
              <a:t> and 2</a:t>
            </a:r>
            <a:r>
              <a:rPr lang="en-US" sz="1600" b="1" baseline="30000" dirty="0" smtClean="0">
                <a:solidFill>
                  <a:prstClr val="black"/>
                </a:solidFill>
                <a:latin typeface="Arial"/>
              </a:rPr>
              <a:t>nd</a:t>
            </a:r>
            <a:r>
              <a:rPr lang="en-US" sz="1600" b="1" dirty="0" smtClean="0">
                <a:solidFill>
                  <a:prstClr val="black"/>
                </a:solidFill>
                <a:latin typeface="Arial"/>
              </a:rPr>
              <a:t> year)</a:t>
            </a:r>
            <a:endParaRPr lang="en-US" sz="1400" dirty="0" smtClean="0">
              <a:solidFill>
                <a:prstClr val="black"/>
              </a:solidFill>
              <a:latin typeface="Arial"/>
            </a:endParaRPr>
          </a:p>
          <a:p>
            <a:pPr marL="742950" lvl="1" indent="-28575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400" dirty="0" smtClean="0">
                <a:solidFill>
                  <a:prstClr val="black"/>
                </a:solidFill>
                <a:latin typeface="Arial"/>
              </a:rPr>
              <a:t>Hybrid role between IT Audit and Data analytics (start small).</a:t>
            </a:r>
          </a:p>
          <a:p>
            <a:pPr marL="742950" lvl="1" indent="-28575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prstClr val="black"/>
                </a:solidFill>
                <a:latin typeface="Arial"/>
              </a:rPr>
              <a:t>Perform conventional audits and improve audit </a:t>
            </a:r>
            <a:r>
              <a:rPr lang="en-US" sz="1400" dirty="0" smtClean="0">
                <a:solidFill>
                  <a:prstClr val="black"/>
                </a:solidFill>
                <a:latin typeface="Arial"/>
              </a:rPr>
              <a:t>approach and tools.</a:t>
            </a:r>
            <a:endParaRPr lang="en-US" sz="1400" dirty="0">
              <a:solidFill>
                <a:prstClr val="black"/>
              </a:solidFill>
              <a:latin typeface="Arial"/>
            </a:endParaRPr>
          </a:p>
          <a:p>
            <a:pPr marL="742950" lvl="1" indent="-28575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400" dirty="0" smtClean="0">
                <a:solidFill>
                  <a:prstClr val="black"/>
                </a:solidFill>
                <a:latin typeface="Arial"/>
              </a:rPr>
              <a:t>Achieve quick wins and provide proof-of value within internal audit and other departments (implement automated scripts for data analysis P2P, OTC, PTM etc.).</a:t>
            </a:r>
          </a:p>
          <a:p>
            <a:pPr marL="742950" lvl="1" indent="-28575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400" dirty="0" smtClean="0">
                <a:solidFill>
                  <a:prstClr val="black"/>
                </a:solidFill>
                <a:latin typeface="Arial"/>
              </a:rPr>
              <a:t>Create an audit program for ITGC audits.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prstClr val="black"/>
                </a:solidFill>
                <a:latin typeface="Arial"/>
              </a:rPr>
              <a:t>Mid and long term development (3</a:t>
            </a:r>
            <a:r>
              <a:rPr lang="en-US" sz="1600" b="1" baseline="30000" dirty="0" smtClean="0">
                <a:solidFill>
                  <a:prstClr val="black"/>
                </a:solidFill>
                <a:latin typeface="Arial"/>
              </a:rPr>
              <a:t>rd</a:t>
            </a:r>
            <a:r>
              <a:rPr lang="en-US" sz="1600" b="1" dirty="0">
                <a:solidFill>
                  <a:prstClr val="black"/>
                </a:solidFill>
                <a:latin typeface="Arial"/>
              </a:rPr>
              <a:t>,</a:t>
            </a:r>
            <a:r>
              <a:rPr lang="en-US" sz="1600" b="1" dirty="0" smtClean="0">
                <a:solidFill>
                  <a:prstClr val="black"/>
                </a:solidFill>
                <a:latin typeface="Arial"/>
              </a:rPr>
              <a:t> 4</a:t>
            </a:r>
            <a:r>
              <a:rPr lang="en-US" sz="1600" b="1" baseline="30000" dirty="0" smtClean="0">
                <a:solidFill>
                  <a:prstClr val="black"/>
                </a:solidFill>
                <a:latin typeface="Arial"/>
              </a:rPr>
              <a:t>th</a:t>
            </a:r>
            <a:r>
              <a:rPr lang="en-US" sz="1600" b="1" dirty="0" smtClean="0">
                <a:solidFill>
                  <a:prstClr val="black"/>
                </a:solidFill>
                <a:latin typeface="Arial"/>
              </a:rPr>
              <a:t> year and ongoing)</a:t>
            </a:r>
          </a:p>
          <a:p>
            <a:pPr marL="742950" lvl="1" indent="-28575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400" dirty="0" smtClean="0">
                <a:solidFill>
                  <a:prstClr val="black"/>
                </a:solidFill>
                <a:latin typeface="Arial"/>
              </a:rPr>
              <a:t>Establish capabilities for </a:t>
            </a:r>
            <a:r>
              <a:rPr lang="en-US" sz="1400" dirty="0">
                <a:solidFill>
                  <a:prstClr val="black"/>
                </a:solidFill>
                <a:latin typeface="Arial"/>
              </a:rPr>
              <a:t>g</a:t>
            </a:r>
            <a:r>
              <a:rPr lang="en-US" sz="1400" dirty="0" smtClean="0">
                <a:solidFill>
                  <a:prstClr val="black"/>
                </a:solidFill>
                <a:latin typeface="Arial"/>
              </a:rPr>
              <a:t>lobal support during audits (providing analysis results, KPIs, documentation etc.).</a:t>
            </a:r>
          </a:p>
          <a:p>
            <a:pPr marL="742950" lvl="1" indent="-28575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prstClr val="black"/>
                </a:solidFill>
                <a:latin typeface="Arial"/>
              </a:rPr>
              <a:t>M</a:t>
            </a:r>
            <a:r>
              <a:rPr lang="en-US" sz="1400" dirty="0" smtClean="0">
                <a:solidFill>
                  <a:prstClr val="black"/>
                </a:solidFill>
                <a:latin typeface="Arial"/>
              </a:rPr>
              <a:t>aintaining continuous development of methods and audit programs for automated data analysis.</a:t>
            </a:r>
          </a:p>
          <a:p>
            <a:pPr marL="742950" lvl="1" indent="-28575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400" dirty="0" smtClean="0">
                <a:solidFill>
                  <a:prstClr val="black"/>
                </a:solidFill>
                <a:latin typeface="Arial"/>
              </a:rPr>
              <a:t>Align with other departments of the group for further development of data analytics approaches (</a:t>
            </a:r>
            <a:r>
              <a:rPr lang="en-US" sz="1400" dirty="0" err="1" smtClean="0">
                <a:solidFill>
                  <a:prstClr val="black"/>
                </a:solidFill>
                <a:latin typeface="Arial"/>
              </a:rPr>
              <a:t>Celonis</a:t>
            </a:r>
            <a:r>
              <a:rPr lang="en-US" sz="1400" dirty="0" smtClean="0">
                <a:solidFill>
                  <a:prstClr val="black"/>
                </a:solidFill>
                <a:latin typeface="Arial"/>
              </a:rPr>
              <a:t>, </a:t>
            </a:r>
            <a:r>
              <a:rPr lang="en-US" sz="1400" dirty="0" err="1" smtClean="0">
                <a:solidFill>
                  <a:prstClr val="black"/>
                </a:solidFill>
                <a:latin typeface="Arial"/>
              </a:rPr>
              <a:t>Remedyne</a:t>
            </a:r>
            <a:r>
              <a:rPr lang="en-US" sz="1400" dirty="0" smtClean="0">
                <a:solidFill>
                  <a:prstClr val="black"/>
                </a:solidFill>
                <a:latin typeface="Arial"/>
              </a:rPr>
              <a:t>, ITGC, Knauf Digital, “Data analytics </a:t>
            </a:r>
            <a:r>
              <a:rPr lang="en-US" sz="1400" dirty="0" err="1" smtClean="0">
                <a:solidFill>
                  <a:prstClr val="black"/>
                </a:solidFill>
                <a:latin typeface="Arial"/>
              </a:rPr>
              <a:t>Technik</a:t>
            </a:r>
            <a:r>
              <a:rPr lang="en-US" sz="1400" dirty="0" smtClean="0">
                <a:solidFill>
                  <a:prstClr val="black"/>
                </a:solidFill>
                <a:latin typeface="Arial"/>
              </a:rPr>
              <a:t>”).</a:t>
            </a:r>
          </a:p>
          <a:p>
            <a:pPr marL="742950" lvl="1" indent="-28575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400" dirty="0" smtClean="0">
                <a:solidFill>
                  <a:prstClr val="black"/>
                </a:solidFill>
                <a:latin typeface="Arial"/>
              </a:rPr>
              <a:t>Develop and implement continuous audit for the identification of risks and assist with the audit planning.</a:t>
            </a:r>
            <a:endParaRPr lang="en-US" sz="1400" b="1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164135" y="291762"/>
            <a:ext cx="41124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prstClr val="black"/>
                </a:solidFill>
              </a:defRPr>
            </a:lvl1pPr>
          </a:lstStyle>
          <a:p>
            <a:r>
              <a:rPr lang="en-US" sz="2000" dirty="0" smtClean="0"/>
              <a:t>Perspectives and benefits:</a:t>
            </a:r>
            <a:endParaRPr lang="en-US" sz="2000" dirty="0"/>
          </a:p>
        </p:txBody>
      </p:sp>
      <p:cxnSp>
        <p:nvCxnSpPr>
          <p:cNvPr id="5" name="Gerade Verbindung 10"/>
          <p:cNvCxnSpPr/>
          <p:nvPr/>
        </p:nvCxnSpPr>
        <p:spPr>
          <a:xfrm>
            <a:off x="182560" y="680894"/>
            <a:ext cx="396000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29424" y="4519856"/>
            <a:ext cx="8914576" cy="2100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600" b="1" dirty="0" smtClean="0">
                <a:solidFill>
                  <a:srgbClr val="6F8DB9"/>
                </a:solidFill>
                <a:latin typeface="Arial"/>
              </a:rPr>
              <a:t>Benefits:</a:t>
            </a:r>
            <a:endParaRPr lang="en-US" sz="1400" dirty="0" smtClean="0">
              <a:solidFill>
                <a:srgbClr val="6F8DB9"/>
              </a:solidFill>
              <a:latin typeface="Arial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prstClr val="black"/>
                </a:solidFill>
                <a:latin typeface="Arial"/>
              </a:rPr>
              <a:t>Increasing the efficiency of the internal audit department.</a:t>
            </a:r>
          </a:p>
          <a:p>
            <a:pPr marL="742950" lvl="1" indent="-28575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prstClr val="black"/>
                </a:solidFill>
                <a:latin typeface="Arial"/>
              </a:rPr>
              <a:t>T</a:t>
            </a:r>
            <a:r>
              <a:rPr lang="en-US" sz="1400" dirty="0" smtClean="0">
                <a:solidFill>
                  <a:prstClr val="black"/>
                </a:solidFill>
                <a:latin typeface="Arial"/>
              </a:rPr>
              <a:t>ime consuming manual data analysis is replaced by standardized automated tests.</a:t>
            </a:r>
          </a:p>
          <a:p>
            <a:pPr marL="742950" lvl="1" indent="-28575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400" dirty="0" smtClean="0">
                <a:solidFill>
                  <a:prstClr val="black"/>
                </a:solidFill>
                <a:latin typeface="Arial"/>
              </a:rPr>
              <a:t>Audits can be performed faster.</a:t>
            </a:r>
          </a:p>
          <a:p>
            <a:pPr marL="742950" lvl="1" indent="-28575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400" dirty="0" smtClean="0">
                <a:solidFill>
                  <a:prstClr val="black"/>
                </a:solidFill>
                <a:latin typeface="Arial"/>
              </a:rPr>
              <a:t>Time gained can be used for more in-depth tests.</a:t>
            </a:r>
          </a:p>
          <a:p>
            <a:pPr marL="742950" lvl="1" indent="-28575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prstClr val="black"/>
                </a:solidFill>
                <a:latin typeface="Arial"/>
              </a:rPr>
              <a:t>KPIs can be developed through standardized automated tests to make companies </a:t>
            </a:r>
            <a:r>
              <a:rPr lang="en-US" sz="1400" dirty="0" smtClean="0">
                <a:solidFill>
                  <a:prstClr val="black"/>
                </a:solidFill>
                <a:latin typeface="Arial"/>
              </a:rPr>
              <a:t>comparable.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prstClr val="black"/>
                </a:solidFill>
                <a:latin typeface="Arial"/>
              </a:rPr>
              <a:t>Expansion of the range of auditing services through performing ITGC audits.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prstClr val="black"/>
                </a:solidFill>
                <a:latin typeface="Arial"/>
              </a:rPr>
              <a:t>Interface and service provider for other group functions that also deal with data analytics.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prstClr val="black"/>
                </a:solidFill>
                <a:latin typeface="Arial"/>
              </a:rPr>
              <a:t>Improved control security as the existing audit approach is supplemented by mass data analysis aspects.</a:t>
            </a:r>
          </a:p>
        </p:txBody>
      </p:sp>
      <p:sp>
        <p:nvSpPr>
          <p:cNvPr id="7" name="Rechteck 6"/>
          <p:cNvSpPr/>
          <p:nvPr/>
        </p:nvSpPr>
        <p:spPr>
          <a:xfrm>
            <a:off x="8097838" y="64168"/>
            <a:ext cx="855662" cy="6898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190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e-DE" dirty="0" err="1" smtClean="0"/>
              <a:t>Thank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!</a:t>
            </a:r>
            <a:endParaRPr lang="de-DE" dirty="0"/>
          </a:p>
        </p:txBody>
      </p:sp>
      <p:sp>
        <p:nvSpPr>
          <p:cNvPr id="3" name="Rechteck 2"/>
          <p:cNvSpPr/>
          <p:nvPr/>
        </p:nvSpPr>
        <p:spPr>
          <a:xfrm>
            <a:off x="8097838" y="64168"/>
            <a:ext cx="855662" cy="6898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884962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21047&quot;&gt;&lt;version val=&quot;23239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/m_precDefaultNumber&gt;&lt;m_precDefaultPercent&gt;&lt;m_bNumberIsYear val=&quot;1&quot;/&gt;&lt;m_chMinusSymbol&gt;-&lt;/m_chMinusSymbol&gt;&lt;m_nDecimalDigits17909 val=&quot;1&quot;/&gt;&lt;m_chDecimalSymbol17909&gt;,&lt;/m_chDecimalSymbol17909&gt;&lt;m_nGroupingDigits17909 val=&quot;3&quot;/&gt;&lt;m_chGroupingSymbol17909&gt;.&lt;/m_chGroupingSymbol17909&gt;&lt;m_strSuffix17909&gt;%&lt;/m_strSuffix17909&gt;&lt;/m_precDefaultPercent&gt;&lt;m_precDefaultDate&gt;&lt;m_bNumberIsYear val=&quot;0&quot;/&gt;&lt;m_strFormatTime&gt;%#d %1 %Y&lt;/m_strFormatTime&gt;&lt;/m_precDefaultDate&gt;&lt;m_precDefaultYear&gt;&lt;m_bNumberIsYear val=&quot;0&quot;/&gt;&lt;m_strFormatTime&gt;%Y&lt;/m_strFormatTime&gt;&lt;/m_precDefaultYear&gt;&lt;m_precDefaultQuarter&gt;&lt;m_bNumberIsYear val=&quot;0&quot;/&gt;&lt;m_strFormatTime&gt;Q%5&lt;/m_strFormatTime&gt;&lt;/m_precDefaultQuarter&gt;&lt;m_precDefaultMonth&gt;&lt;m_bNumberIsYear val=&quot;0&quot;/&gt;&lt;m_strFormatTime&gt;%1&lt;/m_strFormatTime&gt;&lt;/m_precDefaultMonth&gt;&lt;m_precDefaultWeek&gt;&lt;m_bNumberIsYear val=&quot;0&quot;/&gt;&lt;m_strFormatTime&gt;%4&lt;/m_strFormatTime&gt;&lt;/m_precDefaultWeek&gt;&lt;m_precDefaultDay&gt;&lt;m_bNumberIsYear val=&quot;0&quot;/&gt;&lt;m_strFormatTime&gt;%#d&lt;/m_strFormatTime&gt;&lt;/m_precDefaultDay&gt;&lt;m_mruColor&gt;&lt;m_vecMRU length=&quot;18&quot;&gt;&lt;elem m_fUsage=&quot;2.92690599503936390000E+000&quot;&gt;&lt;m_msothmcolidx val=&quot;0&quot;/&gt;&lt;m_rgb r=&quot;36&quot; g=&quot;a7&quot; b=&quot;e9&quot;/&gt;&lt;m_ppcolschidx tagver0=&quot;23004&quot; tagname0=&quot;m_ppcolschidxUNRECOGNIZED&quot; val=&quot;0&quot;/&gt;&lt;m_nBrightness val=&quot;0&quot;/&gt;&lt;/elem&gt;&lt;elem m_fUsage=&quot;2.79624474244648850000E+000&quot;&gt;&lt;m_msothmcolidx val=&quot;0&quot;/&gt;&lt;m_rgb r=&quot;e1&quot; g=&quot;0&quot; b=&quot;0&quot;/&gt;&lt;m_ppcolschidx tagver0=&quot;23004&quot; tagname0=&quot;m_ppcolschidxUNRECOGNIZED&quot; val=&quot;0&quot;/&gt;&lt;m_nBrightness val=&quot;0&quot;/&gt;&lt;/elem&gt;&lt;elem m_fUsage=&quot;9.72475997771657500000E-001&quot;&gt;&lt;m_msothmcolidx val=&quot;0&quot;/&gt;&lt;m_rgb r=&quot;9b&quot; g=&quot;cc&quot; b=&quot;ff&quot;/&gt;&lt;m_ppcolschidx tagver0=&quot;23004&quot; tagname0=&quot;m_ppcolschidxUNRECOGNIZED&quot; val=&quot;0&quot;/&gt;&lt;m_nBrightness val=&quot;0&quot;/&gt;&lt;/elem&gt;&lt;elem m_fUsage=&quot;8.66873330887575010000E-001&quot;&gt;&lt;m_msothmcolidx val=&quot;0&quot;/&gt;&lt;m_rgb r=&quot;9e&quot; g=&quot;bd&quot; b=&quot;71&quot;/&gt;&lt;m_ppcolschidx tagver0=&quot;23004&quot; tagname0=&quot;m_ppcolschidxUNRECOGNIZED&quot; val=&quot;0&quot;/&gt;&lt;m_nBrightness val=&quot;0&quot;/&gt;&lt;/elem&gt;&lt;elem m_fUsage=&quot;7.29000058257253340000E-001&quot;&gt;&lt;m_msothmcolidx val=&quot;0&quot;/&gt;&lt;m_rgb r=&quot;ba&quot; g=&quot;fb&quot; b=&quot;aa&quot;/&gt;&lt;m_ppcolschidx tagver0=&quot;23004&quot; tagname0=&quot;m_ppcolschidxUNRECOGNIZED&quot; val=&quot;0&quot;/&gt;&lt;m_nBrightness val=&quot;0&quot;/&gt;&lt;/elem&gt;&lt;elem m_fUsage=&quot;6.56262843790053730000E-001&quot;&gt;&lt;m_msothmcolidx val=&quot;0&quot;/&gt;&lt;m_rgb r=&quot;0&quot; g=&quot;80&quot; b=&quot;0&quot;/&gt;&lt;m_ppcolschidx tagver0=&quot;23004&quot; tagname0=&quot;m_ppcolschidxUNRECOGNIZED&quot; val=&quot;0&quot;/&gt;&lt;m_nBrightness val=&quot;0&quot;/&gt;&lt;/elem&gt;&lt;elem m_fUsage=&quot;5.16107454867768320000E-001&quot;&gt;&lt;m_msothmcolidx val=&quot;0&quot;/&gt;&lt;m_rgb r=&quot;bf&quot; g=&quot;bf&quot; b=&quot;bf&quot;/&gt;&lt;m_ppcolschidx tagver0=&quot;23004&quot; tagname0=&quot;m_ppcolschidxUNRECOGNIZED&quot; val=&quot;0&quot;/&gt;&lt;m_nBrightness val=&quot;0&quot;/&gt;&lt;/elem&gt;&lt;elem m_fUsage=&quot;4.25430025272573680000E-001&quot;&gt;&lt;m_msothmcolidx val=&quot;0&quot;/&gt;&lt;m_rgb r=&quot;99&quot; g=&quot;33&quot; b=&quot;66&quot;/&gt;&lt;m_ppcolschidx tagver0=&quot;23004&quot; tagname0=&quot;m_ppcolschidxUNRECOGNIZED&quot; val=&quot;0&quot;/&gt;&lt;m_nBrightness val=&quot;0&quot;/&gt;&lt;/elem&gt;&lt;elem m_fUsage=&quot;4.28039591353844490000E-002&quot;&gt;&lt;m_msothmcolidx val=&quot;0&quot;/&gt;&lt;m_rgb r=&quot;f1&quot; g=&quot;c6&quot; b=&quot;2e&quot;/&gt;&lt;m_ppcolschidx tagver0=&quot;23004&quot; tagname0=&quot;m_ppcolschidxUNRECOGNIZED&quot; val=&quot;0&quot;/&gt;&lt;m_nBrightness val=&quot;0&quot;/&gt;&lt;/elem&gt;&lt;elem m_fUsage=&quot;3.46712068996614040000E-002&quot;&gt;&lt;m_msothmcolidx val=&quot;0&quot;/&gt;&lt;m_rgb r=&quot;f8&quot; g=&quot;e8&quot; b=&quot;27&quot;/&gt;&lt;m_ppcolschidx tagver0=&quot;23004&quot; tagname0=&quot;m_ppcolschidxUNRECOGNIZED&quot; val=&quot;0&quot;/&gt;&lt;m_nBrightness val=&quot;0&quot;/&gt;&lt;/elem&gt;&lt;elem m_fUsage=&quot;2.78128389443693810000E-002&quot;&gt;&lt;m_msothmcolidx val=&quot;0&quot;/&gt;&lt;m_rgb r=&quot;d9&quot; g=&quot;96&quot; b=&quot;94&quot;/&gt;&lt;m_ppcolschidx tagver0=&quot;23004&quot; tagname0=&quot;m_ppcolschidxUNRECOGNIZED&quot; val=&quot;0&quot;/&gt;&lt;m_nBrightness val=&quot;0&quot;/&gt;&lt;/elem&gt;&lt;elem m_fUsage=&quot;2.73893196719931330000E-003&quot;&gt;&lt;m_msothmcolidx val=&quot;0&quot;/&gt;&lt;m_rgb r=&quot;7f&quot; g=&quot;7f&quot; b=&quot;7f&quot;/&gt;&lt;m_ppcolschidx tagver0=&quot;23004&quot; tagname0=&quot;m_ppcolschidxUNRECOGNIZED&quot; val=&quot;0&quot;/&gt;&lt;m_nBrightness val=&quot;0&quot;/&gt;&lt;/elem&gt;&lt;elem m_fUsage=&quot;2.64199905038606940000E-003&quot;&gt;&lt;m_msothmcolidx val=&quot;0&quot;/&gt;&lt;m_rgb r=&quot;b9&quot; g=&quot;e1&quot; b=&quot;6c&quot;/&gt;&lt;m_ppcolschidx tagver0=&quot;23004&quot; tagname0=&quot;m_ppcolschidxUNRECOGNIZED&quot; val=&quot;0&quot;/&gt;&lt;m_nBrightness val=&quot;0&quot;/&gt;&lt;/elem&gt;&lt;elem m_fUsage=&quot;2.17139416065896630000E-005&quot;&gt;&lt;m_msothmcolidx val=&quot;0&quot;/&gt;&lt;m_rgb r=&quot;d9&quot; g=&quot;d9&quot; b=&quot;d9&quot;/&gt;&lt;m_ppcolschidx tagver0=&quot;23004&quot; tagname0=&quot;m_ppcolschidxUNRECOGNIZED&quot; val=&quot;0&quot;/&gt;&lt;m_nBrightness val=&quot;0&quot;/&gt;&lt;/elem&gt;&lt;elem m_fUsage=&quot;4.92188083828465850000E-006&quot;&gt;&lt;m_msothmcolidx val=&quot;0&quot;/&gt;&lt;m_rgb r=&quot;17&quot; g=&quot;bf&quot; b=&quot;ff&quot;/&gt;&lt;m_ppcolschidx tagver0=&quot;23004&quot; tagname0=&quot;m_ppcolschidxUNRECOGNIZED&quot; val=&quot;0&quot;/&gt;&lt;m_nBrightness val=&quot;0&quot;/&gt;&lt;/elem&gt;&lt;elem m_fUsage=&quot;3.20144224303939250000E-006&quot;&gt;&lt;m_msothmcolidx val=&quot;0&quot;/&gt;&lt;m_rgb r=&quot;15&quot; g=&quot;57&quot; b=&quot;4&quot;/&gt;&lt;m_ppcolschidx tagver0=&quot;23004&quot; tagname0=&quot;m_ppcolschidxUNRECOGNIZED&quot; val=&quot;0&quot;/&gt;&lt;m_nBrightness val=&quot;0&quot;/&gt;&lt;/elem&gt;&lt;elem m_fUsage=&quot;7.78405512941230230000E-007&quot;&gt;&lt;m_msothmcolidx val=&quot;0&quot;/&gt;&lt;m_rgb r=&quot;30&quot; g=&quot;c9&quot; b=&quot;a&quot;/&gt;&lt;m_ppcolschidx tagver0=&quot;23004&quot; tagname0=&quot;m_ppcolschidxUNRECOGNIZED&quot; val=&quot;0&quot;/&gt;&lt;m_nBrightness val=&quot;0&quot;/&gt;&lt;/elem&gt;&lt;elem m_fUsage=&quot;6.63502736729829280000E-014&quot;&gt;&lt;m_msothmcolidx val=&quot;0&quot;/&gt;&lt;m_rgb r=&quot;ff&quot; g=&quot;66&quot; b=&quot;0&quot;/&gt;&lt;m_ppcolschidx tagver0=&quot;23004&quot; tagname0=&quot;m_ppcolschidxUNRECOGNIZED&quot; val=&quot;0&quot;/&gt;&lt;m_nBrightness val=&quot;0&quot;/&gt;&lt;/elem&gt;&lt;/m_vecMRU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L.wp6F3QjizGOf1HjXUA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H3l0361A0OVGV_q.LlqVg"/>
</p:tagLst>
</file>

<file path=ppt/theme/theme1.xml><?xml version="1.0" encoding="utf-8"?>
<a:theme xmlns:a="http://schemas.openxmlformats.org/drawingml/2006/main" name="1_GTI PM V0.02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nauf_Vorlage_2006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Knauf_Vorlage_2006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nauf_Vorlage_2006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nauf_Vorlage_2006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nauf_Vorlage_2006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nauf_Vorlage_2006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nauf_Vorlage_2006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nauf_Vorlage_2006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nauf_Vorlage_2006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nauf_Vorlage_2006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nauf_Vorlage_2006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nauf_Vorlage_2006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nauf_Vorlage_2006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640</Words>
  <Application>Microsoft Office PowerPoint</Application>
  <PresentationFormat>Bildschirmpräsentation (4:3)</PresentationFormat>
  <Paragraphs>77</Paragraphs>
  <Slides>6</Slides>
  <Notes>3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2" baseType="lpstr">
      <vt:lpstr>Arial</vt:lpstr>
      <vt:lpstr>Calibri</vt:lpstr>
      <vt:lpstr>Courier New</vt:lpstr>
      <vt:lpstr>Helvetica 55 Roman</vt:lpstr>
      <vt:lpstr>1_GTI PM V0.02</vt:lpstr>
      <vt:lpstr>think-cell Folie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Thank You!</vt:lpstr>
    </vt:vector>
  </TitlesOfParts>
  <Company>Knauf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KdB</dc:title>
  <dc:creator>Wernsdoerfer.Juergen@knauf.de;A&amp;B</dc:creator>
  <cp:lastModifiedBy>Philipp SPANGENBERG</cp:lastModifiedBy>
  <cp:revision>4867</cp:revision>
  <cp:lastPrinted>2020-08-12T08:43:25Z</cp:lastPrinted>
  <dcterms:created xsi:type="dcterms:W3CDTF">2012-09-20T07:34:16Z</dcterms:created>
  <dcterms:modified xsi:type="dcterms:W3CDTF">2020-08-12T08:43:44Z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1179573</vt:lpwstr>
  </property>
  <property fmtid="{D5CDD505-2E9C-101B-9397-08002B2CF9AE}" pid="3" name="NXPowerLiteSettings">
    <vt:lpwstr>F7000400038000</vt:lpwstr>
  </property>
  <property fmtid="{D5CDD505-2E9C-101B-9397-08002B2CF9AE}" pid="4" name="NXPowerLiteVersion">
    <vt:lpwstr>D6.0.7</vt:lpwstr>
  </property>
</Properties>
</file>