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8" r:id="rId2"/>
    <p:sldMasterId id="2147483692" r:id="rId3"/>
    <p:sldMasterId id="2147483695" r:id="rId4"/>
    <p:sldMasterId id="2147483698" r:id="rId5"/>
    <p:sldMasterId id="2147483701" r:id="rId6"/>
    <p:sldMasterId id="2147483704" r:id="rId7"/>
    <p:sldMasterId id="2147483674" r:id="rId8"/>
  </p:sldMasterIdLst>
  <p:notesMasterIdLst>
    <p:notesMasterId r:id="rId34"/>
  </p:notesMasterIdLst>
  <p:handoutMasterIdLst>
    <p:handoutMasterId r:id="rId35"/>
  </p:handoutMasterIdLst>
  <p:sldIdLst>
    <p:sldId id="256" r:id="rId9"/>
    <p:sldId id="316" r:id="rId10"/>
    <p:sldId id="257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305" r:id="rId19"/>
    <p:sldId id="306" r:id="rId20"/>
    <p:sldId id="315" r:id="rId21"/>
    <p:sldId id="303" r:id="rId22"/>
    <p:sldId id="311" r:id="rId23"/>
    <p:sldId id="312" r:id="rId24"/>
    <p:sldId id="308" r:id="rId25"/>
    <p:sldId id="307" r:id="rId26"/>
    <p:sldId id="304" r:id="rId27"/>
    <p:sldId id="309" r:id="rId28"/>
    <p:sldId id="313" r:id="rId29"/>
    <p:sldId id="310" r:id="rId30"/>
    <p:sldId id="314" r:id="rId31"/>
    <p:sldId id="317" r:id="rId32"/>
    <p:sldId id="270" r:id="rId3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EB8723"/>
    <a:srgbClr val="5F646E"/>
    <a:srgbClr val="5A91CD"/>
    <a:srgbClr val="19AAE1"/>
    <a:srgbClr val="00B4AA"/>
    <a:srgbClr val="0066CC"/>
    <a:srgbClr val="358BD8"/>
    <a:srgbClr val="3E8FD9"/>
    <a:srgbClr val="348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5" autoAdjust="0"/>
    <p:restoredTop sz="84535" autoAdjust="0"/>
  </p:normalViewPr>
  <p:slideViewPr>
    <p:cSldViewPr snapToGrid="0">
      <p:cViewPr>
        <p:scale>
          <a:sx n="100" d="100"/>
          <a:sy n="100" d="100"/>
        </p:scale>
        <p:origin x="162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976DF-9E39-4F56-AF37-9304788A0E0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</dgm:pt>
    <dgm:pt modelId="{B9DC878B-817A-48D8-A8F7-2124334810FC}">
      <dgm:prSet phldrT="[Text]"/>
      <dgm:spPr/>
      <dgm:t>
        <a:bodyPr/>
        <a:lstStyle/>
        <a:p>
          <a:r>
            <a:rPr lang="de-DE"/>
            <a:t>Datenabfrage</a:t>
          </a:r>
        </a:p>
      </dgm:t>
    </dgm:pt>
    <dgm:pt modelId="{94794890-8A9C-494B-B653-10677E3DE6E3}" type="parTrans" cxnId="{1AB996A9-AF2B-410E-A69E-876A9806D1D8}">
      <dgm:prSet/>
      <dgm:spPr/>
      <dgm:t>
        <a:bodyPr/>
        <a:lstStyle/>
        <a:p>
          <a:endParaRPr lang="de-DE"/>
        </a:p>
      </dgm:t>
    </dgm:pt>
    <dgm:pt modelId="{6C4659E8-7E2E-4DC9-9D2B-44212FC5E1B6}" type="sibTrans" cxnId="{1AB996A9-AF2B-410E-A69E-876A9806D1D8}">
      <dgm:prSet/>
      <dgm:spPr/>
      <dgm:t>
        <a:bodyPr/>
        <a:lstStyle/>
        <a:p>
          <a:endParaRPr lang="de-DE"/>
        </a:p>
      </dgm:t>
    </dgm:pt>
    <dgm:pt modelId="{EED3CC23-4462-4EFE-B16A-F7C7D38A4C4D}">
      <dgm:prSet phldrT="[Text]"/>
      <dgm:spPr/>
      <dgm:t>
        <a:bodyPr/>
        <a:lstStyle/>
        <a:p>
          <a:r>
            <a:rPr lang="de-DE"/>
            <a:t>Prüfungsvorbereitung</a:t>
          </a:r>
        </a:p>
      </dgm:t>
    </dgm:pt>
    <dgm:pt modelId="{4A548815-C8B7-4E76-81A5-A8BF147727DC}" type="parTrans" cxnId="{6EC2EBBA-BA80-4496-8A32-424EACE19F22}">
      <dgm:prSet/>
      <dgm:spPr/>
      <dgm:t>
        <a:bodyPr/>
        <a:lstStyle/>
        <a:p>
          <a:endParaRPr lang="de-DE"/>
        </a:p>
      </dgm:t>
    </dgm:pt>
    <dgm:pt modelId="{CBADD6CE-9D79-4412-9B55-B5A75CE3F32C}" type="sibTrans" cxnId="{6EC2EBBA-BA80-4496-8A32-424EACE19F22}">
      <dgm:prSet/>
      <dgm:spPr/>
      <dgm:t>
        <a:bodyPr/>
        <a:lstStyle/>
        <a:p>
          <a:endParaRPr lang="de-DE"/>
        </a:p>
      </dgm:t>
    </dgm:pt>
    <dgm:pt modelId="{226127B6-69E6-42D4-93E4-C3E1FD0A2ED3}">
      <dgm:prSet phldrT="[Text]"/>
      <dgm:spPr/>
      <dgm:t>
        <a:bodyPr/>
        <a:lstStyle/>
        <a:p>
          <a:r>
            <a:rPr lang="de-DE"/>
            <a:t>Prüfungsdurchführung</a:t>
          </a:r>
        </a:p>
      </dgm:t>
    </dgm:pt>
    <dgm:pt modelId="{E6563DD1-D0C8-4915-87DA-6C8279AA1701}" type="parTrans" cxnId="{E2169EED-358E-425D-896A-985894E307A9}">
      <dgm:prSet/>
      <dgm:spPr/>
      <dgm:t>
        <a:bodyPr/>
        <a:lstStyle/>
        <a:p>
          <a:endParaRPr lang="de-DE"/>
        </a:p>
      </dgm:t>
    </dgm:pt>
    <dgm:pt modelId="{135C6B8C-67DD-4E08-B786-C0BE57875D94}" type="sibTrans" cxnId="{E2169EED-358E-425D-896A-985894E307A9}">
      <dgm:prSet/>
      <dgm:spPr/>
      <dgm:t>
        <a:bodyPr/>
        <a:lstStyle/>
        <a:p>
          <a:endParaRPr lang="de-DE"/>
        </a:p>
      </dgm:t>
    </dgm:pt>
    <dgm:pt modelId="{C1C7615E-794F-496C-9FDD-9059B476CFA0}">
      <dgm:prSet phldrT="[Text]"/>
      <dgm:spPr/>
      <dgm:t>
        <a:bodyPr/>
        <a:lstStyle/>
        <a:p>
          <a:r>
            <a:rPr lang="de-DE"/>
            <a:t>Bericht</a:t>
          </a:r>
        </a:p>
      </dgm:t>
    </dgm:pt>
    <dgm:pt modelId="{A7004949-8498-4038-B97C-BBB41FDCB60A}" type="parTrans" cxnId="{234E5DE1-52D3-49E6-897E-A62DE1F51F1D}">
      <dgm:prSet/>
      <dgm:spPr/>
      <dgm:t>
        <a:bodyPr/>
        <a:lstStyle/>
        <a:p>
          <a:endParaRPr lang="de-DE"/>
        </a:p>
      </dgm:t>
    </dgm:pt>
    <dgm:pt modelId="{A51D4193-803E-43C3-A641-F458052171C5}" type="sibTrans" cxnId="{234E5DE1-52D3-49E6-897E-A62DE1F51F1D}">
      <dgm:prSet/>
      <dgm:spPr/>
      <dgm:t>
        <a:bodyPr/>
        <a:lstStyle/>
        <a:p>
          <a:endParaRPr lang="de-DE"/>
        </a:p>
      </dgm:t>
    </dgm:pt>
    <dgm:pt modelId="{50B85453-5DD6-49FC-B71A-A6756254BB1D}">
      <dgm:prSet phldrT="[Text]"/>
      <dgm:spPr/>
      <dgm:t>
        <a:bodyPr/>
        <a:lstStyle/>
        <a:p>
          <a:r>
            <a:rPr lang="de-DE" dirty="0"/>
            <a:t>Follow-</a:t>
          </a:r>
          <a:r>
            <a:rPr lang="de-DE" dirty="0" err="1"/>
            <a:t>up</a:t>
          </a:r>
          <a:r>
            <a:rPr lang="de-DE" dirty="0"/>
            <a:t> Check</a:t>
          </a:r>
        </a:p>
      </dgm:t>
    </dgm:pt>
    <dgm:pt modelId="{BAD89930-476B-4BD4-9D15-631F73269044}" type="parTrans" cxnId="{CD1D369C-C31E-4123-8461-85030594B89F}">
      <dgm:prSet/>
      <dgm:spPr/>
      <dgm:t>
        <a:bodyPr/>
        <a:lstStyle/>
        <a:p>
          <a:endParaRPr lang="de-DE"/>
        </a:p>
      </dgm:t>
    </dgm:pt>
    <dgm:pt modelId="{96885613-8E4F-46EA-B397-BC009AF3CD7D}" type="sibTrans" cxnId="{CD1D369C-C31E-4123-8461-85030594B89F}">
      <dgm:prSet/>
      <dgm:spPr/>
      <dgm:t>
        <a:bodyPr/>
        <a:lstStyle/>
        <a:p>
          <a:endParaRPr lang="de-DE"/>
        </a:p>
      </dgm:t>
    </dgm:pt>
    <dgm:pt modelId="{F01972E2-0347-4EBE-91E6-3BB1376928C0}" type="pres">
      <dgm:prSet presAssocID="{BE6976DF-9E39-4F56-AF37-9304788A0E08}" presName="outerComposite" presStyleCnt="0">
        <dgm:presLayoutVars>
          <dgm:chMax val="5"/>
          <dgm:dir/>
          <dgm:resizeHandles val="exact"/>
        </dgm:presLayoutVars>
      </dgm:prSet>
      <dgm:spPr/>
    </dgm:pt>
    <dgm:pt modelId="{B9323DA6-88A8-4199-B91D-5B3F5C9E5938}" type="pres">
      <dgm:prSet presAssocID="{BE6976DF-9E39-4F56-AF37-9304788A0E08}" presName="dummyMaxCanvas" presStyleCnt="0">
        <dgm:presLayoutVars/>
      </dgm:prSet>
      <dgm:spPr/>
    </dgm:pt>
    <dgm:pt modelId="{59A5DFC2-B046-4B05-A249-A7AF9949B304}" type="pres">
      <dgm:prSet presAssocID="{BE6976DF-9E39-4F56-AF37-9304788A0E08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7A3BC06-8076-4971-AECF-E94CA1C614F5}" type="pres">
      <dgm:prSet presAssocID="{BE6976DF-9E39-4F56-AF37-9304788A0E08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EBC1FFE-E821-4DA8-B88F-3A9403E229DF}" type="pres">
      <dgm:prSet presAssocID="{BE6976DF-9E39-4F56-AF37-9304788A0E08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110015-7666-42E6-B6B8-E99D04787BDA}" type="pres">
      <dgm:prSet presAssocID="{BE6976DF-9E39-4F56-AF37-9304788A0E08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AB5FA8-CF3F-4003-AE94-177BA38840BA}" type="pres">
      <dgm:prSet presAssocID="{BE6976DF-9E39-4F56-AF37-9304788A0E08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E459B4-43FC-4148-8ACF-4D8773F19035}" type="pres">
      <dgm:prSet presAssocID="{BE6976DF-9E39-4F56-AF37-9304788A0E08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79EDD4D-D96F-4862-A4C1-BE60C9AD4672}" type="pres">
      <dgm:prSet presAssocID="{BE6976DF-9E39-4F56-AF37-9304788A0E08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E5F88A-0CF4-4D49-94BC-751B7C1AE019}" type="pres">
      <dgm:prSet presAssocID="{BE6976DF-9E39-4F56-AF37-9304788A0E08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38CD85-17FF-458D-9097-2BF8A98A03BD}" type="pres">
      <dgm:prSet presAssocID="{BE6976DF-9E39-4F56-AF37-9304788A0E08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3FDC3E5-6CFC-4C1E-B621-1A5BF194C2E7}" type="pres">
      <dgm:prSet presAssocID="{BE6976DF-9E39-4F56-AF37-9304788A0E08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7DF8181-6A7A-43B2-A752-890121ED8778}" type="pres">
      <dgm:prSet presAssocID="{BE6976DF-9E39-4F56-AF37-9304788A0E08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37DF91-77CD-48EA-9199-A078CE86902E}" type="pres">
      <dgm:prSet presAssocID="{BE6976DF-9E39-4F56-AF37-9304788A0E08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E664D30-2124-49EB-BC0A-E1F4902D5A5C}" type="pres">
      <dgm:prSet presAssocID="{BE6976DF-9E39-4F56-AF37-9304788A0E08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88B5FA-B0CB-4A37-8832-4EF6DADB33FD}" type="pres">
      <dgm:prSet presAssocID="{BE6976DF-9E39-4F56-AF37-9304788A0E08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655598D-69EA-40DE-843C-3B64E1AB134D}" type="presOf" srcId="{B9DC878B-817A-48D8-A8F7-2124334810FC}" destId="{59A5DFC2-B046-4B05-A249-A7AF9949B304}" srcOrd="0" destOrd="0" presId="urn:microsoft.com/office/officeart/2005/8/layout/vProcess5"/>
    <dgm:cxn modelId="{B71981D2-07A3-4B53-8958-EF982D11455F}" type="presOf" srcId="{BE6976DF-9E39-4F56-AF37-9304788A0E08}" destId="{F01972E2-0347-4EBE-91E6-3BB1376928C0}" srcOrd="0" destOrd="0" presId="urn:microsoft.com/office/officeart/2005/8/layout/vProcess5"/>
    <dgm:cxn modelId="{E2169EED-358E-425D-896A-985894E307A9}" srcId="{BE6976DF-9E39-4F56-AF37-9304788A0E08}" destId="{226127B6-69E6-42D4-93E4-C3E1FD0A2ED3}" srcOrd="2" destOrd="0" parTransId="{E6563DD1-D0C8-4915-87DA-6C8279AA1701}" sibTransId="{135C6B8C-67DD-4E08-B786-C0BE57875D94}"/>
    <dgm:cxn modelId="{1AB996A9-AF2B-410E-A69E-876A9806D1D8}" srcId="{BE6976DF-9E39-4F56-AF37-9304788A0E08}" destId="{B9DC878B-817A-48D8-A8F7-2124334810FC}" srcOrd="0" destOrd="0" parTransId="{94794890-8A9C-494B-B653-10677E3DE6E3}" sibTransId="{6C4659E8-7E2E-4DC9-9D2B-44212FC5E1B6}"/>
    <dgm:cxn modelId="{496376E1-1BAF-4127-A8C5-1F0D58E67631}" type="presOf" srcId="{226127B6-69E6-42D4-93E4-C3E1FD0A2ED3}" destId="{1EBC1FFE-E821-4DA8-B88F-3A9403E229DF}" srcOrd="0" destOrd="0" presId="urn:microsoft.com/office/officeart/2005/8/layout/vProcess5"/>
    <dgm:cxn modelId="{674AFB90-CD5A-4627-9C4D-66D56C4BDDCB}" type="presOf" srcId="{EED3CC23-4462-4EFE-B16A-F7C7D38A4C4D}" destId="{B7A3BC06-8076-4971-AECF-E94CA1C614F5}" srcOrd="0" destOrd="0" presId="urn:microsoft.com/office/officeart/2005/8/layout/vProcess5"/>
    <dgm:cxn modelId="{854DC5E1-16E9-4DAD-824E-914CCE506D13}" type="presOf" srcId="{135C6B8C-67DD-4E08-B786-C0BE57875D94}" destId="{F0E5F88A-0CF4-4D49-94BC-751B7C1AE019}" srcOrd="0" destOrd="0" presId="urn:microsoft.com/office/officeart/2005/8/layout/vProcess5"/>
    <dgm:cxn modelId="{9E88145D-E719-4234-923C-BD8F78A9B8A1}" type="presOf" srcId="{A51D4193-803E-43C3-A641-F458052171C5}" destId="{2638CD85-17FF-458D-9097-2BF8A98A03BD}" srcOrd="0" destOrd="0" presId="urn:microsoft.com/office/officeart/2005/8/layout/vProcess5"/>
    <dgm:cxn modelId="{8B43E7FD-A02F-4529-8F44-E2F34F7E589D}" type="presOf" srcId="{B9DC878B-817A-48D8-A8F7-2124334810FC}" destId="{03FDC3E5-6CFC-4C1E-B621-1A5BF194C2E7}" srcOrd="1" destOrd="0" presId="urn:microsoft.com/office/officeart/2005/8/layout/vProcess5"/>
    <dgm:cxn modelId="{6205A1F9-F4D0-487A-8ABC-1C7D15678375}" type="presOf" srcId="{50B85453-5DD6-49FC-B71A-A6756254BB1D}" destId="{0C88B5FA-B0CB-4A37-8832-4EF6DADB33FD}" srcOrd="1" destOrd="0" presId="urn:microsoft.com/office/officeart/2005/8/layout/vProcess5"/>
    <dgm:cxn modelId="{BB4D2803-651D-49F2-9E89-782AA9664BC0}" type="presOf" srcId="{226127B6-69E6-42D4-93E4-C3E1FD0A2ED3}" destId="{3937DF91-77CD-48EA-9199-A078CE86902E}" srcOrd="1" destOrd="0" presId="urn:microsoft.com/office/officeart/2005/8/layout/vProcess5"/>
    <dgm:cxn modelId="{B19D12A1-2FE7-4AA3-B2E4-C134A6E5292C}" type="presOf" srcId="{C1C7615E-794F-496C-9FDD-9059B476CFA0}" destId="{88110015-7666-42E6-B6B8-E99D04787BDA}" srcOrd="0" destOrd="0" presId="urn:microsoft.com/office/officeart/2005/8/layout/vProcess5"/>
    <dgm:cxn modelId="{19A3D27B-3A50-49C0-864F-880B29D28483}" type="presOf" srcId="{CBADD6CE-9D79-4412-9B55-B5A75CE3F32C}" destId="{F79EDD4D-D96F-4862-A4C1-BE60C9AD4672}" srcOrd="0" destOrd="0" presId="urn:microsoft.com/office/officeart/2005/8/layout/vProcess5"/>
    <dgm:cxn modelId="{234E5DE1-52D3-49E6-897E-A62DE1F51F1D}" srcId="{BE6976DF-9E39-4F56-AF37-9304788A0E08}" destId="{C1C7615E-794F-496C-9FDD-9059B476CFA0}" srcOrd="3" destOrd="0" parTransId="{A7004949-8498-4038-B97C-BBB41FDCB60A}" sibTransId="{A51D4193-803E-43C3-A641-F458052171C5}"/>
    <dgm:cxn modelId="{55914864-2BEF-426B-A70B-BE1389BF8816}" type="presOf" srcId="{6C4659E8-7E2E-4DC9-9D2B-44212FC5E1B6}" destId="{CDE459B4-43FC-4148-8ACF-4D8773F19035}" srcOrd="0" destOrd="0" presId="urn:microsoft.com/office/officeart/2005/8/layout/vProcess5"/>
    <dgm:cxn modelId="{CD1D369C-C31E-4123-8461-85030594B89F}" srcId="{BE6976DF-9E39-4F56-AF37-9304788A0E08}" destId="{50B85453-5DD6-49FC-B71A-A6756254BB1D}" srcOrd="4" destOrd="0" parTransId="{BAD89930-476B-4BD4-9D15-631F73269044}" sibTransId="{96885613-8E4F-46EA-B397-BC009AF3CD7D}"/>
    <dgm:cxn modelId="{3A28CF67-71EB-491D-A123-584C8205945C}" type="presOf" srcId="{C1C7615E-794F-496C-9FDD-9059B476CFA0}" destId="{2E664D30-2124-49EB-BC0A-E1F4902D5A5C}" srcOrd="1" destOrd="0" presId="urn:microsoft.com/office/officeart/2005/8/layout/vProcess5"/>
    <dgm:cxn modelId="{3AED54E6-6E82-4F21-A926-BCC61B5BF4CF}" type="presOf" srcId="{EED3CC23-4462-4EFE-B16A-F7C7D38A4C4D}" destId="{77DF8181-6A7A-43B2-A752-890121ED8778}" srcOrd="1" destOrd="0" presId="urn:microsoft.com/office/officeart/2005/8/layout/vProcess5"/>
    <dgm:cxn modelId="{6EC2EBBA-BA80-4496-8A32-424EACE19F22}" srcId="{BE6976DF-9E39-4F56-AF37-9304788A0E08}" destId="{EED3CC23-4462-4EFE-B16A-F7C7D38A4C4D}" srcOrd="1" destOrd="0" parTransId="{4A548815-C8B7-4E76-81A5-A8BF147727DC}" sibTransId="{CBADD6CE-9D79-4412-9B55-B5A75CE3F32C}"/>
    <dgm:cxn modelId="{1760DE72-5116-45E9-A174-2D0B6F9555E7}" type="presOf" srcId="{50B85453-5DD6-49FC-B71A-A6756254BB1D}" destId="{6EAB5FA8-CF3F-4003-AE94-177BA38840BA}" srcOrd="0" destOrd="0" presId="urn:microsoft.com/office/officeart/2005/8/layout/vProcess5"/>
    <dgm:cxn modelId="{DF1D99A8-6D48-4F48-B8B5-5EE972E41EDB}" type="presParOf" srcId="{F01972E2-0347-4EBE-91E6-3BB1376928C0}" destId="{B9323DA6-88A8-4199-B91D-5B3F5C9E5938}" srcOrd="0" destOrd="0" presId="urn:microsoft.com/office/officeart/2005/8/layout/vProcess5"/>
    <dgm:cxn modelId="{28BC790C-FA42-4230-B754-05943118BB29}" type="presParOf" srcId="{F01972E2-0347-4EBE-91E6-3BB1376928C0}" destId="{59A5DFC2-B046-4B05-A249-A7AF9949B304}" srcOrd="1" destOrd="0" presId="urn:microsoft.com/office/officeart/2005/8/layout/vProcess5"/>
    <dgm:cxn modelId="{75E93359-8F49-42DF-9943-C7C854F66A59}" type="presParOf" srcId="{F01972E2-0347-4EBE-91E6-3BB1376928C0}" destId="{B7A3BC06-8076-4971-AECF-E94CA1C614F5}" srcOrd="2" destOrd="0" presId="urn:microsoft.com/office/officeart/2005/8/layout/vProcess5"/>
    <dgm:cxn modelId="{39C91B89-D8C9-455B-95E7-77F7F796ECFE}" type="presParOf" srcId="{F01972E2-0347-4EBE-91E6-3BB1376928C0}" destId="{1EBC1FFE-E821-4DA8-B88F-3A9403E229DF}" srcOrd="3" destOrd="0" presId="urn:microsoft.com/office/officeart/2005/8/layout/vProcess5"/>
    <dgm:cxn modelId="{E13C0B19-69E1-4233-9521-0AB40C99E20E}" type="presParOf" srcId="{F01972E2-0347-4EBE-91E6-3BB1376928C0}" destId="{88110015-7666-42E6-B6B8-E99D04787BDA}" srcOrd="4" destOrd="0" presId="urn:microsoft.com/office/officeart/2005/8/layout/vProcess5"/>
    <dgm:cxn modelId="{F4FFD3A8-A776-4B46-B82C-2FD2F837264F}" type="presParOf" srcId="{F01972E2-0347-4EBE-91E6-3BB1376928C0}" destId="{6EAB5FA8-CF3F-4003-AE94-177BA38840BA}" srcOrd="5" destOrd="0" presId="urn:microsoft.com/office/officeart/2005/8/layout/vProcess5"/>
    <dgm:cxn modelId="{31FD58E7-32EB-4CA9-B5B2-FFE2174B0CEE}" type="presParOf" srcId="{F01972E2-0347-4EBE-91E6-3BB1376928C0}" destId="{CDE459B4-43FC-4148-8ACF-4D8773F19035}" srcOrd="6" destOrd="0" presId="urn:microsoft.com/office/officeart/2005/8/layout/vProcess5"/>
    <dgm:cxn modelId="{96193C1F-408C-442A-9145-8DF16D234669}" type="presParOf" srcId="{F01972E2-0347-4EBE-91E6-3BB1376928C0}" destId="{F79EDD4D-D96F-4862-A4C1-BE60C9AD4672}" srcOrd="7" destOrd="0" presId="urn:microsoft.com/office/officeart/2005/8/layout/vProcess5"/>
    <dgm:cxn modelId="{B91B31F1-F58E-43B8-9A14-65668EC2E718}" type="presParOf" srcId="{F01972E2-0347-4EBE-91E6-3BB1376928C0}" destId="{F0E5F88A-0CF4-4D49-94BC-751B7C1AE019}" srcOrd="8" destOrd="0" presId="urn:microsoft.com/office/officeart/2005/8/layout/vProcess5"/>
    <dgm:cxn modelId="{E5ED6C85-4E4E-4EA8-A283-AD8B83EE43F0}" type="presParOf" srcId="{F01972E2-0347-4EBE-91E6-3BB1376928C0}" destId="{2638CD85-17FF-458D-9097-2BF8A98A03BD}" srcOrd="9" destOrd="0" presId="urn:microsoft.com/office/officeart/2005/8/layout/vProcess5"/>
    <dgm:cxn modelId="{701AEF5C-8381-4579-94AB-D22CE40A4DD2}" type="presParOf" srcId="{F01972E2-0347-4EBE-91E6-3BB1376928C0}" destId="{03FDC3E5-6CFC-4C1E-B621-1A5BF194C2E7}" srcOrd="10" destOrd="0" presId="urn:microsoft.com/office/officeart/2005/8/layout/vProcess5"/>
    <dgm:cxn modelId="{5E897555-E594-4CD4-B1A1-5A106C47FB64}" type="presParOf" srcId="{F01972E2-0347-4EBE-91E6-3BB1376928C0}" destId="{77DF8181-6A7A-43B2-A752-890121ED8778}" srcOrd="11" destOrd="0" presId="urn:microsoft.com/office/officeart/2005/8/layout/vProcess5"/>
    <dgm:cxn modelId="{F284EBFF-F64A-440F-82C4-EBC4FCEBE8C2}" type="presParOf" srcId="{F01972E2-0347-4EBE-91E6-3BB1376928C0}" destId="{3937DF91-77CD-48EA-9199-A078CE86902E}" srcOrd="12" destOrd="0" presId="urn:microsoft.com/office/officeart/2005/8/layout/vProcess5"/>
    <dgm:cxn modelId="{0324A579-9CD5-4463-A46D-7CE5F9FE15E8}" type="presParOf" srcId="{F01972E2-0347-4EBE-91E6-3BB1376928C0}" destId="{2E664D30-2124-49EB-BC0A-E1F4902D5A5C}" srcOrd="13" destOrd="0" presId="urn:microsoft.com/office/officeart/2005/8/layout/vProcess5"/>
    <dgm:cxn modelId="{89A9C085-C551-48C4-B745-B2A62EBC8047}" type="presParOf" srcId="{F01972E2-0347-4EBE-91E6-3BB1376928C0}" destId="{0C88B5FA-B0CB-4A37-8832-4EF6DADB33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1D00BD-7E61-4566-9D40-61CB7E0749F6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3555A272-688C-4C90-824E-5C3A5EC143C7}">
      <dgm:prSet phldrT="[Text]" custT="1"/>
      <dgm:spPr/>
      <dgm:t>
        <a:bodyPr/>
        <a:lstStyle/>
        <a:p>
          <a:r>
            <a:rPr lang="de-DE" sz="1800" b="1" i="0" dirty="0">
              <a:latin typeface="Corporate S Demi" panose="02020500000000000000" pitchFamily="18" charset="0"/>
            </a:rPr>
            <a:t>Analyse</a:t>
          </a:r>
          <a:endParaRPr lang="de-DE" sz="1200" b="1" i="0" dirty="0">
            <a:latin typeface="Corporate S Demi" panose="02020500000000000000" pitchFamily="18" charset="0"/>
          </a:endParaRPr>
        </a:p>
      </dgm:t>
    </dgm:pt>
    <dgm:pt modelId="{F7BD0672-574F-4AF6-A6D2-F4AA1BA51CA4}" type="parTrans" cxnId="{72482A30-A794-4407-9B3C-8A0CA2058BEC}">
      <dgm:prSet/>
      <dgm:spPr/>
      <dgm:t>
        <a:bodyPr/>
        <a:lstStyle/>
        <a:p>
          <a:endParaRPr lang="de-DE"/>
        </a:p>
      </dgm:t>
    </dgm:pt>
    <dgm:pt modelId="{427D22AE-02D5-466B-A18D-C289EA10B2AF}" type="sibTrans" cxnId="{72482A30-A794-4407-9B3C-8A0CA2058BEC}">
      <dgm:prSet/>
      <dgm:spPr/>
      <dgm:t>
        <a:bodyPr/>
        <a:lstStyle/>
        <a:p>
          <a:endParaRPr lang="de-DE"/>
        </a:p>
      </dgm:t>
    </dgm:pt>
    <dgm:pt modelId="{D724AF28-FF30-4187-A657-0E6F3285FC90}">
      <dgm:prSet phldrT="[Text]" custT="1"/>
      <dgm:spPr/>
      <dgm:t>
        <a:bodyPr/>
        <a:lstStyle/>
        <a:p>
          <a:pPr>
            <a:buClr>
              <a:srgbClr val="004C7D"/>
            </a:buClr>
            <a:buFont typeface="Wingdings" pitchFamily="2" charset="2"/>
            <a:buChar char="§"/>
          </a:pPr>
          <a:r>
            <a:rPr lang="de-DE" sz="1600" b="0" i="0" dirty="0" err="1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Tax</a:t>
          </a:r>
          <a:r>
            <a:rPr lang="de-DE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 Audit</a:t>
          </a:r>
        </a:p>
      </dgm:t>
    </dgm:pt>
    <dgm:pt modelId="{B59198D6-8FD2-4B21-AA92-00A99754DB17}" type="parTrans" cxnId="{B3B59F26-CACB-4C8F-83E1-461F611AE3E8}">
      <dgm:prSet/>
      <dgm:spPr/>
      <dgm:t>
        <a:bodyPr/>
        <a:lstStyle/>
        <a:p>
          <a:endParaRPr lang="de-DE"/>
        </a:p>
      </dgm:t>
    </dgm:pt>
    <dgm:pt modelId="{400765F6-C074-473C-AAF8-7A1BB11BC768}" type="sibTrans" cxnId="{B3B59F26-CACB-4C8F-83E1-461F611AE3E8}">
      <dgm:prSet/>
      <dgm:spPr/>
      <dgm:t>
        <a:bodyPr/>
        <a:lstStyle/>
        <a:p>
          <a:endParaRPr lang="de-DE"/>
        </a:p>
      </dgm:t>
    </dgm:pt>
    <dgm:pt modelId="{70F7847C-CF2C-4982-A3C4-05684777E129}">
      <dgm:prSet phldrT="[Text]" custT="1"/>
      <dgm:spPr/>
      <dgm:t>
        <a:bodyPr/>
        <a:lstStyle/>
        <a:p>
          <a:pPr>
            <a:buClr>
              <a:srgbClr val="004C7D"/>
            </a:buClr>
            <a:buFont typeface="Wingdings" pitchFamily="2" charset="2"/>
            <a:buChar char="§"/>
          </a:pPr>
          <a:r>
            <a:rPr lang="de-DE" sz="1600" b="0" i="0" dirty="0" err="1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Process</a:t>
          </a:r>
          <a:r>
            <a:rPr lang="de-DE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 Mining</a:t>
          </a:r>
        </a:p>
      </dgm:t>
    </dgm:pt>
    <dgm:pt modelId="{F9151ADA-1F3F-46E2-BB77-D67B7051CCEC}" type="parTrans" cxnId="{6EFE1F03-459C-4EFE-ABE1-3D1F499CBBFD}">
      <dgm:prSet/>
      <dgm:spPr/>
      <dgm:t>
        <a:bodyPr/>
        <a:lstStyle/>
        <a:p>
          <a:endParaRPr lang="de-DE"/>
        </a:p>
      </dgm:t>
    </dgm:pt>
    <dgm:pt modelId="{0A8AE46B-52F9-448A-9CC3-2FAA35C9AB8E}" type="sibTrans" cxnId="{6EFE1F03-459C-4EFE-ABE1-3D1F499CBBFD}">
      <dgm:prSet/>
      <dgm:spPr/>
      <dgm:t>
        <a:bodyPr/>
        <a:lstStyle/>
        <a:p>
          <a:endParaRPr lang="de-DE"/>
        </a:p>
      </dgm:t>
    </dgm:pt>
    <dgm:pt modelId="{0AB7945B-71D3-46FD-A789-325EB785371B}">
      <dgm:prSet phldrT="[Text]" custT="1"/>
      <dgm:spPr/>
      <dgm:t>
        <a:bodyPr/>
        <a:lstStyle/>
        <a:p>
          <a:r>
            <a:rPr lang="de-DE" sz="1600" b="1" i="0" dirty="0">
              <a:latin typeface="Corporate S Demi" panose="02020500000000000000" pitchFamily="18" charset="0"/>
            </a:rPr>
            <a:t>Visualisierung</a:t>
          </a:r>
        </a:p>
      </dgm:t>
    </dgm:pt>
    <dgm:pt modelId="{C5AEE66E-7AB3-443C-B873-ECE72B604A21}" type="parTrans" cxnId="{EDE416FC-0135-4DDF-8176-AD0F5B4A72B0}">
      <dgm:prSet/>
      <dgm:spPr/>
      <dgm:t>
        <a:bodyPr/>
        <a:lstStyle/>
        <a:p>
          <a:endParaRPr lang="de-DE"/>
        </a:p>
      </dgm:t>
    </dgm:pt>
    <dgm:pt modelId="{5CF7F14D-938F-458E-8800-71D7E6182789}" type="sibTrans" cxnId="{EDE416FC-0135-4DDF-8176-AD0F5B4A72B0}">
      <dgm:prSet/>
      <dgm:spPr/>
      <dgm:t>
        <a:bodyPr/>
        <a:lstStyle/>
        <a:p>
          <a:endParaRPr lang="de-DE"/>
        </a:p>
      </dgm:t>
    </dgm:pt>
    <dgm:pt modelId="{7CD5BAA9-6DDA-4E43-AC18-C1C0A7FAA478}">
      <dgm:prSet phldrT="[Text]" custT="1"/>
      <dgm:spPr/>
      <dgm:t>
        <a:bodyPr/>
        <a:lstStyle/>
        <a:p>
          <a:pPr>
            <a:buClr>
              <a:srgbClr val="004C7D"/>
            </a:buClr>
            <a:buFont typeface="Wingdings" pitchFamily="2" charset="2"/>
            <a:buChar char="§"/>
          </a:pPr>
          <a:r>
            <a:rPr lang="de-DE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Python - </a:t>
          </a:r>
          <a:r>
            <a:rPr lang="de-DE" sz="1600" b="0" i="0" dirty="0" err="1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Seaborn</a:t>
          </a:r>
          <a:endParaRPr lang="de-DE" sz="1600" b="0" i="0" dirty="0">
            <a:solidFill>
              <a:schemeClr val="tx1">
                <a:lumMod val="75000"/>
                <a:lumOff val="25000"/>
              </a:schemeClr>
            </a:solidFill>
            <a:latin typeface="Corporate S" panose="02020500000000000000" pitchFamily="18" charset="0"/>
          </a:endParaRPr>
        </a:p>
      </dgm:t>
    </dgm:pt>
    <dgm:pt modelId="{2D6F133A-3037-4B40-9D46-82E7F471C9A2}" type="parTrans" cxnId="{33320DAA-F368-45E8-80C4-1DCAF4BF117A}">
      <dgm:prSet/>
      <dgm:spPr/>
      <dgm:t>
        <a:bodyPr/>
        <a:lstStyle/>
        <a:p>
          <a:endParaRPr lang="de-DE"/>
        </a:p>
      </dgm:t>
    </dgm:pt>
    <dgm:pt modelId="{C213C31F-4081-4F0E-A131-DF3A5C9737AB}" type="sibTrans" cxnId="{33320DAA-F368-45E8-80C4-1DCAF4BF117A}">
      <dgm:prSet/>
      <dgm:spPr/>
      <dgm:t>
        <a:bodyPr/>
        <a:lstStyle/>
        <a:p>
          <a:endParaRPr lang="de-DE"/>
        </a:p>
      </dgm:t>
    </dgm:pt>
    <dgm:pt modelId="{C8600480-27E3-4FF0-86D9-8BADD7534873}">
      <dgm:prSet phldrT="[Text]" custT="1"/>
      <dgm:spPr/>
      <dgm:t>
        <a:bodyPr/>
        <a:lstStyle/>
        <a:p>
          <a:pPr>
            <a:buClr>
              <a:srgbClr val="004C7D"/>
            </a:buClr>
            <a:buFont typeface="Wingdings" pitchFamily="2" charset="2"/>
            <a:buChar char="§"/>
          </a:pPr>
          <a:r>
            <a:rPr lang="de-DE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SAP</a:t>
          </a:r>
          <a:r>
            <a:rPr lang="de-DE" sz="1600" b="0" i="0" baseline="3000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®</a:t>
          </a:r>
        </a:p>
      </dgm:t>
    </dgm:pt>
    <dgm:pt modelId="{28A6EB64-0F01-49A3-A597-C19E00AFB2E4}" type="parTrans" cxnId="{F6D29F8E-3132-4C4B-A681-590F04F4BAC7}">
      <dgm:prSet/>
      <dgm:spPr/>
      <dgm:t>
        <a:bodyPr/>
        <a:lstStyle/>
        <a:p>
          <a:endParaRPr lang="de-DE"/>
        </a:p>
      </dgm:t>
    </dgm:pt>
    <dgm:pt modelId="{73360EBE-C3D3-47C0-ADF0-1D9DF849EFC6}" type="sibTrans" cxnId="{F6D29F8E-3132-4C4B-A681-590F04F4BAC7}">
      <dgm:prSet/>
      <dgm:spPr/>
      <dgm:t>
        <a:bodyPr/>
        <a:lstStyle/>
        <a:p>
          <a:endParaRPr lang="de-DE"/>
        </a:p>
      </dgm:t>
    </dgm:pt>
    <dgm:pt modelId="{0AF5B6E5-6447-4B28-AFB8-DAA4AD99D17B}">
      <dgm:prSet phldrT="[Text]" custT="1"/>
      <dgm:spPr/>
      <dgm:t>
        <a:bodyPr/>
        <a:lstStyle/>
        <a:p>
          <a:pPr>
            <a:buClr>
              <a:srgbClr val="004C7D"/>
            </a:buClr>
            <a:buFont typeface="Wingdings" pitchFamily="2" charset="2"/>
            <a:buChar char="§"/>
          </a:pPr>
          <a:r>
            <a:rPr lang="de-DE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IDEA</a:t>
          </a:r>
        </a:p>
      </dgm:t>
    </dgm:pt>
    <dgm:pt modelId="{7FB647E4-264C-4DC3-AD59-BE879BA8167E}" type="parTrans" cxnId="{8B785CCA-3CAC-46B0-85B0-00CEF3C00742}">
      <dgm:prSet/>
      <dgm:spPr/>
      <dgm:t>
        <a:bodyPr/>
        <a:lstStyle/>
        <a:p>
          <a:endParaRPr lang="de-DE"/>
        </a:p>
      </dgm:t>
    </dgm:pt>
    <dgm:pt modelId="{85A71F5B-816A-499C-9CBE-099AFA0D9DDE}" type="sibTrans" cxnId="{8B785CCA-3CAC-46B0-85B0-00CEF3C00742}">
      <dgm:prSet/>
      <dgm:spPr/>
      <dgm:t>
        <a:bodyPr/>
        <a:lstStyle/>
        <a:p>
          <a:endParaRPr lang="de-DE"/>
        </a:p>
      </dgm:t>
    </dgm:pt>
    <dgm:pt modelId="{82428C00-6A6F-4A79-9600-FD3E2F9DC843}">
      <dgm:prSet phldrT="[Text]" custT="1"/>
      <dgm:spPr/>
      <dgm:t>
        <a:bodyPr/>
        <a:lstStyle/>
        <a:p>
          <a:r>
            <a:rPr lang="de-DE" sz="1600" b="1" i="0" dirty="0">
              <a:latin typeface="Corporate S Demi" panose="02020500000000000000" pitchFamily="18" charset="0"/>
            </a:rPr>
            <a:t>Datenbanken</a:t>
          </a:r>
        </a:p>
      </dgm:t>
    </dgm:pt>
    <dgm:pt modelId="{1A58F84D-9833-450A-BD31-4298D9959E1C}" type="sibTrans" cxnId="{37F965BB-4F5F-4AFC-AE0B-79F840D027D8}">
      <dgm:prSet/>
      <dgm:spPr/>
      <dgm:t>
        <a:bodyPr/>
        <a:lstStyle/>
        <a:p>
          <a:endParaRPr lang="de-DE"/>
        </a:p>
      </dgm:t>
    </dgm:pt>
    <dgm:pt modelId="{6F442717-4746-4CFC-A8E9-4A7AC46BD76F}" type="parTrans" cxnId="{37F965BB-4F5F-4AFC-AE0B-79F840D027D8}">
      <dgm:prSet/>
      <dgm:spPr/>
      <dgm:t>
        <a:bodyPr/>
        <a:lstStyle/>
        <a:p>
          <a:endParaRPr lang="de-DE"/>
        </a:p>
      </dgm:t>
    </dgm:pt>
    <dgm:pt modelId="{F2ACD7EB-EB29-47F9-8B34-8E94744E5753}">
      <dgm:prSet phldrT="[Text]" custT="1"/>
      <dgm:spPr/>
      <dgm:t>
        <a:bodyPr/>
        <a:lstStyle/>
        <a:p>
          <a:pPr>
            <a:buClr>
              <a:srgbClr val="004C7D"/>
            </a:buClr>
            <a:buFont typeface="Wingdings" pitchFamily="2" charset="2"/>
            <a:buChar char="§"/>
          </a:pPr>
          <a:r>
            <a:rPr lang="de-DE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Legacy Systeme</a:t>
          </a:r>
        </a:p>
      </dgm:t>
    </dgm:pt>
    <dgm:pt modelId="{A964760A-2F48-4443-856A-723EE8B3207D}" type="parTrans" cxnId="{DF7250CF-2A89-427D-A2D1-80319200C305}">
      <dgm:prSet/>
      <dgm:spPr/>
      <dgm:t>
        <a:bodyPr/>
        <a:lstStyle/>
        <a:p>
          <a:endParaRPr lang="de-DE"/>
        </a:p>
      </dgm:t>
    </dgm:pt>
    <dgm:pt modelId="{6972F0A8-D31F-4561-BF77-52CA6A264D85}" type="sibTrans" cxnId="{DF7250CF-2A89-427D-A2D1-80319200C305}">
      <dgm:prSet/>
      <dgm:spPr/>
      <dgm:t>
        <a:bodyPr/>
        <a:lstStyle/>
        <a:p>
          <a:endParaRPr lang="de-DE"/>
        </a:p>
      </dgm:t>
    </dgm:pt>
    <dgm:pt modelId="{893EC58E-47F9-48C9-8B97-55F8F7B5C47F}">
      <dgm:prSet phldrT="[Text]" custT="1"/>
      <dgm:spPr/>
      <dgm:t>
        <a:bodyPr/>
        <a:lstStyle/>
        <a:p>
          <a:pPr>
            <a:buClr>
              <a:srgbClr val="004C7D"/>
            </a:buClr>
            <a:buFont typeface="Wingdings" pitchFamily="2" charset="2"/>
            <a:buChar char="§"/>
          </a:pPr>
          <a:r>
            <a:rPr lang="de-DE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Python</a:t>
          </a:r>
        </a:p>
      </dgm:t>
    </dgm:pt>
    <dgm:pt modelId="{EA1B8A5A-A7F4-4149-A6EE-B9750B810BF4}" type="parTrans" cxnId="{C966FB62-2BC7-4F85-98A2-D24E256D30FC}">
      <dgm:prSet/>
      <dgm:spPr/>
      <dgm:t>
        <a:bodyPr/>
        <a:lstStyle/>
        <a:p>
          <a:endParaRPr lang="de-DE"/>
        </a:p>
      </dgm:t>
    </dgm:pt>
    <dgm:pt modelId="{0C5886E6-CD82-463A-9290-7D6EB18505F8}" type="sibTrans" cxnId="{C966FB62-2BC7-4F85-98A2-D24E256D30FC}">
      <dgm:prSet/>
      <dgm:spPr/>
      <dgm:t>
        <a:bodyPr/>
        <a:lstStyle/>
        <a:p>
          <a:endParaRPr lang="de-DE"/>
        </a:p>
      </dgm:t>
    </dgm:pt>
    <dgm:pt modelId="{42DD4D29-8186-4450-822C-C3ACE1DB8616}" type="pres">
      <dgm:prSet presAssocID="{EA1D00BD-7E61-4566-9D40-61CB7E0749F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38FE73B-E7A2-40DE-A889-7B0577B5227B}" type="pres">
      <dgm:prSet presAssocID="{82428C00-6A6F-4A79-9600-FD3E2F9DC843}" presName="composite" presStyleCnt="0"/>
      <dgm:spPr/>
    </dgm:pt>
    <dgm:pt modelId="{5419F75B-D818-4364-AE07-D35390EDA738}" type="pres">
      <dgm:prSet presAssocID="{82428C00-6A6F-4A79-9600-FD3E2F9DC843}" presName="parentText" presStyleLbl="alignNode1" presStyleIdx="0" presStyleCnt="3" custScaleX="117845" custLinFactNeighborX="36078" custLinFactNeighborY="-24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C2B8B6-5C08-4E2A-B384-E1BFB67C2B1B}" type="pres">
      <dgm:prSet presAssocID="{82428C00-6A6F-4A79-9600-FD3E2F9DC843}" presName="descendantText" presStyleLbl="alignAcc1" presStyleIdx="0" presStyleCnt="3" custScaleX="68739" custScaleY="90504" custLinFactNeighborY="-590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E4CD87-8F59-4DC8-AB76-797626755552}" type="pres">
      <dgm:prSet presAssocID="{1A58F84D-9833-450A-BD31-4298D9959E1C}" presName="sp" presStyleCnt="0"/>
      <dgm:spPr/>
    </dgm:pt>
    <dgm:pt modelId="{7DBE8BA4-2D5E-4550-B8DD-362A6BD5AB81}" type="pres">
      <dgm:prSet presAssocID="{3555A272-688C-4C90-824E-5C3A5EC143C7}" presName="composite" presStyleCnt="0"/>
      <dgm:spPr/>
    </dgm:pt>
    <dgm:pt modelId="{DDD33E13-57E5-47BE-9A78-2B7F08DCEF5A}" type="pres">
      <dgm:prSet presAssocID="{3555A272-688C-4C90-824E-5C3A5EC143C7}" presName="parentText" presStyleLbl="alignNode1" presStyleIdx="1" presStyleCnt="3" custScaleX="117845" custLinFactNeighborX="36078" custLinFactNeighborY="-24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D7FECA0-E8AF-4499-8734-66B666743BB8}" type="pres">
      <dgm:prSet presAssocID="{3555A272-688C-4C90-824E-5C3A5EC143C7}" presName="descendantText" presStyleLbl="alignAcc1" presStyleIdx="1" presStyleCnt="3" custScaleX="68739" custScaleY="90504" custLinFactNeighborY="-62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F0A66B-673C-4610-A986-CE35F8F1FC7A}" type="pres">
      <dgm:prSet presAssocID="{427D22AE-02D5-466B-A18D-C289EA10B2AF}" presName="sp" presStyleCnt="0"/>
      <dgm:spPr/>
    </dgm:pt>
    <dgm:pt modelId="{CA3EBD7F-2BA8-4F5B-91C5-5B17D646A0E5}" type="pres">
      <dgm:prSet presAssocID="{0AB7945B-71D3-46FD-A789-325EB785371B}" presName="composite" presStyleCnt="0"/>
      <dgm:spPr/>
    </dgm:pt>
    <dgm:pt modelId="{D6F0849F-AA65-4E16-AAFD-C1EB692FAF9E}" type="pres">
      <dgm:prSet presAssocID="{0AB7945B-71D3-46FD-A789-325EB785371B}" presName="parentText" presStyleLbl="alignNode1" presStyleIdx="2" presStyleCnt="3" custScaleX="117845" custLinFactNeighborX="36078" custLinFactNeighborY="-24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621522-1754-40B3-A93E-32C731F116A3}" type="pres">
      <dgm:prSet presAssocID="{0AB7945B-71D3-46FD-A789-325EB785371B}" presName="descendantText" presStyleLbl="alignAcc1" presStyleIdx="2" presStyleCnt="3" custScaleX="68739" custScaleY="90504" custLinFactNeighborY="-620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3B59F26-CACB-4C8F-83E1-461F611AE3E8}" srcId="{3555A272-688C-4C90-824E-5C3A5EC143C7}" destId="{D724AF28-FF30-4187-A657-0E6F3285FC90}" srcOrd="1" destOrd="0" parTransId="{B59198D6-8FD2-4B21-AA92-00A99754DB17}" sibTransId="{400765F6-C074-473C-AAF8-7A1BB11BC768}"/>
    <dgm:cxn modelId="{90862586-C6D4-4767-80A2-AE51AC996648}" type="presOf" srcId="{F2ACD7EB-EB29-47F9-8B34-8E94744E5753}" destId="{99C2B8B6-5C08-4E2A-B384-E1BFB67C2B1B}" srcOrd="0" destOrd="1" presId="urn:microsoft.com/office/officeart/2005/8/layout/chevron2"/>
    <dgm:cxn modelId="{39D622E7-84BC-48DE-A1F1-AC7B4CF672E4}" type="presOf" srcId="{EA1D00BD-7E61-4566-9D40-61CB7E0749F6}" destId="{42DD4D29-8186-4450-822C-C3ACE1DB8616}" srcOrd="0" destOrd="0" presId="urn:microsoft.com/office/officeart/2005/8/layout/chevron2"/>
    <dgm:cxn modelId="{F725136C-D3D3-47AB-B4F9-B76886F13497}" type="presOf" srcId="{3555A272-688C-4C90-824E-5C3A5EC143C7}" destId="{DDD33E13-57E5-47BE-9A78-2B7F08DCEF5A}" srcOrd="0" destOrd="0" presId="urn:microsoft.com/office/officeart/2005/8/layout/chevron2"/>
    <dgm:cxn modelId="{DF7250CF-2A89-427D-A2D1-80319200C305}" srcId="{82428C00-6A6F-4A79-9600-FD3E2F9DC843}" destId="{F2ACD7EB-EB29-47F9-8B34-8E94744E5753}" srcOrd="1" destOrd="0" parTransId="{A964760A-2F48-4443-856A-723EE8B3207D}" sibTransId="{6972F0A8-D31F-4561-BF77-52CA6A264D85}"/>
    <dgm:cxn modelId="{9FDF493F-60C8-4695-A963-0C52AFF0225D}" type="presOf" srcId="{D724AF28-FF30-4187-A657-0E6F3285FC90}" destId="{0D7FECA0-E8AF-4499-8734-66B666743BB8}" srcOrd="0" destOrd="1" presId="urn:microsoft.com/office/officeart/2005/8/layout/chevron2"/>
    <dgm:cxn modelId="{0D5965B0-1C49-435C-81E9-D44F8522C31C}" type="presOf" srcId="{82428C00-6A6F-4A79-9600-FD3E2F9DC843}" destId="{5419F75B-D818-4364-AE07-D35390EDA738}" srcOrd="0" destOrd="0" presId="urn:microsoft.com/office/officeart/2005/8/layout/chevron2"/>
    <dgm:cxn modelId="{33320DAA-F368-45E8-80C4-1DCAF4BF117A}" srcId="{0AB7945B-71D3-46FD-A789-325EB785371B}" destId="{7CD5BAA9-6DDA-4E43-AC18-C1C0A7FAA478}" srcOrd="0" destOrd="0" parTransId="{2D6F133A-3037-4B40-9D46-82E7F471C9A2}" sibTransId="{C213C31F-4081-4F0E-A131-DF3A5C9737AB}"/>
    <dgm:cxn modelId="{37F965BB-4F5F-4AFC-AE0B-79F840D027D8}" srcId="{EA1D00BD-7E61-4566-9D40-61CB7E0749F6}" destId="{82428C00-6A6F-4A79-9600-FD3E2F9DC843}" srcOrd="0" destOrd="0" parTransId="{6F442717-4746-4CFC-A8E9-4A7AC46BD76F}" sibTransId="{1A58F84D-9833-450A-BD31-4298D9959E1C}"/>
    <dgm:cxn modelId="{72482A30-A794-4407-9B3C-8A0CA2058BEC}" srcId="{EA1D00BD-7E61-4566-9D40-61CB7E0749F6}" destId="{3555A272-688C-4C90-824E-5C3A5EC143C7}" srcOrd="1" destOrd="0" parTransId="{F7BD0672-574F-4AF6-A6D2-F4AA1BA51CA4}" sibTransId="{427D22AE-02D5-466B-A18D-C289EA10B2AF}"/>
    <dgm:cxn modelId="{F6D29F8E-3132-4C4B-A681-590F04F4BAC7}" srcId="{82428C00-6A6F-4A79-9600-FD3E2F9DC843}" destId="{C8600480-27E3-4FF0-86D9-8BADD7534873}" srcOrd="0" destOrd="0" parTransId="{28A6EB64-0F01-49A3-A597-C19E00AFB2E4}" sibTransId="{73360EBE-C3D3-47C0-ADF0-1D9DF849EFC6}"/>
    <dgm:cxn modelId="{C364296F-4033-4309-BC6E-F66E08B8EF15}" type="presOf" srcId="{70F7847C-CF2C-4982-A3C4-05684777E129}" destId="{0D7FECA0-E8AF-4499-8734-66B666743BB8}" srcOrd="0" destOrd="2" presId="urn:microsoft.com/office/officeart/2005/8/layout/chevron2"/>
    <dgm:cxn modelId="{C966FB62-2BC7-4F85-98A2-D24E256D30FC}" srcId="{3555A272-688C-4C90-824E-5C3A5EC143C7}" destId="{893EC58E-47F9-48C9-8B97-55F8F7B5C47F}" srcOrd="3" destOrd="0" parTransId="{EA1B8A5A-A7F4-4149-A6EE-B9750B810BF4}" sibTransId="{0C5886E6-CD82-463A-9290-7D6EB18505F8}"/>
    <dgm:cxn modelId="{8B785CCA-3CAC-46B0-85B0-00CEF3C00742}" srcId="{3555A272-688C-4C90-824E-5C3A5EC143C7}" destId="{0AF5B6E5-6447-4B28-AFB8-DAA4AD99D17B}" srcOrd="0" destOrd="0" parTransId="{7FB647E4-264C-4DC3-AD59-BE879BA8167E}" sibTransId="{85A71F5B-816A-499C-9CBE-099AFA0D9DDE}"/>
    <dgm:cxn modelId="{B4557C84-BD1A-4E9B-8C94-ED539859C245}" type="presOf" srcId="{0AF5B6E5-6447-4B28-AFB8-DAA4AD99D17B}" destId="{0D7FECA0-E8AF-4499-8734-66B666743BB8}" srcOrd="0" destOrd="0" presId="urn:microsoft.com/office/officeart/2005/8/layout/chevron2"/>
    <dgm:cxn modelId="{C993F0F2-BF39-4085-BB56-62243872E377}" type="presOf" srcId="{0AB7945B-71D3-46FD-A789-325EB785371B}" destId="{D6F0849F-AA65-4E16-AAFD-C1EB692FAF9E}" srcOrd="0" destOrd="0" presId="urn:microsoft.com/office/officeart/2005/8/layout/chevron2"/>
    <dgm:cxn modelId="{6EFE1F03-459C-4EFE-ABE1-3D1F499CBBFD}" srcId="{3555A272-688C-4C90-824E-5C3A5EC143C7}" destId="{70F7847C-CF2C-4982-A3C4-05684777E129}" srcOrd="2" destOrd="0" parTransId="{F9151ADA-1F3F-46E2-BB77-D67B7051CCEC}" sibTransId="{0A8AE46B-52F9-448A-9CC3-2FAA35C9AB8E}"/>
    <dgm:cxn modelId="{11C262C3-A267-486C-AA02-D99ACB791CBE}" type="presOf" srcId="{7CD5BAA9-6DDA-4E43-AC18-C1C0A7FAA478}" destId="{FB621522-1754-40B3-A93E-32C731F116A3}" srcOrd="0" destOrd="0" presId="urn:microsoft.com/office/officeart/2005/8/layout/chevron2"/>
    <dgm:cxn modelId="{79C5C2AF-6BB1-496B-81C4-248461FD85AA}" type="presOf" srcId="{C8600480-27E3-4FF0-86D9-8BADD7534873}" destId="{99C2B8B6-5C08-4E2A-B384-E1BFB67C2B1B}" srcOrd="0" destOrd="0" presId="urn:microsoft.com/office/officeart/2005/8/layout/chevron2"/>
    <dgm:cxn modelId="{0308E6BE-286A-4055-ABDC-FE9AB6E2FC6D}" type="presOf" srcId="{893EC58E-47F9-48C9-8B97-55F8F7B5C47F}" destId="{0D7FECA0-E8AF-4499-8734-66B666743BB8}" srcOrd="0" destOrd="3" presId="urn:microsoft.com/office/officeart/2005/8/layout/chevron2"/>
    <dgm:cxn modelId="{EDE416FC-0135-4DDF-8176-AD0F5B4A72B0}" srcId="{EA1D00BD-7E61-4566-9D40-61CB7E0749F6}" destId="{0AB7945B-71D3-46FD-A789-325EB785371B}" srcOrd="2" destOrd="0" parTransId="{C5AEE66E-7AB3-443C-B873-ECE72B604A21}" sibTransId="{5CF7F14D-938F-458E-8800-71D7E6182789}"/>
    <dgm:cxn modelId="{F338F306-E258-4218-92A8-E12BA83917D8}" type="presParOf" srcId="{42DD4D29-8186-4450-822C-C3ACE1DB8616}" destId="{B38FE73B-E7A2-40DE-A889-7B0577B5227B}" srcOrd="0" destOrd="0" presId="urn:microsoft.com/office/officeart/2005/8/layout/chevron2"/>
    <dgm:cxn modelId="{A08C8F8B-8700-4AD7-BE85-89DB1BBAF375}" type="presParOf" srcId="{B38FE73B-E7A2-40DE-A889-7B0577B5227B}" destId="{5419F75B-D818-4364-AE07-D35390EDA738}" srcOrd="0" destOrd="0" presId="urn:microsoft.com/office/officeart/2005/8/layout/chevron2"/>
    <dgm:cxn modelId="{A0901A91-21E6-419D-A61C-2CAC1AE7641C}" type="presParOf" srcId="{B38FE73B-E7A2-40DE-A889-7B0577B5227B}" destId="{99C2B8B6-5C08-4E2A-B384-E1BFB67C2B1B}" srcOrd="1" destOrd="0" presId="urn:microsoft.com/office/officeart/2005/8/layout/chevron2"/>
    <dgm:cxn modelId="{03F0C984-102E-4F6C-966D-CD94AE3FC639}" type="presParOf" srcId="{42DD4D29-8186-4450-822C-C3ACE1DB8616}" destId="{2FE4CD87-8F59-4DC8-AB76-797626755552}" srcOrd="1" destOrd="0" presId="urn:microsoft.com/office/officeart/2005/8/layout/chevron2"/>
    <dgm:cxn modelId="{CE74DB9C-9860-46EE-BF93-C8975F76B741}" type="presParOf" srcId="{42DD4D29-8186-4450-822C-C3ACE1DB8616}" destId="{7DBE8BA4-2D5E-4550-B8DD-362A6BD5AB81}" srcOrd="2" destOrd="0" presId="urn:microsoft.com/office/officeart/2005/8/layout/chevron2"/>
    <dgm:cxn modelId="{85192A95-3CCC-4F0A-A15E-153C13E8D2DC}" type="presParOf" srcId="{7DBE8BA4-2D5E-4550-B8DD-362A6BD5AB81}" destId="{DDD33E13-57E5-47BE-9A78-2B7F08DCEF5A}" srcOrd="0" destOrd="0" presId="urn:microsoft.com/office/officeart/2005/8/layout/chevron2"/>
    <dgm:cxn modelId="{867D878D-06E7-4397-ADD9-7EC43CED96E9}" type="presParOf" srcId="{7DBE8BA4-2D5E-4550-B8DD-362A6BD5AB81}" destId="{0D7FECA0-E8AF-4499-8734-66B666743BB8}" srcOrd="1" destOrd="0" presId="urn:microsoft.com/office/officeart/2005/8/layout/chevron2"/>
    <dgm:cxn modelId="{CEEB2E2E-D428-4539-8116-6A083FDC4560}" type="presParOf" srcId="{42DD4D29-8186-4450-822C-C3ACE1DB8616}" destId="{3DF0A66B-673C-4610-A986-CE35F8F1FC7A}" srcOrd="3" destOrd="0" presId="urn:microsoft.com/office/officeart/2005/8/layout/chevron2"/>
    <dgm:cxn modelId="{F02B9DED-4BC8-4007-8C14-742F4D57DCE3}" type="presParOf" srcId="{42DD4D29-8186-4450-822C-C3ACE1DB8616}" destId="{CA3EBD7F-2BA8-4F5B-91C5-5B17D646A0E5}" srcOrd="4" destOrd="0" presId="urn:microsoft.com/office/officeart/2005/8/layout/chevron2"/>
    <dgm:cxn modelId="{98EB46FB-ED23-41EE-AC37-CA5198B18A30}" type="presParOf" srcId="{CA3EBD7F-2BA8-4F5B-91C5-5B17D646A0E5}" destId="{D6F0849F-AA65-4E16-AAFD-C1EB692FAF9E}" srcOrd="0" destOrd="0" presId="urn:microsoft.com/office/officeart/2005/8/layout/chevron2"/>
    <dgm:cxn modelId="{3B9136E0-5A9C-4C76-A1C7-058E1991734E}" type="presParOf" srcId="{CA3EBD7F-2BA8-4F5B-91C5-5B17D646A0E5}" destId="{FB621522-1754-40B3-A93E-32C731F116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5DFC2-B046-4B05-A249-A7AF9949B304}">
      <dsp:nvSpPr>
        <dsp:cNvPr id="0" name=""/>
        <dsp:cNvSpPr/>
      </dsp:nvSpPr>
      <dsp:spPr>
        <a:xfrm>
          <a:off x="0" y="0"/>
          <a:ext cx="2603658" cy="4646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Datenabfrage</a:t>
          </a:r>
        </a:p>
      </dsp:txBody>
      <dsp:txXfrm>
        <a:off x="13609" y="13609"/>
        <a:ext cx="2047924" cy="437411"/>
      </dsp:txXfrm>
    </dsp:sp>
    <dsp:sp modelId="{B7A3BC06-8076-4971-AECF-E94CA1C614F5}">
      <dsp:nvSpPr>
        <dsp:cNvPr id="0" name=""/>
        <dsp:cNvSpPr/>
      </dsp:nvSpPr>
      <dsp:spPr>
        <a:xfrm>
          <a:off x="194429" y="529161"/>
          <a:ext cx="2603658" cy="4646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Prüfungsvorbereitung</a:t>
          </a:r>
        </a:p>
      </dsp:txBody>
      <dsp:txXfrm>
        <a:off x="208038" y="542770"/>
        <a:ext cx="2080002" cy="437411"/>
      </dsp:txXfrm>
    </dsp:sp>
    <dsp:sp modelId="{1EBC1FFE-E821-4DA8-B88F-3A9403E229DF}">
      <dsp:nvSpPr>
        <dsp:cNvPr id="0" name=""/>
        <dsp:cNvSpPr/>
      </dsp:nvSpPr>
      <dsp:spPr>
        <a:xfrm>
          <a:off x="388858" y="1058322"/>
          <a:ext cx="2603658" cy="4646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Prüfungsdurchführung</a:t>
          </a:r>
        </a:p>
      </dsp:txBody>
      <dsp:txXfrm>
        <a:off x="402467" y="1071931"/>
        <a:ext cx="2080002" cy="437411"/>
      </dsp:txXfrm>
    </dsp:sp>
    <dsp:sp modelId="{88110015-7666-42E6-B6B8-E99D04787BDA}">
      <dsp:nvSpPr>
        <dsp:cNvPr id="0" name=""/>
        <dsp:cNvSpPr/>
      </dsp:nvSpPr>
      <dsp:spPr>
        <a:xfrm>
          <a:off x="583287" y="1587484"/>
          <a:ext cx="2603658" cy="4646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/>
            <a:t>Bericht</a:t>
          </a:r>
        </a:p>
      </dsp:txBody>
      <dsp:txXfrm>
        <a:off x="596896" y="1601093"/>
        <a:ext cx="2080002" cy="437411"/>
      </dsp:txXfrm>
    </dsp:sp>
    <dsp:sp modelId="{6EAB5FA8-CF3F-4003-AE94-177BA38840BA}">
      <dsp:nvSpPr>
        <dsp:cNvPr id="0" name=""/>
        <dsp:cNvSpPr/>
      </dsp:nvSpPr>
      <dsp:spPr>
        <a:xfrm>
          <a:off x="777716" y="2116645"/>
          <a:ext cx="2603658" cy="46462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/>
            <a:t>Follow-</a:t>
          </a:r>
          <a:r>
            <a:rPr lang="de-DE" sz="1500" kern="1200" dirty="0" err="1"/>
            <a:t>up</a:t>
          </a:r>
          <a:r>
            <a:rPr lang="de-DE" sz="1500" kern="1200" dirty="0"/>
            <a:t> Check</a:t>
          </a:r>
        </a:p>
      </dsp:txBody>
      <dsp:txXfrm>
        <a:off x="791325" y="2130254"/>
        <a:ext cx="2080002" cy="437411"/>
      </dsp:txXfrm>
    </dsp:sp>
    <dsp:sp modelId="{CDE459B4-43FC-4148-8ACF-4D8773F19035}">
      <dsp:nvSpPr>
        <dsp:cNvPr id="0" name=""/>
        <dsp:cNvSpPr/>
      </dsp:nvSpPr>
      <dsp:spPr>
        <a:xfrm>
          <a:off x="2301649" y="339437"/>
          <a:ext cx="302009" cy="302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2369601" y="339437"/>
        <a:ext cx="166105" cy="227262"/>
      </dsp:txXfrm>
    </dsp:sp>
    <dsp:sp modelId="{F79EDD4D-D96F-4862-A4C1-BE60C9AD4672}">
      <dsp:nvSpPr>
        <dsp:cNvPr id="0" name=""/>
        <dsp:cNvSpPr/>
      </dsp:nvSpPr>
      <dsp:spPr>
        <a:xfrm>
          <a:off x="2496078" y="868599"/>
          <a:ext cx="302009" cy="302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2564030" y="868599"/>
        <a:ext cx="166105" cy="227262"/>
      </dsp:txXfrm>
    </dsp:sp>
    <dsp:sp modelId="{F0E5F88A-0CF4-4D49-94BC-751B7C1AE019}">
      <dsp:nvSpPr>
        <dsp:cNvPr id="0" name=""/>
        <dsp:cNvSpPr/>
      </dsp:nvSpPr>
      <dsp:spPr>
        <a:xfrm>
          <a:off x="2690507" y="1390016"/>
          <a:ext cx="302009" cy="302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2758459" y="1390016"/>
        <a:ext cx="166105" cy="227262"/>
      </dsp:txXfrm>
    </dsp:sp>
    <dsp:sp modelId="{2638CD85-17FF-458D-9097-2BF8A98A03BD}">
      <dsp:nvSpPr>
        <dsp:cNvPr id="0" name=""/>
        <dsp:cNvSpPr/>
      </dsp:nvSpPr>
      <dsp:spPr>
        <a:xfrm>
          <a:off x="2884936" y="1924340"/>
          <a:ext cx="302009" cy="3020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300" kern="1200"/>
        </a:p>
      </dsp:txBody>
      <dsp:txXfrm>
        <a:off x="2952888" y="1924340"/>
        <a:ext cx="166105" cy="227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9F75B-D818-4364-AE07-D35390EDA738}">
      <dsp:nvSpPr>
        <dsp:cNvPr id="0" name=""/>
        <dsp:cNvSpPr/>
      </dsp:nvSpPr>
      <dsp:spPr>
        <a:xfrm rot="5400000">
          <a:off x="702928" y="158491"/>
          <a:ext cx="1810368" cy="14934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i="0" kern="1200" dirty="0">
              <a:latin typeface="Corporate S Demi" panose="02020500000000000000" pitchFamily="18" charset="0"/>
            </a:rPr>
            <a:t>Datenbanken</a:t>
          </a:r>
        </a:p>
      </dsp:txBody>
      <dsp:txXfrm rot="-5400000">
        <a:off x="861412" y="746707"/>
        <a:ext cx="1493400" cy="316968"/>
      </dsp:txXfrm>
    </dsp:sp>
    <dsp:sp modelId="{99C2B8B6-5C08-4E2A-B384-E1BFB67C2B1B}">
      <dsp:nvSpPr>
        <dsp:cNvPr id="0" name=""/>
        <dsp:cNvSpPr/>
      </dsp:nvSpPr>
      <dsp:spPr>
        <a:xfrm rot="5400000">
          <a:off x="3042921" y="-698533"/>
          <a:ext cx="1064996" cy="2462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04C7D"/>
            </a:buClr>
            <a:buFont typeface="Wingdings" pitchFamily="2" charset="2"/>
            <a:buChar char="••"/>
          </a:pPr>
          <a:r>
            <a:rPr lang="de-DE"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SAP</a:t>
          </a:r>
          <a:r>
            <a:rPr lang="de-DE" sz="1600" b="0" i="0" kern="1200" baseline="3000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®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04C7D"/>
            </a:buClr>
            <a:buFont typeface="Wingdings" pitchFamily="2" charset="2"/>
            <a:buChar char="••"/>
          </a:pPr>
          <a:r>
            <a:rPr lang="de-DE"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Legacy Systeme</a:t>
          </a:r>
        </a:p>
      </dsp:txBody>
      <dsp:txXfrm rot="-5400000">
        <a:off x="2344388" y="51989"/>
        <a:ext cx="2410075" cy="961018"/>
      </dsp:txXfrm>
    </dsp:sp>
    <dsp:sp modelId="{DDD33E13-57E5-47BE-9A78-2B7F08DCEF5A}">
      <dsp:nvSpPr>
        <dsp:cNvPr id="0" name=""/>
        <dsp:cNvSpPr/>
      </dsp:nvSpPr>
      <dsp:spPr>
        <a:xfrm rot="5400000">
          <a:off x="702928" y="1777060"/>
          <a:ext cx="1810368" cy="1493400"/>
        </a:xfrm>
        <a:prstGeom prst="chevron">
          <a:avLst/>
        </a:prstGeom>
        <a:solidFill>
          <a:schemeClr val="accent5">
            <a:hueOff val="5649917"/>
            <a:satOff val="-37301"/>
            <a:lumOff val="-11765"/>
            <a:alphaOff val="0"/>
          </a:schemeClr>
        </a:solidFill>
        <a:ln w="25400" cap="flat" cmpd="sng" algn="ctr">
          <a:solidFill>
            <a:schemeClr val="accent5">
              <a:hueOff val="5649917"/>
              <a:satOff val="-37301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i="0" kern="1200" dirty="0">
              <a:latin typeface="Corporate S Demi" panose="02020500000000000000" pitchFamily="18" charset="0"/>
            </a:rPr>
            <a:t>Analyse</a:t>
          </a:r>
          <a:endParaRPr lang="de-DE" sz="1200" b="1" i="0" kern="1200" dirty="0">
            <a:latin typeface="Corporate S Demi" panose="02020500000000000000" pitchFamily="18" charset="0"/>
          </a:endParaRPr>
        </a:p>
      </dsp:txBody>
      <dsp:txXfrm rot="-5400000">
        <a:off x="861412" y="2365276"/>
        <a:ext cx="1493400" cy="316968"/>
      </dsp:txXfrm>
    </dsp:sp>
    <dsp:sp modelId="{0D7FECA0-E8AF-4499-8734-66B666743BB8}">
      <dsp:nvSpPr>
        <dsp:cNvPr id="0" name=""/>
        <dsp:cNvSpPr/>
      </dsp:nvSpPr>
      <dsp:spPr>
        <a:xfrm rot="5400000">
          <a:off x="3042921" y="907289"/>
          <a:ext cx="1064996" cy="2462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649917"/>
              <a:satOff val="-37301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04C7D"/>
            </a:buClr>
            <a:buFont typeface="Wingdings" pitchFamily="2" charset="2"/>
            <a:buChar char="••"/>
          </a:pPr>
          <a:r>
            <a:rPr lang="de-DE"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IDEA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04C7D"/>
            </a:buClr>
            <a:buFont typeface="Wingdings" pitchFamily="2" charset="2"/>
            <a:buChar char="••"/>
          </a:pPr>
          <a:r>
            <a:rPr lang="de-DE" sz="1600" b="0" i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Tax</a:t>
          </a:r>
          <a:r>
            <a:rPr lang="de-DE"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 Audit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04C7D"/>
            </a:buClr>
            <a:buFont typeface="Wingdings" pitchFamily="2" charset="2"/>
            <a:buChar char="••"/>
          </a:pPr>
          <a:r>
            <a:rPr lang="de-DE" sz="1600" b="0" i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Process</a:t>
          </a:r>
          <a:r>
            <a:rPr lang="de-DE"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 Mining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04C7D"/>
            </a:buClr>
            <a:buFont typeface="Wingdings" pitchFamily="2" charset="2"/>
            <a:buChar char="••"/>
          </a:pPr>
          <a:r>
            <a:rPr lang="de-DE"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Python</a:t>
          </a:r>
        </a:p>
      </dsp:txBody>
      <dsp:txXfrm rot="-5400000">
        <a:off x="2344388" y="1657812"/>
        <a:ext cx="2410075" cy="961018"/>
      </dsp:txXfrm>
    </dsp:sp>
    <dsp:sp modelId="{D6F0849F-AA65-4E16-AAFD-C1EB692FAF9E}">
      <dsp:nvSpPr>
        <dsp:cNvPr id="0" name=""/>
        <dsp:cNvSpPr/>
      </dsp:nvSpPr>
      <dsp:spPr>
        <a:xfrm rot="5400000">
          <a:off x="702928" y="3395630"/>
          <a:ext cx="1810368" cy="1493400"/>
        </a:xfrm>
        <a:prstGeom prst="chevron">
          <a:avLst/>
        </a:prstGeom>
        <a:solidFill>
          <a:schemeClr val="accent5">
            <a:hueOff val="11299834"/>
            <a:satOff val="-74603"/>
            <a:lumOff val="-23530"/>
            <a:alphaOff val="0"/>
          </a:schemeClr>
        </a:solidFill>
        <a:ln w="25400" cap="flat" cmpd="sng" algn="ctr">
          <a:solidFill>
            <a:schemeClr val="accent5">
              <a:hueOff val="11299834"/>
              <a:satOff val="-74603"/>
              <a:lumOff val="-2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i="0" kern="1200" dirty="0">
              <a:latin typeface="Corporate S Demi" panose="02020500000000000000" pitchFamily="18" charset="0"/>
            </a:rPr>
            <a:t>Visualisierung</a:t>
          </a:r>
        </a:p>
      </dsp:txBody>
      <dsp:txXfrm rot="-5400000">
        <a:off x="861412" y="3983846"/>
        <a:ext cx="1493400" cy="316968"/>
      </dsp:txXfrm>
    </dsp:sp>
    <dsp:sp modelId="{FB621522-1754-40B3-A93E-32C731F116A3}">
      <dsp:nvSpPr>
        <dsp:cNvPr id="0" name=""/>
        <dsp:cNvSpPr/>
      </dsp:nvSpPr>
      <dsp:spPr>
        <a:xfrm rot="5400000">
          <a:off x="3042921" y="2525859"/>
          <a:ext cx="1064996" cy="246206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1299834"/>
              <a:satOff val="-74603"/>
              <a:lumOff val="-2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rgbClr val="004C7D"/>
            </a:buClr>
            <a:buFont typeface="Wingdings" pitchFamily="2" charset="2"/>
            <a:buChar char="••"/>
          </a:pPr>
          <a:r>
            <a:rPr lang="de-DE" sz="1600" b="0" i="0" kern="1200" dirty="0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Python - </a:t>
          </a:r>
          <a:r>
            <a:rPr lang="de-DE" sz="1600" b="0" i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orporate S" panose="02020500000000000000" pitchFamily="18" charset="0"/>
            </a:rPr>
            <a:t>Seaborn</a:t>
          </a:r>
          <a:endParaRPr lang="de-DE" sz="1600" b="0" i="0" kern="1200" dirty="0">
            <a:solidFill>
              <a:schemeClr val="tx1">
                <a:lumMod val="75000"/>
                <a:lumOff val="25000"/>
              </a:schemeClr>
            </a:solidFill>
            <a:latin typeface="Corporate S" panose="02020500000000000000" pitchFamily="18" charset="0"/>
          </a:endParaRPr>
        </a:p>
      </dsp:txBody>
      <dsp:txXfrm rot="-5400000">
        <a:off x="2344388" y="3276382"/>
        <a:ext cx="2410075" cy="9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6" y="0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01A32797-F3E7-430C-A5EB-9EC488CF8ABF}" type="datetimeFigureOut">
              <a:rPr lang="de-DE" smtClean="0"/>
              <a:t>10.01.2020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2309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6" y="9722309"/>
            <a:ext cx="3077137" cy="512304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4ACEE5F2-D43A-4980-A8CA-772898A536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00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CBE7C9E2-1BAA-4345-B58B-B823BC032AFD}" type="datetimeFigureOut">
              <a:rPr lang="de-DE" smtClean="0"/>
              <a:t>10.01.2020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4768" tIns="47384" rIns="94768" bIns="47384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15D50183-8E70-4EF5-A623-D2FC551DE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0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50183-8E70-4EF5-A623-D2FC551DE7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60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2724594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178481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102530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1205021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359554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1426462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3529425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50183-8E70-4EF5-A623-D2FC551DE7A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300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567824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275255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50183-8E70-4EF5-A623-D2FC551DE7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51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4060314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409774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387171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50372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1715350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160572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308024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158671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Titel der Präsentation einfügen</a:t>
            </a:r>
          </a:p>
        </p:txBody>
      </p:sp>
    </p:spTree>
    <p:extLst>
      <p:ext uri="{BB962C8B-B14F-4D97-AF65-F5344CB8AC3E}">
        <p14:creationId xmlns:p14="http://schemas.microsoft.com/office/powerpoint/2010/main" val="413118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127600" y="450057"/>
            <a:ext cx="4064400" cy="6412706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50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500" y="633413"/>
            <a:ext cx="11849100" cy="5329237"/>
          </a:xfrm>
        </p:spPr>
        <p:txBody>
          <a:bodyPr/>
          <a:lstStyle>
            <a:lvl1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282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3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500" y="633413"/>
            <a:ext cx="11849100" cy="5329237"/>
          </a:xfrm>
        </p:spPr>
        <p:txBody>
          <a:bodyPr/>
          <a:lstStyle>
            <a:lvl1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2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450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500" y="633413"/>
            <a:ext cx="11849100" cy="5329237"/>
          </a:xfrm>
        </p:spPr>
        <p:txBody>
          <a:bodyPr/>
          <a:lstStyle>
            <a:lvl1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39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60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127600" y="452438"/>
            <a:ext cx="4064400" cy="640556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589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127600" y="452438"/>
            <a:ext cx="4064400" cy="640556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1256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8799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500" y="633413"/>
            <a:ext cx="11849100" cy="5329237"/>
          </a:xfrm>
        </p:spPr>
        <p:txBody>
          <a:bodyPr/>
          <a:lstStyle>
            <a:lvl1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17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4257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Headline-Headline-Subheadlin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9"/>
          <p:cNvSpPr txBox="1">
            <a:spLocks noGrp="1"/>
          </p:cNvSpPr>
          <p:nvPr>
            <p:ph type="title" hasCustomPrompt="1"/>
          </p:nvPr>
        </p:nvSpPr>
        <p:spPr>
          <a:xfrm>
            <a:off x="431417" y="926312"/>
            <a:ext cx="11258486" cy="54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rgbClr val="004C7D"/>
                </a:solidFill>
                <a:latin typeface="Corporate S Light" charset="0"/>
                <a:ea typeface="Corporate S Light" charset="0"/>
                <a:cs typeface="Corporate S Light" charset="0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de-DE" dirty="0"/>
              <a:t>Headline</a:t>
            </a:r>
            <a:endParaRPr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6288" y="1426752"/>
            <a:ext cx="5916612" cy="255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7938" indent="0">
              <a:tabLst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Corporate S Light" charset="0"/>
                <a:ea typeface="Corporate S Light" charset="0"/>
                <a:cs typeface="Corporate S Light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9" name="Shape 30"/>
          <p:cNvSpPr txBox="1">
            <a:spLocks noGrp="1"/>
          </p:cNvSpPr>
          <p:nvPr>
            <p:ph type="body" idx="1" hasCustomPrompt="1"/>
          </p:nvPr>
        </p:nvSpPr>
        <p:spPr>
          <a:xfrm>
            <a:off x="245806" y="2084361"/>
            <a:ext cx="11358819" cy="39662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/>
          <a:lstStyle>
            <a:lvl1pPr marL="640080" marR="0" lvl="0" indent="-457200" algn="l" rtl="0">
              <a:spcBef>
                <a:spcPts val="1200"/>
              </a:spcBef>
              <a:buClr>
                <a:srgbClr val="004C7D"/>
              </a:buClr>
              <a:buSzPct val="119999"/>
              <a:buFont typeface="Wingdings" charset="2"/>
              <a:buChar char="§"/>
              <a:defRPr sz="1600" b="0" i="0" u="none" strike="noStrike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Corporate S" charset="0"/>
                <a:ea typeface="Corporate S" charset="0"/>
                <a:cs typeface="Corporate S" charset="0"/>
                <a:sym typeface="Arial"/>
              </a:defRPr>
            </a:lvl1pPr>
            <a:lvl2pPr marL="627063" marR="0" lvl="1" indent="261938" algn="l" rtl="0">
              <a:spcBef>
                <a:spcPts val="600"/>
              </a:spcBef>
              <a:buClr>
                <a:srgbClr val="004C7D"/>
              </a:buClr>
              <a:buSzPct val="119999"/>
              <a:buFont typeface="Arial"/>
              <a:buChar char="•"/>
              <a:tabLst/>
              <a:defRPr sz="1600" b="0" i="0" u="none" strike="noStrike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Corporate S" charset="0"/>
                <a:ea typeface="Corporate S" charset="0"/>
                <a:cs typeface="Corporate S" charset="0"/>
                <a:sym typeface="Arial"/>
              </a:defRPr>
            </a:lvl2pPr>
            <a:lvl3pPr marL="1158875" marR="0" lvl="2" indent="-269875" algn="l" rtl="0">
              <a:spcBef>
                <a:spcPts val="600"/>
              </a:spcBef>
              <a:buClr>
                <a:srgbClr val="004C7D"/>
              </a:buClr>
              <a:buSzPct val="120000"/>
              <a:buFont typeface="Arial"/>
              <a:buChar char="•"/>
              <a:tabLst/>
              <a:defRPr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rporate S" charset="0"/>
                <a:ea typeface="Corporate S" charset="0"/>
                <a:cs typeface="Corporate S" charset="0"/>
                <a:sym typeface="Arial"/>
              </a:defRPr>
            </a:lvl3pPr>
            <a:lvl4pPr marL="1428750" marR="0" lvl="3" indent="-269875" algn="l" rtl="0">
              <a:spcBef>
                <a:spcPts val="600"/>
              </a:spcBef>
              <a:buClr>
                <a:srgbClr val="004C7D"/>
              </a:buClr>
              <a:buSzPct val="120000"/>
              <a:buFont typeface="Arial"/>
              <a:buChar char="•"/>
              <a:tabLst>
                <a:tab pos="1373188" algn="l"/>
              </a:tabLst>
              <a:defRPr sz="16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Corporate S" charset="0"/>
                <a:ea typeface="Corporate S" charset="0"/>
                <a:cs typeface="Corporate S" charset="0"/>
                <a:sym typeface="Arial"/>
              </a:defRPr>
            </a:lvl4pPr>
            <a:lvl5pPr marL="1350000" marR="0" lvl="4" indent="-133339" algn="l" rtl="0">
              <a:spcBef>
                <a:spcPts val="600"/>
              </a:spcBef>
              <a:buClr>
                <a:schemeClr val="accent6"/>
              </a:buClr>
              <a:buSzPct val="12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/>
              <a:t>Fließtext mit Aufzählung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  <a:endParaRPr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31E89B-510D-9841-82A6-4CA989AB2ED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Webinar: IDEA Datenanalyse im Prüffeld Einkauf / Beschaffung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23112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4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500" y="633413"/>
            <a:ext cx="11849100" cy="5329237"/>
          </a:xfrm>
        </p:spPr>
        <p:txBody>
          <a:bodyPr/>
          <a:lstStyle>
            <a:lvl1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492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6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0500" y="633413"/>
            <a:ext cx="11849100" cy="5329237"/>
          </a:xfrm>
        </p:spPr>
        <p:txBody>
          <a:bodyPr/>
          <a:lstStyle>
            <a:lvl1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solidFill>
                  <a:srgbClr val="505F64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90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AAEECD-81F1-4771-8028-2928B7DA655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7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emf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4"/>
          <a:srcRect l="4809" t="16858" r="30426" b="15017"/>
          <a:stretch/>
        </p:blipFill>
        <p:spPr>
          <a:xfrm>
            <a:off x="0" y="450000"/>
            <a:ext cx="12192000" cy="6412272"/>
          </a:xfrm>
          <a:prstGeom prst="rect">
            <a:avLst/>
          </a:prstGeom>
        </p:spPr>
      </p:pic>
      <p:sp>
        <p:nvSpPr>
          <p:cNvPr id="6" name="Titelplatzhalter 5"/>
          <p:cNvSpPr>
            <a:spLocks noGrp="1"/>
          </p:cNvSpPr>
          <p:nvPr>
            <p:ph type="title"/>
          </p:nvPr>
        </p:nvSpPr>
        <p:spPr>
          <a:xfrm>
            <a:off x="8127600" y="450057"/>
            <a:ext cx="4064400" cy="6412706"/>
          </a:xfrm>
          <a:prstGeom prst="rect">
            <a:avLst/>
          </a:prstGeom>
          <a:solidFill>
            <a:srgbClr val="9FABB7">
              <a:alpha val="8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2" name="Rechteck 1"/>
          <p:cNvSpPr/>
          <p:nvPr userDrawn="1"/>
        </p:nvSpPr>
        <p:spPr bwMode="auto">
          <a:xfrm flipH="1">
            <a:off x="-1" y="0"/>
            <a:ext cx="12192000" cy="450000"/>
          </a:xfrm>
          <a:prstGeom prst="rect">
            <a:avLst/>
          </a:prstGeom>
          <a:solidFill>
            <a:srgbClr val="003C64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3" y="613739"/>
            <a:ext cx="1774462" cy="3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de-DE" sz="3200" b="1" i="0" u="none" strike="noStrike" kern="1200" cap="all" smtClean="0">
          <a:ln>
            <a:noFill/>
          </a:ln>
          <a:solidFill>
            <a:schemeClr val="bg1"/>
          </a:solidFill>
          <a:effectLst/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505F64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Tahoma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Tahoma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Tahoma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Tahoma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 flipH="1">
            <a:off x="-1" y="6408000"/>
            <a:ext cx="12192000" cy="450000"/>
          </a:xfrm>
          <a:prstGeom prst="rect">
            <a:avLst/>
          </a:prstGeom>
          <a:solidFill>
            <a:srgbClr val="9FABB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600">
              <a:latin typeface="Arial" charset="0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H="1">
            <a:off x="-1" y="-1"/>
            <a:ext cx="12192000" cy="45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21070"/>
            <a:ext cx="937683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Überschrift, </a:t>
            </a:r>
            <a:r>
              <a:rPr lang="de-DE" altLang="de-DE" dirty="0" err="1" smtClean="0"/>
              <a:t>Tahoma</a:t>
            </a:r>
            <a:r>
              <a:rPr lang="de-DE" altLang="de-DE" dirty="0" smtClean="0"/>
              <a:t> Fett, 18 p</a:t>
            </a:r>
            <a:endParaRPr lang="en-GB" altLang="de-DE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633413"/>
            <a:ext cx="11608806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Fließtext</a:t>
            </a:r>
            <a:endParaRPr lang="de-DE" altLang="zh-CN" dirty="0" smtClean="0"/>
          </a:p>
          <a:p>
            <a:pPr lvl="1"/>
            <a:r>
              <a:rPr lang="de-DE" altLang="de-DE" dirty="0" smtClean="0"/>
              <a:t>Zweite Ebene</a:t>
            </a:r>
            <a:endParaRPr lang="en-GB" altLang="de-DE" dirty="0" smtClean="0"/>
          </a:p>
          <a:p>
            <a:pPr lvl="2"/>
            <a:r>
              <a:rPr lang="de-DE" altLang="de-DE" dirty="0" smtClean="0"/>
              <a:t>Dritte Ebene</a:t>
            </a:r>
            <a:endParaRPr lang="en-GB" altLang="de-DE" dirty="0" smtClean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081" y="105677"/>
            <a:ext cx="1388821" cy="238643"/>
          </a:xfrm>
          <a:prstGeom prst="rect">
            <a:avLst/>
          </a:prstGeom>
        </p:spPr>
      </p:pic>
      <p:sp>
        <p:nvSpPr>
          <p:cNvPr id="11" name="Fußzeilenplatzhalter 1"/>
          <p:cNvSpPr txBox="1">
            <a:spLocks/>
          </p:cNvSpPr>
          <p:nvPr userDrawn="1"/>
        </p:nvSpPr>
        <p:spPr>
          <a:xfrm>
            <a:off x="0" y="6670383"/>
            <a:ext cx="2696973" cy="161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smtClean="0">
                <a:ea typeface="Tahoma" panose="020B0604030504040204" pitchFamily="34" charset="0"/>
                <a:cs typeface="Tahoma" panose="020B0604030504040204" pitchFamily="34" charset="0"/>
              </a:rPr>
              <a:t>Internal Audit</a:t>
            </a:r>
            <a:r>
              <a:rPr lang="de-DE" baseline="0" dirty="0" smtClean="0">
                <a:ea typeface="Tahoma" panose="020B0604030504040204" pitchFamily="34" charset="0"/>
                <a:cs typeface="Tahoma" panose="020B0604030504040204" pitchFamily="34" charset="0"/>
              </a:rPr>
              <a:t> | Nuremberg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"/>
          <p:cNvSpPr txBox="1">
            <a:spLocks/>
          </p:cNvSpPr>
          <p:nvPr userDrawn="1"/>
        </p:nvSpPr>
        <p:spPr>
          <a:xfrm>
            <a:off x="5462631" y="6685842"/>
            <a:ext cx="2696973" cy="161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cap="small" dirty="0" smtClean="0">
                <a:ea typeface="Tahoma" panose="020B0604030504040204" pitchFamily="34" charset="0"/>
                <a:cs typeface="Tahoma" panose="020B0604030504040204" pitchFamily="34" charset="0"/>
              </a:rPr>
              <a:t>- Company Confidential</a:t>
            </a:r>
            <a:r>
              <a:rPr lang="de-DE" cap="small" baseline="0" dirty="0" smtClean="0"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endParaRPr lang="de-DE" cap="small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"/>
          <p:cNvSpPr txBox="1">
            <a:spLocks/>
          </p:cNvSpPr>
          <p:nvPr userDrawn="1"/>
        </p:nvSpPr>
        <p:spPr>
          <a:xfrm>
            <a:off x="8744946" y="6670383"/>
            <a:ext cx="3426290" cy="1610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ea typeface="Tahoma" panose="020B0604030504040204" pitchFamily="34" charset="0"/>
                <a:cs typeface="Tahoma" panose="020B0604030504040204" pitchFamily="34" charset="0"/>
              </a:rPr>
              <a:t>© Diehl Stiftung &amp; Co. KG, </a:t>
            </a:r>
            <a:r>
              <a:rPr lang="de-DE" dirty="0" err="1" smtClean="0">
                <a:ea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lang="de-DE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January 9th, 2020 </a:t>
            </a:r>
            <a:r>
              <a:rPr lang="de-DE" dirty="0" smtClean="0"/>
              <a:t>Slide </a:t>
            </a:r>
            <a:fld id="{32AAEECD-81F1-4771-8028-2928B7DA655D}" type="slidenum">
              <a:rPr lang="de-DE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dirty="0" smtClean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293678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70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33350" indent="-133350" algn="l" rtl="0" eaLnBrk="1" fontAlgn="t" hangingPunct="1">
        <a:spcBef>
          <a:spcPct val="20000"/>
        </a:spcBef>
        <a:spcAft>
          <a:spcPct val="0"/>
        </a:spcAft>
        <a:buFont typeface="Wingdings" charset="2"/>
        <a:defRPr sz="1200" b="1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00050" indent="-13216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76275" indent="-1333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charset="2"/>
        <a:buChar char="Ø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24658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4pPr>
      <a:lvl5pPr marL="15525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18954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6pPr>
      <a:lvl7pPr marL="22383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7pPr>
      <a:lvl8pPr marL="25812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8pPr>
      <a:lvl9pPr marL="29241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 flipH="1">
            <a:off x="-1" y="6408000"/>
            <a:ext cx="12192000" cy="450000"/>
          </a:xfrm>
          <a:prstGeom prst="rect">
            <a:avLst/>
          </a:prstGeom>
          <a:solidFill>
            <a:srgbClr val="9FABB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600">
              <a:latin typeface="Arial" charset="0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H="1">
            <a:off x="-1" y="-1"/>
            <a:ext cx="12192000" cy="45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21070"/>
            <a:ext cx="937683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Überschrift, </a:t>
            </a:r>
            <a:r>
              <a:rPr lang="de-DE" altLang="de-DE" dirty="0" err="1" smtClean="0"/>
              <a:t>Tahoma</a:t>
            </a:r>
            <a:r>
              <a:rPr lang="de-DE" altLang="de-DE" dirty="0" smtClean="0"/>
              <a:t> Fett, 18 p</a:t>
            </a:r>
            <a:endParaRPr lang="en-GB" altLang="de-DE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633413"/>
            <a:ext cx="11608806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Fließtext</a:t>
            </a:r>
            <a:endParaRPr lang="de-DE" altLang="zh-CN" smtClean="0"/>
          </a:p>
          <a:p>
            <a:pPr lvl="1"/>
            <a:r>
              <a:rPr lang="de-DE" altLang="de-DE" smtClean="0"/>
              <a:t>Zweite Ebene</a:t>
            </a:r>
            <a:endParaRPr lang="en-GB" altLang="de-DE" smtClean="0"/>
          </a:p>
          <a:p>
            <a:pPr lvl="2"/>
            <a:r>
              <a:rPr lang="de-DE" altLang="de-DE" smtClean="0"/>
              <a:t>Dritte Ebene</a:t>
            </a:r>
            <a:endParaRPr lang="en-GB" altLang="de-DE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0715625" y="6635508"/>
            <a:ext cx="1476374" cy="22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287125" y="6400800"/>
            <a:ext cx="904874" cy="234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2AAEECD-81F1-4771-8028-2928B7DA655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551" y="44091"/>
            <a:ext cx="1114495" cy="3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2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33350" indent="-133350" algn="l" rtl="0" eaLnBrk="1" fontAlgn="t" hangingPunct="1">
        <a:spcBef>
          <a:spcPct val="20000"/>
        </a:spcBef>
        <a:spcAft>
          <a:spcPct val="0"/>
        </a:spcAft>
        <a:buFont typeface="Wingdings" charset="2"/>
        <a:defRPr sz="1200" b="1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00050" indent="-13216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76275" indent="-1333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charset="2"/>
        <a:buChar char="Ø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24658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4pPr>
      <a:lvl5pPr marL="15525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18954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6pPr>
      <a:lvl7pPr marL="22383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7pPr>
      <a:lvl8pPr marL="25812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8pPr>
      <a:lvl9pPr marL="29241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 flipH="1">
            <a:off x="-1" y="6408000"/>
            <a:ext cx="12192000" cy="450000"/>
          </a:xfrm>
          <a:prstGeom prst="rect">
            <a:avLst/>
          </a:prstGeom>
          <a:solidFill>
            <a:srgbClr val="9FABB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600">
              <a:latin typeface="Arial" charset="0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H="1">
            <a:off x="-1" y="-1"/>
            <a:ext cx="12192000" cy="45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21070"/>
            <a:ext cx="937683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Überschrift, </a:t>
            </a:r>
            <a:r>
              <a:rPr lang="de-DE" altLang="de-DE" dirty="0" err="1" smtClean="0"/>
              <a:t>Tahoma</a:t>
            </a:r>
            <a:r>
              <a:rPr lang="de-DE" altLang="de-DE" dirty="0" smtClean="0"/>
              <a:t> Fett, 18 p</a:t>
            </a:r>
            <a:endParaRPr lang="en-GB" altLang="de-DE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633413"/>
            <a:ext cx="11608806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Fließtext</a:t>
            </a:r>
            <a:endParaRPr lang="de-DE" altLang="zh-CN" smtClean="0"/>
          </a:p>
          <a:p>
            <a:pPr lvl="1"/>
            <a:r>
              <a:rPr lang="de-DE" altLang="de-DE" smtClean="0"/>
              <a:t>Zweite Ebene</a:t>
            </a:r>
            <a:endParaRPr lang="en-GB" altLang="de-DE" smtClean="0"/>
          </a:p>
          <a:p>
            <a:pPr lvl="2"/>
            <a:r>
              <a:rPr lang="de-DE" altLang="de-DE" smtClean="0"/>
              <a:t>Dritte Ebene</a:t>
            </a:r>
            <a:endParaRPr lang="en-GB" altLang="de-DE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0715625" y="6635508"/>
            <a:ext cx="1476374" cy="22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287125" y="6400800"/>
            <a:ext cx="904874" cy="234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2AAEECD-81F1-4771-8028-2928B7DA655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000" y="43200"/>
            <a:ext cx="1119382" cy="3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33350" indent="-133350" algn="l" rtl="0" eaLnBrk="1" fontAlgn="t" hangingPunct="1">
        <a:spcBef>
          <a:spcPct val="20000"/>
        </a:spcBef>
        <a:spcAft>
          <a:spcPct val="0"/>
        </a:spcAft>
        <a:buFont typeface="Wingdings" charset="2"/>
        <a:defRPr sz="1200" b="1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00050" indent="-13216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76275" indent="-1333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charset="2"/>
        <a:buChar char="Ø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24658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4pPr>
      <a:lvl5pPr marL="15525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18954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6pPr>
      <a:lvl7pPr marL="22383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7pPr>
      <a:lvl8pPr marL="25812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8pPr>
      <a:lvl9pPr marL="29241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 flipH="1">
            <a:off x="-1" y="6408000"/>
            <a:ext cx="12192000" cy="450000"/>
          </a:xfrm>
          <a:prstGeom prst="rect">
            <a:avLst/>
          </a:prstGeom>
          <a:solidFill>
            <a:srgbClr val="9FABB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600">
              <a:latin typeface="Arial" charset="0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H="1">
            <a:off x="-1" y="-1"/>
            <a:ext cx="12192000" cy="45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21070"/>
            <a:ext cx="937683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Überschrift, </a:t>
            </a:r>
            <a:r>
              <a:rPr lang="de-DE" altLang="de-DE" dirty="0" err="1" smtClean="0"/>
              <a:t>Tahoma</a:t>
            </a:r>
            <a:r>
              <a:rPr lang="de-DE" altLang="de-DE" dirty="0" smtClean="0"/>
              <a:t> Fett, 18 p</a:t>
            </a:r>
            <a:endParaRPr lang="en-GB" altLang="de-DE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633413"/>
            <a:ext cx="11608806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Fließtext</a:t>
            </a:r>
            <a:endParaRPr lang="de-DE" altLang="zh-CN" smtClean="0"/>
          </a:p>
          <a:p>
            <a:pPr lvl="1"/>
            <a:r>
              <a:rPr lang="de-DE" altLang="de-DE" smtClean="0"/>
              <a:t>Zweite Ebene</a:t>
            </a:r>
            <a:endParaRPr lang="en-GB" altLang="de-DE" smtClean="0"/>
          </a:p>
          <a:p>
            <a:pPr lvl="2"/>
            <a:r>
              <a:rPr lang="de-DE" altLang="de-DE" smtClean="0"/>
              <a:t>Dritte Ebene</a:t>
            </a:r>
            <a:endParaRPr lang="en-GB" altLang="de-DE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0715625" y="6635508"/>
            <a:ext cx="1476374" cy="22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287125" y="6400800"/>
            <a:ext cx="904874" cy="234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2AAEECD-81F1-4771-8028-2928B7DA655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000" y="43200"/>
            <a:ext cx="1119382" cy="3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33350" indent="-133350" algn="l" rtl="0" eaLnBrk="1" fontAlgn="t" hangingPunct="1">
        <a:spcBef>
          <a:spcPct val="20000"/>
        </a:spcBef>
        <a:spcAft>
          <a:spcPct val="0"/>
        </a:spcAft>
        <a:buFont typeface="Wingdings" charset="2"/>
        <a:defRPr sz="1200" b="1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00050" indent="-13216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76275" indent="-1333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charset="2"/>
        <a:buChar char="Ø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24658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4pPr>
      <a:lvl5pPr marL="15525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18954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6pPr>
      <a:lvl7pPr marL="22383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7pPr>
      <a:lvl8pPr marL="25812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8pPr>
      <a:lvl9pPr marL="29241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 flipH="1">
            <a:off x="-1" y="6408000"/>
            <a:ext cx="12192000" cy="450000"/>
          </a:xfrm>
          <a:prstGeom prst="rect">
            <a:avLst/>
          </a:prstGeom>
          <a:solidFill>
            <a:srgbClr val="9FABB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600">
              <a:latin typeface="Arial" charset="0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H="1">
            <a:off x="-1" y="-1"/>
            <a:ext cx="12192000" cy="45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21070"/>
            <a:ext cx="937683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Überschrift, </a:t>
            </a:r>
            <a:r>
              <a:rPr lang="de-DE" altLang="de-DE" dirty="0" err="1" smtClean="0"/>
              <a:t>Tahoma</a:t>
            </a:r>
            <a:r>
              <a:rPr lang="de-DE" altLang="de-DE" dirty="0" smtClean="0"/>
              <a:t> Fett, 18 p</a:t>
            </a:r>
            <a:endParaRPr lang="en-GB" altLang="de-DE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633413"/>
            <a:ext cx="11608806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Fließtext</a:t>
            </a:r>
            <a:endParaRPr lang="de-DE" altLang="zh-CN" smtClean="0"/>
          </a:p>
          <a:p>
            <a:pPr lvl="1"/>
            <a:r>
              <a:rPr lang="de-DE" altLang="de-DE" smtClean="0"/>
              <a:t>Zweite Ebene</a:t>
            </a:r>
            <a:endParaRPr lang="en-GB" altLang="de-DE" smtClean="0"/>
          </a:p>
          <a:p>
            <a:pPr lvl="2"/>
            <a:r>
              <a:rPr lang="de-DE" altLang="de-DE" smtClean="0"/>
              <a:t>Dritte Ebene</a:t>
            </a:r>
            <a:endParaRPr lang="en-GB" altLang="de-DE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0715625" y="6635508"/>
            <a:ext cx="1476374" cy="22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287125" y="6400800"/>
            <a:ext cx="904874" cy="234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2AAEECD-81F1-4771-8028-2928B7DA655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894" y="43200"/>
            <a:ext cx="1129159" cy="37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33350" indent="-133350" algn="l" rtl="0" eaLnBrk="1" fontAlgn="t" hangingPunct="1">
        <a:spcBef>
          <a:spcPct val="20000"/>
        </a:spcBef>
        <a:spcAft>
          <a:spcPct val="0"/>
        </a:spcAft>
        <a:buFont typeface="Wingdings" charset="2"/>
        <a:defRPr sz="1200" b="1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00050" indent="-13216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76275" indent="-1333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charset="2"/>
        <a:buChar char="Ø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24658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4pPr>
      <a:lvl5pPr marL="15525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18954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6pPr>
      <a:lvl7pPr marL="22383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7pPr>
      <a:lvl8pPr marL="25812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8pPr>
      <a:lvl9pPr marL="29241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 flipH="1">
            <a:off x="-1" y="6408000"/>
            <a:ext cx="12192000" cy="450000"/>
          </a:xfrm>
          <a:prstGeom prst="rect">
            <a:avLst/>
          </a:prstGeom>
          <a:solidFill>
            <a:srgbClr val="9FABB7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1600">
              <a:latin typeface="Arial" charset="0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 flipH="1">
            <a:off x="-1" y="-1"/>
            <a:ext cx="12192000" cy="45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90500" y="21070"/>
            <a:ext cx="937683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Überschrift, </a:t>
            </a:r>
            <a:r>
              <a:rPr lang="de-DE" altLang="de-DE" dirty="0" err="1" smtClean="0"/>
              <a:t>Tahoma</a:t>
            </a:r>
            <a:r>
              <a:rPr lang="de-DE" altLang="de-DE" dirty="0" smtClean="0"/>
              <a:t> Fett, 18 p</a:t>
            </a:r>
            <a:endParaRPr lang="en-GB" altLang="de-DE" dirty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633413"/>
            <a:ext cx="11608806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Fließtext</a:t>
            </a:r>
            <a:endParaRPr lang="de-DE" altLang="zh-CN" smtClean="0"/>
          </a:p>
          <a:p>
            <a:pPr lvl="1"/>
            <a:r>
              <a:rPr lang="de-DE" altLang="de-DE" smtClean="0"/>
              <a:t>Zweite Ebene</a:t>
            </a:r>
            <a:endParaRPr lang="en-GB" altLang="de-DE" smtClean="0"/>
          </a:p>
          <a:p>
            <a:pPr lvl="2"/>
            <a:r>
              <a:rPr lang="de-DE" altLang="de-DE" smtClean="0"/>
              <a:t>Dritte Ebene</a:t>
            </a:r>
            <a:endParaRPr lang="en-GB" altLang="de-DE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0715625" y="6635508"/>
            <a:ext cx="1476374" cy="22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algn="r"/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© Diehl </a:t>
            </a:r>
            <a:r>
              <a:rPr lang="en-US" dirty="0" err="1" smtClean="0">
                <a:ea typeface="Tahoma" panose="020B0604030504040204" pitchFamily="34" charset="0"/>
                <a:cs typeface="Tahoma" panose="020B0604030504040204" pitchFamily="34" charset="0"/>
              </a:rPr>
              <a:t>Stiftung</a:t>
            </a:r>
            <a:r>
              <a:rPr lang="en-US" dirty="0" smtClean="0">
                <a:ea typeface="Tahoma" panose="020B0604030504040204" pitchFamily="34" charset="0"/>
                <a:cs typeface="Tahoma" panose="020B0604030504040204" pitchFamily="34" charset="0"/>
              </a:rPr>
              <a:t> &amp; Co. KG, created January 9th, 2020</a:t>
            </a:r>
            <a:endParaRPr lang="de-DE" dirty="0" smtClean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287125" y="6400800"/>
            <a:ext cx="904874" cy="234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32AAEECD-81F1-4771-8028-2928B7DA655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000" y="25094"/>
            <a:ext cx="1114492" cy="4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6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bg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133350" indent="-133350" algn="l" rtl="0" eaLnBrk="1" fontAlgn="t" hangingPunct="1">
        <a:spcBef>
          <a:spcPct val="20000"/>
        </a:spcBef>
        <a:spcAft>
          <a:spcPct val="0"/>
        </a:spcAft>
        <a:buFont typeface="Wingdings" charset="2"/>
        <a:defRPr sz="1200" b="1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00050" indent="-13216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charset="2"/>
        <a:buChar char="§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76275" indent="-133350" algn="l" rtl="0" eaLnBrk="1" fontAlgn="base" hangingPunct="1">
        <a:spcBef>
          <a:spcPct val="20000"/>
        </a:spcBef>
        <a:spcAft>
          <a:spcPct val="0"/>
        </a:spcAft>
        <a:buSzPct val="70000"/>
        <a:buFont typeface="Wingdings" charset="2"/>
        <a:buChar char="Ø"/>
        <a:defRPr sz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24658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4pPr>
      <a:lvl5pPr marL="15525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18954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6pPr>
      <a:lvl7pPr marL="22383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7pPr>
      <a:lvl8pPr marL="25812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8pPr>
      <a:lvl9pPr marL="2924175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>
          <a:solidFill>
            <a:schemeClr val="tx1"/>
          </a:solidFill>
          <a:latin typeface="Calibri" pitchFamily="34" charset="0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4"/>
          <a:srcRect l="1" t="44979" r="48791" b="1096"/>
          <a:stretch/>
        </p:blipFill>
        <p:spPr>
          <a:xfrm>
            <a:off x="-3" y="438551"/>
            <a:ext cx="12192003" cy="6419450"/>
          </a:xfrm>
          <a:prstGeom prst="rect">
            <a:avLst/>
          </a:prstGeom>
        </p:spPr>
      </p:pic>
      <p:sp>
        <p:nvSpPr>
          <p:cNvPr id="6" name="Titelplatzhalter 5"/>
          <p:cNvSpPr>
            <a:spLocks noGrp="1"/>
          </p:cNvSpPr>
          <p:nvPr>
            <p:ph type="title"/>
          </p:nvPr>
        </p:nvSpPr>
        <p:spPr>
          <a:xfrm>
            <a:off x="8127600" y="450056"/>
            <a:ext cx="4064400" cy="6407944"/>
          </a:xfrm>
          <a:prstGeom prst="rect">
            <a:avLst/>
          </a:prstGeom>
          <a:gradFill>
            <a:gsLst>
              <a:gs pos="0">
                <a:srgbClr val="9FABB7">
                  <a:alpha val="50000"/>
                </a:srgbClr>
              </a:gs>
              <a:gs pos="100000">
                <a:srgbClr val="9FABB7">
                  <a:alpha val="50000"/>
                </a:srgbClr>
              </a:gs>
            </a:gsLst>
            <a:lin ang="0" scaled="1"/>
          </a:gra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tabLst/>
            </a:pPr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Rechteck 1"/>
          <p:cNvSpPr/>
          <p:nvPr userDrawn="1"/>
        </p:nvSpPr>
        <p:spPr bwMode="auto">
          <a:xfrm flipH="1">
            <a:off x="-1" y="0"/>
            <a:ext cx="12192000" cy="450000"/>
          </a:xfrm>
          <a:prstGeom prst="rect">
            <a:avLst/>
          </a:prstGeom>
          <a:solidFill>
            <a:srgbClr val="003C64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3" y="613739"/>
            <a:ext cx="1774462" cy="30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de-DE" sz="3200" b="1" i="0" u="none" strike="noStrike" kern="1200" cap="all" smtClean="0">
          <a:ln>
            <a:noFill/>
          </a:ln>
          <a:solidFill>
            <a:schemeClr val="bg1"/>
          </a:solidFill>
          <a:effectLst/>
          <a:latin typeface="Tahoma" pitchFamily="34" charset="0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50" b="1">
          <a:solidFill>
            <a:srgbClr val="505F64"/>
          </a:solidFill>
          <a:latin typeface="Tahoma" pitchFamily="34" charset="0"/>
          <a:cs typeface="Tahom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650" b="1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505F64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Tahoma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Tahoma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Tahoma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Tahoma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950201" y="450850"/>
            <a:ext cx="4241799" cy="6407150"/>
          </a:xfrm>
        </p:spPr>
        <p:txBody>
          <a:bodyPr lIns="252000"/>
          <a:lstStyle/>
          <a:p>
            <a:pPr eaLnBrk="0" hangingPunct="0">
              <a:spcBef>
                <a:spcPct val="50000"/>
              </a:spcBef>
              <a:tabLst>
                <a:tab pos="3767138" algn="r"/>
              </a:tabLst>
            </a:pPr>
            <a:r>
              <a:rPr lang="de-DE" sz="2800" dirty="0" smtClean="0">
                <a:solidFill>
                  <a:prstClr val="white"/>
                </a:solidFill>
              </a:rPr>
              <a:t>Internal Audit</a:t>
            </a:r>
            <a:r>
              <a:rPr lang="de-DE" dirty="0" smtClean="0">
                <a:solidFill>
                  <a:prstClr val="white"/>
                </a:solidFill>
              </a:rPr>
              <a:t/>
            </a:r>
            <a:br>
              <a:rPr lang="de-DE" dirty="0" smtClean="0">
                <a:solidFill>
                  <a:prstClr val="white"/>
                </a:solidFill>
              </a:rPr>
            </a:br>
            <a:r>
              <a:rPr lang="de-DE" dirty="0" smtClean="0">
                <a:solidFill>
                  <a:prstClr val="white"/>
                </a:solidFill>
              </a:rPr>
              <a:t>	</a:t>
            </a:r>
            <a:r>
              <a:rPr lang="de-DE" sz="1400" dirty="0" smtClean="0">
                <a:solidFill>
                  <a:prstClr val="white"/>
                </a:solidFill>
              </a:rPr>
              <a:t/>
            </a:r>
            <a:br>
              <a:rPr lang="de-DE" sz="1400" dirty="0" smtClean="0">
                <a:solidFill>
                  <a:prstClr val="white"/>
                </a:solidFill>
              </a:rPr>
            </a:b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165161" y="3348048"/>
            <a:ext cx="413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Data Analytics Workshop- </a:t>
            </a:r>
          </a:p>
          <a:p>
            <a:endParaRPr lang="de-DE" sz="1400" b="1" dirty="0" smtClean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de-DE" sz="1400" b="1" dirty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de-DE" sz="1400" b="1" dirty="0" smtClean="0">
              <a:solidFill>
                <a:prstClr val="whit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Smart </a:t>
            </a:r>
            <a:r>
              <a:rPr lang="de-DE" sz="2600" dirty="0" err="1" smtClean="0"/>
              <a:t>Exporter</a:t>
            </a:r>
            <a:r>
              <a:rPr lang="de-DE" sz="2600" dirty="0" smtClean="0"/>
              <a:t> (Datenabzug)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0"/>
            <a:ext cx="11358819" cy="4970863"/>
          </a:xfrm>
        </p:spPr>
        <p:txBody>
          <a:bodyPr/>
          <a:lstStyle/>
          <a:p>
            <a:r>
              <a:rPr lang="de-DE" dirty="0" smtClean="0"/>
              <a:t>Vordefinierte Abfragen für alle </a:t>
            </a:r>
            <a:r>
              <a:rPr lang="de-DE" dirty="0" err="1" smtClean="0"/>
              <a:t>Caseware</a:t>
            </a:r>
            <a:r>
              <a:rPr lang="de-DE" dirty="0" smtClean="0"/>
              <a:t> Produkte</a:t>
            </a:r>
            <a:endParaRPr lang="de-DE" dirty="0"/>
          </a:p>
          <a:p>
            <a:r>
              <a:rPr lang="de-DE" dirty="0" smtClean="0"/>
              <a:t>Eigene Datenabfragen: </a:t>
            </a:r>
          </a:p>
          <a:p>
            <a:pPr lvl="1"/>
            <a:r>
              <a:rPr lang="de-DE" b="1" dirty="0" err="1" smtClean="0"/>
              <a:t>Purchase</a:t>
            </a:r>
            <a:r>
              <a:rPr lang="de-DE" b="1" dirty="0" smtClean="0"/>
              <a:t>-</a:t>
            </a:r>
            <a:r>
              <a:rPr lang="de-DE" b="1" dirty="0" err="1" smtClean="0"/>
              <a:t>to</a:t>
            </a:r>
            <a:r>
              <a:rPr lang="de-DE" b="1" dirty="0" smtClean="0"/>
              <a:t>-Pay </a:t>
            </a:r>
            <a:r>
              <a:rPr lang="de-DE" dirty="0" smtClean="0"/>
              <a:t>– Version 1.8</a:t>
            </a:r>
          </a:p>
          <a:p>
            <a:pPr lvl="2"/>
            <a:r>
              <a:rPr lang="de-DE" dirty="0" smtClean="0"/>
              <a:t>49 Tabellen</a:t>
            </a:r>
          </a:p>
          <a:p>
            <a:pPr lvl="2"/>
            <a:r>
              <a:rPr lang="de-DE" dirty="0" smtClean="0"/>
              <a:t>Reguläre MM Tabellen &amp; T-Tabellen </a:t>
            </a:r>
          </a:p>
          <a:p>
            <a:pPr lvl="2"/>
            <a:r>
              <a:rPr lang="de-DE" dirty="0" smtClean="0"/>
              <a:t>FI Tabellen (Beispiel: BSAK)</a:t>
            </a:r>
          </a:p>
          <a:p>
            <a:pPr lvl="2"/>
            <a:r>
              <a:rPr lang="de-DE" dirty="0" smtClean="0"/>
              <a:t>Materialstamm</a:t>
            </a:r>
          </a:p>
          <a:p>
            <a:pPr lvl="1"/>
            <a:r>
              <a:rPr lang="de-DE" b="1" dirty="0" err="1" smtClean="0"/>
              <a:t>Changelogs</a:t>
            </a:r>
            <a:r>
              <a:rPr lang="de-DE" dirty="0" smtClean="0"/>
              <a:t> – Version 1.3</a:t>
            </a:r>
          </a:p>
          <a:p>
            <a:pPr lvl="2"/>
            <a:r>
              <a:rPr lang="de-DE" dirty="0" smtClean="0"/>
              <a:t>4 Änderungstabellen</a:t>
            </a:r>
          </a:p>
          <a:p>
            <a:pPr lvl="1"/>
            <a:r>
              <a:rPr lang="de-DE" b="1" dirty="0" smtClean="0"/>
              <a:t>Order-</a:t>
            </a:r>
            <a:r>
              <a:rPr lang="de-DE" b="1" dirty="0" err="1" smtClean="0"/>
              <a:t>to</a:t>
            </a:r>
            <a:r>
              <a:rPr lang="de-DE" b="1" dirty="0" smtClean="0"/>
              <a:t>-Cash</a:t>
            </a:r>
            <a:r>
              <a:rPr lang="de-DE" dirty="0" smtClean="0"/>
              <a:t> – Version 1.6</a:t>
            </a:r>
          </a:p>
          <a:p>
            <a:pPr lvl="2"/>
            <a:r>
              <a:rPr lang="de-DE" dirty="0" smtClean="0"/>
              <a:t>31 SD &amp; T-Tabellen Tabellen </a:t>
            </a:r>
          </a:p>
          <a:p>
            <a:pPr lvl="2"/>
            <a:r>
              <a:rPr lang="de-DE" dirty="0" smtClean="0"/>
              <a:t>FI Tabellen (Beispiel: BSAD)</a:t>
            </a:r>
          </a:p>
          <a:p>
            <a:pPr lvl="1" indent="0">
              <a:buNone/>
            </a:pPr>
            <a:endParaRPr lang="de-DE" dirty="0" smtClean="0"/>
          </a:p>
          <a:p>
            <a:endParaRPr lang="de-DE" dirty="0"/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21139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IDEA Makros (Analyse)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0"/>
            <a:ext cx="11358819" cy="4970863"/>
          </a:xfrm>
        </p:spPr>
        <p:txBody>
          <a:bodyPr/>
          <a:lstStyle/>
          <a:p>
            <a:r>
              <a:rPr lang="de-DE" dirty="0" smtClean="0"/>
              <a:t>In Summe 76 verwendbare Prüfschritte </a:t>
            </a:r>
            <a:r>
              <a:rPr lang="de-DE" dirty="0"/>
              <a:t>(+8 SAT Tabellen)</a:t>
            </a:r>
            <a:r>
              <a:rPr lang="de-DE" dirty="0" smtClean="0"/>
              <a:t> in 57 IDEA Makros</a:t>
            </a:r>
            <a:endParaRPr lang="de-DE" dirty="0"/>
          </a:p>
          <a:p>
            <a:r>
              <a:rPr lang="de-DE" u="sng" dirty="0" smtClean="0"/>
              <a:t>Ablagelogik</a:t>
            </a:r>
            <a:r>
              <a:rPr lang="de-DE" dirty="0" smtClean="0"/>
              <a:t> </a:t>
            </a:r>
          </a:p>
          <a:p>
            <a:pPr lvl="1"/>
            <a:r>
              <a:rPr lang="de-DE" b="1" dirty="0" smtClean="0"/>
              <a:t>Vorbereitung</a:t>
            </a:r>
          </a:p>
          <a:p>
            <a:pPr lvl="2"/>
            <a:r>
              <a:rPr lang="de-DE" dirty="0" smtClean="0"/>
              <a:t>1.1 – 1.8 SAT Tabellen</a:t>
            </a:r>
          </a:p>
          <a:p>
            <a:pPr lvl="1"/>
            <a:r>
              <a:rPr lang="de-DE" b="1" dirty="0"/>
              <a:t>Tests</a:t>
            </a:r>
          </a:p>
          <a:p>
            <a:pPr lvl="2"/>
            <a:r>
              <a:rPr lang="de-DE" dirty="0" smtClean="0"/>
              <a:t>2 – 19 Tests Einkauf</a:t>
            </a:r>
          </a:p>
          <a:p>
            <a:pPr lvl="2"/>
            <a:r>
              <a:rPr lang="de-DE" dirty="0" smtClean="0"/>
              <a:t>20 – 29 Tests Vertrieb</a:t>
            </a:r>
          </a:p>
          <a:p>
            <a:pPr lvl="2"/>
            <a:r>
              <a:rPr lang="de-DE" dirty="0" smtClean="0"/>
              <a:t>30 – 35 Tests Materialwirtschaft</a:t>
            </a:r>
          </a:p>
          <a:p>
            <a:pPr lvl="2"/>
            <a:r>
              <a:rPr lang="de-DE" dirty="0" smtClean="0"/>
              <a:t>36 – x Sonstiges (Beispiel: Test PLZ &amp; Lückenanalyse BSEG)</a:t>
            </a:r>
          </a:p>
          <a:p>
            <a:pPr lvl="1"/>
            <a:r>
              <a:rPr lang="de-DE" b="1" dirty="0" err="1" smtClean="0"/>
              <a:t>Profiling</a:t>
            </a:r>
            <a:endParaRPr lang="de-DE" b="1" dirty="0" smtClean="0"/>
          </a:p>
          <a:p>
            <a:pPr lvl="2"/>
            <a:r>
              <a:rPr lang="de-DE" dirty="0" smtClean="0"/>
              <a:t>Nicht nummeriert – Beispiel: Verwendete Auftragsarten &amp; Buchungen auf Geldkonten</a:t>
            </a:r>
          </a:p>
          <a:p>
            <a:pPr lvl="2"/>
            <a:endParaRPr lang="de-DE" dirty="0"/>
          </a:p>
          <a:p>
            <a:pPr marL="640080" lvl="2" indent="-457200" fontAlgn="t">
              <a:spcBef>
                <a:spcPts val="1200"/>
              </a:spcBef>
              <a:buSzPct val="119999"/>
              <a:buFont typeface="Wingdings" charset="2"/>
              <a:buChar char="§"/>
            </a:pPr>
            <a:r>
              <a:rPr lang="de-DE" u="sng" dirty="0" smtClean="0"/>
              <a:t>Übersicht </a:t>
            </a:r>
            <a:r>
              <a:rPr lang="de-DE" u="sng" dirty="0" err="1" smtClean="0"/>
              <a:t>Testsschritte</a:t>
            </a:r>
            <a:r>
              <a:rPr lang="de-DE" u="sng" dirty="0" smtClean="0"/>
              <a:t>: </a:t>
            </a:r>
          </a:p>
          <a:p>
            <a:pPr marL="182880" lvl="2" indent="0" fontAlgn="t">
              <a:spcBef>
                <a:spcPts val="1200"/>
              </a:spcBef>
              <a:buSzPct val="119999"/>
              <a:buNone/>
            </a:pPr>
            <a:r>
              <a:rPr lang="de-DE" dirty="0" smtClean="0"/>
              <a:t>	Q</a:t>
            </a:r>
            <a:r>
              <a:rPr lang="de-DE" dirty="0"/>
              <a:t>:\Revision\_Tresor\4 - Revision Diehl\2 - Revisionsprozesse\II.1 - Datenanalyse\1 - Prüfschritte</a:t>
            </a:r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16775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IDEA (Apps)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0"/>
            <a:ext cx="11358819" cy="4970863"/>
          </a:xfrm>
        </p:spPr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 Mining Apps (P2P &amp; OTC)</a:t>
            </a:r>
          </a:p>
          <a:p>
            <a:pPr lvl="1"/>
            <a:r>
              <a:rPr lang="de-DE" dirty="0" smtClean="0"/>
              <a:t>Pilotprojekt in Laupheim</a:t>
            </a:r>
          </a:p>
          <a:p>
            <a:pPr lvl="1"/>
            <a:r>
              <a:rPr lang="de-DE" dirty="0" smtClean="0"/>
              <a:t>Genutzt in 3 Prüfungen (1x mit Feststellungen)</a:t>
            </a:r>
            <a:endParaRPr lang="de-DE" dirty="0"/>
          </a:p>
          <a:p>
            <a:r>
              <a:rPr lang="de-DE" dirty="0" err="1" smtClean="0"/>
              <a:t>Tax</a:t>
            </a:r>
            <a:r>
              <a:rPr lang="de-DE" dirty="0" smtClean="0"/>
              <a:t> Audit Desktop</a:t>
            </a:r>
          </a:p>
          <a:p>
            <a:pPr lvl="1"/>
            <a:r>
              <a:rPr lang="de-DE" dirty="0" smtClean="0"/>
              <a:t>Wird durch </a:t>
            </a:r>
            <a:r>
              <a:rPr lang="de-DE" dirty="0" err="1" smtClean="0"/>
              <a:t>Tax</a:t>
            </a:r>
            <a:r>
              <a:rPr lang="de-DE" dirty="0" smtClean="0"/>
              <a:t> Audit App ersetzt</a:t>
            </a:r>
          </a:p>
          <a:p>
            <a:pPr lvl="2"/>
            <a:r>
              <a:rPr lang="de-DE" dirty="0" smtClean="0"/>
              <a:t>140 Prüfschritte</a:t>
            </a:r>
          </a:p>
          <a:p>
            <a:pPr marL="640080" lvl="2" indent="-457200" fontAlgn="t">
              <a:spcBef>
                <a:spcPts val="1200"/>
              </a:spcBef>
              <a:buSzPct val="119999"/>
              <a:buFont typeface="Wingdings" charset="2"/>
              <a:buChar char="§"/>
            </a:pPr>
            <a:r>
              <a:rPr lang="de-DE" dirty="0" smtClean="0"/>
              <a:t>Einkauf Prüfmakros (</a:t>
            </a:r>
            <a:r>
              <a:rPr lang="de-DE" dirty="0" err="1" smtClean="0"/>
              <a:t>Tax</a:t>
            </a:r>
            <a:r>
              <a:rPr lang="de-DE" dirty="0" smtClean="0"/>
              <a:t> Audit) – 25 Prüfschritte</a:t>
            </a:r>
          </a:p>
          <a:p>
            <a:pPr lvl="1"/>
            <a:r>
              <a:rPr lang="de-DE" dirty="0"/>
              <a:t>Wird durch P2P Analytics App </a:t>
            </a:r>
            <a:r>
              <a:rPr lang="de-DE" dirty="0" smtClean="0"/>
              <a:t>ersetzt</a:t>
            </a:r>
          </a:p>
          <a:p>
            <a:pPr lvl="2"/>
            <a:r>
              <a:rPr lang="de-DE" dirty="0" smtClean="0"/>
              <a:t>40 Prüfschritte</a:t>
            </a:r>
            <a:endParaRPr lang="de-DE" dirty="0"/>
          </a:p>
          <a:p>
            <a:pPr lvl="1"/>
            <a:r>
              <a:rPr lang="de-DE" dirty="0"/>
              <a:t>Überschneidungen mit eigenen Auswertungen in </a:t>
            </a:r>
            <a:r>
              <a:rPr lang="de-DE" dirty="0" smtClean="0"/>
              <a:t>IDEA</a:t>
            </a:r>
          </a:p>
          <a:p>
            <a:pPr lvl="2"/>
            <a:r>
              <a:rPr lang="de-DE" dirty="0" smtClean="0"/>
              <a:t>Liste mit redundanten Auswertungen wird erstellt (WIP)</a:t>
            </a:r>
            <a:endParaRPr lang="de-DE" dirty="0"/>
          </a:p>
          <a:p>
            <a:pPr marL="182880" lvl="2" indent="0" fontAlgn="t">
              <a:spcBef>
                <a:spcPts val="1200"/>
              </a:spcBef>
              <a:buSzPct val="119999"/>
              <a:buNone/>
            </a:pPr>
            <a:r>
              <a:rPr lang="de-DE" dirty="0" smtClean="0"/>
              <a:t>	</a:t>
            </a:r>
            <a:endParaRPr lang="de-DE" dirty="0"/>
          </a:p>
          <a:p>
            <a:pPr lvl="2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39422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IDEA – P2P App (Redundante Tests)</a:t>
            </a:r>
            <a:endParaRPr lang="de-DE" sz="2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20306"/>
              </p:ext>
            </p:extLst>
          </p:nvPr>
        </p:nvGraphicFramePr>
        <p:xfrm>
          <a:off x="327676" y="1275478"/>
          <a:ext cx="11357097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657">
                  <a:extLst>
                    <a:ext uri="{9D8B030D-6E8A-4147-A177-3AD203B41FA5}">
                      <a16:colId xmlns:a16="http://schemas.microsoft.com/office/drawing/2014/main" val="1906957797"/>
                    </a:ext>
                  </a:extLst>
                </a:gridCol>
                <a:gridCol w="3089232">
                  <a:extLst>
                    <a:ext uri="{9D8B030D-6E8A-4147-A177-3AD203B41FA5}">
                      <a16:colId xmlns:a16="http://schemas.microsoft.com/office/drawing/2014/main" val="1285190609"/>
                    </a:ext>
                  </a:extLst>
                </a:gridCol>
                <a:gridCol w="1922208">
                  <a:extLst>
                    <a:ext uri="{9D8B030D-6E8A-4147-A177-3AD203B41FA5}">
                      <a16:colId xmlns:a16="http://schemas.microsoft.com/office/drawing/2014/main" val="24322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Enthalten</a:t>
                      </a:r>
                      <a:r>
                        <a:rPr lang="de-DE" baseline="0" dirty="0" smtClean="0"/>
                        <a:t> in P2P App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Weiterhin Manuell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9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Three</a:t>
                      </a:r>
                      <a:r>
                        <a:rPr lang="de-DE" baseline="0" dirty="0" smtClean="0"/>
                        <a:t> Way Match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00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Rechnungen ohne Bestellbezug (Basis</a:t>
                      </a:r>
                      <a:r>
                        <a:rPr lang="de-DE" baseline="0" dirty="0" smtClean="0"/>
                        <a:t> BSAK)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Nur Basis SAT FI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Frei wählbar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9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Preisvarianz (Basis</a:t>
                      </a:r>
                      <a:r>
                        <a:rPr lang="de-DE" baseline="0" dirty="0" smtClean="0"/>
                        <a:t> EKPO)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0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Funktionstrennungstest P2P (Basis Bestellnummer)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Nur Basis</a:t>
                      </a:r>
                      <a:r>
                        <a:rPr lang="de-DE" baseline="0" dirty="0" smtClean="0"/>
                        <a:t> 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Nicht genutzte Rahmenverträge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5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Rechnung vor Bestellung</a:t>
                      </a:r>
                      <a:r>
                        <a:rPr lang="de-DE" baseline="0" dirty="0" smtClean="0"/>
                        <a:t> (Basis RSEG)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Nur Basis </a:t>
                      </a:r>
                      <a:r>
                        <a:rPr lang="de-DE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 </a:t>
                      </a:r>
                      <a:r>
                        <a:rPr lang="de-DE" sz="13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Purchase</a:t>
                      </a:r>
                      <a:r>
                        <a:rPr lang="de-DE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35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Frei wählbar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9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Durchlaufzeit</a:t>
                      </a:r>
                      <a:r>
                        <a:rPr lang="de-DE" baseline="0" dirty="0" smtClean="0"/>
                        <a:t> P2P Prozess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17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Abgleich</a:t>
                      </a:r>
                      <a:r>
                        <a:rPr lang="de-DE" baseline="0" dirty="0" smtClean="0"/>
                        <a:t> Zahlungsbedingungen FI - MM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Nur Bestellungen ohne ZBED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3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Kreditorenstammdaten</a:t>
                      </a:r>
                      <a:r>
                        <a:rPr lang="de-DE" baseline="0" dirty="0" smtClean="0"/>
                        <a:t> Sammeltests (9 Tests)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aseline="0" dirty="0" smtClean="0"/>
                        <a:t>Nicht enthalten:</a:t>
                      </a:r>
                      <a:endParaRPr lang="de-DE" dirty="0" smtClean="0"/>
                    </a:p>
                    <a:p>
                      <a:r>
                        <a:rPr lang="de-DE" dirty="0" smtClean="0"/>
                        <a:t>Kreditoren ohne ZBED / </a:t>
                      </a:r>
                    </a:p>
                    <a:p>
                      <a:r>
                        <a:rPr lang="de-DE" dirty="0" smtClean="0"/>
                        <a:t>LOEVM ohne Sperre / </a:t>
                      </a:r>
                    </a:p>
                    <a:p>
                      <a:r>
                        <a:rPr lang="de-DE" dirty="0" smtClean="0"/>
                        <a:t>Firmen ohne</a:t>
                      </a:r>
                      <a:r>
                        <a:rPr lang="de-DE" baseline="0" dirty="0" smtClean="0"/>
                        <a:t> Steuer ID Nummer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69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Zahlungsziel</a:t>
                      </a:r>
                      <a:r>
                        <a:rPr lang="de-DE" baseline="0" dirty="0" smtClean="0"/>
                        <a:t> (pünktlich bezahlte Rechnungen)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6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13703"/>
          <a:stretch/>
        </p:blipFill>
        <p:spPr>
          <a:xfrm>
            <a:off x="1" y="438912"/>
            <a:ext cx="12191999" cy="5961888"/>
          </a:xfrm>
          <a:prstGeom prst="rect">
            <a:avLst/>
          </a:prstGeom>
        </p:spPr>
      </p:pic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13806"/>
              </p:ext>
            </p:extLst>
          </p:nvPr>
        </p:nvGraphicFramePr>
        <p:xfrm>
          <a:off x="228600" y="788893"/>
          <a:ext cx="5150224" cy="25235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0224">
                  <a:extLst>
                    <a:ext uri="{9D8B030D-6E8A-4147-A177-3AD203B41FA5}">
                      <a16:colId xmlns:a16="http://schemas.microsoft.com/office/drawing/2014/main" val="3093531388"/>
                    </a:ext>
                  </a:extLst>
                </a:gridCol>
              </a:tblGrid>
              <a:tr h="63018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Prozess</a:t>
                      </a:r>
                      <a:endParaRPr lang="de-DE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287042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270856"/>
                  </a:ext>
                </a:extLst>
              </a:tr>
              <a:tr h="63018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Quo 2018-2019</a:t>
                      </a:r>
                      <a:endParaRPr lang="de-DE" sz="18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263830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77117"/>
                  </a:ext>
                </a:extLst>
              </a:tr>
              <a:tr h="365109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Neuerungen 2020</a:t>
                      </a:r>
                      <a:endParaRPr lang="de-DE" sz="180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420157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418469"/>
                  </a:ext>
                </a:extLst>
              </a:tr>
              <a:tr h="365109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80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Weiterentwicklung</a:t>
                      </a:r>
                      <a:endParaRPr lang="de-DE" sz="180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387177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3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Neue Software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1"/>
            <a:ext cx="11358819" cy="3966240"/>
          </a:xfrm>
        </p:spPr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 Mining Apps 2.0</a:t>
            </a:r>
            <a:endParaRPr lang="de-DE" dirty="0"/>
          </a:p>
          <a:p>
            <a:r>
              <a:rPr lang="de-DE" dirty="0" smtClean="0"/>
              <a:t>P2P Analytics App 1.0 </a:t>
            </a:r>
          </a:p>
          <a:p>
            <a:pPr marL="640080" lvl="1" indent="-457200" fontAlgn="t">
              <a:spcBef>
                <a:spcPts val="1200"/>
              </a:spcBef>
              <a:buFont typeface="Wingdings" charset="2"/>
              <a:buChar char="§"/>
            </a:pPr>
            <a:r>
              <a:rPr lang="de-DE" dirty="0" smtClean="0"/>
              <a:t>IDEA 11.1 (TBC)</a:t>
            </a:r>
          </a:p>
          <a:p>
            <a:pPr marL="640080" lvl="1" indent="-457200" fontAlgn="t">
              <a:spcBef>
                <a:spcPts val="1200"/>
              </a:spcBef>
              <a:buFont typeface="Wingdings" charset="2"/>
              <a:buChar char="§"/>
            </a:pPr>
            <a:r>
              <a:rPr lang="de-DE" dirty="0" smtClean="0"/>
              <a:t>Power BI (Free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/>
              <a:t>)</a:t>
            </a:r>
            <a:endParaRPr lang="de-DE" dirty="0" smtClean="0"/>
          </a:p>
          <a:p>
            <a:pPr marL="640080" lvl="1" indent="-457200" fontAlgn="t">
              <a:spcBef>
                <a:spcPts val="1200"/>
              </a:spcBef>
              <a:buFont typeface="Wingdings" charset="2"/>
              <a:buChar char="§"/>
            </a:pPr>
            <a:r>
              <a:rPr lang="de-DE" dirty="0" smtClean="0"/>
              <a:t>Python (</a:t>
            </a:r>
            <a:r>
              <a:rPr lang="de-DE" dirty="0" err="1" smtClean="0"/>
              <a:t>Machine</a:t>
            </a:r>
            <a:r>
              <a:rPr lang="de-DE" dirty="0" smtClean="0"/>
              <a:t> Learning)</a:t>
            </a:r>
            <a:endParaRPr lang="de-DE" dirty="0"/>
          </a:p>
          <a:p>
            <a:pPr lvl="1"/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/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28950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P2P Analytics App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1"/>
            <a:ext cx="11358819" cy="3966240"/>
          </a:xfrm>
        </p:spPr>
        <p:txBody>
          <a:bodyPr/>
          <a:lstStyle/>
          <a:p>
            <a:r>
              <a:rPr lang="de-DE" dirty="0" smtClean="0"/>
              <a:t>Neue App ist auf dem Abteilungsrechner verfügbar</a:t>
            </a:r>
          </a:p>
          <a:p>
            <a:pPr lvl="1"/>
            <a:r>
              <a:rPr lang="de-DE" dirty="0" smtClean="0"/>
              <a:t>Verfügbarkeit für jeden User ist zu prüfen </a:t>
            </a:r>
          </a:p>
          <a:p>
            <a:r>
              <a:rPr lang="de-DE" dirty="0" smtClean="0"/>
              <a:t>16 </a:t>
            </a:r>
            <a:r>
              <a:rPr lang="de-DE" dirty="0" err="1" smtClean="0"/>
              <a:t>Profilingschritte</a:t>
            </a:r>
            <a:r>
              <a:rPr lang="de-DE" dirty="0" smtClean="0"/>
              <a:t> zur Informationsgewinnung</a:t>
            </a:r>
            <a:endParaRPr lang="de-DE" dirty="0"/>
          </a:p>
          <a:p>
            <a:r>
              <a:rPr lang="de-DE" dirty="0" smtClean="0"/>
              <a:t>38 Prüfschritte</a:t>
            </a:r>
          </a:p>
          <a:p>
            <a:r>
              <a:rPr lang="de-DE" dirty="0" smtClean="0"/>
              <a:t>Eigene Datenabfrage im Smart </a:t>
            </a:r>
            <a:r>
              <a:rPr lang="de-DE" dirty="0" err="1" smtClean="0"/>
              <a:t>Exporter</a:t>
            </a:r>
            <a:endParaRPr lang="de-DE" dirty="0" smtClean="0"/>
          </a:p>
          <a:p>
            <a:r>
              <a:rPr lang="de-DE" dirty="0" smtClean="0"/>
              <a:t>Automatischer Export der Ergebnisse in Excel</a:t>
            </a:r>
          </a:p>
          <a:p>
            <a:pPr marL="640080" lvl="1" indent="-457200" fontAlgn="t">
              <a:spcBef>
                <a:spcPts val="1200"/>
              </a:spcBef>
              <a:buFont typeface="Wingdings" charset="2"/>
              <a:buChar char="§"/>
            </a:pPr>
            <a:r>
              <a:rPr lang="de-DE" dirty="0" smtClean="0"/>
              <a:t>Detaillierte(*) Beschreibung der Prüfschritte und Risiken</a:t>
            </a:r>
          </a:p>
          <a:p>
            <a:pPr marL="182880" lvl="1" indent="0" fontAlgn="t">
              <a:spcBef>
                <a:spcPts val="1200"/>
              </a:spcBef>
              <a:buNone/>
            </a:pPr>
            <a:endParaRPr lang="de-DE" dirty="0" smtClean="0"/>
          </a:p>
          <a:p>
            <a:pPr marL="640080" lvl="2" indent="-457200" fontAlgn="t">
              <a:spcBef>
                <a:spcPts val="1200"/>
              </a:spcBef>
              <a:buSzPct val="119999"/>
              <a:buFont typeface="Wingdings" charset="2"/>
              <a:buChar char="§"/>
            </a:pPr>
            <a:r>
              <a:rPr lang="de-DE" u="sng" dirty="0" smtClean="0"/>
              <a:t>Übersicht P2P Analytics App: </a:t>
            </a:r>
            <a:endParaRPr lang="de-DE" u="sng" dirty="0"/>
          </a:p>
          <a:p>
            <a:pPr marL="182880" lvl="2" indent="0" fontAlgn="t">
              <a:spcBef>
                <a:spcPts val="1200"/>
              </a:spcBef>
              <a:buSzPct val="119999"/>
              <a:buNone/>
            </a:pPr>
            <a:r>
              <a:rPr lang="de-DE" dirty="0"/>
              <a:t>	Q:\Revision\_Tresor\4 - Revision Diehl\2 - Revisionsprozesse\II.1 - Datenanalyse\1 - Prüfschritte</a:t>
            </a:r>
          </a:p>
          <a:p>
            <a:pPr lvl="1"/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/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34467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Weiterentwicklung – SCRUM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1"/>
            <a:ext cx="11358819" cy="3966240"/>
          </a:xfrm>
        </p:spPr>
        <p:txBody>
          <a:bodyPr/>
          <a:lstStyle/>
          <a:p>
            <a:pPr marL="640080" lvl="2" indent="-457200" fontAlgn="t">
              <a:spcBef>
                <a:spcPts val="1200"/>
              </a:spcBef>
              <a:buSzPct val="119999"/>
              <a:buFont typeface="Wingdings" charset="2"/>
              <a:buChar char="§"/>
            </a:pPr>
            <a:r>
              <a:rPr lang="de-DE" u="sng" dirty="0" smtClean="0"/>
              <a:t>Datei „Testentwicklung“</a:t>
            </a:r>
            <a:endParaRPr lang="de-DE" u="sng" dirty="0"/>
          </a:p>
          <a:p>
            <a:pPr lvl="1" indent="0">
              <a:buNone/>
            </a:pPr>
            <a:r>
              <a:rPr lang="de-DE" dirty="0"/>
              <a:t>Q:\Revision\_Tresor\4 - Revision Diehl\2 - Revisionsprozesse\II.1 </a:t>
            </a:r>
            <a:r>
              <a:rPr lang="de-DE" dirty="0" smtClean="0"/>
              <a:t>– Datenanalyse</a:t>
            </a:r>
          </a:p>
          <a:p>
            <a:pPr lvl="1" indent="0">
              <a:buNone/>
            </a:pPr>
            <a:endParaRPr lang="de-DE" dirty="0"/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/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/>
              <a:t>Prüfer tragen Entwicklungswünsche möglichst detailliert in die Datei ein:</a:t>
            </a:r>
          </a:p>
          <a:p>
            <a:pPr lvl="1"/>
            <a:r>
              <a:rPr lang="de-DE" dirty="0" smtClean="0"/>
              <a:t>Testentwicklung / Verbesserung / Bug Fix </a:t>
            </a:r>
            <a:r>
              <a:rPr lang="de-DE" dirty="0"/>
              <a:t>/ </a:t>
            </a:r>
            <a:r>
              <a:rPr lang="de-DE" dirty="0" smtClean="0"/>
              <a:t>Dokumentation</a:t>
            </a:r>
          </a:p>
          <a:p>
            <a:pPr marL="640080" lvl="1" indent="-457200" fontAlgn="t">
              <a:spcBef>
                <a:spcPts val="1200"/>
              </a:spcBef>
              <a:buFont typeface="Wingdings" charset="2"/>
              <a:buChar char="§"/>
            </a:pPr>
            <a:r>
              <a:rPr lang="de-DE" dirty="0" smtClean="0"/>
              <a:t>Feedback &amp; Fortschrittsansicht erfolgen unter „Sprint Plan“ nach Priorisierung des Teams</a:t>
            </a:r>
            <a:endParaRPr lang="de-DE" dirty="0"/>
          </a:p>
          <a:p>
            <a:pPr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  <p:sp>
        <p:nvSpPr>
          <p:cNvPr id="8" name="Stern mit 5 Zacken 7"/>
          <p:cNvSpPr/>
          <p:nvPr/>
        </p:nvSpPr>
        <p:spPr bwMode="auto">
          <a:xfrm>
            <a:off x="3675888" y="3538728"/>
            <a:ext cx="914400" cy="914400"/>
          </a:xfrm>
          <a:prstGeom prst="star5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88" y="2048329"/>
            <a:ext cx="10266998" cy="132434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88" y="4832103"/>
            <a:ext cx="84105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4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err="1" smtClean="0"/>
              <a:t>Dashboarding</a:t>
            </a:r>
            <a:r>
              <a:rPr lang="de-DE" sz="2600" dirty="0" smtClean="0"/>
              <a:t> mit Power BI</a:t>
            </a:r>
            <a:br>
              <a:rPr lang="de-DE" sz="2600" dirty="0" smtClean="0"/>
            </a:br>
            <a:r>
              <a:rPr lang="de-DE" sz="2600" dirty="0" smtClean="0"/>
              <a:t>Demo</a:t>
            </a:r>
            <a:endParaRPr lang="de-DE" sz="2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2019300"/>
            <a:ext cx="3867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Ausreißer Analyse – am Beispiel Einkaufspreise</a:t>
            </a:r>
            <a:br>
              <a:rPr lang="de-DE" sz="2600" dirty="0" smtClean="0"/>
            </a:br>
            <a:r>
              <a:rPr lang="de-DE" sz="2600" dirty="0" smtClean="0"/>
              <a:t>Demo</a:t>
            </a:r>
            <a:endParaRPr lang="de-DE" sz="26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2019300"/>
            <a:ext cx="3867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6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13703"/>
          <a:stretch/>
        </p:blipFill>
        <p:spPr>
          <a:xfrm>
            <a:off x="1" y="438912"/>
            <a:ext cx="12191999" cy="5961888"/>
          </a:xfrm>
          <a:prstGeom prst="rect">
            <a:avLst/>
          </a:prstGeom>
        </p:spPr>
      </p:pic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98413"/>
              </p:ext>
            </p:extLst>
          </p:nvPr>
        </p:nvGraphicFramePr>
        <p:xfrm>
          <a:off x="228600" y="788893"/>
          <a:ext cx="5150224" cy="25235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0224">
                  <a:extLst>
                    <a:ext uri="{9D8B030D-6E8A-4147-A177-3AD203B41FA5}">
                      <a16:colId xmlns:a16="http://schemas.microsoft.com/office/drawing/2014/main" val="3093531388"/>
                    </a:ext>
                  </a:extLst>
                </a:gridCol>
              </a:tblGrid>
              <a:tr h="63018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Prozess</a:t>
                      </a:r>
                      <a:endParaRPr lang="de-DE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287042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270856"/>
                  </a:ext>
                </a:extLst>
              </a:tr>
              <a:tr h="63018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Quo 2018-2019</a:t>
                      </a:r>
                      <a:endParaRPr lang="de-DE" sz="18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263830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77117"/>
                  </a:ext>
                </a:extLst>
              </a:tr>
              <a:tr h="365109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Neuerungen 2020</a:t>
                      </a:r>
                      <a:endParaRPr lang="de-DE" sz="18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420157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418469"/>
                  </a:ext>
                </a:extLst>
              </a:tr>
              <a:tr h="365109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800" kern="120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Weiterentwicklung</a:t>
                      </a:r>
                      <a:endParaRPr lang="de-DE" sz="1800" kern="120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387177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2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Änderungswünsche / Verbesserungsvorschläge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1"/>
            <a:ext cx="11358819" cy="3966240"/>
          </a:xfrm>
        </p:spPr>
        <p:txBody>
          <a:bodyPr/>
          <a:lstStyle/>
          <a:p>
            <a:r>
              <a:rPr lang="de-DE" dirty="0" smtClean="0"/>
              <a:t>..</a:t>
            </a:r>
          </a:p>
          <a:p>
            <a:pPr marL="182880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/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16562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Ziele für Tests 2020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1"/>
            <a:ext cx="11358819" cy="3966240"/>
          </a:xfrm>
        </p:spPr>
        <p:txBody>
          <a:bodyPr/>
          <a:lstStyle/>
          <a:p>
            <a:r>
              <a:rPr lang="de-DE" dirty="0" smtClean="0"/>
              <a:t>Fokus: Einkauf</a:t>
            </a:r>
          </a:p>
          <a:p>
            <a:pPr lvl="1"/>
            <a:r>
              <a:rPr lang="de-DE" dirty="0" smtClean="0"/>
              <a:t>Prüfgebiet Preise</a:t>
            </a:r>
            <a:endParaRPr lang="de-DE" dirty="0"/>
          </a:p>
          <a:p>
            <a:pPr lvl="1"/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/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11997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Offene Fragen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1"/>
            <a:ext cx="11358819" cy="3966240"/>
          </a:xfrm>
        </p:spPr>
        <p:txBody>
          <a:bodyPr/>
          <a:lstStyle/>
          <a:p>
            <a:r>
              <a:rPr lang="de-DE" dirty="0" smtClean="0"/>
              <a:t>Sollen die Apps auf dem Abteilungsrechner von allen genutzt werden können?</a:t>
            </a:r>
          </a:p>
          <a:p>
            <a:r>
              <a:rPr lang="de-DE" dirty="0" smtClean="0"/>
              <a:t>Soll die P2P App die neue Basis der Datenanalyse werden</a:t>
            </a:r>
            <a:r>
              <a:rPr lang="de-DE" dirty="0" smtClean="0"/>
              <a:t>?</a:t>
            </a:r>
          </a:p>
          <a:p>
            <a:r>
              <a:rPr lang="de-DE" dirty="0" smtClean="0"/>
              <a:t>Wie kann man den Datenanalyse Prozess abbilden?</a:t>
            </a:r>
          </a:p>
          <a:p>
            <a:pPr lvl="1"/>
            <a:r>
              <a:rPr lang="de-DE" dirty="0" smtClean="0"/>
              <a:t>Prozessbeschreibung (in Visio oder in Power Point)</a:t>
            </a:r>
          </a:p>
          <a:p>
            <a:pPr lvl="2"/>
            <a:r>
              <a:rPr lang="de-DE" dirty="0" smtClean="0"/>
              <a:t>Smart </a:t>
            </a:r>
            <a:r>
              <a:rPr lang="de-DE" dirty="0" err="1" smtClean="0"/>
              <a:t>Exporter</a:t>
            </a:r>
            <a:endParaRPr lang="de-DE" dirty="0" smtClean="0"/>
          </a:p>
          <a:p>
            <a:pPr lvl="2"/>
            <a:r>
              <a:rPr lang="de-DE" dirty="0" smtClean="0"/>
              <a:t>P2P App</a:t>
            </a:r>
          </a:p>
          <a:p>
            <a:pPr lvl="2"/>
            <a:r>
              <a:rPr lang="de-DE" dirty="0" smtClean="0"/>
              <a:t>IDEA Makros</a:t>
            </a:r>
            <a:endParaRPr lang="de-DE" dirty="0" smtClean="0"/>
          </a:p>
          <a:p>
            <a:pPr lvl="1"/>
            <a:r>
              <a:rPr lang="de-DE" dirty="0" smtClean="0"/>
              <a:t>Arbeitsanweisung</a:t>
            </a:r>
          </a:p>
          <a:p>
            <a:pPr lvl="2"/>
            <a:r>
              <a:rPr lang="de-DE" dirty="0" smtClean="0"/>
              <a:t>Detailliertes Usermanual</a:t>
            </a:r>
          </a:p>
          <a:p>
            <a:pPr marL="640080" lvl="2" indent="-457200" fontAlgn="t">
              <a:spcBef>
                <a:spcPts val="1200"/>
              </a:spcBef>
              <a:buSzPct val="119999"/>
              <a:buFont typeface="Wingdings" charset="2"/>
              <a:buChar char="§"/>
            </a:pPr>
            <a:r>
              <a:rPr lang="de-DE" dirty="0" smtClean="0"/>
              <a:t>Struktur: Smart </a:t>
            </a:r>
            <a:r>
              <a:rPr lang="de-DE" dirty="0" err="1" smtClean="0"/>
              <a:t>Expoter</a:t>
            </a:r>
            <a:r>
              <a:rPr lang="de-DE" dirty="0" smtClean="0"/>
              <a:t> &amp; IDEA?</a:t>
            </a:r>
          </a:p>
          <a:p>
            <a:pPr marL="909955" lvl="3" indent="-457200" fontAlgn="t">
              <a:spcBef>
                <a:spcPts val="1200"/>
              </a:spcBef>
              <a:buSzPct val="119999"/>
              <a:buFont typeface="Wingdings" charset="2"/>
              <a:buChar char="§"/>
            </a:pPr>
            <a:r>
              <a:rPr lang="de-DE" dirty="0" smtClean="0"/>
              <a:t>Makro zum aufräumen - &gt; T-Tabellen &amp; Co in den Ordner </a:t>
            </a:r>
            <a:r>
              <a:rPr lang="de-DE" dirty="0" err="1" smtClean="0"/>
              <a:t>Profiling</a:t>
            </a:r>
            <a:endParaRPr lang="de-DE" dirty="0" smtClean="0"/>
          </a:p>
          <a:p>
            <a:pPr marL="909955" lvl="3" indent="-457200" fontAlgn="t">
              <a:spcBef>
                <a:spcPts val="1200"/>
              </a:spcBef>
              <a:buSzPct val="119999"/>
              <a:buFont typeface="Wingdings" charset="2"/>
              <a:buChar char="§"/>
            </a:pPr>
            <a:r>
              <a:rPr lang="de-DE" dirty="0" smtClean="0"/>
              <a:t>Makro </a:t>
            </a:r>
            <a:r>
              <a:rPr lang="de-DE" dirty="0" err="1" smtClean="0"/>
              <a:t>Ergebnissordner</a:t>
            </a:r>
            <a:r>
              <a:rPr lang="de-DE" dirty="0" smtClean="0"/>
              <a:t>:  P2P / OTC / </a:t>
            </a:r>
            <a:r>
              <a:rPr lang="de-DE" dirty="0" err="1" smtClean="0"/>
              <a:t>Finance</a:t>
            </a:r>
            <a:r>
              <a:rPr lang="de-DE" dirty="0" smtClean="0"/>
              <a:t> / Material Management / </a:t>
            </a:r>
            <a:r>
              <a:rPr lang="de-DE" dirty="0" err="1" smtClean="0"/>
              <a:t>Profiling</a:t>
            </a:r>
            <a:endParaRPr lang="de-DE" dirty="0"/>
          </a:p>
          <a:p>
            <a:pPr marL="889000" lvl="2" indent="0">
              <a:buNone/>
            </a:pPr>
            <a:endParaRPr lang="de-DE" dirty="0" smtClean="0"/>
          </a:p>
          <a:p>
            <a:pPr lvl="2"/>
            <a:endParaRPr lang="de-DE" dirty="0" smtClean="0"/>
          </a:p>
          <a:p>
            <a:pPr marL="182880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/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13953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Zu pflegende Dateien (März)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1"/>
            <a:ext cx="11358819" cy="3966240"/>
          </a:xfrm>
        </p:spPr>
        <p:txBody>
          <a:bodyPr/>
          <a:lstStyle/>
          <a:p>
            <a:r>
              <a:rPr lang="de-DE" b="1" dirty="0" smtClean="0"/>
              <a:t>Prozessbeschreibung (bis Ende März)</a:t>
            </a:r>
          </a:p>
          <a:p>
            <a:pPr lvl="1"/>
            <a:r>
              <a:rPr lang="de-DE" b="1" dirty="0" smtClean="0"/>
              <a:t>Pro Tests eine Beschreibung (Bi)</a:t>
            </a:r>
          </a:p>
          <a:p>
            <a:pPr lvl="1"/>
            <a:r>
              <a:rPr lang="de-DE" b="1" dirty="0" smtClean="0"/>
              <a:t>Eingabeparameter für P2P App</a:t>
            </a:r>
          </a:p>
          <a:p>
            <a:pPr lvl="1"/>
            <a:r>
              <a:rPr lang="de-DE" b="1" dirty="0" smtClean="0"/>
              <a:t>Quickfilter für Smart </a:t>
            </a:r>
            <a:r>
              <a:rPr lang="de-DE" b="1" dirty="0" err="1" smtClean="0"/>
              <a:t>Exporter</a:t>
            </a:r>
            <a:endParaRPr lang="de-DE" b="1" dirty="0" smtClean="0"/>
          </a:p>
          <a:p>
            <a:r>
              <a:rPr lang="de-DE" dirty="0" smtClean="0"/>
              <a:t>Arbeitsanweisung</a:t>
            </a:r>
          </a:p>
          <a:p>
            <a:r>
              <a:rPr lang="de-DE" b="1" dirty="0" smtClean="0"/>
              <a:t>Übersicht Prüfschritte (Januar)</a:t>
            </a:r>
          </a:p>
          <a:p>
            <a:r>
              <a:rPr lang="de-DE" b="1" dirty="0" smtClean="0"/>
              <a:t>Benutzte Tabellen (?)</a:t>
            </a:r>
          </a:p>
          <a:p>
            <a:r>
              <a:rPr lang="de-DE" b="1" dirty="0" smtClean="0"/>
              <a:t>SCRUM Sheet (Januar)</a:t>
            </a:r>
          </a:p>
          <a:p>
            <a:r>
              <a:rPr lang="de-DE" b="1" dirty="0" smtClean="0"/>
              <a:t>Power BI (Januar)</a:t>
            </a:r>
          </a:p>
          <a:p>
            <a:pPr lvl="1"/>
            <a:r>
              <a:rPr lang="de-DE" b="1" dirty="0" smtClean="0"/>
              <a:t>Projekte &amp; Model Datensätze</a:t>
            </a:r>
            <a:endParaRPr lang="de-DE" b="1" dirty="0" smtClean="0"/>
          </a:p>
          <a:p>
            <a:pPr marL="182880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/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147991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7600" y="457109"/>
            <a:ext cx="4064400" cy="6409944"/>
          </a:xfrm>
          <a:solidFill>
            <a:srgbClr val="9FABB7"/>
          </a:solidFill>
        </p:spPr>
        <p:txBody>
          <a:bodyPr/>
          <a:lstStyle/>
          <a:p>
            <a:pPr marL="361950" lvl="0" eaLnBrk="0" hangingPunct="0">
              <a:spcBef>
                <a:spcPct val="50000"/>
              </a:spcBef>
            </a:pPr>
            <a:r>
              <a:rPr lang="de-DE" dirty="0">
                <a:solidFill>
                  <a:prstClr val="white"/>
                </a:solidFill>
              </a:rPr>
              <a:t/>
            </a:r>
            <a:br>
              <a:rPr lang="de-DE" dirty="0">
                <a:solidFill>
                  <a:prstClr val="white"/>
                </a:solidFill>
              </a:rPr>
            </a:br>
            <a:r>
              <a:rPr lang="de-DE" dirty="0">
                <a:solidFill>
                  <a:prstClr val="white"/>
                </a:solidFill>
              </a:rPr>
              <a:t/>
            </a:r>
            <a:br>
              <a:rPr lang="de-DE" dirty="0">
                <a:solidFill>
                  <a:prstClr val="white"/>
                </a:solidFill>
              </a:rPr>
            </a:br>
            <a:r>
              <a:rPr lang="de-DE" dirty="0" err="1" smtClean="0">
                <a:solidFill>
                  <a:prstClr val="white"/>
                </a:solidFill>
              </a:rPr>
              <a:t>Questions</a:t>
            </a:r>
            <a:r>
              <a:rPr lang="de-DE" dirty="0" smtClean="0">
                <a:solidFill>
                  <a:prstClr val="white"/>
                </a:solidFill>
              </a:rPr>
              <a:t>?</a:t>
            </a:r>
            <a:r>
              <a:rPr lang="de-DE" dirty="0">
                <a:solidFill>
                  <a:prstClr val="white"/>
                </a:solidFill>
              </a:rPr>
              <a:t/>
            </a:r>
            <a:br>
              <a:rPr lang="de-DE" dirty="0">
                <a:solidFill>
                  <a:prstClr val="white"/>
                </a:solidFill>
              </a:rPr>
            </a:br>
            <a:r>
              <a:rPr lang="de-DE" dirty="0">
                <a:solidFill>
                  <a:prstClr val="white"/>
                </a:solidFill>
              </a:rPr>
              <a:t/>
            </a:r>
            <a:br>
              <a:rPr lang="de-DE" dirty="0">
                <a:solidFill>
                  <a:prstClr val="white"/>
                </a:solidFill>
              </a:rPr>
            </a:br>
            <a:r>
              <a:rPr lang="de-DE" sz="1400" b="0" cap="none" dirty="0">
                <a:solidFill>
                  <a:prstClr val="white"/>
                </a:solidFill>
              </a:rPr>
              <a:t>Diehl Stiftung &amp; Co. </a:t>
            </a:r>
            <a:r>
              <a:rPr lang="de-DE" sz="1400" b="0" cap="none" dirty="0" smtClean="0">
                <a:solidFill>
                  <a:prstClr val="white"/>
                </a:solidFill>
              </a:rPr>
              <a:t>KG</a:t>
            </a:r>
            <a:br>
              <a:rPr lang="de-DE" sz="1400" b="0" cap="none" dirty="0" smtClean="0">
                <a:solidFill>
                  <a:prstClr val="white"/>
                </a:solidFill>
              </a:rPr>
            </a:br>
            <a:r>
              <a:rPr lang="de-DE" sz="1400" b="0" cap="none" dirty="0" smtClean="0">
                <a:solidFill>
                  <a:prstClr val="white"/>
                </a:solidFill>
              </a:rPr>
              <a:t>Internal Auditing</a:t>
            </a:r>
            <a:br>
              <a:rPr lang="de-DE" sz="1400" b="0" cap="none" dirty="0" smtClean="0">
                <a:solidFill>
                  <a:prstClr val="white"/>
                </a:solidFill>
              </a:rPr>
            </a:br>
            <a:r>
              <a:rPr lang="de-DE" sz="1400" b="0" cap="none" dirty="0">
                <a:solidFill>
                  <a:prstClr val="white"/>
                </a:solidFill>
              </a:rPr>
              <a:t/>
            </a:r>
            <a:br>
              <a:rPr lang="de-DE" sz="1400" b="0" cap="none" dirty="0">
                <a:solidFill>
                  <a:prstClr val="white"/>
                </a:solidFill>
              </a:rPr>
            </a:br>
            <a:r>
              <a:rPr lang="de-DE" sz="1400" b="0" cap="none" dirty="0">
                <a:solidFill>
                  <a:prstClr val="white"/>
                </a:solidFill>
              </a:rPr>
              <a:t>Stephanstrasse 49</a:t>
            </a:r>
            <a:br>
              <a:rPr lang="de-DE" sz="1400" b="0" cap="none" dirty="0">
                <a:solidFill>
                  <a:prstClr val="white"/>
                </a:solidFill>
              </a:rPr>
            </a:br>
            <a:r>
              <a:rPr lang="de-DE" sz="1400" b="0" cap="none" dirty="0">
                <a:solidFill>
                  <a:prstClr val="white"/>
                </a:solidFill>
              </a:rPr>
              <a:t>90478 </a:t>
            </a:r>
            <a:r>
              <a:rPr lang="de-DE" sz="1400" b="0" cap="none" dirty="0" smtClean="0">
                <a:solidFill>
                  <a:prstClr val="white"/>
                </a:solidFill>
              </a:rPr>
              <a:t>Nuremberg</a:t>
            </a:r>
            <a:r>
              <a:rPr lang="de-DE" sz="1400" b="0" cap="none" dirty="0">
                <a:solidFill>
                  <a:prstClr val="white"/>
                </a:solidFill>
              </a:rPr>
              <a:t/>
            </a:r>
            <a:br>
              <a:rPr lang="de-DE" sz="1400" b="0" cap="none" dirty="0">
                <a:solidFill>
                  <a:prstClr val="white"/>
                </a:solidFill>
              </a:rPr>
            </a:br>
            <a:r>
              <a:rPr lang="de-DE" sz="1400" b="0" cap="none" dirty="0" smtClean="0">
                <a:solidFill>
                  <a:prstClr val="white"/>
                </a:solidFill>
              </a:rPr>
              <a:t/>
            </a:r>
            <a:br>
              <a:rPr lang="de-DE" sz="1400" b="0" cap="none" dirty="0" smtClean="0">
                <a:solidFill>
                  <a:prstClr val="white"/>
                </a:solidFill>
              </a:rPr>
            </a:br>
            <a:r>
              <a:rPr lang="de-DE" sz="1400" b="0" cap="none" dirty="0" smtClean="0">
                <a:solidFill>
                  <a:prstClr val="white"/>
                </a:solidFill>
              </a:rPr>
              <a:t>Phone </a:t>
            </a:r>
            <a:r>
              <a:rPr lang="de-DE" sz="1400" b="0" cap="none" dirty="0">
                <a:solidFill>
                  <a:prstClr val="white"/>
                </a:solidFill>
              </a:rPr>
              <a:t>+49 911 </a:t>
            </a:r>
            <a:r>
              <a:rPr lang="de-DE" sz="1400" b="0" cap="none" dirty="0" smtClean="0">
                <a:solidFill>
                  <a:prstClr val="white"/>
                </a:solidFill>
              </a:rPr>
              <a:t>947-2525 </a:t>
            </a:r>
            <a:r>
              <a:rPr lang="de-DE" sz="1400" b="0" cap="none" dirty="0">
                <a:solidFill>
                  <a:prstClr val="white"/>
                </a:solidFill>
              </a:rPr>
              <a:t/>
            </a:r>
            <a:br>
              <a:rPr lang="de-DE" sz="1400" b="0" cap="none" dirty="0">
                <a:solidFill>
                  <a:prstClr val="white"/>
                </a:solidFill>
              </a:rPr>
            </a:br>
            <a:r>
              <a:rPr lang="de-DE" sz="1400" b="0" cap="none" dirty="0">
                <a:solidFill>
                  <a:prstClr val="white"/>
                </a:solidFill>
              </a:rPr>
              <a:t>Fax +49 911 </a:t>
            </a:r>
            <a:r>
              <a:rPr lang="de-DE" sz="1400" b="0" cap="none" dirty="0" smtClean="0">
                <a:solidFill>
                  <a:prstClr val="white"/>
                </a:solidFill>
              </a:rPr>
              <a:t>947-3525</a:t>
            </a:r>
            <a:r>
              <a:rPr lang="de-DE" sz="1400" b="0" cap="none" dirty="0">
                <a:solidFill>
                  <a:prstClr val="white"/>
                </a:solidFill>
              </a:rPr>
              <a:t/>
            </a:r>
            <a:br>
              <a:rPr lang="de-DE" sz="1400" b="0" cap="none" dirty="0">
                <a:solidFill>
                  <a:prstClr val="white"/>
                </a:solidFill>
              </a:rPr>
            </a:br>
            <a:r>
              <a:rPr lang="de-DE" sz="1400" b="0" cap="none" dirty="0" smtClean="0">
                <a:solidFill>
                  <a:prstClr val="white"/>
                </a:solidFill>
              </a:rPr>
              <a:t>E-Mail: internal.audit@diehl.com</a:t>
            </a:r>
            <a:r>
              <a:rPr lang="de-DE" sz="1400" b="0" cap="none" dirty="0">
                <a:solidFill>
                  <a:prstClr val="white"/>
                </a:solidFill>
              </a:rPr>
              <a:t/>
            </a:r>
            <a:br>
              <a:rPr lang="de-DE" sz="1400" b="0" cap="none" dirty="0">
                <a:solidFill>
                  <a:prstClr val="white"/>
                </a:solidFill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8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13703"/>
          <a:stretch/>
        </p:blipFill>
        <p:spPr>
          <a:xfrm>
            <a:off x="1" y="438912"/>
            <a:ext cx="12191999" cy="5961888"/>
          </a:xfrm>
          <a:prstGeom prst="rect">
            <a:avLst/>
          </a:prstGeom>
        </p:spPr>
      </p:pic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99135"/>
              </p:ext>
            </p:extLst>
          </p:nvPr>
        </p:nvGraphicFramePr>
        <p:xfrm>
          <a:off x="228600" y="788893"/>
          <a:ext cx="5150224" cy="25235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0224">
                  <a:extLst>
                    <a:ext uri="{9D8B030D-6E8A-4147-A177-3AD203B41FA5}">
                      <a16:colId xmlns:a16="http://schemas.microsoft.com/office/drawing/2014/main" val="3093531388"/>
                    </a:ext>
                  </a:extLst>
                </a:gridCol>
              </a:tblGrid>
              <a:tr h="63018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Prozess</a:t>
                      </a:r>
                      <a:endParaRPr lang="de-DE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287042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270856"/>
                  </a:ext>
                </a:extLst>
              </a:tr>
              <a:tr h="63018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Quo 2018-2019</a:t>
                      </a:r>
                      <a:endParaRPr lang="de-DE" sz="18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263830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77117"/>
                  </a:ext>
                </a:extLst>
              </a:tr>
              <a:tr h="365109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Neuerungen 2020</a:t>
                      </a:r>
                      <a:endParaRPr lang="de-DE" sz="18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420157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418469"/>
                  </a:ext>
                </a:extLst>
              </a:tr>
              <a:tr h="365109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80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Weiterentwicklung</a:t>
                      </a:r>
                      <a:endParaRPr lang="de-DE" sz="180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387177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3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111" y="580493"/>
            <a:ext cx="11258486" cy="542861"/>
          </a:xfrm>
        </p:spPr>
        <p:txBody>
          <a:bodyPr/>
          <a:lstStyle/>
          <a:p>
            <a:r>
              <a:rPr lang="de-DE" sz="2600" dirty="0" smtClean="0"/>
              <a:t>Vorbereitung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45806" y="1353671"/>
            <a:ext cx="11358819" cy="4696930"/>
          </a:xfrm>
        </p:spPr>
        <p:txBody>
          <a:bodyPr/>
          <a:lstStyle/>
          <a:p>
            <a:r>
              <a:rPr lang="de-DE" dirty="0"/>
              <a:t>Teil jeder kaufmännischen Prüfung</a:t>
            </a:r>
          </a:p>
          <a:p>
            <a:r>
              <a:rPr lang="de-DE" dirty="0" smtClean="0"/>
              <a:t>Einkauf der Fokus </a:t>
            </a:r>
            <a:r>
              <a:rPr lang="de-DE" dirty="0"/>
              <a:t>der Geschäftsjahre 2018 / 2019</a:t>
            </a:r>
          </a:p>
          <a:p>
            <a:r>
              <a:rPr lang="de-DE" dirty="0"/>
              <a:t>Normaler Betrachtungszeitraum: 3-4 Geschäftsjahre</a:t>
            </a:r>
          </a:p>
          <a:p>
            <a:r>
              <a:rPr lang="de-DE" dirty="0"/>
              <a:t>Standardisierter Fragebogen vor Prüfbeginn:</a:t>
            </a:r>
          </a:p>
          <a:p>
            <a:pPr lvl="1"/>
            <a:r>
              <a:rPr lang="de-DE" dirty="0"/>
              <a:t>Warengruppen, Buchungskreise, Kontenplan</a:t>
            </a:r>
          </a:p>
          <a:p>
            <a:r>
              <a:rPr lang="de-DE" dirty="0"/>
              <a:t>SAP</a:t>
            </a:r>
            <a:r>
              <a:rPr lang="de-DE" baseline="30000" dirty="0"/>
              <a:t>®</a:t>
            </a:r>
            <a:r>
              <a:rPr lang="de-DE" dirty="0"/>
              <a:t>-Zugang ca. 6 Wochen vor Arbeitsbeginn</a:t>
            </a:r>
          </a:p>
          <a:p>
            <a:r>
              <a:rPr lang="de-DE" dirty="0"/>
              <a:t>Vor-Ort Präsenz: 1-2 Wochen</a:t>
            </a:r>
          </a:p>
          <a:p>
            <a:endParaRPr lang="de-DE" dirty="0"/>
          </a:p>
          <a:p>
            <a:pPr lvl="2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  <p:graphicFrame>
        <p:nvGraphicFramePr>
          <p:cNvPr id="6" name="Diagramm 5"/>
          <p:cNvGraphicFramePr/>
          <p:nvPr>
            <p:extLst/>
          </p:nvPr>
        </p:nvGraphicFramePr>
        <p:xfrm>
          <a:off x="6480293" y="2084361"/>
          <a:ext cx="3381375" cy="258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6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76297"/>
            <a:ext cx="11258486" cy="542861"/>
          </a:xfrm>
        </p:spPr>
        <p:txBody>
          <a:bodyPr/>
          <a:lstStyle/>
          <a:p>
            <a:r>
              <a:rPr lang="de-DE" sz="2600" dirty="0"/>
              <a:t>Datenanalyse I – Data Mining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65124" y="1295466"/>
            <a:ext cx="11358819" cy="5006721"/>
          </a:xfrm>
        </p:spPr>
        <p:txBody>
          <a:bodyPr/>
          <a:lstStyle/>
          <a:p>
            <a:r>
              <a:rPr lang="de-DE" dirty="0"/>
              <a:t>Definierte Datenanforderungen im Smart </a:t>
            </a:r>
            <a:r>
              <a:rPr lang="de-DE" dirty="0" err="1"/>
              <a:t>Exporter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Abfragen für P2P, OTC, Materialwirtschaft &amp; Änderungsbelege</a:t>
            </a:r>
          </a:p>
          <a:p>
            <a:pPr lvl="1"/>
            <a:r>
              <a:rPr lang="de-DE" dirty="0"/>
              <a:t>Maximal 92 SAP</a:t>
            </a:r>
            <a:r>
              <a:rPr lang="de-DE" baseline="30000" dirty="0">
                <a:latin typeface="Corporate S" panose="02020500000000000000" pitchFamily="18" charset="0"/>
              </a:rPr>
              <a:t>®</a:t>
            </a:r>
            <a:r>
              <a:rPr lang="de-DE" dirty="0"/>
              <a:t> Tabellen (48 für den Einkauf)</a:t>
            </a:r>
          </a:p>
          <a:p>
            <a:pPr lvl="1"/>
            <a:r>
              <a:rPr lang="de-DE" dirty="0"/>
              <a:t>Verschlüsselung von sensiblen Daten</a:t>
            </a:r>
          </a:p>
          <a:p>
            <a:r>
              <a:rPr lang="de-DE" dirty="0"/>
              <a:t>Import der Daten nach IDEA</a:t>
            </a:r>
          </a:p>
          <a:p>
            <a:pPr lvl="1"/>
            <a:r>
              <a:rPr lang="de-DE" dirty="0"/>
              <a:t>Plausibilitätscheck (Zeitraum, Buchungskreise)</a:t>
            </a:r>
          </a:p>
          <a:p>
            <a:pPr lvl="1"/>
            <a:r>
              <a:rPr lang="de-DE" dirty="0"/>
              <a:t>Prüfsummenabgleich (Anzahl)</a:t>
            </a:r>
          </a:p>
          <a:p>
            <a:pPr lvl="1"/>
            <a:r>
              <a:rPr lang="de-DE" dirty="0"/>
              <a:t>Formale Integrität (Variablen Format)</a:t>
            </a:r>
          </a:p>
          <a:p>
            <a:pPr marL="640080" lvl="1" indent="-457200">
              <a:spcBef>
                <a:spcPts val="1200"/>
              </a:spcBef>
              <a:buFont typeface="Wingdings" charset="2"/>
              <a:buChar char="§"/>
            </a:pPr>
            <a:r>
              <a:rPr lang="de-DE" dirty="0"/>
              <a:t>Datenbereinigung</a:t>
            </a:r>
          </a:p>
          <a:p>
            <a:pPr marL="1171892" lvl="2" indent="-457200">
              <a:spcBef>
                <a:spcPts val="1200"/>
              </a:spcBef>
              <a:buFont typeface="Wingdings" charset="2"/>
              <a:buChar char="§"/>
            </a:pPr>
            <a:r>
              <a:rPr lang="de-DE" dirty="0"/>
              <a:t>Löschen von Spalten</a:t>
            </a:r>
          </a:p>
          <a:p>
            <a:pPr marL="1171892" lvl="2" indent="-457200">
              <a:spcBef>
                <a:spcPts val="1200"/>
              </a:spcBef>
              <a:buFont typeface="Wingdings" charset="2"/>
              <a:buChar char="§"/>
            </a:pPr>
            <a:r>
              <a:rPr lang="de-DE" dirty="0"/>
              <a:t>Auffüllen von leeren Werten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023774762"/>
              </p:ext>
            </p:extLst>
          </p:nvPr>
        </p:nvGraphicFramePr>
        <p:xfrm>
          <a:off x="6669537" y="1119158"/>
          <a:ext cx="5210663" cy="505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/>
              <a:t>Datenanalyse II - Auswertung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45806" y="1317812"/>
            <a:ext cx="11358819" cy="4732789"/>
          </a:xfrm>
        </p:spPr>
        <p:txBody>
          <a:bodyPr/>
          <a:lstStyle/>
          <a:p>
            <a:r>
              <a:rPr lang="de-DE" dirty="0"/>
              <a:t>Aufbau von „Standard Audit Tabellen“</a:t>
            </a:r>
          </a:p>
          <a:p>
            <a:pPr lvl="1"/>
            <a:r>
              <a:rPr lang="de-DE" dirty="0"/>
              <a:t>Beispiel: SAT </a:t>
            </a:r>
            <a:r>
              <a:rPr lang="de-DE" dirty="0" err="1"/>
              <a:t>Creditors</a:t>
            </a:r>
            <a:r>
              <a:rPr lang="de-DE" dirty="0"/>
              <a:t> aus vier SAP</a:t>
            </a:r>
            <a:r>
              <a:rPr lang="de-DE" dirty="0">
                <a:latin typeface="Corporate S" panose="02020500000000000000" pitchFamily="18" charset="0"/>
              </a:rPr>
              <a:t>®-</a:t>
            </a:r>
            <a:r>
              <a:rPr lang="de-DE" dirty="0"/>
              <a:t>Tabellen</a:t>
            </a:r>
          </a:p>
          <a:p>
            <a:pPr lvl="1"/>
            <a:r>
              <a:rPr lang="de-DE" dirty="0"/>
              <a:t>Konzentration von Daten für spätere Tests</a:t>
            </a:r>
          </a:p>
          <a:p>
            <a:r>
              <a:rPr lang="de-DE" dirty="0"/>
              <a:t>Explorative Datenanalyse</a:t>
            </a:r>
          </a:p>
          <a:p>
            <a:pPr lvl="1"/>
            <a:r>
              <a:rPr lang="de-DE" dirty="0"/>
              <a:t>Deskriptive Statistiken</a:t>
            </a:r>
          </a:p>
          <a:p>
            <a:pPr lvl="1"/>
            <a:r>
              <a:rPr lang="de-DE" dirty="0"/>
              <a:t>Graphische Darstellung</a:t>
            </a:r>
          </a:p>
          <a:p>
            <a:r>
              <a:rPr lang="de-DE" dirty="0"/>
              <a:t>82 aktuell verwendete </a:t>
            </a:r>
            <a:r>
              <a:rPr lang="de-DE" dirty="0" smtClean="0"/>
              <a:t>Makros/Prüfungsschritte </a:t>
            </a:r>
            <a:r>
              <a:rPr lang="de-DE" dirty="0"/>
              <a:t>in IDEA:</a:t>
            </a:r>
          </a:p>
          <a:p>
            <a:pPr lvl="1"/>
            <a:r>
              <a:rPr lang="de-DE" dirty="0"/>
              <a:t>Informationsgewinnung: Verwendung von Belegarten oder Buchungsschlüsseln</a:t>
            </a:r>
          </a:p>
          <a:p>
            <a:pPr lvl="1"/>
            <a:r>
              <a:rPr lang="de-DE" dirty="0"/>
              <a:t>Durchführung von Prüfschritten: </a:t>
            </a:r>
            <a:r>
              <a:rPr lang="de-DE" dirty="0" smtClean="0"/>
              <a:t>Beispiel Erfassung </a:t>
            </a:r>
            <a:r>
              <a:rPr lang="de-DE" dirty="0"/>
              <a:t>aller Rechnungen ohne Bestellbezug auf Belegebene</a:t>
            </a:r>
          </a:p>
          <a:p>
            <a:pPr lvl="2"/>
            <a:r>
              <a:rPr lang="de-DE" dirty="0"/>
              <a:t>Gewinnung von konkreten Feststellungen</a:t>
            </a:r>
          </a:p>
          <a:p>
            <a:pPr lvl="2"/>
            <a:r>
              <a:rPr lang="de-DE" dirty="0"/>
              <a:t>Einschränkung der Rohdaten auf „verdächtige“ Fälle, mit anschließender Ziehung von Stichproben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12321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53600"/>
            <a:ext cx="11258486" cy="542861"/>
          </a:xfrm>
        </p:spPr>
        <p:txBody>
          <a:bodyPr/>
          <a:lstStyle/>
          <a:p>
            <a:r>
              <a:rPr lang="de-DE" sz="2600" dirty="0"/>
              <a:t>Datenanalyse III – Zusammenarbeit mit Kollegen und Geprüften</a:t>
            </a:r>
            <a:br>
              <a:rPr lang="de-DE" sz="2600" dirty="0"/>
            </a:b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45806" y="1344706"/>
            <a:ext cx="11358819" cy="4705895"/>
          </a:xfrm>
        </p:spPr>
        <p:txBody>
          <a:bodyPr/>
          <a:lstStyle/>
          <a:p>
            <a:r>
              <a:rPr lang="de-DE" dirty="0"/>
              <a:t>Prüfschritte werden von allen Revisoren selbständig verwendet</a:t>
            </a:r>
          </a:p>
          <a:p>
            <a:pPr lvl="1"/>
            <a:r>
              <a:rPr lang="de-DE" dirty="0"/>
              <a:t>bei komplexeren Sachverhalten erhalten die Prüfer Unterstützung</a:t>
            </a:r>
          </a:p>
          <a:p>
            <a:pPr lvl="1"/>
            <a:r>
              <a:rPr lang="de-DE" dirty="0"/>
              <a:t>gegebenenfalls erfolgt die Weiterentwicklung der Testmethodik ad-hoc</a:t>
            </a:r>
          </a:p>
          <a:p>
            <a:r>
              <a:rPr lang="de-DE" dirty="0"/>
              <a:t>Nach Fertigstellung der Vorbereitung erfolgt die Übergabe der Datenpakete an die geprüften Einheiten</a:t>
            </a:r>
          </a:p>
          <a:p>
            <a:pPr lvl="1"/>
            <a:r>
              <a:rPr lang="de-DE" dirty="0"/>
              <a:t>Export der Daten nach Excel und Versendung von Stichproben zur Validierung von Sachverhalten</a:t>
            </a:r>
          </a:p>
          <a:p>
            <a:pPr lvl="1"/>
            <a:r>
              <a:rPr lang="de-DE" dirty="0"/>
              <a:t>Formulierung von Prüfungsfragen in Bezug auf die Analysen</a:t>
            </a:r>
          </a:p>
          <a:p>
            <a:pPr lvl="1"/>
            <a:r>
              <a:rPr lang="de-DE" dirty="0"/>
              <a:t>Bei kritischen Tests, wie Doppelzahlungen können ganze Auswertungen (Listen) versandt werden.</a:t>
            </a:r>
          </a:p>
          <a:p>
            <a:r>
              <a:rPr lang="de-DE" dirty="0"/>
              <a:t>Rückmeldung der Fachbereiche erfolgt in der Regel über SharePoint</a:t>
            </a:r>
          </a:p>
          <a:p>
            <a:pPr lvl="1"/>
            <a:r>
              <a:rPr lang="de-DE" dirty="0"/>
              <a:t>Angefragte Dokumente wie Belege oder Verträge werden abgelegt und können bearbeitet werden.</a:t>
            </a:r>
          </a:p>
          <a:p>
            <a:r>
              <a:rPr lang="de-DE" dirty="0"/>
              <a:t>Aufnahme in den Feststellungen und Arbeitspapieren für den Prüfbericht und abschließende Dokumentation</a:t>
            </a:r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36903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5" b="13703"/>
          <a:stretch/>
        </p:blipFill>
        <p:spPr>
          <a:xfrm>
            <a:off x="1" y="438912"/>
            <a:ext cx="12191999" cy="5961888"/>
          </a:xfrm>
          <a:prstGeom prst="rect">
            <a:avLst/>
          </a:prstGeom>
        </p:spPr>
      </p:pic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71756"/>
              </p:ext>
            </p:extLst>
          </p:nvPr>
        </p:nvGraphicFramePr>
        <p:xfrm>
          <a:off x="228600" y="788893"/>
          <a:ext cx="5150224" cy="25235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50224">
                  <a:extLst>
                    <a:ext uri="{9D8B030D-6E8A-4147-A177-3AD203B41FA5}">
                      <a16:colId xmlns:a16="http://schemas.microsoft.com/office/drawing/2014/main" val="3093531388"/>
                    </a:ext>
                  </a:extLst>
                </a:gridCol>
              </a:tblGrid>
              <a:tr h="63018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Prozess</a:t>
                      </a:r>
                      <a:endParaRPr lang="de-DE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287042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270856"/>
                  </a:ext>
                </a:extLst>
              </a:tr>
              <a:tr h="630188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rgbClr val="C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Quo 2018-2019</a:t>
                      </a:r>
                      <a:endParaRPr lang="de-DE" sz="1800" dirty="0">
                        <a:solidFill>
                          <a:srgbClr val="C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263830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77117"/>
                  </a:ext>
                </a:extLst>
              </a:tr>
              <a:tr h="365109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Neuerungen 2020</a:t>
                      </a:r>
                      <a:endParaRPr lang="de-DE" sz="18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420157"/>
                  </a:ext>
                </a:extLst>
              </a:tr>
              <a:tr h="177218">
                <a:tc>
                  <a:txBody>
                    <a:bodyPr/>
                    <a:lstStyle/>
                    <a:p>
                      <a:endParaRPr lang="de-DE" sz="1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418469"/>
                  </a:ext>
                </a:extLst>
              </a:tr>
              <a:tr h="365109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de-DE" sz="180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Weiterentwicklung</a:t>
                      </a:r>
                      <a:endParaRPr lang="de-DE" sz="180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387177"/>
                  </a:ext>
                </a:extLst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78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288" y="567723"/>
            <a:ext cx="11258486" cy="542861"/>
          </a:xfrm>
        </p:spPr>
        <p:txBody>
          <a:bodyPr/>
          <a:lstStyle/>
          <a:p>
            <a:r>
              <a:rPr lang="de-DE" sz="2600" dirty="0" smtClean="0"/>
              <a:t>Übersicht Systeme / Software</a:t>
            </a:r>
            <a:endParaRPr lang="de-DE" sz="2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4771" y="1322361"/>
            <a:ext cx="11358819" cy="3966240"/>
          </a:xfrm>
        </p:spPr>
        <p:txBody>
          <a:bodyPr/>
          <a:lstStyle/>
          <a:p>
            <a:r>
              <a:rPr lang="de-DE" dirty="0"/>
              <a:t>Smart </a:t>
            </a:r>
            <a:r>
              <a:rPr lang="de-DE" dirty="0" err="1" smtClean="0"/>
              <a:t>Exporter</a:t>
            </a:r>
            <a:r>
              <a:rPr lang="de-DE" dirty="0" smtClean="0"/>
              <a:t> (x1)</a:t>
            </a:r>
            <a:endParaRPr lang="de-DE" dirty="0"/>
          </a:p>
          <a:p>
            <a:r>
              <a:rPr lang="de-DE" dirty="0" smtClean="0"/>
              <a:t>IDEA (x5)</a:t>
            </a:r>
          </a:p>
          <a:p>
            <a:pPr lvl="1"/>
            <a:r>
              <a:rPr lang="de-DE" dirty="0" err="1" smtClean="0"/>
              <a:t>Tax</a:t>
            </a:r>
            <a:r>
              <a:rPr lang="de-DE" dirty="0" smtClean="0"/>
              <a:t> Audit </a:t>
            </a:r>
            <a:r>
              <a:rPr lang="de-DE" dirty="0" smtClean="0"/>
              <a:t>App </a:t>
            </a:r>
            <a:r>
              <a:rPr lang="de-DE" dirty="0" smtClean="0"/>
              <a:t>(x1)</a:t>
            </a:r>
          </a:p>
          <a:p>
            <a:pPr lvl="1"/>
            <a:r>
              <a:rPr lang="de-DE" dirty="0" err="1" smtClean="0"/>
              <a:t>Tax</a:t>
            </a:r>
            <a:r>
              <a:rPr lang="de-DE" dirty="0" smtClean="0"/>
              <a:t> Audit Desktop &amp; Prüfschritte Einkauf (x1)</a:t>
            </a:r>
          </a:p>
          <a:p>
            <a:pPr lvl="1"/>
            <a:r>
              <a:rPr lang="de-DE" dirty="0" err="1" smtClean="0"/>
              <a:t>Process</a:t>
            </a:r>
            <a:r>
              <a:rPr lang="de-DE" dirty="0" smtClean="0"/>
              <a:t> Mining App P2P (x1)</a:t>
            </a:r>
          </a:p>
          <a:p>
            <a:pPr lvl="1"/>
            <a:r>
              <a:rPr lang="de-DE" dirty="0" err="1" smtClean="0"/>
              <a:t>Process</a:t>
            </a:r>
            <a:r>
              <a:rPr lang="de-DE" dirty="0" smtClean="0"/>
              <a:t> Mining App OTC (x1)</a:t>
            </a:r>
          </a:p>
          <a:p>
            <a:pPr lvl="1"/>
            <a:r>
              <a:rPr lang="de-DE" dirty="0" smtClean="0"/>
              <a:t>P2P Analytics App – Beta Version (x1)</a:t>
            </a:r>
          </a:p>
          <a:p>
            <a:pPr marL="640080" lvl="1" indent="-457200" fontAlgn="t">
              <a:spcBef>
                <a:spcPts val="1200"/>
              </a:spcBef>
              <a:buFont typeface="Wingdings" charset="2"/>
              <a:buChar char="§"/>
            </a:pPr>
            <a:r>
              <a:rPr lang="de-DE" dirty="0" err="1" smtClean="0"/>
              <a:t>CheckAud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smtClean="0"/>
              <a:t>x9)</a:t>
            </a:r>
            <a:endParaRPr lang="de-DE" dirty="0"/>
          </a:p>
          <a:p>
            <a:pPr lvl="1"/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endParaRPr lang="de-DE" dirty="0"/>
          </a:p>
          <a:p>
            <a:pPr lvl="1"/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Webinar: IDEA Datenanalyse im Prüffeld Einkauf / Beschaffung</a:t>
            </a:r>
          </a:p>
        </p:txBody>
      </p:sp>
    </p:spTree>
    <p:extLst>
      <p:ext uri="{BB962C8B-B14F-4D97-AF65-F5344CB8AC3E}">
        <p14:creationId xmlns:p14="http://schemas.microsoft.com/office/powerpoint/2010/main" val="6290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ehl-PowerPoint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ehl Metall Startse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ehl Metall Startseite 1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D2D2D2"/>
        </a:accent1>
        <a:accent2>
          <a:srgbClr val="EB872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D57A1F"/>
        </a:accent6>
        <a:hlink>
          <a:srgbClr val="EB8723"/>
        </a:hlink>
        <a:folHlink>
          <a:srgbClr val="505F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ehl-PowerPoint-Theme" id="{04FA6B1E-DF35-4830-A040-B6024579ED15}" vid="{FD1DF70B-B3BE-4F9D-BF81-895B3FF92F6D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ehl">
  <a:themeElements>
    <a:clrScheme name="Diehl-2018">
      <a:dk1>
        <a:srgbClr val="003C64"/>
      </a:dk1>
      <a:lt1>
        <a:sysClr val="window" lastClr="FFFFFF"/>
      </a:lt1>
      <a:dk2>
        <a:srgbClr val="4C4C4C"/>
      </a:dk2>
      <a:lt2>
        <a:srgbClr val="EFF2F7"/>
      </a:lt2>
      <a:accent1>
        <a:srgbClr val="5A91CD"/>
      </a:accent1>
      <a:accent2>
        <a:srgbClr val="EB8723"/>
      </a:accent2>
      <a:accent3>
        <a:srgbClr val="19AAE1"/>
      </a:accent3>
      <a:accent4>
        <a:srgbClr val="00B4AA"/>
      </a:accent4>
      <a:accent5>
        <a:srgbClr val="F0503C"/>
      </a:accent5>
      <a:accent6>
        <a:srgbClr val="505F64"/>
      </a:accent6>
      <a:hlink>
        <a:srgbClr val="5A91CD"/>
      </a:hlink>
      <a:folHlink>
        <a:srgbClr val="F0503C"/>
      </a:folHlink>
    </a:clrScheme>
    <a:fontScheme name="Diehl">
      <a:majorFont>
        <a:latin typeface="Calibri Light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ehl Metall  1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D2D2D2"/>
        </a:accent1>
        <a:accent2>
          <a:srgbClr val="EB872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D57A1F"/>
        </a:accent6>
        <a:hlink>
          <a:srgbClr val="EB8723"/>
        </a:hlink>
        <a:folHlink>
          <a:srgbClr val="505F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3" id="{80EAE160-681E-4695-AD53-B4CFA69D0140}" vid="{88640977-989D-430D-8723-C71F76571908}"/>
    </a:ext>
  </a:extLst>
</a:theme>
</file>

<file path=ppt/theme/theme3.xml><?xml version="1.0" encoding="utf-8"?>
<a:theme xmlns:a="http://schemas.openxmlformats.org/drawingml/2006/main" name="Diehl Metall 2">
  <a:themeElements>
    <a:clrScheme name="Diehl-2018">
      <a:dk1>
        <a:srgbClr val="003C64"/>
      </a:dk1>
      <a:lt1>
        <a:sysClr val="window" lastClr="FFFFFF"/>
      </a:lt1>
      <a:dk2>
        <a:srgbClr val="4C4C4C"/>
      </a:dk2>
      <a:lt2>
        <a:srgbClr val="EFF2F7"/>
      </a:lt2>
      <a:accent1>
        <a:srgbClr val="5A91CD"/>
      </a:accent1>
      <a:accent2>
        <a:srgbClr val="EB8723"/>
      </a:accent2>
      <a:accent3>
        <a:srgbClr val="19AAE1"/>
      </a:accent3>
      <a:accent4>
        <a:srgbClr val="00B4AA"/>
      </a:accent4>
      <a:accent5>
        <a:srgbClr val="F0503C"/>
      </a:accent5>
      <a:accent6>
        <a:srgbClr val="505F64"/>
      </a:accent6>
      <a:hlink>
        <a:srgbClr val="5A91CD"/>
      </a:hlink>
      <a:folHlink>
        <a:srgbClr val="F0503C"/>
      </a:folHlink>
    </a:clrScheme>
    <a:fontScheme name="Diehl">
      <a:majorFont>
        <a:latin typeface="Calibri Light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ehl Metall  1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D2D2D2"/>
        </a:accent1>
        <a:accent2>
          <a:srgbClr val="EB872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D57A1F"/>
        </a:accent6>
        <a:hlink>
          <a:srgbClr val="EB8723"/>
        </a:hlink>
        <a:folHlink>
          <a:srgbClr val="505F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3" id="{80EAE160-681E-4695-AD53-B4CFA69D0140}" vid="{88640977-989D-430D-8723-C71F76571908}"/>
    </a:ext>
  </a:extLst>
</a:theme>
</file>

<file path=ppt/theme/theme4.xml><?xml version="1.0" encoding="utf-8"?>
<a:theme xmlns:a="http://schemas.openxmlformats.org/drawingml/2006/main" name="Diehl Controls 2">
  <a:themeElements>
    <a:clrScheme name="Diehl-2018">
      <a:dk1>
        <a:srgbClr val="003C64"/>
      </a:dk1>
      <a:lt1>
        <a:sysClr val="window" lastClr="FFFFFF"/>
      </a:lt1>
      <a:dk2>
        <a:srgbClr val="4C4C4C"/>
      </a:dk2>
      <a:lt2>
        <a:srgbClr val="EFF2F7"/>
      </a:lt2>
      <a:accent1>
        <a:srgbClr val="5A91CD"/>
      </a:accent1>
      <a:accent2>
        <a:srgbClr val="EB8723"/>
      </a:accent2>
      <a:accent3>
        <a:srgbClr val="19AAE1"/>
      </a:accent3>
      <a:accent4>
        <a:srgbClr val="00B4AA"/>
      </a:accent4>
      <a:accent5>
        <a:srgbClr val="F0503C"/>
      </a:accent5>
      <a:accent6>
        <a:srgbClr val="505F64"/>
      </a:accent6>
      <a:hlink>
        <a:srgbClr val="5A91CD"/>
      </a:hlink>
      <a:folHlink>
        <a:srgbClr val="F0503C"/>
      </a:folHlink>
    </a:clrScheme>
    <a:fontScheme name="Diehl">
      <a:majorFont>
        <a:latin typeface="Calibri Light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ehl Metall  1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D2D2D2"/>
        </a:accent1>
        <a:accent2>
          <a:srgbClr val="EB872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D57A1F"/>
        </a:accent6>
        <a:hlink>
          <a:srgbClr val="EB8723"/>
        </a:hlink>
        <a:folHlink>
          <a:srgbClr val="505F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3" id="{80EAE160-681E-4695-AD53-B4CFA69D0140}" vid="{88640977-989D-430D-8723-C71F76571908}"/>
    </a:ext>
  </a:extLst>
</a:theme>
</file>

<file path=ppt/theme/theme5.xml><?xml version="1.0" encoding="utf-8"?>
<a:theme xmlns:a="http://schemas.openxmlformats.org/drawingml/2006/main" name="Diehl Defence 2">
  <a:themeElements>
    <a:clrScheme name="Diehl-2018">
      <a:dk1>
        <a:srgbClr val="003C64"/>
      </a:dk1>
      <a:lt1>
        <a:sysClr val="window" lastClr="FFFFFF"/>
      </a:lt1>
      <a:dk2>
        <a:srgbClr val="4C4C4C"/>
      </a:dk2>
      <a:lt2>
        <a:srgbClr val="EFF2F7"/>
      </a:lt2>
      <a:accent1>
        <a:srgbClr val="5A91CD"/>
      </a:accent1>
      <a:accent2>
        <a:srgbClr val="EB8723"/>
      </a:accent2>
      <a:accent3>
        <a:srgbClr val="19AAE1"/>
      </a:accent3>
      <a:accent4>
        <a:srgbClr val="00B4AA"/>
      </a:accent4>
      <a:accent5>
        <a:srgbClr val="F0503C"/>
      </a:accent5>
      <a:accent6>
        <a:srgbClr val="505F64"/>
      </a:accent6>
      <a:hlink>
        <a:srgbClr val="5A91CD"/>
      </a:hlink>
      <a:folHlink>
        <a:srgbClr val="F0503C"/>
      </a:folHlink>
    </a:clrScheme>
    <a:fontScheme name="Diehl">
      <a:majorFont>
        <a:latin typeface="Calibri Light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ehl Metall  1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D2D2D2"/>
        </a:accent1>
        <a:accent2>
          <a:srgbClr val="EB872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D57A1F"/>
        </a:accent6>
        <a:hlink>
          <a:srgbClr val="EB8723"/>
        </a:hlink>
        <a:folHlink>
          <a:srgbClr val="505F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3" id="{80EAE160-681E-4695-AD53-B4CFA69D0140}" vid="{88640977-989D-430D-8723-C71F76571908}"/>
    </a:ext>
  </a:extLst>
</a:theme>
</file>

<file path=ppt/theme/theme6.xml><?xml version="1.0" encoding="utf-8"?>
<a:theme xmlns:a="http://schemas.openxmlformats.org/drawingml/2006/main" name="Diehl Aviation 2">
  <a:themeElements>
    <a:clrScheme name="Diehl-2018">
      <a:dk1>
        <a:srgbClr val="003C64"/>
      </a:dk1>
      <a:lt1>
        <a:sysClr val="window" lastClr="FFFFFF"/>
      </a:lt1>
      <a:dk2>
        <a:srgbClr val="4C4C4C"/>
      </a:dk2>
      <a:lt2>
        <a:srgbClr val="EFF2F7"/>
      </a:lt2>
      <a:accent1>
        <a:srgbClr val="5A91CD"/>
      </a:accent1>
      <a:accent2>
        <a:srgbClr val="EB8723"/>
      </a:accent2>
      <a:accent3>
        <a:srgbClr val="19AAE1"/>
      </a:accent3>
      <a:accent4>
        <a:srgbClr val="00B4AA"/>
      </a:accent4>
      <a:accent5>
        <a:srgbClr val="F0503C"/>
      </a:accent5>
      <a:accent6>
        <a:srgbClr val="505F64"/>
      </a:accent6>
      <a:hlink>
        <a:srgbClr val="5A91CD"/>
      </a:hlink>
      <a:folHlink>
        <a:srgbClr val="F0503C"/>
      </a:folHlink>
    </a:clrScheme>
    <a:fontScheme name="Diehl">
      <a:majorFont>
        <a:latin typeface="Calibri Light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ehl Metall  1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D2D2D2"/>
        </a:accent1>
        <a:accent2>
          <a:srgbClr val="EB872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D57A1F"/>
        </a:accent6>
        <a:hlink>
          <a:srgbClr val="EB8723"/>
        </a:hlink>
        <a:folHlink>
          <a:srgbClr val="505F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3" id="{80EAE160-681E-4695-AD53-B4CFA69D0140}" vid="{88640977-989D-430D-8723-C71F76571908}"/>
    </a:ext>
  </a:extLst>
</a:theme>
</file>

<file path=ppt/theme/theme7.xml><?xml version="1.0" encoding="utf-8"?>
<a:theme xmlns:a="http://schemas.openxmlformats.org/drawingml/2006/main" name="Diehl Metering 2">
  <a:themeElements>
    <a:clrScheme name="Diehl-2018">
      <a:dk1>
        <a:srgbClr val="003C64"/>
      </a:dk1>
      <a:lt1>
        <a:sysClr val="window" lastClr="FFFFFF"/>
      </a:lt1>
      <a:dk2>
        <a:srgbClr val="4C4C4C"/>
      </a:dk2>
      <a:lt2>
        <a:srgbClr val="EFF2F7"/>
      </a:lt2>
      <a:accent1>
        <a:srgbClr val="5A91CD"/>
      </a:accent1>
      <a:accent2>
        <a:srgbClr val="EB8723"/>
      </a:accent2>
      <a:accent3>
        <a:srgbClr val="19AAE1"/>
      </a:accent3>
      <a:accent4>
        <a:srgbClr val="00B4AA"/>
      </a:accent4>
      <a:accent5>
        <a:srgbClr val="F0503C"/>
      </a:accent5>
      <a:accent6>
        <a:srgbClr val="505F64"/>
      </a:accent6>
      <a:hlink>
        <a:srgbClr val="5A91CD"/>
      </a:hlink>
      <a:folHlink>
        <a:srgbClr val="F0503C"/>
      </a:folHlink>
    </a:clrScheme>
    <a:fontScheme name="Diehl">
      <a:majorFont>
        <a:latin typeface="Calibri Light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ehl Metall  1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D2D2D2"/>
        </a:accent1>
        <a:accent2>
          <a:srgbClr val="EB872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D57A1F"/>
        </a:accent6>
        <a:hlink>
          <a:srgbClr val="EB8723"/>
        </a:hlink>
        <a:folHlink>
          <a:srgbClr val="505F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3" id="{80EAE160-681E-4695-AD53-B4CFA69D0140}" vid="{88640977-989D-430D-8723-C71F76571908}"/>
    </a:ext>
  </a:extLst>
</a:theme>
</file>

<file path=ppt/theme/theme8.xml><?xml version="1.0" encoding="utf-8"?>
<a:theme xmlns:a="http://schemas.openxmlformats.org/drawingml/2006/main" name="1_Diehl-PowerPoint-Theme">
  <a:themeElements>
    <a:clrScheme name="Diehl-2018">
      <a:dk1>
        <a:srgbClr val="003C64"/>
      </a:dk1>
      <a:lt1>
        <a:sysClr val="window" lastClr="FFFFFF"/>
      </a:lt1>
      <a:dk2>
        <a:srgbClr val="4C4C4C"/>
      </a:dk2>
      <a:lt2>
        <a:srgbClr val="EFF2F7"/>
      </a:lt2>
      <a:accent1>
        <a:srgbClr val="5A91CD"/>
      </a:accent1>
      <a:accent2>
        <a:srgbClr val="EB8723"/>
      </a:accent2>
      <a:accent3>
        <a:srgbClr val="19AAE1"/>
      </a:accent3>
      <a:accent4>
        <a:srgbClr val="00B4AA"/>
      </a:accent4>
      <a:accent5>
        <a:srgbClr val="F0503C"/>
      </a:accent5>
      <a:accent6>
        <a:srgbClr val="505F64"/>
      </a:accent6>
      <a:hlink>
        <a:srgbClr val="5A91CD"/>
      </a:hlink>
      <a:folHlink>
        <a:srgbClr val="F0503C"/>
      </a:folHlink>
    </a:clrScheme>
    <a:fontScheme name="Diehl Metall Startse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ehl Metall Startseite 1">
        <a:dk1>
          <a:srgbClr val="000000"/>
        </a:dk1>
        <a:lt1>
          <a:srgbClr val="FFFFFF"/>
        </a:lt1>
        <a:dk2>
          <a:srgbClr val="000000"/>
        </a:dk2>
        <a:lt2>
          <a:srgbClr val="EEECE1"/>
        </a:lt2>
        <a:accent1>
          <a:srgbClr val="D2D2D2"/>
        </a:accent1>
        <a:accent2>
          <a:srgbClr val="EB8723"/>
        </a:accent2>
        <a:accent3>
          <a:srgbClr val="FFFFFF"/>
        </a:accent3>
        <a:accent4>
          <a:srgbClr val="000000"/>
        </a:accent4>
        <a:accent5>
          <a:srgbClr val="E5E5E5"/>
        </a:accent5>
        <a:accent6>
          <a:srgbClr val="D57A1F"/>
        </a:accent6>
        <a:hlink>
          <a:srgbClr val="EB8723"/>
        </a:hlink>
        <a:folHlink>
          <a:srgbClr val="505F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iehl-PowerPoint-Theme" id="{04FA6B1E-DF35-4830-A040-B6024579ED15}" vid="{FD1DF70B-B3BE-4F9D-BF81-895B3FF92F6D}"/>
    </a:ext>
  </a:extLst>
</a:theme>
</file>

<file path=ppt/theme/theme9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1232</Words>
  <Application>Microsoft Office PowerPoint</Application>
  <PresentationFormat>Breitbild</PresentationFormat>
  <Paragraphs>297</Paragraphs>
  <Slides>25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25</vt:i4>
      </vt:variant>
    </vt:vector>
  </HeadingPairs>
  <TitlesOfParts>
    <vt:vector size="40" baseType="lpstr">
      <vt:lpstr>Arial</vt:lpstr>
      <vt:lpstr>Calibri</vt:lpstr>
      <vt:lpstr>Corporate S</vt:lpstr>
      <vt:lpstr>Corporate S Demi</vt:lpstr>
      <vt:lpstr>Corporate S Light</vt:lpstr>
      <vt:lpstr>Tahoma</vt:lpstr>
      <vt:lpstr>Wingdings</vt:lpstr>
      <vt:lpstr>Diehl-PowerPoint-Theme</vt:lpstr>
      <vt:lpstr>1_Diehl</vt:lpstr>
      <vt:lpstr>Diehl Metall 2</vt:lpstr>
      <vt:lpstr>Diehl Controls 2</vt:lpstr>
      <vt:lpstr>Diehl Defence 2</vt:lpstr>
      <vt:lpstr>Diehl Aviation 2</vt:lpstr>
      <vt:lpstr>Diehl Metering 2</vt:lpstr>
      <vt:lpstr>1_Diehl-PowerPoint-Theme</vt:lpstr>
      <vt:lpstr>Internal Audit   </vt:lpstr>
      <vt:lpstr>PowerPoint-Präsentation</vt:lpstr>
      <vt:lpstr>Agenda</vt:lpstr>
      <vt:lpstr>Vorbereitung</vt:lpstr>
      <vt:lpstr>Datenanalyse I – Data Mining</vt:lpstr>
      <vt:lpstr>Datenanalyse II - Auswertung</vt:lpstr>
      <vt:lpstr>Datenanalyse III – Zusammenarbeit mit Kollegen und Geprüften </vt:lpstr>
      <vt:lpstr>Agenda</vt:lpstr>
      <vt:lpstr>Übersicht Systeme / Software</vt:lpstr>
      <vt:lpstr>Smart Exporter (Datenabzug)</vt:lpstr>
      <vt:lpstr>IDEA Makros (Analyse)</vt:lpstr>
      <vt:lpstr>IDEA (Apps)</vt:lpstr>
      <vt:lpstr>IDEA – P2P App (Redundante Tests)</vt:lpstr>
      <vt:lpstr>Agenda</vt:lpstr>
      <vt:lpstr>Neue Software</vt:lpstr>
      <vt:lpstr>P2P Analytics App</vt:lpstr>
      <vt:lpstr>Weiterentwicklung – SCRUM</vt:lpstr>
      <vt:lpstr>Dashboarding mit Power BI Demo</vt:lpstr>
      <vt:lpstr>Ausreißer Analyse – am Beispiel Einkaufspreise Demo</vt:lpstr>
      <vt:lpstr>Agenda</vt:lpstr>
      <vt:lpstr>Änderungswünsche / Verbesserungsvorschläge</vt:lpstr>
      <vt:lpstr>Ziele für Tests 2020</vt:lpstr>
      <vt:lpstr>Offene Fragen</vt:lpstr>
      <vt:lpstr>Zu pflegende Dateien (März)</vt:lpstr>
      <vt:lpstr>  Questions?  Diehl Stiftung &amp; Co. KG Internal Auditing  Stephanstrasse 49 90478 Nuremberg  Phone +49 911 947-2525  Fax +49 911 947-3525 E-Mail: internal.audit@diehl.com </vt:lpstr>
    </vt:vector>
  </TitlesOfParts>
  <Company>Diehl Informatik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Silvia GECK</dc:creator>
  <cp:lastModifiedBy>Philipp SPANGENBERG</cp:lastModifiedBy>
  <cp:revision>373</cp:revision>
  <cp:lastPrinted>2019-05-08T05:40:33Z</cp:lastPrinted>
  <dcterms:created xsi:type="dcterms:W3CDTF">2018-01-19T07:18:40Z</dcterms:created>
  <dcterms:modified xsi:type="dcterms:W3CDTF">2020-01-10T11:09:15Z</dcterms:modified>
</cp:coreProperties>
</file>