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8" r:id="rId2"/>
    <p:sldId id="271" r:id="rId3"/>
    <p:sldId id="273" r:id="rId4"/>
    <p:sldId id="275" r:id="rId5"/>
    <p:sldId id="292" r:id="rId6"/>
    <p:sldId id="293" r:id="rId7"/>
    <p:sldId id="294" r:id="rId8"/>
    <p:sldId id="295" r:id="rId9"/>
    <p:sldId id="297" r:id="rId10"/>
    <p:sldId id="296" r:id="rId11"/>
    <p:sldId id="299" r:id="rId12"/>
    <p:sldId id="300" r:id="rId13"/>
    <p:sldId id="301" r:id="rId14"/>
    <p:sldId id="298" r:id="rId15"/>
    <p:sldId id="302" r:id="rId16"/>
    <p:sldId id="29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12" autoAdjust="0"/>
  </p:normalViewPr>
  <p:slideViewPr>
    <p:cSldViewPr snapToGrid="0">
      <p:cViewPr varScale="1">
        <p:scale>
          <a:sx n="104" d="100"/>
          <a:sy n="104" d="100"/>
        </p:scale>
        <p:origin x="38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E0C5C-A1B0-45FA-95EC-78F3F7F41F70}" type="datetimeFigureOut">
              <a:rPr lang="de-DE" smtClean="0"/>
              <a:t>23.09.2020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74CA2-B20C-41E0-84AA-45B464A5F754}" type="slidenum">
              <a:rPr lang="de-DE" smtClean="0"/>
              <a:t>‹#›</a:t>
            </a:fld>
            <a:endParaRPr lang="de-DE"/>
          </a:p>
        </p:txBody>
      </p:sp>
    </p:spTree>
    <p:extLst>
      <p:ext uri="{BB962C8B-B14F-4D97-AF65-F5344CB8AC3E}">
        <p14:creationId xmlns:p14="http://schemas.microsoft.com/office/powerpoint/2010/main" val="3783686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4B542051-B031-4833-8CA2-966B9111B59F}" type="datetimeFigureOut">
              <a:rPr lang="de-DE" smtClean="0"/>
              <a:t>23.09.2020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1015336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B542051-B031-4833-8CA2-966B9111B59F}" type="datetimeFigureOut">
              <a:rPr lang="de-DE" smtClean="0"/>
              <a:t>23.09.2020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100313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B542051-B031-4833-8CA2-966B9111B59F}" type="datetimeFigureOut">
              <a:rPr lang="de-DE" smtClean="0"/>
              <a:t>23.09.2020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48698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Slide">
    <p:spTree>
      <p:nvGrpSpPr>
        <p:cNvPr id="1" name=""/>
        <p:cNvGrpSpPr/>
        <p:nvPr/>
      </p:nvGrpSpPr>
      <p:grpSpPr>
        <a:xfrm>
          <a:off x="0" y="0"/>
          <a:ext cx="0" cy="0"/>
          <a:chOff x="0" y="0"/>
          <a:chExt cx="0" cy="0"/>
        </a:xfrm>
      </p:grpSpPr>
      <p:pic>
        <p:nvPicPr>
          <p:cNvPr id="2" name="Picture 1" descr="crystal_ball.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5246466" cy="6858000"/>
          </a:xfrm>
          <a:prstGeom prst="rect">
            <a:avLst/>
          </a:prstGeom>
        </p:spPr>
      </p:pic>
      <p:sp>
        <p:nvSpPr>
          <p:cNvPr id="6" name="Picture Placeholder 4"/>
          <p:cNvSpPr>
            <a:spLocks noGrp="1"/>
          </p:cNvSpPr>
          <p:nvPr>
            <p:ph type="pic" sz="quarter" idx="14" hasCustomPrompt="1"/>
          </p:nvPr>
        </p:nvSpPr>
        <p:spPr>
          <a:xfrm>
            <a:off x="228659" y="6013691"/>
            <a:ext cx="2096046" cy="651416"/>
          </a:xfrm>
          <a:prstGeom prst="rect">
            <a:avLst/>
          </a:prstGeom>
        </p:spPr>
        <p:txBody>
          <a:bodyPr anchor="ctr">
            <a:normAutofit/>
          </a:bodyPr>
          <a:lstStyle>
            <a:lvl1pPr algn="ctr">
              <a:defRPr sz="1100">
                <a:solidFill>
                  <a:srgbClr val="FFFFFF"/>
                </a:solidFill>
              </a:defRPr>
            </a:lvl1pPr>
          </a:lstStyle>
          <a:p>
            <a:r>
              <a:rPr lang="en-US" dirty="0"/>
              <a:t>Click to add logo</a:t>
            </a:r>
          </a:p>
        </p:txBody>
      </p:sp>
      <p:sp>
        <p:nvSpPr>
          <p:cNvPr id="5" name="Text Placeholder 4"/>
          <p:cNvSpPr>
            <a:spLocks noGrp="1"/>
          </p:cNvSpPr>
          <p:nvPr>
            <p:ph type="body" sz="quarter" idx="15"/>
          </p:nvPr>
        </p:nvSpPr>
        <p:spPr>
          <a:xfrm>
            <a:off x="5983258" y="771526"/>
            <a:ext cx="5424313" cy="46132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0" y="631825"/>
            <a:ext cx="5180388" cy="2552494"/>
          </a:xfrm>
          <a:prstGeom prst="rect">
            <a:avLst/>
          </a:prstGeom>
          <a:noFill/>
        </p:spPr>
        <p:txBody>
          <a:bodyPr wrap="square" rtlCol="0">
            <a:spAutoFit/>
          </a:bodyPr>
          <a:lstStyle/>
          <a:p>
            <a:pPr>
              <a:lnSpc>
                <a:spcPct val="90000"/>
              </a:lnSpc>
            </a:pPr>
            <a:r>
              <a:rPr lang="en-US" sz="8800" spc="300" dirty="0">
                <a:solidFill>
                  <a:srgbClr val="FFFFFF"/>
                </a:solidFill>
                <a:latin typeface="Arial Black"/>
                <a:cs typeface="Arial Black"/>
              </a:rPr>
              <a:t>AGE-NDA</a:t>
            </a:r>
          </a:p>
        </p:txBody>
      </p:sp>
    </p:spTree>
    <p:extLst>
      <p:ext uri="{BB962C8B-B14F-4D97-AF65-F5344CB8AC3E}">
        <p14:creationId xmlns:p14="http://schemas.microsoft.com/office/powerpoint/2010/main" val="296105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B542051-B031-4833-8CA2-966B9111B59F}" type="datetimeFigureOut">
              <a:rPr lang="de-DE" smtClean="0"/>
              <a:t>23.09.2020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209383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4B542051-B031-4833-8CA2-966B9111B59F}" type="datetimeFigureOut">
              <a:rPr lang="de-DE" smtClean="0"/>
              <a:t>23.09.2020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1780233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B542051-B031-4833-8CA2-966B9111B59F}" type="datetimeFigureOut">
              <a:rPr lang="de-DE" smtClean="0"/>
              <a:t>23.09.2020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220513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B542051-B031-4833-8CA2-966B9111B59F}" type="datetimeFigureOut">
              <a:rPr lang="de-DE" smtClean="0"/>
              <a:t>23.09.2020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399173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4B542051-B031-4833-8CA2-966B9111B59F}" type="datetimeFigureOut">
              <a:rPr lang="de-DE" smtClean="0"/>
              <a:t>23.09.2020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317318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B542051-B031-4833-8CA2-966B9111B59F}" type="datetimeFigureOut">
              <a:rPr lang="de-DE" smtClean="0"/>
              <a:t>23.09.2020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1097438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B542051-B031-4833-8CA2-966B9111B59F}" type="datetimeFigureOut">
              <a:rPr lang="de-DE" smtClean="0"/>
              <a:t>23.09.2020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30304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B542051-B031-4833-8CA2-966B9111B59F}" type="datetimeFigureOut">
              <a:rPr lang="de-DE" smtClean="0"/>
              <a:t>23.09.2020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CE73A46-47AB-40C6-8C43-1BCCDEFC31AD}" type="slidenum">
              <a:rPr lang="de-DE" smtClean="0"/>
              <a:t>‹#›</a:t>
            </a:fld>
            <a:endParaRPr lang="de-DE"/>
          </a:p>
        </p:txBody>
      </p:sp>
    </p:spTree>
    <p:extLst>
      <p:ext uri="{BB962C8B-B14F-4D97-AF65-F5344CB8AC3E}">
        <p14:creationId xmlns:p14="http://schemas.microsoft.com/office/powerpoint/2010/main" val="57887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42051-B031-4833-8CA2-966B9111B59F}" type="datetimeFigureOut">
              <a:rPr lang="de-DE" smtClean="0"/>
              <a:t>23.09.2020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73A46-47AB-40C6-8C43-1BCCDEFC31AD}" type="slidenum">
              <a:rPr lang="de-DE" smtClean="0"/>
              <a:t>‹#›</a:t>
            </a:fld>
            <a:endParaRPr lang="de-DE"/>
          </a:p>
        </p:txBody>
      </p:sp>
    </p:spTree>
    <p:extLst>
      <p:ext uri="{BB962C8B-B14F-4D97-AF65-F5344CB8AC3E}">
        <p14:creationId xmlns:p14="http://schemas.microsoft.com/office/powerpoint/2010/main" val="2292542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www.daten.statistik.nuernberg.de/geoinf/ia_bezirksatlas/atlas.html" TargetMode="External"/><Relationship Id="rId2" Type="http://schemas.openxmlformats.org/officeDocument/2006/relationships/hyperlink" Target="http://www.boeckler.de/pdf/wsi_vm_verfuegbare_einkommen.xlsx" TargetMode="External"/><Relationship Id="rId1" Type="http://schemas.openxmlformats.org/officeDocument/2006/relationships/slideLayout" Target="../slideLayouts/slideLayout6.xml"/><Relationship Id="rId5" Type="http://schemas.openxmlformats.org/officeDocument/2006/relationships/hyperlink" Target="https://nominatim.openstreetmap.org/ui/search.html?q=nuremberg" TargetMode="External"/><Relationship Id="rId4" Type="http://schemas.openxmlformats.org/officeDocument/2006/relationships/hyperlink" Target="https://www.wohnungsboerse.net/mietspiegel-Nuernberg/2176"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5613636" y="771526"/>
            <a:ext cx="6181199" cy="4613275"/>
          </a:xfrm>
        </p:spPr>
        <p:txBody>
          <a:bodyPr/>
          <a:lstStyle/>
          <a:p>
            <a:pPr marL="914400" lvl="2" indent="0">
              <a:buNone/>
            </a:pPr>
            <a:r>
              <a:rPr lang="en-GB" sz="3200" b="1" u="sng" dirty="0"/>
              <a:t>The Battle of </a:t>
            </a:r>
            <a:r>
              <a:rPr lang="en-GB" sz="3200" b="1" u="sng" dirty="0" err="1"/>
              <a:t>Neighborhoods</a:t>
            </a:r>
            <a:r>
              <a:rPr lang="en-GB" sz="3200" b="1" u="sng" dirty="0"/>
              <a:t> – Final Report</a:t>
            </a:r>
            <a:endParaRPr lang="en-US" dirty="0"/>
          </a:p>
          <a:p>
            <a:pPr lvl="2"/>
            <a:r>
              <a:rPr lang="en-US" dirty="0"/>
              <a:t>Business Goal</a:t>
            </a:r>
          </a:p>
          <a:p>
            <a:pPr lvl="2"/>
            <a:r>
              <a:rPr lang="en-US" dirty="0"/>
              <a:t>Data Set</a:t>
            </a:r>
          </a:p>
          <a:p>
            <a:pPr lvl="2"/>
            <a:r>
              <a:rPr lang="en-US" dirty="0"/>
              <a:t>Methodology</a:t>
            </a:r>
          </a:p>
          <a:p>
            <a:pPr lvl="2"/>
            <a:r>
              <a:rPr lang="en-US" dirty="0"/>
              <a:t>Results and Limitations</a:t>
            </a:r>
          </a:p>
          <a:p>
            <a:pPr lvl="2"/>
            <a:endParaRPr lang="en-US" dirty="0"/>
          </a:p>
          <a:p>
            <a:pPr lvl="2"/>
            <a:endParaRPr lang="en-US" dirty="0"/>
          </a:p>
        </p:txBody>
      </p:sp>
    </p:spTree>
    <p:extLst>
      <p:ext uri="{BB962C8B-B14F-4D97-AF65-F5344CB8AC3E}">
        <p14:creationId xmlns:p14="http://schemas.microsoft.com/office/powerpoint/2010/main" val="184494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Clustering</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
        <p:nvSpPr>
          <p:cNvPr id="3" name="Textfeld 2">
            <a:extLst>
              <a:ext uri="{FF2B5EF4-FFF2-40B4-BE49-F238E27FC236}">
                <a16:creationId xmlns:a16="http://schemas.microsoft.com/office/drawing/2014/main" id="{99286380-EB11-44F5-9021-14C152305BFF}"/>
              </a:ext>
            </a:extLst>
          </p:cNvPr>
          <p:cNvSpPr txBox="1"/>
          <p:nvPr/>
        </p:nvSpPr>
        <p:spPr>
          <a:xfrm>
            <a:off x="616528" y="951779"/>
            <a:ext cx="10439400" cy="2359620"/>
          </a:xfrm>
          <a:prstGeom prst="rect">
            <a:avLst/>
          </a:prstGeom>
          <a:noFill/>
        </p:spPr>
        <p:txBody>
          <a:bodyPr wrap="square" rtlCol="0">
            <a:spAutoFit/>
          </a:bodyPr>
          <a:lstStyle/>
          <a:p>
            <a:endParaRPr lang="de-DE" dirty="0"/>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In order to identify groups (clusters) with similar characteristics, the unsupervised machine learning method of clustering (K-Means) will be applied to the data set.</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228600" algn="just">
              <a:lnSpc>
                <a:spcPct val="150000"/>
              </a:lnSpc>
              <a:spcBef>
                <a:spcPts val="200"/>
              </a:spcBef>
            </a:pPr>
            <a:r>
              <a:rPr lang="de-DE" dirty="0" err="1">
                <a:solidFill>
                  <a:srgbClr val="000000"/>
                </a:solidFill>
                <a:latin typeface="Arial" panose="020B0604020202020204" pitchFamily="34" charset="0"/>
                <a:cs typeface="Calibri Light" panose="020F0302020204030204" pitchFamily="34" charset="0"/>
              </a:rPr>
              <a:t>Dimensionality</a:t>
            </a:r>
            <a:r>
              <a:rPr lang="de-DE" dirty="0">
                <a:solidFill>
                  <a:srgbClr val="000000"/>
                </a:solidFill>
                <a:latin typeface="Arial" panose="020B0604020202020204" pitchFamily="34" charset="0"/>
                <a:cs typeface="Calibri Light" panose="020F0302020204030204" pitchFamily="34" charset="0"/>
              </a:rPr>
              <a:t> was </a:t>
            </a:r>
            <a:r>
              <a:rPr lang="de-DE" dirty="0" err="1">
                <a:solidFill>
                  <a:srgbClr val="000000"/>
                </a:solidFill>
                <a:latin typeface="Arial" panose="020B0604020202020204" pitchFamily="34" charset="0"/>
                <a:cs typeface="Calibri Light" panose="020F0302020204030204" pitchFamily="34" charset="0"/>
              </a:rPr>
              <a:t>reduced</a:t>
            </a:r>
            <a:r>
              <a:rPr lang="de-DE" dirty="0">
                <a:solidFill>
                  <a:srgbClr val="000000"/>
                </a:solidFill>
                <a:latin typeface="Arial" panose="020B0604020202020204" pitchFamily="34" charset="0"/>
                <a:cs typeface="Calibri Light" panose="020F0302020204030204" pitchFamily="34" charset="0"/>
              </a:rPr>
              <a:t> and variables </a:t>
            </a:r>
            <a:r>
              <a:rPr lang="de-DE" dirty="0" err="1">
                <a:solidFill>
                  <a:srgbClr val="000000"/>
                </a:solidFill>
                <a:latin typeface="Arial" panose="020B0604020202020204" pitchFamily="34" charset="0"/>
                <a:cs typeface="Calibri Light" panose="020F0302020204030204" pitchFamily="34" charset="0"/>
              </a:rPr>
              <a:t>were</a:t>
            </a:r>
            <a:r>
              <a:rPr lang="de-DE" dirty="0">
                <a:solidFill>
                  <a:srgbClr val="000000"/>
                </a:solidFill>
                <a:latin typeface="Arial" panose="020B0604020202020204" pitchFamily="34" charset="0"/>
                <a:cs typeface="Calibri Light" panose="020F0302020204030204" pitchFamily="34" charset="0"/>
              </a:rPr>
              <a:t> </a:t>
            </a:r>
            <a:r>
              <a:rPr lang="de-DE" dirty="0" err="1">
                <a:solidFill>
                  <a:srgbClr val="000000"/>
                </a:solidFill>
                <a:latin typeface="Arial" panose="020B0604020202020204" pitchFamily="34" charset="0"/>
                <a:cs typeface="Calibri Light" panose="020F0302020204030204" pitchFamily="34" charset="0"/>
              </a:rPr>
              <a:t>normalized</a:t>
            </a:r>
            <a:r>
              <a:rPr lang="de-DE" dirty="0">
                <a:solidFill>
                  <a:srgbClr val="000000"/>
                </a:solidFill>
                <a:latin typeface="Arial" panose="020B0604020202020204" pitchFamily="34" charset="0"/>
                <a:cs typeface="Calibri Light" panose="020F0302020204030204" pitchFamily="34" charset="0"/>
              </a:rPr>
              <a:t>. The </a:t>
            </a:r>
            <a:r>
              <a:rPr lang="de-DE" dirty="0" err="1">
                <a:solidFill>
                  <a:srgbClr val="000000"/>
                </a:solidFill>
                <a:latin typeface="Arial" panose="020B0604020202020204" pitchFamily="34" charset="0"/>
                <a:cs typeface="Calibri Light" panose="020F0302020204030204" pitchFamily="34" charset="0"/>
              </a:rPr>
              <a:t>elbow</a:t>
            </a:r>
            <a:r>
              <a:rPr lang="de-DE" dirty="0">
                <a:solidFill>
                  <a:srgbClr val="000000"/>
                </a:solidFill>
                <a:latin typeface="Arial" panose="020B0604020202020204" pitchFamily="34" charset="0"/>
                <a:cs typeface="Calibri Light" panose="020F0302020204030204" pitchFamily="34" charset="0"/>
              </a:rPr>
              <a:t> </a:t>
            </a:r>
            <a:r>
              <a:rPr lang="de-DE" dirty="0" err="1">
                <a:solidFill>
                  <a:srgbClr val="000000"/>
                </a:solidFill>
                <a:latin typeface="Arial" panose="020B0604020202020204" pitchFamily="34" charset="0"/>
                <a:cs typeface="Calibri Light" panose="020F0302020204030204" pitchFamily="34" charset="0"/>
              </a:rPr>
              <a:t>method</a:t>
            </a:r>
            <a:r>
              <a:rPr lang="de-DE" dirty="0">
                <a:solidFill>
                  <a:srgbClr val="000000"/>
                </a:solidFill>
                <a:latin typeface="Arial" panose="020B0604020202020204" pitchFamily="34" charset="0"/>
                <a:cs typeface="Calibri Light" panose="020F0302020204030204" pitchFamily="34" charset="0"/>
              </a:rPr>
              <a:t> was </a:t>
            </a:r>
            <a:r>
              <a:rPr lang="de-DE" dirty="0" err="1">
                <a:solidFill>
                  <a:srgbClr val="000000"/>
                </a:solidFill>
                <a:latin typeface="Arial" panose="020B0604020202020204" pitchFamily="34" charset="0"/>
                <a:cs typeface="Calibri Light" panose="020F0302020204030204" pitchFamily="34" charset="0"/>
              </a:rPr>
              <a:t>used</a:t>
            </a:r>
            <a:r>
              <a:rPr lang="de-DE" dirty="0">
                <a:solidFill>
                  <a:srgbClr val="000000"/>
                </a:solidFill>
                <a:latin typeface="Arial" panose="020B0604020202020204" pitchFamily="34" charset="0"/>
                <a:cs typeface="Calibri Light" panose="020F0302020204030204" pitchFamily="34" charset="0"/>
              </a:rPr>
              <a:t>, in </a:t>
            </a:r>
            <a:r>
              <a:rPr lang="de-DE" dirty="0" err="1">
                <a:solidFill>
                  <a:srgbClr val="000000"/>
                </a:solidFill>
                <a:latin typeface="Arial" panose="020B0604020202020204" pitchFamily="34" charset="0"/>
                <a:cs typeface="Calibri Light" panose="020F0302020204030204" pitchFamily="34" charset="0"/>
              </a:rPr>
              <a:t>order</a:t>
            </a:r>
            <a:r>
              <a:rPr lang="de-DE" dirty="0">
                <a:solidFill>
                  <a:srgbClr val="000000"/>
                </a:solidFill>
                <a:latin typeface="Arial" panose="020B0604020202020204" pitchFamily="34" charset="0"/>
                <a:cs typeface="Calibri Light" panose="020F0302020204030204" pitchFamily="34" charset="0"/>
              </a:rPr>
              <a:t> </a:t>
            </a:r>
            <a:r>
              <a:rPr lang="de-DE" dirty="0" err="1">
                <a:solidFill>
                  <a:srgbClr val="000000"/>
                </a:solidFill>
                <a:latin typeface="Arial" panose="020B0604020202020204" pitchFamily="34" charset="0"/>
                <a:cs typeface="Calibri Light" panose="020F0302020204030204" pitchFamily="34" charset="0"/>
              </a:rPr>
              <a:t>to</a:t>
            </a:r>
            <a:r>
              <a:rPr lang="de-DE" dirty="0">
                <a:solidFill>
                  <a:srgbClr val="000000"/>
                </a:solidFill>
                <a:latin typeface="Arial" panose="020B0604020202020204" pitchFamily="34" charset="0"/>
                <a:cs typeface="Calibri Light" panose="020F0302020204030204" pitchFamily="34" charset="0"/>
              </a:rPr>
              <a:t> </a:t>
            </a:r>
            <a:r>
              <a:rPr lang="de-DE" dirty="0" err="1">
                <a:solidFill>
                  <a:srgbClr val="000000"/>
                </a:solidFill>
                <a:latin typeface="Arial" panose="020B0604020202020204" pitchFamily="34" charset="0"/>
                <a:cs typeface="Calibri Light" panose="020F0302020204030204" pitchFamily="34" charset="0"/>
              </a:rPr>
              <a:t>determine</a:t>
            </a:r>
            <a:r>
              <a:rPr lang="de-DE" dirty="0">
                <a:solidFill>
                  <a:srgbClr val="000000"/>
                </a:solidFill>
                <a:latin typeface="Arial" panose="020B0604020202020204" pitchFamily="34" charset="0"/>
                <a:cs typeface="Calibri Light" panose="020F0302020204030204" pitchFamily="34" charset="0"/>
              </a:rPr>
              <a:t> 4 optimal </a:t>
            </a:r>
            <a:r>
              <a:rPr lang="de-DE" dirty="0" err="1">
                <a:solidFill>
                  <a:srgbClr val="000000"/>
                </a:solidFill>
                <a:latin typeface="Arial" panose="020B0604020202020204" pitchFamily="34" charset="0"/>
                <a:cs typeface="Calibri Light" panose="020F0302020204030204" pitchFamily="34" charset="0"/>
              </a:rPr>
              <a:t>clusters</a:t>
            </a:r>
            <a:r>
              <a:rPr lang="de-DE" dirty="0">
                <a:solidFill>
                  <a:srgbClr val="000000"/>
                </a:solidFill>
                <a:latin typeface="Arial" panose="020B0604020202020204" pitchFamily="34" charset="0"/>
                <a:cs typeface="Calibri Light" panose="020F0302020204030204" pitchFamily="34" charset="0"/>
              </a:rPr>
              <a:t>:</a:t>
            </a:r>
          </a:p>
          <a:p>
            <a:r>
              <a:rPr lang="en-US" dirty="0"/>
              <a:t> </a:t>
            </a:r>
            <a:endParaRPr lang="de-DE" dirty="0"/>
          </a:p>
        </p:txBody>
      </p:sp>
      <p:pic>
        <p:nvPicPr>
          <p:cNvPr id="11" name="Grafik 8">
            <a:extLst>
              <a:ext uri="{FF2B5EF4-FFF2-40B4-BE49-F238E27FC236}">
                <a16:creationId xmlns:a16="http://schemas.microsoft.com/office/drawing/2014/main" id="{F2833BCF-3698-4801-B1EF-11B893060CCB}"/>
              </a:ext>
            </a:extLst>
          </p:cNvPr>
          <p:cNvPicPr/>
          <p:nvPr/>
        </p:nvPicPr>
        <p:blipFill>
          <a:blip r:embed="rId2">
            <a:extLst>
              <a:ext uri="{28A0092B-C50C-407E-A947-70E740481C1C}">
                <a14:useLocalDpi xmlns:a14="http://schemas.microsoft.com/office/drawing/2010/main" val="0"/>
              </a:ext>
            </a:extLst>
          </a:blip>
          <a:stretch>
            <a:fillRect/>
          </a:stretch>
        </p:blipFill>
        <p:spPr>
          <a:xfrm>
            <a:off x="837046" y="3546602"/>
            <a:ext cx="4999182" cy="2946273"/>
          </a:xfrm>
          <a:prstGeom prst="rect">
            <a:avLst/>
          </a:prstGeom>
        </p:spPr>
      </p:pic>
      <p:pic>
        <p:nvPicPr>
          <p:cNvPr id="12" name="Grafik 9" descr="C:\Users\SpangenbergP\AppData\Local\Microsoft\Windows\INetCache\Content.MSO\58FC35C.tmp">
            <a:extLst>
              <a:ext uri="{FF2B5EF4-FFF2-40B4-BE49-F238E27FC236}">
                <a16:creationId xmlns:a16="http://schemas.microsoft.com/office/drawing/2014/main" id="{4F03A334-7738-48A2-AA60-3D520F0B6B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4999182" cy="3063875"/>
          </a:xfrm>
          <a:prstGeom prst="rect">
            <a:avLst/>
          </a:prstGeom>
          <a:noFill/>
          <a:ln>
            <a:noFill/>
          </a:ln>
        </p:spPr>
      </p:pic>
    </p:spTree>
    <p:extLst>
      <p:ext uri="{BB962C8B-B14F-4D97-AF65-F5344CB8AC3E}">
        <p14:creationId xmlns:p14="http://schemas.microsoft.com/office/powerpoint/2010/main" val="341660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Applying Clustering to the Map of </a:t>
            </a:r>
            <a:r>
              <a:rPr lang="en-US" b="1" dirty="0" err="1">
                <a:effectLst/>
                <a:ea typeface="Calibri" panose="020F0502020204030204" pitchFamily="34" charset="0"/>
              </a:rPr>
              <a:t>Nürnberg</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pic>
        <p:nvPicPr>
          <p:cNvPr id="6" name="Picture 5">
            <a:extLst>
              <a:ext uri="{FF2B5EF4-FFF2-40B4-BE49-F238E27FC236}">
                <a16:creationId xmlns:a16="http://schemas.microsoft.com/office/drawing/2014/main" id="{A2C9AC22-D156-4C4D-87C4-85694A6EC4BD}"/>
              </a:ext>
            </a:extLst>
          </p:cNvPr>
          <p:cNvPicPr/>
          <p:nvPr/>
        </p:nvPicPr>
        <p:blipFill>
          <a:blip r:embed="rId2">
            <a:extLst>
              <a:ext uri="{28A0092B-C50C-407E-A947-70E740481C1C}">
                <a14:useLocalDpi xmlns:a14="http://schemas.microsoft.com/office/drawing/2010/main" val="0"/>
              </a:ext>
            </a:extLst>
          </a:blip>
          <a:stretch>
            <a:fillRect/>
          </a:stretch>
        </p:blipFill>
        <p:spPr>
          <a:xfrm>
            <a:off x="838200" y="1440583"/>
            <a:ext cx="10515600" cy="5052291"/>
          </a:xfrm>
          <a:prstGeom prst="rect">
            <a:avLst/>
          </a:prstGeom>
          <a:ln>
            <a:solidFill>
              <a:schemeClr val="tx1"/>
            </a:solidFill>
          </a:ln>
        </p:spPr>
      </p:pic>
    </p:spTree>
    <p:extLst>
      <p:ext uri="{BB962C8B-B14F-4D97-AF65-F5344CB8AC3E}">
        <p14:creationId xmlns:p14="http://schemas.microsoft.com/office/powerpoint/2010/main" val="392671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Analyzing the Clusters (1)</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
        <p:nvSpPr>
          <p:cNvPr id="3" name="Textfeld 2">
            <a:extLst>
              <a:ext uri="{FF2B5EF4-FFF2-40B4-BE49-F238E27FC236}">
                <a16:creationId xmlns:a16="http://schemas.microsoft.com/office/drawing/2014/main" id="{560DABA3-3669-48AD-BFD3-19F91CBA0589}"/>
              </a:ext>
            </a:extLst>
          </p:cNvPr>
          <p:cNvSpPr txBox="1"/>
          <p:nvPr/>
        </p:nvSpPr>
        <p:spPr>
          <a:xfrm>
            <a:off x="616528" y="951779"/>
            <a:ext cx="10439400" cy="1918474"/>
          </a:xfrm>
          <a:prstGeom prst="rect">
            <a:avLst/>
          </a:prstGeom>
          <a:noFill/>
        </p:spPr>
        <p:txBody>
          <a:bodyPr wrap="square" rtlCol="0">
            <a:spAutoFit/>
          </a:bodyPr>
          <a:lstStyle/>
          <a:p>
            <a:endParaRPr lang="de-DE" dirty="0"/>
          </a:p>
          <a:p>
            <a:pPr marL="228600" algn="just">
              <a:lnSpc>
                <a:spcPct val="150000"/>
              </a:lnSpc>
              <a:spcBef>
                <a:spcPts val="200"/>
              </a:spcBef>
            </a:pPr>
            <a:r>
              <a:rPr lang="en-GB" dirty="0">
                <a:solidFill>
                  <a:srgbClr val="000000"/>
                </a:solidFill>
                <a:latin typeface="Arial" panose="020B0604020202020204" pitchFamily="34" charset="0"/>
                <a:cs typeface="Calibri Light" panose="020F0302020204030204" pitchFamily="34" charset="0"/>
              </a:rPr>
              <a:t>In order to compare clusters on the independent variables, scatter plots were created. (Purple = Red; Blue = Green; Black = Blue; Green = Yellow). The grey circle represents the centroid of each cluster. The data is normalized; therefore, it does not indicate real values:</a:t>
            </a:r>
            <a:endParaRPr lang="de-DE" dirty="0">
              <a:solidFill>
                <a:srgbClr val="000000"/>
              </a:solidFill>
              <a:latin typeface="Arial" panose="020B0604020202020204" pitchFamily="34" charset="0"/>
              <a:cs typeface="Calibri Light" panose="020F0302020204030204" pitchFamily="34" charset="0"/>
            </a:endParaRPr>
          </a:p>
          <a:p>
            <a:r>
              <a:rPr lang="en-US" dirty="0"/>
              <a:t> </a:t>
            </a:r>
            <a:endParaRPr lang="de-DE" dirty="0"/>
          </a:p>
        </p:txBody>
      </p:sp>
      <p:pic>
        <p:nvPicPr>
          <p:cNvPr id="7" name="Grafik 11">
            <a:extLst>
              <a:ext uri="{FF2B5EF4-FFF2-40B4-BE49-F238E27FC236}">
                <a16:creationId xmlns:a16="http://schemas.microsoft.com/office/drawing/2014/main" id="{80F2DBDA-48D3-4942-9A03-5141BFDE04E2}"/>
              </a:ext>
            </a:extLst>
          </p:cNvPr>
          <p:cNvPicPr/>
          <p:nvPr/>
        </p:nvPicPr>
        <p:blipFill>
          <a:blip r:embed="rId2">
            <a:extLst>
              <a:ext uri="{28A0092B-C50C-407E-A947-70E740481C1C}">
                <a14:useLocalDpi xmlns:a14="http://schemas.microsoft.com/office/drawing/2010/main" val="0"/>
              </a:ext>
            </a:extLst>
          </a:blip>
          <a:stretch>
            <a:fillRect/>
          </a:stretch>
        </p:blipFill>
        <p:spPr>
          <a:xfrm>
            <a:off x="616528" y="3029516"/>
            <a:ext cx="5479472" cy="3463359"/>
          </a:xfrm>
          <a:prstGeom prst="rect">
            <a:avLst/>
          </a:prstGeom>
        </p:spPr>
      </p:pic>
      <p:pic>
        <p:nvPicPr>
          <p:cNvPr id="8" name="Grafik 10" descr="C:\Users\SpangenbergP\AppData\Local\Microsoft\Windows\INetCache\Content.MSO\56566DCA.tmp">
            <a:extLst>
              <a:ext uri="{FF2B5EF4-FFF2-40B4-BE49-F238E27FC236}">
                <a16:creationId xmlns:a16="http://schemas.microsoft.com/office/drawing/2014/main" id="{541CF233-97CA-4C1E-AE05-4FA97510E60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2422" y="3029516"/>
            <a:ext cx="5353050" cy="3463359"/>
          </a:xfrm>
          <a:prstGeom prst="rect">
            <a:avLst/>
          </a:prstGeom>
          <a:noFill/>
          <a:ln>
            <a:noFill/>
          </a:ln>
        </p:spPr>
      </p:pic>
    </p:spTree>
    <p:extLst>
      <p:ext uri="{BB962C8B-B14F-4D97-AF65-F5344CB8AC3E}">
        <p14:creationId xmlns:p14="http://schemas.microsoft.com/office/powerpoint/2010/main" val="244605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Analyzing the Clusters (2)</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
        <p:nvSpPr>
          <p:cNvPr id="3" name="Textfeld 2">
            <a:extLst>
              <a:ext uri="{FF2B5EF4-FFF2-40B4-BE49-F238E27FC236}">
                <a16:creationId xmlns:a16="http://schemas.microsoft.com/office/drawing/2014/main" id="{560DABA3-3669-48AD-BFD3-19F91CBA0589}"/>
              </a:ext>
            </a:extLst>
          </p:cNvPr>
          <p:cNvSpPr txBox="1"/>
          <p:nvPr/>
        </p:nvSpPr>
        <p:spPr>
          <a:xfrm>
            <a:off x="616528" y="951779"/>
            <a:ext cx="10439400" cy="2775119"/>
          </a:xfrm>
          <a:prstGeom prst="rect">
            <a:avLst/>
          </a:prstGeom>
          <a:noFill/>
        </p:spPr>
        <p:txBody>
          <a:bodyPr wrap="square" rtlCol="0">
            <a:spAutoFit/>
          </a:bodyPr>
          <a:lstStyle/>
          <a:p>
            <a:endParaRPr lang="de-DE" dirty="0"/>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In order to better understand the </a:t>
            </a:r>
            <a:r>
              <a:rPr lang="en-US" sz="1800" b="0" dirty="0" err="1">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indivual</a:t>
            </a: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 clusters the most common venues per Borough were added to a final data frame.</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This combines all gathered and relevant information for each cluster and each Borough. As can be seen </a:t>
            </a:r>
            <a:r>
              <a:rPr lang="en-US" sz="1800" b="0" dirty="0" err="1">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Glockenhof</a:t>
            </a: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 and </a:t>
            </a:r>
            <a:r>
              <a:rPr lang="en-US" sz="1800" b="0" dirty="0" err="1">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Galgenhof</a:t>
            </a: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 have a high population density of over 200 people per </a:t>
            </a:r>
            <a:r>
              <a:rPr lang="en-US" sz="1800" b="0" dirty="0" err="1">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Hektar</a:t>
            </a: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 and are comparatively cheap:</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r>
              <a:rPr lang="en-US" dirty="0"/>
              <a:t> </a:t>
            </a:r>
            <a:endParaRPr lang="de-DE" dirty="0"/>
          </a:p>
        </p:txBody>
      </p:sp>
      <p:pic>
        <p:nvPicPr>
          <p:cNvPr id="9" name="Picture 8">
            <a:extLst>
              <a:ext uri="{FF2B5EF4-FFF2-40B4-BE49-F238E27FC236}">
                <a16:creationId xmlns:a16="http://schemas.microsoft.com/office/drawing/2014/main" id="{9FC536A7-8233-492D-8DDE-56E67B6CB1FD}"/>
              </a:ext>
            </a:extLst>
          </p:cNvPr>
          <p:cNvPicPr/>
          <p:nvPr/>
        </p:nvPicPr>
        <p:blipFill>
          <a:blip r:embed="rId2">
            <a:extLst>
              <a:ext uri="{28A0092B-C50C-407E-A947-70E740481C1C}">
                <a14:useLocalDpi xmlns:a14="http://schemas.microsoft.com/office/drawing/2010/main" val="0"/>
              </a:ext>
            </a:extLst>
          </a:blip>
          <a:stretch>
            <a:fillRect/>
          </a:stretch>
        </p:blipFill>
        <p:spPr>
          <a:xfrm>
            <a:off x="838200" y="3516753"/>
            <a:ext cx="10217728" cy="2976122"/>
          </a:xfrm>
          <a:prstGeom prst="rect">
            <a:avLst/>
          </a:prstGeom>
          <a:ln>
            <a:solidFill>
              <a:schemeClr val="tx1"/>
            </a:solidFill>
          </a:ln>
        </p:spPr>
      </p:pic>
      <p:sp>
        <p:nvSpPr>
          <p:cNvPr id="5" name="Rectangle 4">
            <a:extLst>
              <a:ext uri="{FF2B5EF4-FFF2-40B4-BE49-F238E27FC236}">
                <a16:creationId xmlns:a16="http://schemas.microsoft.com/office/drawing/2014/main" id="{C4900EFD-B303-4CF5-9967-85E406482D54}"/>
              </a:ext>
            </a:extLst>
          </p:cNvPr>
          <p:cNvSpPr/>
          <p:nvPr/>
        </p:nvSpPr>
        <p:spPr>
          <a:xfrm>
            <a:off x="838200" y="5569527"/>
            <a:ext cx="10143836" cy="8497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794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Conclusion</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
        <p:nvSpPr>
          <p:cNvPr id="3" name="Textfeld 2">
            <a:extLst>
              <a:ext uri="{FF2B5EF4-FFF2-40B4-BE49-F238E27FC236}">
                <a16:creationId xmlns:a16="http://schemas.microsoft.com/office/drawing/2014/main" id="{2A73C0C3-4CAA-4CEF-AD19-FBFF775D40A3}"/>
              </a:ext>
            </a:extLst>
          </p:cNvPr>
          <p:cNvSpPr txBox="1"/>
          <p:nvPr/>
        </p:nvSpPr>
        <p:spPr>
          <a:xfrm>
            <a:off x="616528" y="951779"/>
            <a:ext cx="10439400" cy="3164969"/>
          </a:xfrm>
          <a:prstGeom prst="rect">
            <a:avLst/>
          </a:prstGeom>
          <a:noFill/>
        </p:spPr>
        <p:txBody>
          <a:bodyPr wrap="square" rtlCol="0">
            <a:spAutoFit/>
          </a:bodyPr>
          <a:lstStyle/>
          <a:p>
            <a:endParaRPr lang="de-DE" dirty="0"/>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To conclude, the data sets were scrapped from public sources, loaded into data frames, cleaned and combined into usable data frames ready for analysis. Exploratory data analysis was done in order to understand the data and find angles for later analysis. The data was then reduced to its most important components and clustered, in order to find the optimal areas for business opportunities. Lastly, the red cluster was chosen as a pool of potential locations. On first glance, the Boroughs of </a:t>
            </a:r>
            <a:r>
              <a:rPr lang="en-US" sz="1800" b="0" dirty="0" err="1">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Glockenhof</a:t>
            </a: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 or </a:t>
            </a:r>
            <a:r>
              <a:rPr lang="en-US" sz="1800" b="0" dirty="0" err="1">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Galgenhof</a:t>
            </a: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 seem promising.</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r>
              <a:rPr lang="en-US" dirty="0"/>
              <a:t> </a:t>
            </a:r>
            <a:endParaRPr lang="de-DE" dirty="0"/>
          </a:p>
        </p:txBody>
      </p:sp>
    </p:spTree>
    <p:extLst>
      <p:ext uri="{BB962C8B-B14F-4D97-AF65-F5344CB8AC3E}">
        <p14:creationId xmlns:p14="http://schemas.microsoft.com/office/powerpoint/2010/main" val="2862219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Limitation</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
        <p:nvSpPr>
          <p:cNvPr id="3" name="Textfeld 2">
            <a:extLst>
              <a:ext uri="{FF2B5EF4-FFF2-40B4-BE49-F238E27FC236}">
                <a16:creationId xmlns:a16="http://schemas.microsoft.com/office/drawing/2014/main" id="{2A73C0C3-4CAA-4CEF-AD19-FBFF775D40A3}"/>
              </a:ext>
            </a:extLst>
          </p:cNvPr>
          <p:cNvSpPr txBox="1"/>
          <p:nvPr/>
        </p:nvSpPr>
        <p:spPr>
          <a:xfrm>
            <a:off x="616528" y="951779"/>
            <a:ext cx="10439400" cy="3606115"/>
          </a:xfrm>
          <a:prstGeom prst="rect">
            <a:avLst/>
          </a:prstGeom>
          <a:noFill/>
        </p:spPr>
        <p:txBody>
          <a:bodyPr wrap="square" rtlCol="0">
            <a:spAutoFit/>
          </a:bodyPr>
          <a:lstStyle/>
          <a:p>
            <a:endParaRPr lang="de-DE" dirty="0"/>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A point of improvement would be full access to the foursquare library, in order to escape current limitations. Furthermore, foursquare doesn't represent the full amount of venues, since many venues are not on the listed. Therefore, another map could be utilized such as Google map or Open street map. Moreover, districts have a complex geometry, thus defining the closest venues within the certain radius brings additional error to our analysis.</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Lastly, the income and therefore purchasing power of the population was not publicly available by cluster. Adding this feature would greatly improve the model.</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r>
              <a:rPr lang="en-US" dirty="0"/>
              <a:t> </a:t>
            </a:r>
            <a:endParaRPr lang="de-DE" dirty="0"/>
          </a:p>
        </p:txBody>
      </p:sp>
    </p:spTree>
    <p:extLst>
      <p:ext uri="{BB962C8B-B14F-4D97-AF65-F5344CB8AC3E}">
        <p14:creationId xmlns:p14="http://schemas.microsoft.com/office/powerpoint/2010/main" val="321138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4328527" y="3029516"/>
            <a:ext cx="10439400" cy="5078313"/>
          </a:xfrm>
          <a:prstGeom prst="rect">
            <a:avLst/>
          </a:prstGeom>
          <a:noFill/>
        </p:spPr>
        <p:txBody>
          <a:bodyPr wrap="square" rtlCol="0">
            <a:spAutoFit/>
          </a:bodyPr>
          <a:lstStyle/>
          <a:p>
            <a:r>
              <a:rPr lang="de-DE" sz="5400" b="1" dirty="0" err="1"/>
              <a:t>Thank</a:t>
            </a:r>
            <a:r>
              <a:rPr lang="de-DE" sz="5400" b="1" dirty="0"/>
              <a:t> </a:t>
            </a:r>
            <a:r>
              <a:rPr lang="de-DE" sz="5400" b="1" dirty="0" err="1"/>
              <a:t>you</a:t>
            </a:r>
            <a:r>
              <a:rPr lang="de-DE" sz="5400" b="1" dirty="0"/>
              <a:t>!</a:t>
            </a:r>
            <a:endParaRPr lang="en-US" sz="5400" b="1" dirty="0"/>
          </a:p>
          <a:p>
            <a:pPr marL="285750" indent="-285750">
              <a:buFont typeface="Arial" panose="020B0604020202020204" pitchFamily="34" charset="0"/>
              <a:buChar char="•"/>
            </a:pPr>
            <a:endParaRPr lang="en-US" sz="5400" b="1" dirty="0"/>
          </a:p>
          <a:p>
            <a:pPr marL="285750" indent="-285750">
              <a:buFont typeface="Arial" panose="020B0604020202020204" pitchFamily="34" charset="0"/>
              <a:buChar char="•"/>
            </a:pPr>
            <a:endParaRPr lang="en-US" sz="5400" b="1" dirty="0"/>
          </a:p>
          <a:p>
            <a:endParaRPr lang="en-US" sz="5400" b="1" dirty="0">
              <a:solidFill>
                <a:srgbClr val="FF0000"/>
              </a:solidFill>
            </a:endParaRPr>
          </a:p>
          <a:p>
            <a:endParaRPr lang="de-DE" sz="5400" b="1" dirty="0"/>
          </a:p>
          <a:p>
            <a:r>
              <a:rPr lang="en-US" sz="5400" b="1" dirty="0"/>
              <a:t> </a:t>
            </a:r>
            <a:endParaRPr lang="de-DE" sz="5400"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
        <p:nvSpPr>
          <p:cNvPr id="5" name="Titel 4"/>
          <p:cNvSpPr>
            <a:spLocks noGrp="1"/>
          </p:cNvSpPr>
          <p:nvPr>
            <p:ph type="title"/>
          </p:nvPr>
        </p:nvSpPr>
        <p:spPr/>
        <p:txBody>
          <a:bodyPr/>
          <a:lstStyle/>
          <a:p>
            <a:endParaRPr lang="de-DE"/>
          </a:p>
        </p:txBody>
      </p:sp>
    </p:spTree>
    <p:extLst>
      <p:ext uri="{BB962C8B-B14F-4D97-AF65-F5344CB8AC3E}">
        <p14:creationId xmlns:p14="http://schemas.microsoft.com/office/powerpoint/2010/main" val="92036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err="1"/>
              <a:t>What</a:t>
            </a:r>
            <a:r>
              <a:rPr lang="de-DE" b="1" dirty="0"/>
              <a:t> was </a:t>
            </a:r>
            <a:r>
              <a:rPr lang="de-DE" b="1" dirty="0" err="1"/>
              <a:t>analyzed</a:t>
            </a:r>
            <a:r>
              <a:rPr lang="de-DE" b="1" dirty="0"/>
              <a:t>?</a:t>
            </a:r>
            <a:endParaRPr lang="de-DE" dirty="0"/>
          </a:p>
        </p:txBody>
      </p:sp>
      <p:sp>
        <p:nvSpPr>
          <p:cNvPr id="3" name="Textfeld 2"/>
          <p:cNvSpPr txBox="1"/>
          <p:nvPr/>
        </p:nvSpPr>
        <p:spPr>
          <a:xfrm>
            <a:off x="914400" y="1690688"/>
            <a:ext cx="10439400" cy="4021614"/>
          </a:xfrm>
          <a:prstGeom prst="rect">
            <a:avLst/>
          </a:prstGeom>
          <a:noFill/>
        </p:spPr>
        <p:txBody>
          <a:bodyPr wrap="square" rtlCol="0">
            <a:spAutoFit/>
          </a:bodyPr>
          <a:lstStyle/>
          <a:p>
            <a:pPr algn="just"/>
            <a:endParaRPr lang="de-DE" dirty="0"/>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Nuremberg Metropolitan Region comprises 3.5 million people on 21,800 square kilometers. It consists of the cities of Nuremberg, </a:t>
            </a:r>
            <a:r>
              <a:rPr lang="en-US" sz="1800" b="0" dirty="0" err="1">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Fürth</a:t>
            </a: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 Erlangen, Bayreuth and Bamberg and is one of Germany’s strongest economic areas. Due to a decline in historically prevalent industry, such as consumer electronics the area has lacked behind in economic development compared to other more famous German regions, such as Munich or Stuttgart. </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However, this is also means that real estate and wages are lower compared to its contemporaries. Thus, potential investors find a large pool of well-educated workers, consumers and relatively cheap real estate.</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algn="just"/>
            <a:r>
              <a:rPr lang="en-US" dirty="0"/>
              <a:t> </a:t>
            </a:r>
            <a:endParaRPr lang="de-DE"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Tree>
    <p:extLst>
      <p:ext uri="{BB962C8B-B14F-4D97-AF65-F5344CB8AC3E}">
        <p14:creationId xmlns:p14="http://schemas.microsoft.com/office/powerpoint/2010/main" val="356766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Business Understanding &amp; Problem</a:t>
            </a:r>
            <a:endParaRPr lang="de-DE" dirty="0"/>
          </a:p>
        </p:txBody>
      </p:sp>
      <p:sp>
        <p:nvSpPr>
          <p:cNvPr id="3" name="Textfeld 2"/>
          <p:cNvSpPr txBox="1"/>
          <p:nvPr/>
        </p:nvSpPr>
        <p:spPr>
          <a:xfrm>
            <a:off x="838200" y="1690688"/>
            <a:ext cx="10439400" cy="4929555"/>
          </a:xfrm>
          <a:prstGeom prst="rect">
            <a:avLst/>
          </a:prstGeom>
          <a:noFill/>
        </p:spPr>
        <p:txBody>
          <a:bodyPr wrap="square" rtlCol="0">
            <a:spAutoFit/>
          </a:bodyPr>
          <a:lstStyle/>
          <a:p>
            <a:endParaRPr lang="de-DE" dirty="0"/>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optimal location for an investor would maximize population density, while minimizing real estate prices and competition. These values vary significantly from district to district and from city to city.</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Therefore, we want to create a map, which charts all areas according to its real estate values, population and venue density. The features targeted in this model are the following:</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gn="just">
              <a:lnSpc>
                <a:spcPct val="150000"/>
              </a:lnSpc>
              <a:spcBef>
                <a:spcPts val="200"/>
              </a:spcBef>
              <a:buFont typeface="Symbol" panose="05050102010706020507" pitchFamily="18" charset="2"/>
              <a:buChar char=""/>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density of competitors (number of venues)</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gn="just">
              <a:lnSpc>
                <a:spcPct val="150000"/>
              </a:lnSpc>
              <a:spcBef>
                <a:spcPts val="200"/>
              </a:spcBef>
              <a:buFont typeface="Symbol" panose="05050102010706020507" pitchFamily="18" charset="2"/>
              <a:buChar char=""/>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Investment expenses (Average price per SQM)</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gn="just">
              <a:lnSpc>
                <a:spcPct val="150000"/>
              </a:lnSpc>
              <a:spcBef>
                <a:spcPts val="200"/>
              </a:spcBef>
              <a:buFont typeface="Symbol" panose="05050102010706020507" pitchFamily="18" charset="2"/>
              <a:buChar char=""/>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Potential customers (total population &amp; population density)</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algn="just"/>
            <a:endParaRPr lang="en-US" dirty="0"/>
          </a:p>
          <a:p>
            <a:pPr marL="342900" indent="-342900" algn="just">
              <a:buFont typeface="+mj-lt"/>
              <a:buAutoNum type="arabicPeriod"/>
            </a:pPr>
            <a:endParaRPr lang="de-DE" dirty="0"/>
          </a:p>
          <a:p>
            <a:endParaRPr lang="de-DE" dirty="0"/>
          </a:p>
          <a:p>
            <a:r>
              <a:rPr lang="en-US" dirty="0"/>
              <a:t> </a:t>
            </a:r>
            <a:endParaRPr lang="de-DE"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Tree>
    <p:extLst>
      <p:ext uri="{BB962C8B-B14F-4D97-AF65-F5344CB8AC3E}">
        <p14:creationId xmlns:p14="http://schemas.microsoft.com/office/powerpoint/2010/main" val="234730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Data Description</a:t>
            </a:r>
          </a:p>
        </p:txBody>
      </p:sp>
      <p:sp>
        <p:nvSpPr>
          <p:cNvPr id="3" name="Textfeld 2"/>
          <p:cNvSpPr txBox="1"/>
          <p:nvPr/>
        </p:nvSpPr>
        <p:spPr>
          <a:xfrm>
            <a:off x="838200" y="1690688"/>
            <a:ext cx="10439400" cy="5611793"/>
          </a:xfrm>
          <a:prstGeom prst="rect">
            <a:avLst/>
          </a:prstGeom>
          <a:noFill/>
        </p:spPr>
        <p:txBody>
          <a:bodyPr wrap="square" rtlCol="0">
            <a:spAutoFit/>
          </a:bodyPr>
          <a:lstStyle/>
          <a:p>
            <a:endParaRPr lang="de-DE" dirty="0"/>
          </a:p>
          <a:p>
            <a:pPr indent="228600">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following data sources were identified to tackle the business problem:</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nSpc>
                <a:spcPct val="150000"/>
              </a:lnSpc>
              <a:spcBef>
                <a:spcPts val="200"/>
              </a:spcBef>
              <a:buFont typeface="Symbol" panose="05050102010706020507" pitchFamily="18" charset="2"/>
              <a:buChar char=""/>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number of venues within the certain radius of each district (</a:t>
            </a:r>
            <a:r>
              <a:rPr lang="en-US" sz="1800" b="0" dirty="0" err="1">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Foresquare</a:t>
            </a: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 API)</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nSpc>
                <a:spcPct val="150000"/>
              </a:lnSpc>
              <a:spcBef>
                <a:spcPts val="200"/>
              </a:spcBef>
              <a:buFont typeface="Symbol" panose="05050102010706020507" pitchFamily="18" charset="2"/>
              <a:buChar char=""/>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net income per citizen per district. Source: </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685800">
              <a:lnSpc>
                <a:spcPct val="150000"/>
              </a:lnSpc>
              <a:spcBef>
                <a:spcPts val="200"/>
              </a:spcBef>
            </a:pPr>
            <a:r>
              <a:rPr lang="en-US" sz="1800" b="0" u="sng" dirty="0">
                <a:solidFill>
                  <a:srgbClr val="000000"/>
                </a:solidFill>
                <a:effectLst/>
                <a:latin typeface="Arial" panose="020B0604020202020204" pitchFamily="34" charset="0"/>
                <a:ea typeface="Calibri" panose="020F0502020204030204" pitchFamily="34" charset="0"/>
                <a:cs typeface="Calibri Light" panose="020F0302020204030204" pitchFamily="34" charset="0"/>
                <a:hlinkClick r:id="rId2"/>
              </a:rPr>
              <a:t>http://www.boeckler.de/pdf/wsi_vm_verfuegbare_einkommen.xlsx</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nSpc>
                <a:spcPct val="150000"/>
              </a:lnSpc>
              <a:spcBef>
                <a:spcPts val="200"/>
              </a:spcBef>
              <a:buFont typeface="Symbol" panose="05050102010706020507" pitchFamily="18" charset="2"/>
              <a:buChar char=""/>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population and the population density of the district. Source: </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685800">
              <a:lnSpc>
                <a:spcPct val="150000"/>
              </a:lnSpc>
              <a:spcBef>
                <a:spcPts val="200"/>
              </a:spcBef>
            </a:pPr>
            <a:r>
              <a:rPr lang="en-US" sz="1800" b="0" u="sng" dirty="0">
                <a:solidFill>
                  <a:srgbClr val="000000"/>
                </a:solidFill>
                <a:effectLst/>
                <a:latin typeface="Arial" panose="020B0604020202020204" pitchFamily="34" charset="0"/>
                <a:ea typeface="Calibri" panose="020F0502020204030204" pitchFamily="34" charset="0"/>
                <a:cs typeface="Calibri Light" panose="020F0302020204030204" pitchFamily="34" charset="0"/>
                <a:hlinkClick r:id="rId3"/>
              </a:rPr>
              <a:t>http://www.daten.statistik.nuernberg.de/geoinf/ia_bezirksatlas/atlas.html</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nSpc>
                <a:spcPct val="150000"/>
              </a:lnSpc>
              <a:spcBef>
                <a:spcPts val="200"/>
              </a:spcBef>
              <a:buFont typeface="Symbol" panose="05050102010706020507" pitchFamily="18" charset="2"/>
              <a:buChar char=""/>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housing prices per district. Source: </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685800">
              <a:lnSpc>
                <a:spcPct val="150000"/>
              </a:lnSpc>
              <a:spcBef>
                <a:spcPts val="200"/>
              </a:spcBef>
            </a:pPr>
            <a:r>
              <a:rPr lang="en-US" sz="1800" b="0" u="sng" dirty="0">
                <a:solidFill>
                  <a:srgbClr val="000000"/>
                </a:solidFill>
                <a:effectLst/>
                <a:latin typeface="Arial" panose="020B0604020202020204" pitchFamily="34" charset="0"/>
                <a:ea typeface="Calibri" panose="020F0502020204030204" pitchFamily="34" charset="0"/>
                <a:cs typeface="Calibri Light" panose="020F0302020204030204" pitchFamily="34" charset="0"/>
                <a:hlinkClick r:id="rId4"/>
              </a:rPr>
              <a:t>https://www.wohnungsboerse.net/mietspiegel-Nuernberg/2176</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342900" lvl="0" indent="-342900">
              <a:lnSpc>
                <a:spcPct val="150000"/>
              </a:lnSpc>
              <a:spcBef>
                <a:spcPts val="200"/>
              </a:spcBef>
              <a:buFont typeface="Symbol" panose="05050102010706020507" pitchFamily="18" charset="2"/>
              <a:buChar char=""/>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The coordinates of each district. Source: Open Street Map </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685800">
              <a:lnSpc>
                <a:spcPct val="150000"/>
              </a:lnSpc>
              <a:spcBef>
                <a:spcPts val="200"/>
              </a:spcBef>
            </a:pPr>
            <a:r>
              <a:rPr lang="en-US" sz="1800" b="0" u="sng"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hlinkClick r:id="rId5"/>
              </a:rPr>
              <a:t>https://nominatim.openstreetmap.org/ui/search.html?q=nuremberg</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endParaRPr lang="en-US" dirty="0">
              <a:solidFill>
                <a:srgbClr val="FF0000"/>
              </a:solidFill>
            </a:endParaRPr>
          </a:p>
          <a:p>
            <a:endParaRPr lang="de-DE" dirty="0"/>
          </a:p>
          <a:p>
            <a:r>
              <a:rPr lang="en-US" dirty="0"/>
              <a:t> </a:t>
            </a:r>
            <a:endParaRPr lang="de-DE"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spTree>
    <p:extLst>
      <p:ext uri="{BB962C8B-B14F-4D97-AF65-F5344CB8AC3E}">
        <p14:creationId xmlns:p14="http://schemas.microsoft.com/office/powerpoint/2010/main" val="278500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Data Set</a:t>
            </a:r>
          </a:p>
        </p:txBody>
      </p:sp>
      <p:sp>
        <p:nvSpPr>
          <p:cNvPr id="3" name="Textfeld 2"/>
          <p:cNvSpPr txBox="1"/>
          <p:nvPr/>
        </p:nvSpPr>
        <p:spPr>
          <a:xfrm>
            <a:off x="764309" y="1191924"/>
            <a:ext cx="10439400" cy="2056973"/>
          </a:xfrm>
          <a:prstGeom prst="rect">
            <a:avLst/>
          </a:prstGeom>
          <a:noFill/>
        </p:spPr>
        <p:txBody>
          <a:bodyPr wrap="square" rtlCol="0">
            <a:spAutoFit/>
          </a:bodyPr>
          <a:lstStyle/>
          <a:p>
            <a:endParaRPr lang="de-DE" dirty="0"/>
          </a:p>
          <a:p>
            <a:pPr marL="228600" algn="just">
              <a:lnSpc>
                <a:spcPct val="150000"/>
              </a:lnSpc>
              <a:spcBef>
                <a:spcPts val="200"/>
              </a:spcBef>
            </a:pPr>
            <a:r>
              <a:rPr lang="en-US" sz="1800" b="0" dirty="0">
                <a:solidFill>
                  <a:srgbClr val="000000"/>
                </a:solidFill>
                <a:effectLst/>
                <a:latin typeface="Arial" panose="020B0604020202020204" pitchFamily="34" charset="0"/>
                <a:ea typeface="Times New Roman" panose="02020603050405020304" pitchFamily="18" charset="0"/>
                <a:cs typeface="Calibri Light" panose="020F0302020204030204" pitchFamily="34" charset="0"/>
              </a:rPr>
              <a:t>After cleaning and preparing the data, the following data frame (master) was created, by merging either on the district or on the name of the Borough:</a:t>
            </a:r>
            <a:endParaRPr lang="en-GB" sz="1800" b="1"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endParaRPr lang="en-US" dirty="0">
              <a:solidFill>
                <a:srgbClr val="FF0000"/>
              </a:solidFill>
            </a:endParaRPr>
          </a:p>
          <a:p>
            <a:endParaRPr lang="de-DE" dirty="0"/>
          </a:p>
          <a:p>
            <a:r>
              <a:rPr lang="en-US" dirty="0"/>
              <a:t> </a:t>
            </a:r>
            <a:endParaRPr lang="de-DE"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pic>
        <p:nvPicPr>
          <p:cNvPr id="5" name="Grafik 3">
            <a:extLst>
              <a:ext uri="{FF2B5EF4-FFF2-40B4-BE49-F238E27FC236}">
                <a16:creationId xmlns:a16="http://schemas.microsoft.com/office/drawing/2014/main" id="{9532FA34-6A60-496C-81B7-CCBE75FC2E68}"/>
              </a:ext>
            </a:extLst>
          </p:cNvPr>
          <p:cNvPicPr/>
          <p:nvPr/>
        </p:nvPicPr>
        <p:blipFill>
          <a:blip r:embed="rId2"/>
          <a:stretch>
            <a:fillRect/>
          </a:stretch>
        </p:blipFill>
        <p:spPr>
          <a:xfrm>
            <a:off x="1126837" y="2517486"/>
            <a:ext cx="10300854" cy="3790950"/>
          </a:xfrm>
          <a:prstGeom prst="rect">
            <a:avLst/>
          </a:prstGeom>
          <a:ln w="12700">
            <a:solidFill>
              <a:schemeClr val="tx1"/>
            </a:solidFill>
          </a:ln>
        </p:spPr>
      </p:pic>
    </p:spTree>
    <p:extLst>
      <p:ext uri="{BB962C8B-B14F-4D97-AF65-F5344CB8AC3E}">
        <p14:creationId xmlns:p14="http://schemas.microsoft.com/office/powerpoint/2010/main" val="235531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a:t>Data Set</a:t>
            </a:r>
          </a:p>
        </p:txBody>
      </p:sp>
      <p:sp>
        <p:nvSpPr>
          <p:cNvPr id="3" name="Textfeld 2"/>
          <p:cNvSpPr txBox="1"/>
          <p:nvPr/>
        </p:nvSpPr>
        <p:spPr>
          <a:xfrm>
            <a:off x="616528" y="951779"/>
            <a:ext cx="10439400" cy="2610971"/>
          </a:xfrm>
          <a:prstGeom prst="rect">
            <a:avLst/>
          </a:prstGeom>
          <a:noFill/>
        </p:spPr>
        <p:txBody>
          <a:bodyPr wrap="square" rtlCol="0">
            <a:spAutoFit/>
          </a:bodyPr>
          <a:lstStyle/>
          <a:p>
            <a:endParaRPr lang="de-DE" dirty="0"/>
          </a:p>
          <a:p>
            <a:pPr marL="228600" algn="just">
              <a:lnSpc>
                <a:spcPct val="150000"/>
              </a:lnSpc>
              <a:spcBef>
                <a:spcPts val="200"/>
              </a:spcBef>
            </a:pPr>
            <a:r>
              <a:rPr lang="en-US" sz="1800" dirty="0">
                <a:effectLst/>
                <a:latin typeface="Arial" panose="020B0604020202020204" pitchFamily="34" charset="0"/>
                <a:ea typeface="Calibri" panose="020F0502020204030204" pitchFamily="34" charset="0"/>
              </a:rPr>
              <a:t>The Foursquare API to explore the boroughs and segment them. I designed the limit as 300 venues and the radius of 500 meter for each borough from their given latitude and longitude information’s. Here is a head of the list Venues name, category, and latitude and longitude information’s from the Foursquare API:</a:t>
            </a:r>
            <a:endParaRPr lang="en-US" dirty="0">
              <a:solidFill>
                <a:srgbClr val="FF0000"/>
              </a:solidFill>
            </a:endParaRPr>
          </a:p>
          <a:p>
            <a:endParaRPr lang="de-DE" dirty="0"/>
          </a:p>
          <a:p>
            <a:r>
              <a:rPr lang="en-US" dirty="0"/>
              <a:t> </a:t>
            </a:r>
            <a:endParaRPr lang="de-DE"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pic>
        <p:nvPicPr>
          <p:cNvPr id="6" name="Grafik 2">
            <a:extLst>
              <a:ext uri="{FF2B5EF4-FFF2-40B4-BE49-F238E27FC236}">
                <a16:creationId xmlns:a16="http://schemas.microsoft.com/office/drawing/2014/main" id="{282440F9-C8D7-402C-B595-107503043032}"/>
              </a:ext>
            </a:extLst>
          </p:cNvPr>
          <p:cNvPicPr/>
          <p:nvPr/>
        </p:nvPicPr>
        <p:blipFill>
          <a:blip r:embed="rId2">
            <a:extLst>
              <a:ext uri="{28A0092B-C50C-407E-A947-70E740481C1C}">
                <a14:useLocalDpi xmlns:a14="http://schemas.microsoft.com/office/drawing/2010/main" val="0"/>
              </a:ext>
            </a:extLst>
          </a:blip>
          <a:stretch>
            <a:fillRect/>
          </a:stretch>
        </p:blipFill>
        <p:spPr>
          <a:xfrm>
            <a:off x="838200" y="3029516"/>
            <a:ext cx="5532120" cy="3158848"/>
          </a:xfrm>
          <a:prstGeom prst="rect">
            <a:avLst/>
          </a:prstGeom>
          <a:ln w="12700">
            <a:solidFill>
              <a:schemeClr val="tx1"/>
            </a:solidFill>
          </a:ln>
        </p:spPr>
      </p:pic>
      <p:pic>
        <p:nvPicPr>
          <p:cNvPr id="7" name="Picture 6">
            <a:extLst>
              <a:ext uri="{FF2B5EF4-FFF2-40B4-BE49-F238E27FC236}">
                <a16:creationId xmlns:a16="http://schemas.microsoft.com/office/drawing/2014/main" id="{C0E788A0-5664-4302-AB73-6B6D3E0F9DBB}"/>
              </a:ext>
            </a:extLst>
          </p:cNvPr>
          <p:cNvPicPr/>
          <p:nvPr/>
        </p:nvPicPr>
        <p:blipFill>
          <a:blip r:embed="rId3">
            <a:extLst>
              <a:ext uri="{28A0092B-C50C-407E-A947-70E740481C1C}">
                <a14:useLocalDpi xmlns:a14="http://schemas.microsoft.com/office/drawing/2010/main" val="0"/>
              </a:ext>
            </a:extLst>
          </a:blip>
          <a:stretch>
            <a:fillRect/>
          </a:stretch>
        </p:blipFill>
        <p:spPr>
          <a:xfrm>
            <a:off x="6370320" y="3027707"/>
            <a:ext cx="5534025" cy="3158848"/>
          </a:xfrm>
          <a:prstGeom prst="rect">
            <a:avLst/>
          </a:prstGeom>
          <a:ln>
            <a:solidFill>
              <a:schemeClr val="tx1"/>
            </a:solidFill>
          </a:ln>
        </p:spPr>
      </p:pic>
    </p:spTree>
    <p:extLst>
      <p:ext uri="{BB962C8B-B14F-4D97-AF65-F5344CB8AC3E}">
        <p14:creationId xmlns:p14="http://schemas.microsoft.com/office/powerpoint/2010/main" val="134924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Exploratory Data Analysis (1)</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pic>
        <p:nvPicPr>
          <p:cNvPr id="6" name="Grafik 5" descr="C:\Users\SpangenbergP\AppData\Local\Microsoft\Windows\INetCache\Content.MSO\75B6CB86.tmp">
            <a:extLst>
              <a:ext uri="{FF2B5EF4-FFF2-40B4-BE49-F238E27FC236}">
                <a16:creationId xmlns:a16="http://schemas.microsoft.com/office/drawing/2014/main" id="{85793E44-3C92-4AF2-972B-02E7B738E2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3709" y="1422400"/>
            <a:ext cx="10104581" cy="5070475"/>
          </a:xfrm>
          <a:prstGeom prst="rect">
            <a:avLst/>
          </a:prstGeom>
          <a:noFill/>
          <a:ln>
            <a:noFill/>
          </a:ln>
        </p:spPr>
      </p:pic>
    </p:spTree>
    <p:extLst>
      <p:ext uri="{BB962C8B-B14F-4D97-AF65-F5344CB8AC3E}">
        <p14:creationId xmlns:p14="http://schemas.microsoft.com/office/powerpoint/2010/main" val="379158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Exploratory Data Analysis (2)</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pic>
        <p:nvPicPr>
          <p:cNvPr id="5" name="Grafik 6" descr="C:\Users\SpangenbergP\AppData\Local\Microsoft\Windows\INetCache\Content.MSO\F639E984.tmp">
            <a:extLst>
              <a:ext uri="{FF2B5EF4-FFF2-40B4-BE49-F238E27FC236}">
                <a16:creationId xmlns:a16="http://schemas.microsoft.com/office/drawing/2014/main" id="{71356724-D783-4DAF-A6F3-D00F2EDB740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2563"/>
            <a:ext cx="10515600" cy="5040312"/>
          </a:xfrm>
          <a:prstGeom prst="rect">
            <a:avLst/>
          </a:prstGeom>
          <a:noFill/>
          <a:ln>
            <a:noFill/>
          </a:ln>
        </p:spPr>
      </p:pic>
    </p:spTree>
    <p:extLst>
      <p:ext uri="{BB962C8B-B14F-4D97-AF65-F5344CB8AC3E}">
        <p14:creationId xmlns:p14="http://schemas.microsoft.com/office/powerpoint/2010/main" val="259642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b="1" dirty="0">
                <a:effectLst/>
                <a:ea typeface="Calibri" panose="020F0502020204030204" pitchFamily="34" charset="0"/>
              </a:rPr>
              <a:t>Exploratory Data Analysis (3)</a:t>
            </a:r>
            <a:endParaRPr lang="de-DE" b="1" dirty="0"/>
          </a:p>
        </p:txBody>
      </p:sp>
      <p:sp>
        <p:nvSpPr>
          <p:cNvPr id="4" name="Rechteck 3"/>
          <p:cNvSpPr/>
          <p:nvPr/>
        </p:nvSpPr>
        <p:spPr>
          <a:xfrm>
            <a:off x="838200" y="2614018"/>
            <a:ext cx="10515600" cy="415498"/>
          </a:xfrm>
          <a:prstGeom prst="rect">
            <a:avLst/>
          </a:prstGeom>
        </p:spPr>
        <p:txBody>
          <a:bodyPr wrap="square">
            <a:spAutoFit/>
          </a:bodyPr>
          <a:lstStyle/>
          <a:p>
            <a:endParaRPr lang="de-DE" sz="1050" b="0" i="0" u="none" strike="noStrike" baseline="0" dirty="0">
              <a:solidFill>
                <a:srgbClr val="000000"/>
              </a:solidFill>
              <a:latin typeface="Arial" panose="020B0604020202020204" pitchFamily="34" charset="0"/>
            </a:endParaRPr>
          </a:p>
          <a:p>
            <a:endParaRPr lang="de-DE" sz="1050" b="0" i="0" u="none" strike="noStrike" baseline="0" dirty="0">
              <a:latin typeface="Arial" panose="020B0604020202020204" pitchFamily="34" charset="0"/>
            </a:endParaRPr>
          </a:p>
        </p:txBody>
      </p:sp>
      <p:pic>
        <p:nvPicPr>
          <p:cNvPr id="5" name="Picture 4">
            <a:extLst>
              <a:ext uri="{FF2B5EF4-FFF2-40B4-BE49-F238E27FC236}">
                <a16:creationId xmlns:a16="http://schemas.microsoft.com/office/drawing/2014/main" id="{3AC0F6C2-4EF8-4AF4-A293-30331355ECF5}"/>
              </a:ext>
            </a:extLst>
          </p:cNvPr>
          <p:cNvPicPr/>
          <p:nvPr/>
        </p:nvPicPr>
        <p:blipFill>
          <a:blip r:embed="rId2">
            <a:extLst>
              <a:ext uri="{28A0092B-C50C-407E-A947-70E740481C1C}">
                <a14:useLocalDpi xmlns:a14="http://schemas.microsoft.com/office/drawing/2010/main" val="0"/>
              </a:ext>
            </a:extLst>
          </a:blip>
          <a:stretch>
            <a:fillRect/>
          </a:stretch>
        </p:blipFill>
        <p:spPr>
          <a:xfrm>
            <a:off x="838200" y="1897697"/>
            <a:ext cx="10515600" cy="4595178"/>
          </a:xfrm>
          <a:prstGeom prst="rect">
            <a:avLst/>
          </a:prstGeom>
        </p:spPr>
      </p:pic>
    </p:spTree>
    <p:extLst>
      <p:ext uri="{BB962C8B-B14F-4D97-AF65-F5344CB8AC3E}">
        <p14:creationId xmlns:p14="http://schemas.microsoft.com/office/powerpoint/2010/main" val="28072609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Symbol</vt:lpstr>
      <vt:lpstr>Office</vt:lpstr>
      <vt:lpstr>PowerPoint Presentation</vt:lpstr>
      <vt:lpstr>What was analyzed?</vt:lpstr>
      <vt:lpstr>Business Understanding &amp; Problem</vt:lpstr>
      <vt:lpstr>Data Description</vt:lpstr>
      <vt:lpstr>Data Set</vt:lpstr>
      <vt:lpstr>Data Set</vt:lpstr>
      <vt:lpstr>Exploratory Data Analysis (1)</vt:lpstr>
      <vt:lpstr>Exploratory Data Analysis (2)</vt:lpstr>
      <vt:lpstr>Exploratory Data Analysis (3)</vt:lpstr>
      <vt:lpstr>Clustering</vt:lpstr>
      <vt:lpstr>Applying Clustering to the Map of Nürnberg</vt:lpstr>
      <vt:lpstr>Analyzing the Clusters (1)</vt:lpstr>
      <vt:lpstr>Analyzing the Clusters (2)</vt:lpstr>
      <vt:lpstr>Conclusion</vt:lpstr>
      <vt:lpstr>Limitation</vt:lpstr>
      <vt:lpstr>PowerPoint Presentation</vt:lpstr>
    </vt:vector>
  </TitlesOfParts>
  <Company>Diehl Informatik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SPANGENBERG</dc:creator>
  <cp:lastModifiedBy>Phil</cp:lastModifiedBy>
  <cp:revision>31</cp:revision>
  <dcterms:created xsi:type="dcterms:W3CDTF">2020-03-02T15:36:31Z</dcterms:created>
  <dcterms:modified xsi:type="dcterms:W3CDTF">2020-09-23T19:04:40Z</dcterms:modified>
</cp:coreProperties>
</file>