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0" r:id="rId2"/>
  </p:sldMasterIdLst>
  <p:notesMasterIdLst>
    <p:notesMasterId r:id="rId11"/>
  </p:notesMasterIdLst>
  <p:sldIdLst>
    <p:sldId id="2158" r:id="rId3"/>
    <p:sldId id="2159" r:id="rId4"/>
    <p:sldId id="2074" r:id="rId5"/>
    <p:sldId id="2160" r:id="rId6"/>
    <p:sldId id="2161" r:id="rId7"/>
    <p:sldId id="2162" r:id="rId8"/>
    <p:sldId id="2164" r:id="rId9"/>
    <p:sldId id="21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30" userDrawn="1">
          <p15:clr>
            <a:srgbClr val="A4A3A4"/>
          </p15:clr>
        </p15:guide>
        <p15:guide id="2" pos="41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showGuides="1">
      <p:cViewPr>
        <p:scale>
          <a:sx n="75" d="100"/>
          <a:sy n="75" d="100"/>
        </p:scale>
        <p:origin x="510" y="-54"/>
      </p:cViewPr>
      <p:guideLst>
        <p:guide orient="horz" pos="3430"/>
        <p:guide pos="41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EDAD9-EB2C-418D-B8FE-3A2F1AB01D29}" type="datetimeFigureOut">
              <a:rPr lang="en-IN" smtClean="0"/>
              <a:t>08-04-2019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61208-7958-47E8-A471-0D603E3A2E44}" type="slidenum">
              <a:rPr lang="en-IN" smtClean="0"/>
              <a:t>‹#›</a:t>
            </a:fld>
            <a:endParaRPr lang="en-IN"/>
          </a:p>
        </p:txBody>
      </p:sp>
    </p:spTree>
    <p:extLst>
      <p:ext uri="{BB962C8B-B14F-4D97-AF65-F5344CB8AC3E}">
        <p14:creationId xmlns:p14="http://schemas.microsoft.com/office/powerpoint/2010/main" val="1457588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gathered an idea of what Data Visualization and Matplotlib is. Let us go ahead and see how to work with Matplotlib.</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2188F5C-9674-4DE7-A5AA-BA75CA923F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65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110829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353192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4104414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287699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2810368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210741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75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08"/>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67886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5" y="3231595"/>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5" y="4060176"/>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08023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646560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42227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6" y="2882745"/>
            <a:ext cx="4548553" cy="2872153"/>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09700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3"/>
            <a:ext cx="4008056" cy="5937596"/>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602">
                <a:defRPr sz="4000">
                  <a:solidFill>
                    <a:srgbClr val="FFFFFF"/>
                  </a:solidFill>
                  <a:effectLst>
                    <a:outerShdw blurRad="38100" dist="12700" dir="5400000" rotWithShape="0">
                      <a:srgbClr val="000000">
                        <a:alpha val="50000"/>
                      </a:srgbClr>
                    </a:outerShdw>
                  </a:effectLst>
                </a:defRPr>
              </a:pPr>
              <a:endParaRPr sz="5331" dirty="0">
                <a:latin typeface="Calibri Light"/>
              </a:endParaRPr>
            </a:p>
          </p:txBody>
        </p:sp>
      </p:grpSp>
      <p:sp>
        <p:nvSpPr>
          <p:cNvPr id="10" name="Marcador de imagen 14"/>
          <p:cNvSpPr>
            <a:spLocks noGrp="1"/>
          </p:cNvSpPr>
          <p:nvPr>
            <p:ph type="pic" sz="quarter" idx="13"/>
          </p:nvPr>
        </p:nvSpPr>
        <p:spPr>
          <a:xfrm>
            <a:off x="7128099" y="1077337"/>
            <a:ext cx="3574976" cy="4746204"/>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153071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509458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79"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41184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6"/>
            <a:ext cx="12192000" cy="4982305"/>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22077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5"/>
            <a:ext cx="12192000" cy="2930767"/>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415772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677521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7"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358054"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7" name="Marcador de imagen 16"/>
          <p:cNvSpPr>
            <a:spLocks noGrp="1"/>
          </p:cNvSpPr>
          <p:nvPr>
            <p:ph type="pic" sz="quarter" idx="14"/>
          </p:nvPr>
        </p:nvSpPr>
        <p:spPr>
          <a:xfrm>
            <a:off x="8091691"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426248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0"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2729961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8"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788879"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8305797"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935160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349070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6356999"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7" name="Marcador de imagen 6"/>
          <p:cNvSpPr>
            <a:spLocks noGrp="1"/>
          </p:cNvSpPr>
          <p:nvPr>
            <p:ph type="pic" sz="quarter" idx="15"/>
          </p:nvPr>
        </p:nvSpPr>
        <p:spPr>
          <a:xfrm>
            <a:off x="9222971"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728488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5114470"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15"/>
          <p:cNvSpPr>
            <a:spLocks noGrp="1"/>
          </p:cNvSpPr>
          <p:nvPr>
            <p:ph type="pic" sz="quarter" idx="15"/>
          </p:nvPr>
        </p:nvSpPr>
        <p:spPr>
          <a:xfrm>
            <a:off x="7359497"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2639645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8"/>
          <p:cNvSpPr>
            <a:spLocks noGrp="1"/>
          </p:cNvSpPr>
          <p:nvPr>
            <p:ph type="pic" sz="quarter" idx="13"/>
          </p:nvPr>
        </p:nvSpPr>
        <p:spPr>
          <a:xfrm>
            <a:off x="624418"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4"/>
          </p:nvPr>
        </p:nvSpPr>
        <p:spPr>
          <a:xfrm>
            <a:off x="609600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1" name="Marcador de imagen 10"/>
          <p:cNvSpPr>
            <a:spLocks noGrp="1"/>
          </p:cNvSpPr>
          <p:nvPr>
            <p:ph type="pic" sz="quarter" idx="15"/>
          </p:nvPr>
        </p:nvSpPr>
        <p:spPr>
          <a:xfrm>
            <a:off x="6096001"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744255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5"/>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1"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1"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7341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1050232" y="1656563"/>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105"/>
          <p:cNvSpPr>
            <a:spLocks noChangeAspect="1"/>
          </p:cNvSpPr>
          <p:nvPr userDrawn="1"/>
        </p:nvSpPr>
        <p:spPr>
          <a:xfrm>
            <a:off x="710333" y="2347948"/>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Text Placeholder 7"/>
          <p:cNvSpPr>
            <a:spLocks noGrp="1"/>
          </p:cNvSpPr>
          <p:nvPr>
            <p:ph type="body" sz="quarter" idx="65" hasCustomPrompt="1"/>
          </p:nvPr>
        </p:nvSpPr>
        <p:spPr>
          <a:xfrm>
            <a:off x="732028" y="230286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0"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6492164" y="1656563"/>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Oval 129"/>
          <p:cNvSpPr>
            <a:spLocks noChangeAspect="1"/>
          </p:cNvSpPr>
          <p:nvPr userDrawn="1"/>
        </p:nvSpPr>
        <p:spPr>
          <a:xfrm>
            <a:off x="6152265" y="2347948"/>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1" name="Text Placeholder 7"/>
          <p:cNvSpPr>
            <a:spLocks noGrp="1"/>
          </p:cNvSpPr>
          <p:nvPr>
            <p:ph type="body" sz="quarter" idx="67" hasCustomPrompt="1"/>
          </p:nvPr>
        </p:nvSpPr>
        <p:spPr>
          <a:xfrm>
            <a:off x="6173960" y="230286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2"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1050232" y="4182244"/>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4" name="Oval 146"/>
          <p:cNvSpPr>
            <a:spLocks noChangeAspect="1"/>
          </p:cNvSpPr>
          <p:nvPr userDrawn="1"/>
        </p:nvSpPr>
        <p:spPr>
          <a:xfrm>
            <a:off x="710333" y="4873630"/>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5" name="Text Placeholder 7"/>
          <p:cNvSpPr>
            <a:spLocks noGrp="1"/>
          </p:cNvSpPr>
          <p:nvPr>
            <p:ph type="body" sz="quarter" idx="72" hasCustomPrompt="1"/>
          </p:nvPr>
        </p:nvSpPr>
        <p:spPr>
          <a:xfrm>
            <a:off x="732028" y="482854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0"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6492164" y="4182244"/>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8" name="Oval 156"/>
          <p:cNvSpPr>
            <a:spLocks noChangeAspect="1"/>
          </p:cNvSpPr>
          <p:nvPr userDrawn="1"/>
        </p:nvSpPr>
        <p:spPr>
          <a:xfrm>
            <a:off x="6152265" y="4873630"/>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9" name="Text Placeholder 7"/>
          <p:cNvSpPr>
            <a:spLocks noGrp="1"/>
          </p:cNvSpPr>
          <p:nvPr>
            <p:ph type="body" sz="quarter" idx="77" hasCustomPrompt="1"/>
          </p:nvPr>
        </p:nvSpPr>
        <p:spPr>
          <a:xfrm>
            <a:off x="6173960" y="482854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2"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0032982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679467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6" y="989762"/>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8662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7" y="-706535"/>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164573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29"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6"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755121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5" y="959478"/>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vl1pPr>
          </a:lstStyle>
          <a:p>
            <a:endParaRPr lang="es-ES_tradnl" dirty="0"/>
          </a:p>
        </p:txBody>
      </p:sp>
      <p:sp>
        <p:nvSpPr>
          <p:cNvPr id="6"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853944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7"/>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488838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996833"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24"/>
          <p:cNvSpPr>
            <a:spLocks noChangeAspect="1"/>
          </p:cNvSpPr>
          <p:nvPr userDrawn="1"/>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Oval 29"/>
          <p:cNvSpPr>
            <a:spLocks noChangeAspect="1"/>
          </p:cNvSpPr>
          <p:nvPr userDrawn="1"/>
        </p:nvSpPr>
        <p:spPr>
          <a:xfrm>
            <a:off x="8334609"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8" name="Oval 34"/>
          <p:cNvSpPr>
            <a:spLocks noChangeAspect="1"/>
          </p:cNvSpPr>
          <p:nvPr userDrawn="1"/>
        </p:nvSpPr>
        <p:spPr>
          <a:xfrm>
            <a:off x="3873618" y="3114585"/>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9" name="Oval 36"/>
          <p:cNvSpPr>
            <a:spLocks noChangeAspect="1"/>
          </p:cNvSpPr>
          <p:nvPr userDrawn="1"/>
        </p:nvSpPr>
        <p:spPr>
          <a:xfrm>
            <a:off x="7514986" y="3114585"/>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3947171" y="311458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0" y="311458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6583994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954808" y="1980090"/>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3" name="Picture Placeholder 2"/>
          <p:cNvSpPr>
            <a:spLocks noGrp="1" noChangeAspect="1"/>
          </p:cNvSpPr>
          <p:nvPr>
            <p:ph type="pic" sz="quarter" idx="17"/>
          </p:nvPr>
        </p:nvSpPr>
        <p:spPr>
          <a:xfrm>
            <a:off x="858412"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858649"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8"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3228335"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3761934" y="1980090"/>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55"/>
          </p:nvPr>
        </p:nvSpPr>
        <p:spPr>
          <a:xfrm>
            <a:off x="3665537"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3610341"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6099319"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6525956" y="1980090"/>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7" name="Picture Placeholder 2"/>
          <p:cNvSpPr>
            <a:spLocks noGrp="1" noChangeAspect="1"/>
          </p:cNvSpPr>
          <p:nvPr>
            <p:ph type="pic" sz="quarter" idx="56"/>
          </p:nvPr>
        </p:nvSpPr>
        <p:spPr>
          <a:xfrm>
            <a:off x="6429560"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6374364"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3"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8811788"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9315796" y="1980090"/>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24" name="Picture Placeholder 2"/>
          <p:cNvSpPr>
            <a:spLocks noGrp="1" noChangeAspect="1"/>
          </p:cNvSpPr>
          <p:nvPr>
            <p:ph type="pic" sz="quarter" idx="57"/>
          </p:nvPr>
        </p:nvSpPr>
        <p:spPr>
          <a:xfrm>
            <a:off x="9219400"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9199956"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5"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9643805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589518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Edureka2">
    <p:bg>
      <p:bgPr>
        <a:solidFill>
          <a:schemeClr val="bg1"/>
        </a:solidFill>
        <a:effectLst/>
      </p:bgPr>
    </p:bg>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203200" y="302687"/>
            <a:ext cx="11802533"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39">
                <a:buClr>
                  <a:srgbClr val="000000"/>
                </a:buClr>
                <a:buFont typeface="Arial" pitchFamily="34" charset="0"/>
                <a:buNone/>
                <a:defRPr/>
              </a:pPr>
              <a:r>
                <a:rPr lang="en-US" sz="451"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sz="451"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gr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48553" y="3138600"/>
            <a:ext cx="2296599" cy="580800"/>
          </a:xfrm>
          <a:prstGeom prst="rect">
            <a:avLst/>
          </a:prstGeom>
        </p:spPr>
      </p:pic>
    </p:spTree>
    <p:extLst>
      <p:ext uri="{BB962C8B-B14F-4D97-AF65-F5344CB8AC3E}">
        <p14:creationId xmlns:p14="http://schemas.microsoft.com/office/powerpoint/2010/main" val="7618971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7923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Edureka1">
    <p:bg>
      <p:bgPr>
        <a:solidFill>
          <a:srgbClr val="095A82"/>
        </a:solidFill>
        <a:effectLst/>
      </p:bgPr>
    </p:bg>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203200" y="302687"/>
            <a:ext cx="11802533"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39">
                <a:buClr>
                  <a:srgbClr val="000000"/>
                </a:buClr>
                <a:buFont typeface="Arial" pitchFamily="34" charset="0"/>
                <a:buNone/>
                <a:defRPr/>
              </a:pPr>
              <a:r>
                <a:rPr lang="en-US" sz="451"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sz="451"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gr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46915" y="3138402"/>
            <a:ext cx="2298171" cy="581197"/>
          </a:xfrm>
          <a:prstGeom prst="rect">
            <a:avLst/>
          </a:prstGeom>
        </p:spPr>
      </p:pic>
    </p:spTree>
    <p:extLst>
      <p:ext uri="{BB962C8B-B14F-4D97-AF65-F5344CB8AC3E}">
        <p14:creationId xmlns:p14="http://schemas.microsoft.com/office/powerpoint/2010/main" val="3046518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Section Slide1">
    <p:bg>
      <p:bgPr>
        <a:solidFill>
          <a:srgbClr val="DCE3E4"/>
        </a:solidFill>
        <a:effectLst/>
      </p:bgPr>
    </p:bg>
    <p:spTree>
      <p:nvGrpSpPr>
        <p:cNvPr id="1" name=""/>
        <p:cNvGrpSpPr/>
        <p:nvPr/>
      </p:nvGrpSpPr>
      <p:grpSpPr>
        <a:xfrm>
          <a:off x="0" y="0"/>
          <a:ext cx="0" cy="0"/>
          <a:chOff x="0" y="0"/>
          <a:chExt cx="0" cy="0"/>
        </a:xfrm>
      </p:grpSpPr>
      <p:sp>
        <p:nvSpPr>
          <p:cNvPr id="4" name="Title_Gray_Number"/>
          <p:cNvSpPr>
            <a:spLocks noChangeArrowheads="1"/>
          </p:cNvSpPr>
          <p:nvPr userDrawn="1"/>
        </p:nvSpPr>
        <p:spPr bwMode="gray">
          <a:xfrm>
            <a:off x="9753603" y="-4984"/>
            <a:ext cx="1657351" cy="1465354"/>
          </a:xfrm>
          <a:prstGeom prst="rect">
            <a:avLst/>
          </a:prstGeom>
          <a:solidFill>
            <a:srgbClr val="095A82"/>
          </a:solidFill>
          <a:ln w="9525">
            <a:noFill/>
            <a:miter lim="800000"/>
            <a:headEnd/>
            <a:tailEnd/>
          </a:ln>
        </p:spPr>
        <p:txBody>
          <a:bodyPr lIns="16931" tIns="16931" rIns="16931" bIns="16931"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endParaRPr lang="en-US" sz="9300" b="1" dirty="0">
              <a:solidFill>
                <a:srgbClr val="DCE3E4"/>
              </a:solidFill>
              <a:latin typeface="Gill Sans" panose="020B0702020104020203" pitchFamily="34" charset="0"/>
              <a:cs typeface="Calibri" pitchFamily="34" charset="0"/>
            </a:endParaRPr>
          </a:p>
        </p:txBody>
      </p:sp>
      <p:grpSp>
        <p:nvGrpSpPr>
          <p:cNvPr id="5" name="Group 16" hidden="1"/>
          <p:cNvGrpSpPr>
            <a:grpSpLocks/>
          </p:cNvGrpSpPr>
          <p:nvPr userDrawn="1"/>
        </p:nvGrpSpPr>
        <p:grpSpPr bwMode="auto">
          <a:xfrm>
            <a:off x="203200" y="302687"/>
            <a:ext cx="11802533"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39">
                <a:buClr>
                  <a:srgbClr val="000000"/>
                </a:buClr>
                <a:buFont typeface="Arial" pitchFamily="34" charset="0"/>
                <a:buNone/>
                <a:defRPr/>
              </a:pPr>
              <a:r>
                <a:rPr lang="en-US" sz="451"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sz="451"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grpSp>
      <p:grpSp>
        <p:nvGrpSpPr>
          <p:cNvPr id="13" name="Flag Bottom"/>
          <p:cNvGrpSpPr>
            <a:grpSpLocks/>
          </p:cNvGrpSpPr>
          <p:nvPr userDrawn="1"/>
        </p:nvGrpSpPr>
        <p:grpSpPr bwMode="auto">
          <a:xfrm>
            <a:off x="9753603" y="1420152"/>
            <a:ext cx="1657351" cy="651933"/>
            <a:chOff x="6948488" y="1524000"/>
            <a:chExt cx="1609725" cy="653144"/>
          </a:xfrm>
          <a:solidFill>
            <a:srgbClr val="095A82"/>
          </a:solidFill>
        </p:grpSpPr>
        <p:sp>
          <p:nvSpPr>
            <p:cNvPr id="14" name="Right Triangle 13"/>
            <p:cNvSpPr/>
            <p:nvPr userDrawn="1"/>
          </p:nvSpPr>
          <p:spPr bwMode="auto">
            <a:xfrm flipV="1">
              <a:off x="6948488" y="1524000"/>
              <a:ext cx="859342" cy="653144"/>
            </a:xfrm>
            <a:prstGeom prst="rtTriangle">
              <a:avLst/>
            </a:prstGeom>
            <a:grp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sp>
          <p:nvSpPr>
            <p:cNvPr id="15" name="Right Triangle 14"/>
            <p:cNvSpPr/>
            <p:nvPr userDrawn="1"/>
          </p:nvSpPr>
          <p:spPr bwMode="auto">
            <a:xfrm flipH="1" flipV="1">
              <a:off x="7698871" y="1524000"/>
              <a:ext cx="859342" cy="653144"/>
            </a:xfrm>
            <a:prstGeom prst="rtTriangle">
              <a:avLst/>
            </a:prstGeom>
            <a:grp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grpSp>
      <p:sp>
        <p:nvSpPr>
          <p:cNvPr id="276483" name="Default_Title"/>
          <p:cNvSpPr>
            <a:spLocks noGrp="1" noChangeArrowheads="1"/>
          </p:cNvSpPr>
          <p:nvPr>
            <p:ph type="ctrTitle" hasCustomPrompt="1"/>
          </p:nvPr>
        </p:nvSpPr>
        <p:spPr>
          <a:xfrm>
            <a:off x="938784" y="3167600"/>
            <a:ext cx="10314432" cy="694944"/>
          </a:xfrm>
        </p:spPr>
        <p:txBody>
          <a:bodyPr anchor="b"/>
          <a:lstStyle>
            <a:lvl1pPr algn="ctr">
              <a:spcBef>
                <a:spcPct val="0"/>
              </a:spcBef>
              <a:defRPr sz="4800" baseline="0">
                <a:solidFill>
                  <a:schemeClr val="tx1"/>
                </a:solidFill>
              </a:defRPr>
            </a:lvl1pPr>
          </a:lstStyle>
          <a:p>
            <a:r>
              <a:rPr lang="en-US" dirty="0"/>
              <a:t>Add Topic/Demo Name</a:t>
            </a:r>
          </a:p>
        </p:txBody>
      </p:sp>
      <p:sp>
        <p:nvSpPr>
          <p:cNvPr id="16" name="Rectangle 15"/>
          <p:cNvSpPr/>
          <p:nvPr userDrawn="1"/>
        </p:nvSpPr>
        <p:spPr bwMode="auto">
          <a:xfrm>
            <a:off x="707136" y="6303237"/>
            <a:ext cx="1516869" cy="554763"/>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121920" tIns="60960" rIns="121920" bIns="60960" numCol="1" rtlCol="0" anchor="t" anchorCtr="0" compatLnSpc="1">
            <a:prstTxWarp prst="textNoShape">
              <a:avLst/>
            </a:prstTxWarp>
          </a:bodyPr>
          <a:lstStyle/>
          <a:p>
            <a:pPr marL="0" marR="0" indent="0" algn="ctr" defTabSz="228594"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dirty="0">
              <a:ln>
                <a:noFill/>
              </a:ln>
              <a:solidFill>
                <a:schemeClr val="tx1"/>
              </a:solidFill>
              <a:effectLst/>
              <a:latin typeface="Gill Sans" panose="020B0702020104020203" pitchFamily="34" charset="0"/>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1347" y="6450573"/>
            <a:ext cx="1028448" cy="260091"/>
          </a:xfrm>
          <a:prstGeom prst="rect">
            <a:avLst/>
          </a:prstGeom>
        </p:spPr>
      </p:pic>
      <p:sp>
        <p:nvSpPr>
          <p:cNvPr id="18" name="Slide_Copyright"/>
          <p:cNvSpPr>
            <a:spLocks noChangeArrowheads="1"/>
          </p:cNvSpPr>
          <p:nvPr userDrawn="1"/>
        </p:nvSpPr>
        <p:spPr bwMode="auto">
          <a:xfrm>
            <a:off x="7876351" y="6450575"/>
            <a:ext cx="4218283" cy="303712"/>
          </a:xfrm>
          <a:prstGeom prst="rect">
            <a:avLst/>
          </a:prstGeom>
          <a:noFill/>
          <a:ln w="9525">
            <a:noFill/>
            <a:miter lim="800000"/>
            <a:headEnd/>
            <a:tailEnd/>
          </a:ln>
          <a:effectLst/>
        </p:spPr>
        <p:txBody>
          <a:bodyPr wrap="none" lIns="121899" tIns="60949" rIns="121899" bIns="60949" anchor="ctr"/>
          <a:lstStyle/>
          <a:p>
            <a:pPr algn="r">
              <a:defRPr/>
            </a:pPr>
            <a:r>
              <a:rPr lang="en-US" sz="1100" dirty="0">
                <a:solidFill>
                  <a:srgbClr val="9F9F9F"/>
                </a:solidFill>
                <a:latin typeface="Gill Sans" panose="020B0702020104020203" pitchFamily="34" charset="0"/>
                <a:cs typeface="+mn-cs"/>
              </a:rPr>
              <a:t>Copyright © 2017, edureka and/or its affiliates. All rights reserved.</a:t>
            </a:r>
          </a:p>
        </p:txBody>
      </p:sp>
    </p:spTree>
    <p:extLst>
      <p:ext uri="{BB962C8B-B14F-4D97-AF65-F5344CB8AC3E}">
        <p14:creationId xmlns:p14="http://schemas.microsoft.com/office/powerpoint/2010/main" val="16722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79"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488218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9906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3"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174287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9" y="-706534"/>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181205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81"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141076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9"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5767103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1"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41236182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1"/>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19532447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6" y="3"/>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2331769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35339836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09"/>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151555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7"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0990053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6" y="3231596"/>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6" y="4060176"/>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5850959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Midle title ">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6AE94-3461-456F-8C4C-3B16980C46FD}"/>
              </a:ext>
            </a:extLst>
          </p:cNvPr>
          <p:cNvSpPr/>
          <p:nvPr userDrawn="1"/>
        </p:nvSpPr>
        <p:spPr>
          <a:xfrm>
            <a:off x="1" y="0"/>
            <a:ext cx="4122057" cy="6858000"/>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panose="02000000000000000000"/>
              <a:ea typeface="+mn-ea"/>
              <a:cs typeface="+mn-cs"/>
            </a:endParaRPr>
          </a:p>
        </p:txBody>
      </p:sp>
      <p:sp>
        <p:nvSpPr>
          <p:cNvPr id="6" name="Text Placeholder 2">
            <a:extLst>
              <a:ext uri="{FF2B5EF4-FFF2-40B4-BE49-F238E27FC236}">
                <a16:creationId xmlns:a16="http://schemas.microsoft.com/office/drawing/2014/main" id="{B821AD42-9216-47D2-AF02-B1F616C64046}"/>
              </a:ext>
            </a:extLst>
          </p:cNvPr>
          <p:cNvSpPr>
            <a:spLocks noGrp="1"/>
          </p:cNvSpPr>
          <p:nvPr>
            <p:ph type="body" sz="quarter" idx="10" hasCustomPrompt="1"/>
          </p:nvPr>
        </p:nvSpPr>
        <p:spPr>
          <a:xfrm>
            <a:off x="1" y="1574800"/>
            <a:ext cx="4122057" cy="2402115"/>
          </a:xfrm>
          <a:prstGeom prst="rect">
            <a:avLst/>
          </a:prstGeom>
          <a:solidFill>
            <a:schemeClr val="accent2"/>
          </a:solidFill>
        </p:spPr>
        <p:txBody>
          <a:bodyPr anchor="ctr"/>
          <a:lstStyle>
            <a:lvl1pPr marL="0" indent="0">
              <a:buNone/>
              <a:defRPr/>
            </a:lvl1pPr>
          </a:lstStyle>
          <a:p>
            <a:r>
              <a:rPr lang="en-US" sz="4800" b="1" dirty="0">
                <a:solidFill>
                  <a:schemeClr val="bg1"/>
                </a:solidFill>
              </a:rPr>
              <a:t>Merge, </a:t>
            </a:r>
          </a:p>
          <a:p>
            <a:r>
              <a:rPr lang="en-US" sz="4800" b="1" dirty="0">
                <a:solidFill>
                  <a:schemeClr val="bg1"/>
                </a:solidFill>
              </a:rPr>
              <a:t>Join and Concatenate </a:t>
            </a:r>
          </a:p>
        </p:txBody>
      </p:sp>
      <p:pic>
        <p:nvPicPr>
          <p:cNvPr id="7" name="Picture 6" descr="Image result for intellipaat png logo">
            <a:extLst>
              <a:ext uri="{FF2B5EF4-FFF2-40B4-BE49-F238E27FC236}">
                <a16:creationId xmlns:a16="http://schemas.microsoft.com/office/drawing/2014/main" id="{D44D7260-1837-4A35-8495-7026F6A79FF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5784" y="89985"/>
            <a:ext cx="1701209" cy="68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9567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708D36-DEC7-4968-948E-62F6223AAA6D}"/>
              </a:ext>
            </a:extLst>
          </p:cNvPr>
          <p:cNvSpPr/>
          <p:nvPr userDrawn="1"/>
        </p:nvSpPr>
        <p:spPr>
          <a:xfrm>
            <a:off x="2" y="0"/>
            <a:ext cx="3637015" cy="6858000"/>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panose="02000000000000000000"/>
              <a:ea typeface="+mn-ea"/>
              <a:cs typeface="+mn-cs"/>
            </a:endParaRPr>
          </a:p>
        </p:txBody>
      </p:sp>
      <p:sp>
        <p:nvSpPr>
          <p:cNvPr id="6" name="Text Placeholder 2">
            <a:extLst>
              <a:ext uri="{FF2B5EF4-FFF2-40B4-BE49-F238E27FC236}">
                <a16:creationId xmlns:a16="http://schemas.microsoft.com/office/drawing/2014/main" id="{973D2511-2D9D-4863-BF14-7F887B0F7149}"/>
              </a:ext>
            </a:extLst>
          </p:cNvPr>
          <p:cNvSpPr>
            <a:spLocks noGrp="1"/>
          </p:cNvSpPr>
          <p:nvPr>
            <p:ph type="body" sz="quarter" idx="10"/>
          </p:nvPr>
        </p:nvSpPr>
        <p:spPr>
          <a:xfrm>
            <a:off x="2" y="763637"/>
            <a:ext cx="3637015" cy="2402115"/>
          </a:xfrm>
          <a:prstGeom prst="rect">
            <a:avLst/>
          </a:prstGeom>
          <a:solidFill>
            <a:schemeClr val="accent2"/>
          </a:solidFill>
        </p:spPr>
        <p:txBody>
          <a:bodyPr anchor="ctr"/>
          <a:lstStyle>
            <a:lvl1pPr marL="0" indent="0">
              <a:buNone/>
              <a:defRPr/>
            </a:lvl1pPr>
          </a:lstStyle>
          <a:p>
            <a:r>
              <a:rPr lang="en-US" sz="4800" b="1" dirty="0">
                <a:solidFill>
                  <a:schemeClr val="bg1"/>
                </a:solidFill>
              </a:rPr>
              <a:t>Importing Data-set with Pandas</a:t>
            </a:r>
          </a:p>
        </p:txBody>
      </p:sp>
      <p:pic>
        <p:nvPicPr>
          <p:cNvPr id="7" name="Picture 6" descr="Image result for intellipaat png logo">
            <a:extLst>
              <a:ext uri="{FF2B5EF4-FFF2-40B4-BE49-F238E27FC236}">
                <a16:creationId xmlns:a16="http://schemas.microsoft.com/office/drawing/2014/main" id="{CE76BE4E-B64E-4BC7-BF4B-2891A3CC9E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5784" y="89985"/>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42E00B2C-F8F1-4CA7-9B77-F31CE3DA4A0E}"/>
              </a:ext>
            </a:extLst>
          </p:cNvPr>
          <p:cNvSpPr/>
          <p:nvPr userDrawn="1"/>
        </p:nvSpPr>
        <p:spPr bwMode="auto">
          <a:xfrm>
            <a:off x="159400" y="6204667"/>
            <a:ext cx="3301917" cy="552372"/>
          </a:xfrm>
          <a:prstGeom prst="roundRect">
            <a:avLst/>
          </a:prstGeom>
          <a:solidFill>
            <a:schemeClr val="tx1">
              <a:lumMod val="50000"/>
              <a:lumOff val="50000"/>
            </a:schemeClr>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r>
              <a:rPr lang="en-IN" sz="1600">
                <a:solidFill>
                  <a:schemeClr val="bg1"/>
                </a:solidFill>
                <a:latin typeface="Roboto" panose="02000000000000000000" pitchFamily="2" charset="0"/>
              </a:rPr>
              <a:t>Data Visualization</a:t>
            </a:r>
            <a:endParaRPr lang="en-IN" sz="1600" dirty="0">
              <a:solidFill>
                <a:schemeClr val="bg1"/>
              </a:solidFill>
              <a:latin typeface="Roboto" panose="02000000000000000000" pitchFamily="2" charset="0"/>
            </a:endParaRPr>
          </a:p>
        </p:txBody>
      </p:sp>
      <p:sp>
        <p:nvSpPr>
          <p:cNvPr id="8" name="Rectangle: Rounded Corners 7">
            <a:extLst>
              <a:ext uri="{FF2B5EF4-FFF2-40B4-BE49-F238E27FC236}">
                <a16:creationId xmlns:a16="http://schemas.microsoft.com/office/drawing/2014/main" id="{835183E6-354D-4EBA-8BD6-F6FF8D6EFCFA}"/>
              </a:ext>
            </a:extLst>
          </p:cNvPr>
          <p:cNvSpPr/>
          <p:nvPr userDrawn="1"/>
        </p:nvSpPr>
        <p:spPr bwMode="auto">
          <a:xfrm>
            <a:off x="133041" y="3428615"/>
            <a:ext cx="3302161" cy="552408"/>
          </a:xfrm>
          <a:prstGeom prst="roundRect">
            <a:avLst/>
          </a:prstGeom>
          <a:solidFill>
            <a:schemeClr val="accent1"/>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r>
              <a:rPr lang="en-IN" sz="1600" dirty="0">
                <a:solidFill>
                  <a:schemeClr val="bg1"/>
                </a:solidFill>
                <a:latin typeface="Roboto" panose="02000000000000000000" pitchFamily="2" charset="0"/>
              </a:rPr>
              <a:t>Importing Convention</a:t>
            </a:r>
          </a:p>
        </p:txBody>
      </p:sp>
      <p:sp>
        <p:nvSpPr>
          <p:cNvPr id="9" name="Rectangle: Rounded Corners 8">
            <a:extLst>
              <a:ext uri="{FF2B5EF4-FFF2-40B4-BE49-F238E27FC236}">
                <a16:creationId xmlns:a16="http://schemas.microsoft.com/office/drawing/2014/main" id="{4C8407F3-A575-491A-A679-CCE0C0D91746}"/>
              </a:ext>
            </a:extLst>
          </p:cNvPr>
          <p:cNvSpPr/>
          <p:nvPr userDrawn="1"/>
        </p:nvSpPr>
        <p:spPr bwMode="auto">
          <a:xfrm>
            <a:off x="159157" y="4126139"/>
            <a:ext cx="3302160" cy="552407"/>
          </a:xfrm>
          <a:prstGeom prst="roundRect">
            <a:avLst/>
          </a:prstGeom>
          <a:solidFill>
            <a:schemeClr val="tx1">
              <a:lumMod val="50000"/>
              <a:lumOff val="50000"/>
            </a:schemeClr>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br>
              <a:rPr lang="en-IN" sz="1600" dirty="0">
                <a:solidFill>
                  <a:schemeClr val="bg1"/>
                </a:solidFill>
                <a:latin typeface="Roboto" panose="02000000000000000000" pitchFamily="2" charset="0"/>
              </a:rPr>
            </a:br>
            <a:r>
              <a:rPr lang="en-IN" sz="1600" dirty="0">
                <a:solidFill>
                  <a:schemeClr val="bg1"/>
                </a:solidFill>
                <a:latin typeface="Roboto" panose="02000000000000000000" pitchFamily="2" charset="0"/>
              </a:rPr>
              <a:t>Data Analysing</a:t>
            </a:r>
          </a:p>
          <a:p>
            <a:pPr algn="ctr" defTabSz="228594" fontAlgn="base">
              <a:spcBef>
                <a:spcPct val="20000"/>
              </a:spcBef>
              <a:spcAft>
                <a:spcPct val="0"/>
              </a:spcAft>
              <a:buClr>
                <a:srgbClr val="FF0000"/>
              </a:buClr>
            </a:pPr>
            <a:endParaRPr lang="en-IN" sz="1600" dirty="0">
              <a:solidFill>
                <a:schemeClr val="bg1"/>
              </a:solidFill>
              <a:latin typeface="Roboto" panose="02000000000000000000" pitchFamily="2" charset="0"/>
            </a:endParaRPr>
          </a:p>
        </p:txBody>
      </p:sp>
      <p:sp>
        <p:nvSpPr>
          <p:cNvPr id="10" name="Rectangle: Rounded Corners 9">
            <a:extLst>
              <a:ext uri="{FF2B5EF4-FFF2-40B4-BE49-F238E27FC236}">
                <a16:creationId xmlns:a16="http://schemas.microsoft.com/office/drawing/2014/main" id="{DCE8DFAC-C2EA-4307-BD64-74C84EA234DE}"/>
              </a:ext>
            </a:extLst>
          </p:cNvPr>
          <p:cNvSpPr/>
          <p:nvPr userDrawn="1"/>
        </p:nvSpPr>
        <p:spPr bwMode="auto">
          <a:xfrm>
            <a:off x="159400" y="5521185"/>
            <a:ext cx="3301917" cy="552372"/>
          </a:xfrm>
          <a:prstGeom prst="roundRect">
            <a:avLst/>
          </a:prstGeom>
          <a:solidFill>
            <a:schemeClr val="tx1">
              <a:lumMod val="50000"/>
              <a:lumOff val="50000"/>
            </a:schemeClr>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endParaRPr lang="en-IN" sz="1600" dirty="0">
              <a:solidFill>
                <a:schemeClr val="bg1"/>
              </a:solidFill>
              <a:latin typeface="Roboto" panose="02000000000000000000" pitchFamily="2" charset="0"/>
            </a:endParaRPr>
          </a:p>
          <a:p>
            <a:pPr algn="ctr" defTabSz="228594" fontAlgn="base">
              <a:spcBef>
                <a:spcPct val="20000"/>
              </a:spcBef>
              <a:spcAft>
                <a:spcPct val="0"/>
              </a:spcAft>
              <a:buClr>
                <a:srgbClr val="FF0000"/>
              </a:buClr>
            </a:pPr>
            <a:r>
              <a:rPr lang="en-IN" sz="1600" dirty="0">
                <a:solidFill>
                  <a:schemeClr val="bg1"/>
                </a:solidFill>
                <a:latin typeface="Roboto" panose="02000000000000000000" pitchFamily="2" charset="0"/>
              </a:rPr>
              <a:t>Data Manipulation </a:t>
            </a:r>
          </a:p>
          <a:p>
            <a:pPr algn="ctr" defTabSz="228594" fontAlgn="base">
              <a:spcBef>
                <a:spcPct val="20000"/>
              </a:spcBef>
              <a:spcAft>
                <a:spcPct val="0"/>
              </a:spcAft>
              <a:buClr>
                <a:srgbClr val="FF0000"/>
              </a:buClr>
            </a:pPr>
            <a:r>
              <a:rPr lang="en-IN" sz="1600" dirty="0">
                <a:solidFill>
                  <a:schemeClr val="bg1"/>
                </a:solidFill>
                <a:latin typeface="Roboto" panose="02000000000000000000" pitchFamily="2" charset="0"/>
              </a:rPr>
              <a:t> </a:t>
            </a:r>
          </a:p>
        </p:txBody>
      </p:sp>
      <p:sp>
        <p:nvSpPr>
          <p:cNvPr id="12" name="Rectangle: Rounded Corners 11">
            <a:extLst>
              <a:ext uri="{FF2B5EF4-FFF2-40B4-BE49-F238E27FC236}">
                <a16:creationId xmlns:a16="http://schemas.microsoft.com/office/drawing/2014/main" id="{01AD22B4-1AD6-4263-BCA5-55A8F35F398F}"/>
              </a:ext>
            </a:extLst>
          </p:cNvPr>
          <p:cNvSpPr/>
          <p:nvPr userDrawn="1"/>
        </p:nvSpPr>
        <p:spPr bwMode="auto">
          <a:xfrm>
            <a:off x="159157" y="4823662"/>
            <a:ext cx="3302160" cy="552407"/>
          </a:xfrm>
          <a:prstGeom prst="roundRect">
            <a:avLst/>
          </a:prstGeom>
          <a:solidFill>
            <a:schemeClr val="tx1">
              <a:lumMod val="50000"/>
              <a:lumOff val="50000"/>
            </a:schemeClr>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br>
              <a:rPr lang="en-IN" sz="1600" dirty="0">
                <a:solidFill>
                  <a:schemeClr val="bg1"/>
                </a:solidFill>
                <a:latin typeface="Roboto" panose="02000000000000000000" pitchFamily="2" charset="0"/>
              </a:rPr>
            </a:br>
            <a:r>
              <a:rPr lang="en-IN" sz="1600" dirty="0">
                <a:solidFill>
                  <a:schemeClr val="bg1"/>
                </a:solidFill>
                <a:latin typeface="Roboto" panose="02000000000000000000" pitchFamily="2" charset="0"/>
              </a:rPr>
              <a:t>Data Cleansing</a:t>
            </a:r>
          </a:p>
          <a:p>
            <a:pPr algn="ctr" defTabSz="228594" fontAlgn="base">
              <a:spcBef>
                <a:spcPct val="20000"/>
              </a:spcBef>
              <a:spcAft>
                <a:spcPct val="0"/>
              </a:spcAft>
              <a:buClr>
                <a:srgbClr val="FF0000"/>
              </a:buClr>
            </a:pPr>
            <a:endParaRPr lang="en-IN" sz="1600" dirty="0">
              <a:solidFill>
                <a:schemeClr val="bg1"/>
              </a:solidFill>
              <a:latin typeface="Roboto" panose="02000000000000000000" pitchFamily="2" charset="0"/>
            </a:endParaRPr>
          </a:p>
        </p:txBody>
      </p:sp>
    </p:spTree>
    <p:extLst>
      <p:ext uri="{BB962C8B-B14F-4D97-AF65-F5344CB8AC3E}">
        <p14:creationId xmlns:p14="http://schemas.microsoft.com/office/powerpoint/2010/main" val="42029200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0283504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8" y="2882746"/>
            <a:ext cx="4548553" cy="2872153"/>
          </a:xfrm>
          <a:prstGeom prst="rect">
            <a:avLst/>
          </a:pr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7480205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4"/>
            <a:ext cx="4008056" cy="5937596"/>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583">
                <a:defRPr sz="4000">
                  <a:solidFill>
                    <a:srgbClr val="FFFFFF"/>
                  </a:solidFill>
                  <a:effectLst>
                    <a:outerShdw blurRad="38100" dist="12700" dir="5400000" rotWithShape="0">
                      <a:srgbClr val="000000">
                        <a:alpha val="50000"/>
                      </a:srgbClr>
                    </a:outerShdw>
                  </a:effectLst>
                </a:defRPr>
              </a:pPr>
              <a:endParaRPr sz="5331" dirty="0">
                <a:latin typeface="Calibri Light"/>
              </a:endParaRPr>
            </a:p>
          </p:txBody>
        </p:sp>
      </p:grpSp>
      <p:sp>
        <p:nvSpPr>
          <p:cNvPr id="10" name="Marcador de imagen 14"/>
          <p:cNvSpPr>
            <a:spLocks noGrp="1"/>
          </p:cNvSpPr>
          <p:nvPr>
            <p:ph type="pic" sz="quarter" idx="13"/>
          </p:nvPr>
        </p:nvSpPr>
        <p:spPr>
          <a:xfrm>
            <a:off x="7128099" y="1077338"/>
            <a:ext cx="3574976" cy="4746204"/>
          </a:xfrm>
          <a:prstGeom prst="rect">
            <a:avLst/>
          </a:pr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10516565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33386998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80"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26114496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7"/>
            <a:ext cx="12192000" cy="4982305"/>
          </a:xfrm>
          <a:prstGeom prst="rect">
            <a:avLst/>
          </a:pr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41237579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7"/>
            <a:ext cx="12192000" cy="2930767"/>
          </a:xfrm>
          <a:prstGeom prst="rect">
            <a:avLst/>
          </a:pr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11683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2"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5052123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1685046"/>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5" name="Marcador de imagen 14"/>
          <p:cNvSpPr>
            <a:spLocks noGrp="1"/>
          </p:cNvSpPr>
          <p:nvPr>
            <p:ph type="pic" sz="quarter" idx="13"/>
          </p:nvPr>
        </p:nvSpPr>
        <p:spPr>
          <a:xfrm>
            <a:off x="4358055" y="1685046"/>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7" name="Marcador de imagen 16"/>
          <p:cNvSpPr>
            <a:spLocks noGrp="1"/>
          </p:cNvSpPr>
          <p:nvPr>
            <p:ph type="pic" sz="quarter" idx="14"/>
          </p:nvPr>
        </p:nvSpPr>
        <p:spPr>
          <a:xfrm>
            <a:off x="8091691" y="1685046"/>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10112328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8625906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9" y="2262560"/>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5" name="Marcador de imagen 14"/>
          <p:cNvSpPr>
            <a:spLocks noGrp="1"/>
          </p:cNvSpPr>
          <p:nvPr>
            <p:ph type="pic" sz="quarter" idx="13"/>
          </p:nvPr>
        </p:nvSpPr>
        <p:spPr>
          <a:xfrm>
            <a:off x="4788880" y="2262560"/>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6" name="Marcador de imagen 15"/>
          <p:cNvSpPr>
            <a:spLocks noGrp="1"/>
          </p:cNvSpPr>
          <p:nvPr>
            <p:ph type="pic" sz="quarter" idx="14"/>
          </p:nvPr>
        </p:nvSpPr>
        <p:spPr>
          <a:xfrm>
            <a:off x="8305797" y="2262560"/>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25698208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5" name="Marcador de imagen 14"/>
          <p:cNvSpPr>
            <a:spLocks noGrp="1"/>
          </p:cNvSpPr>
          <p:nvPr>
            <p:ph type="pic" sz="quarter" idx="13"/>
          </p:nvPr>
        </p:nvSpPr>
        <p:spPr>
          <a:xfrm>
            <a:off x="349070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6" name="Marcador de imagen 15"/>
          <p:cNvSpPr>
            <a:spLocks noGrp="1"/>
          </p:cNvSpPr>
          <p:nvPr>
            <p:ph type="pic" sz="quarter" idx="14"/>
          </p:nvPr>
        </p:nvSpPr>
        <p:spPr>
          <a:xfrm>
            <a:off x="6357000"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7" name="Marcador de imagen 6"/>
          <p:cNvSpPr>
            <a:spLocks noGrp="1"/>
          </p:cNvSpPr>
          <p:nvPr>
            <p:ph type="pic" sz="quarter" idx="15"/>
          </p:nvPr>
        </p:nvSpPr>
        <p:spPr>
          <a:xfrm>
            <a:off x="9222972"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8644389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6" name="Marcador de imagen 15"/>
          <p:cNvSpPr>
            <a:spLocks noGrp="1"/>
          </p:cNvSpPr>
          <p:nvPr>
            <p:ph type="pic" sz="quarter" idx="14"/>
          </p:nvPr>
        </p:nvSpPr>
        <p:spPr>
          <a:xfrm>
            <a:off x="511447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9" name="Marcador de imagen 15"/>
          <p:cNvSpPr>
            <a:spLocks noGrp="1"/>
          </p:cNvSpPr>
          <p:nvPr>
            <p:ph type="pic" sz="quarter" idx="15"/>
          </p:nvPr>
        </p:nvSpPr>
        <p:spPr>
          <a:xfrm>
            <a:off x="735949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34776394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9" name="Marcador de imagen 8"/>
          <p:cNvSpPr>
            <a:spLocks noGrp="1"/>
          </p:cNvSpPr>
          <p:nvPr>
            <p:ph type="pic" sz="quarter" idx="13"/>
          </p:nvPr>
        </p:nvSpPr>
        <p:spPr>
          <a:xfrm>
            <a:off x="624419" y="4290654"/>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0" name="Marcador de imagen 9"/>
          <p:cNvSpPr>
            <a:spLocks noGrp="1"/>
          </p:cNvSpPr>
          <p:nvPr>
            <p:ph type="pic" sz="quarter" idx="14"/>
          </p:nvPr>
        </p:nvSpPr>
        <p:spPr>
          <a:xfrm>
            <a:off x="6096002"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1" name="Marcador de imagen 10"/>
          <p:cNvSpPr>
            <a:spLocks noGrp="1"/>
          </p:cNvSpPr>
          <p:nvPr>
            <p:ph type="pic" sz="quarter" idx="15"/>
          </p:nvPr>
        </p:nvSpPr>
        <p:spPr>
          <a:xfrm>
            <a:off x="6096002" y="4290654"/>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27288828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5"/>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7"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7"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2"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2"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3982855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1050232" y="1656564"/>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6" name="Oval 105"/>
          <p:cNvSpPr>
            <a:spLocks noChangeAspect="1"/>
          </p:cNvSpPr>
          <p:nvPr userDrawn="1"/>
        </p:nvSpPr>
        <p:spPr>
          <a:xfrm>
            <a:off x="710333" y="2347948"/>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7" name="Text Placeholder 7"/>
          <p:cNvSpPr>
            <a:spLocks noGrp="1"/>
          </p:cNvSpPr>
          <p:nvPr>
            <p:ph type="body" sz="quarter" idx="65" hasCustomPrompt="1"/>
          </p:nvPr>
        </p:nvSpPr>
        <p:spPr>
          <a:xfrm>
            <a:off x="732028" y="230286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1"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6492164" y="1656564"/>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0" name="Oval 129"/>
          <p:cNvSpPr>
            <a:spLocks noChangeAspect="1"/>
          </p:cNvSpPr>
          <p:nvPr userDrawn="1"/>
        </p:nvSpPr>
        <p:spPr>
          <a:xfrm>
            <a:off x="6152265" y="2347948"/>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1" name="Text Placeholder 7"/>
          <p:cNvSpPr>
            <a:spLocks noGrp="1"/>
          </p:cNvSpPr>
          <p:nvPr>
            <p:ph type="body" sz="quarter" idx="67" hasCustomPrompt="1"/>
          </p:nvPr>
        </p:nvSpPr>
        <p:spPr>
          <a:xfrm>
            <a:off x="6173960" y="230286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3"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1050232" y="4182244"/>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4" name="Oval 146"/>
          <p:cNvSpPr>
            <a:spLocks noChangeAspect="1"/>
          </p:cNvSpPr>
          <p:nvPr userDrawn="1"/>
        </p:nvSpPr>
        <p:spPr>
          <a:xfrm>
            <a:off x="710333" y="4873631"/>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5" name="Text Placeholder 7"/>
          <p:cNvSpPr>
            <a:spLocks noGrp="1"/>
          </p:cNvSpPr>
          <p:nvPr>
            <p:ph type="body" sz="quarter" idx="72" hasCustomPrompt="1"/>
          </p:nvPr>
        </p:nvSpPr>
        <p:spPr>
          <a:xfrm>
            <a:off x="732028"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1"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6492164" y="4182244"/>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8" name="Oval 156"/>
          <p:cNvSpPr>
            <a:spLocks noChangeAspect="1"/>
          </p:cNvSpPr>
          <p:nvPr userDrawn="1"/>
        </p:nvSpPr>
        <p:spPr>
          <a:xfrm>
            <a:off x="6152265" y="4873631"/>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9" name="Text Placeholder 7"/>
          <p:cNvSpPr>
            <a:spLocks noGrp="1"/>
          </p:cNvSpPr>
          <p:nvPr>
            <p:ph type="body" sz="quarter" idx="77" hasCustomPrompt="1"/>
          </p:nvPr>
        </p:nvSpPr>
        <p:spPr>
          <a:xfrm>
            <a:off x="6173960"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3"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9791568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592162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7" y="989763"/>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5"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05577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2159485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30"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5" name="Marcador de texto 2"/>
          <p:cNvSpPr>
            <a:spLocks noGrp="1"/>
          </p:cNvSpPr>
          <p:nvPr>
            <p:ph type="body" sz="quarter" idx="11" hasCustomPrompt="1"/>
          </p:nvPr>
        </p:nvSpPr>
        <p:spPr>
          <a:xfrm>
            <a:off x="624416"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6947999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6" y="959479"/>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6"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134181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8"/>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5" name="Marcador de texto 2"/>
          <p:cNvSpPr>
            <a:spLocks noGrp="1"/>
          </p:cNvSpPr>
          <p:nvPr>
            <p:ph type="body" sz="quarter" idx="11"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454702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996834"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6" name="Oval 24"/>
          <p:cNvSpPr>
            <a:spLocks noChangeAspect="1"/>
          </p:cNvSpPr>
          <p:nvPr userDrawn="1"/>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7" name="Oval 29"/>
          <p:cNvSpPr>
            <a:spLocks noChangeAspect="1"/>
          </p:cNvSpPr>
          <p:nvPr userDrawn="1"/>
        </p:nvSpPr>
        <p:spPr>
          <a:xfrm>
            <a:off x="8334610"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8" name="Oval 34"/>
          <p:cNvSpPr>
            <a:spLocks noChangeAspect="1"/>
          </p:cNvSpPr>
          <p:nvPr userDrawn="1"/>
        </p:nvSpPr>
        <p:spPr>
          <a:xfrm>
            <a:off x="3873620" y="3114586"/>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9" name="Oval 36"/>
          <p:cNvSpPr>
            <a:spLocks noChangeAspect="1"/>
          </p:cNvSpPr>
          <p:nvPr userDrawn="1"/>
        </p:nvSpPr>
        <p:spPr>
          <a:xfrm>
            <a:off x="7514988" y="3114586"/>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3947172"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1"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25277322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954808" y="1980091"/>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3" name="Picture Placeholder 2"/>
          <p:cNvSpPr>
            <a:spLocks noGrp="1" noChangeAspect="1"/>
          </p:cNvSpPr>
          <p:nvPr>
            <p:ph type="pic" sz="quarter" idx="17"/>
          </p:nvPr>
        </p:nvSpPr>
        <p:spPr>
          <a:xfrm>
            <a:off x="858413"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858649" y="4130547"/>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9" y="5854536"/>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3228335" y="1851380"/>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3761935" y="1980091"/>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0" name="Picture Placeholder 2"/>
          <p:cNvSpPr>
            <a:spLocks noGrp="1" noChangeAspect="1"/>
          </p:cNvSpPr>
          <p:nvPr>
            <p:ph type="pic" sz="quarter" idx="55"/>
          </p:nvPr>
        </p:nvSpPr>
        <p:spPr>
          <a:xfrm>
            <a:off x="3665537"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3610341" y="4130547"/>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6"/>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6099319" y="1851380"/>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6525956" y="1980091"/>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7" name="Picture Placeholder 2"/>
          <p:cNvSpPr>
            <a:spLocks noGrp="1" noChangeAspect="1"/>
          </p:cNvSpPr>
          <p:nvPr>
            <p:ph type="pic" sz="quarter" idx="56"/>
          </p:nvPr>
        </p:nvSpPr>
        <p:spPr>
          <a:xfrm>
            <a:off x="6429561"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6374364" y="4130547"/>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4" y="5854536"/>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8811788" y="1851380"/>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9315796" y="1980091"/>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24" name="Picture Placeholder 2"/>
          <p:cNvSpPr>
            <a:spLocks noGrp="1" noChangeAspect="1"/>
          </p:cNvSpPr>
          <p:nvPr>
            <p:ph type="pic" sz="quarter" idx="57"/>
          </p:nvPr>
        </p:nvSpPr>
        <p:spPr>
          <a:xfrm>
            <a:off x="9219401"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9199956" y="4130547"/>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6" y="5854536"/>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2257212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tinyPPT.com_2">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377837"/>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94974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5" y="2"/>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9028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95060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theme" Target="../theme/theme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01D46E-9B5C-4CEC-AD12-50E4A5687E8D}"/>
              </a:ext>
            </a:extLst>
          </p:cNvPr>
          <p:cNvSpPr/>
          <p:nvPr userDrawn="1"/>
        </p:nvSpPr>
        <p:spPr>
          <a:xfrm>
            <a:off x="10308579" y="6529706"/>
            <a:ext cx="1824602" cy="297454"/>
          </a:xfrm>
          <a:prstGeom prst="rect">
            <a:avLst/>
          </a:prstGeom>
        </p:spPr>
        <p:txBody>
          <a:bodyPr wrap="none">
            <a:spAutoFit/>
          </a:bodyPr>
          <a:lstStyle/>
          <a:p>
            <a:r>
              <a:rPr lang="en-IN" sz="1333" b="1" dirty="0">
                <a:solidFill>
                  <a:srgbClr val="70309F"/>
                </a:solidFill>
                <a:latin typeface="Roboto"/>
              </a:rPr>
              <a:t>www.intellipaat.com</a:t>
            </a:r>
          </a:p>
        </p:txBody>
      </p:sp>
    </p:spTree>
    <p:extLst>
      <p:ext uri="{BB962C8B-B14F-4D97-AF65-F5344CB8AC3E}">
        <p14:creationId xmlns:p14="http://schemas.microsoft.com/office/powerpoint/2010/main" val="602559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01D46E-9B5C-4CEC-AD12-50E4A5687E8D}"/>
              </a:ext>
            </a:extLst>
          </p:cNvPr>
          <p:cNvSpPr/>
          <p:nvPr userDrawn="1"/>
        </p:nvSpPr>
        <p:spPr>
          <a:xfrm>
            <a:off x="10308579" y="6529707"/>
            <a:ext cx="1824602" cy="297454"/>
          </a:xfrm>
          <a:prstGeom prst="rect">
            <a:avLst/>
          </a:prstGeom>
        </p:spPr>
        <p:txBody>
          <a:bodyPr wrap="none">
            <a:spAutoFit/>
          </a:bodyPr>
          <a:lstStyle/>
          <a:p>
            <a:r>
              <a:rPr lang="en-IN" sz="1333" b="1" dirty="0">
                <a:solidFill>
                  <a:srgbClr val="70309F"/>
                </a:solidFill>
                <a:latin typeface="Roboto"/>
              </a:rPr>
              <a:t>www.intellipaat.com</a:t>
            </a:r>
          </a:p>
        </p:txBody>
      </p:sp>
    </p:spTree>
    <p:extLst>
      <p:ext uri="{BB962C8B-B14F-4D97-AF65-F5344CB8AC3E}">
        <p14:creationId xmlns:p14="http://schemas.microsoft.com/office/powerpoint/2010/main" val="88523880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 id="2147483733" r:id="rId33"/>
    <p:sldLayoutId id="2147483734" r:id="rId34"/>
    <p:sldLayoutId id="2147483735" r:id="rId35"/>
    <p:sldLayoutId id="2147483736" r:id="rId36"/>
    <p:sldLayoutId id="2147483737" r:id="rId37"/>
  </p:sldLayoutIdLst>
  <p:txStyles>
    <p:titleStyle>
      <a:lvl1pPr algn="l" defTabSz="121914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84" indent="-304784" algn="l" defTabSz="121914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54" indent="-304784" algn="l" defTabSz="121914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25" indent="-304784" algn="l" defTabSz="121914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493"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06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63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0.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24.png"/><Relationship Id="rId2" Type="http://schemas.openxmlformats.org/officeDocument/2006/relationships/slideLayout" Target="../slideLayouts/slideLayout50.xml"/><Relationship Id="rId1" Type="http://schemas.openxmlformats.org/officeDocument/2006/relationships/themeOverride" Target="../theme/themeOverride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CEF5C3-052C-44B0-987F-B2CECC79C3D8}"/>
              </a:ext>
            </a:extLst>
          </p:cNvPr>
          <p:cNvSpPr/>
          <p:nvPr/>
        </p:nvSpPr>
        <p:spPr>
          <a:xfrm>
            <a:off x="-1" y="2413001"/>
            <a:ext cx="12192001" cy="1305059"/>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IN" sz="1351">
              <a:solidFill>
                <a:prstClr val="white"/>
              </a:solidFill>
              <a:latin typeface="Calibri" panose="020F0502020204030204"/>
            </a:endParaRPr>
          </a:p>
        </p:txBody>
      </p:sp>
      <p:sp>
        <p:nvSpPr>
          <p:cNvPr id="5" name="Text Placeholder 2">
            <a:extLst>
              <a:ext uri="{FF2B5EF4-FFF2-40B4-BE49-F238E27FC236}">
                <a16:creationId xmlns:a16="http://schemas.microsoft.com/office/drawing/2014/main" id="{ECEB54D2-CF9C-4F1A-9372-F1FBCE31DE79}"/>
              </a:ext>
            </a:extLst>
          </p:cNvPr>
          <p:cNvSpPr>
            <a:spLocks noGrp="1"/>
          </p:cNvSpPr>
          <p:nvPr>
            <p:ph type="body" sz="quarter" idx="10"/>
          </p:nvPr>
        </p:nvSpPr>
        <p:spPr>
          <a:xfrm>
            <a:off x="2643754" y="2725289"/>
            <a:ext cx="8735447" cy="680483"/>
          </a:xfrm>
          <a:solidFill>
            <a:schemeClr val="accent2"/>
          </a:solidFill>
        </p:spPr>
        <p:txBody>
          <a:bodyPr/>
          <a:lstStyle/>
          <a:p>
            <a:pPr algn="ctr"/>
            <a:r>
              <a:rPr lang="en-US" sz="3733" b="1" dirty="0">
                <a:solidFill>
                  <a:schemeClr val="bg1"/>
                </a:solidFill>
              </a:rPr>
              <a:t>Hands-on: Logistic Regression</a:t>
            </a:r>
          </a:p>
        </p:txBody>
      </p:sp>
      <p:pic>
        <p:nvPicPr>
          <p:cNvPr id="11" name="Picture 6" descr="Image result for intellipaat png logo">
            <a:extLst>
              <a:ext uri="{FF2B5EF4-FFF2-40B4-BE49-F238E27FC236}">
                <a16:creationId xmlns:a16="http://schemas.microsoft.com/office/drawing/2014/main" id="{88D07DFB-3075-45FB-BD1E-87F51B95C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701209" cy="6804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59B6E34-2F74-4922-A848-FCADA9C25F5E}"/>
              </a:ext>
            </a:extLst>
          </p:cNvPr>
          <p:cNvPicPr>
            <a:picLocks noChangeAspect="1"/>
          </p:cNvPicPr>
          <p:nvPr/>
        </p:nvPicPr>
        <p:blipFill rotWithShape="1">
          <a:blip r:embed="rId4"/>
          <a:srcRect r="45227" b="66053"/>
          <a:stretch/>
        </p:blipFill>
        <p:spPr>
          <a:xfrm flipH="1">
            <a:off x="-159028" y="2014331"/>
            <a:ext cx="2802781" cy="4855692"/>
          </a:xfrm>
          <a:prstGeom prst="rect">
            <a:avLst/>
          </a:prstGeom>
          <a:effectLst>
            <a:outerShdw blurRad="50800" dist="38100" dir="10800000" algn="r" rotWithShape="0">
              <a:prstClr val="black">
                <a:alpha val="40000"/>
              </a:prstClr>
            </a:outerShdw>
          </a:effectLst>
        </p:spPr>
      </p:pic>
      <p:pic>
        <p:nvPicPr>
          <p:cNvPr id="6" name="Picture 5">
            <a:extLst>
              <a:ext uri="{FF2B5EF4-FFF2-40B4-BE49-F238E27FC236}">
                <a16:creationId xmlns:a16="http://schemas.microsoft.com/office/drawing/2014/main" id="{1AE9896B-7297-4F15-897A-BB849A6E8CEE}"/>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34705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BAC7F2-A249-4CCF-9C47-76503621990A}"/>
              </a:ext>
            </a:extLst>
          </p:cNvPr>
          <p:cNvSpPr/>
          <p:nvPr/>
        </p:nvSpPr>
        <p:spPr>
          <a:xfrm>
            <a:off x="-1" y="0"/>
            <a:ext cx="4726281" cy="6858000"/>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a:solidFill>
                <a:prstClr val="white"/>
              </a:solidFill>
              <a:latin typeface="Calibri" panose="020F0502020204030204"/>
            </a:endParaRPr>
          </a:p>
        </p:txBody>
      </p:sp>
      <p:pic>
        <p:nvPicPr>
          <p:cNvPr id="9" name="Picture 6" descr="Image result for intellipaat png logo">
            <a:extLst>
              <a:ext uri="{FF2B5EF4-FFF2-40B4-BE49-F238E27FC236}">
                <a16:creationId xmlns:a16="http://schemas.microsoft.com/office/drawing/2014/main" id="{81B36BBD-32FC-4A1C-AC1C-91154E32C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82" y="89984"/>
            <a:ext cx="1701209" cy="68048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759EE494-C7A7-4FE7-BBA5-22185B2B20DA}"/>
              </a:ext>
            </a:extLst>
          </p:cNvPr>
          <p:cNvGrpSpPr/>
          <p:nvPr/>
        </p:nvGrpSpPr>
        <p:grpSpPr>
          <a:xfrm>
            <a:off x="11171394" y="0"/>
            <a:ext cx="3207425" cy="773280"/>
            <a:chOff x="8378545" y="0"/>
            <a:chExt cx="2405569" cy="579960"/>
          </a:xfrm>
        </p:grpSpPr>
        <p:pic>
          <p:nvPicPr>
            <p:cNvPr id="18" name="Picture 2" descr="Image result for python gif">
              <a:extLst>
                <a:ext uri="{FF2B5EF4-FFF2-40B4-BE49-F238E27FC236}">
                  <a16:creationId xmlns:a16="http://schemas.microsoft.com/office/drawing/2014/main" id="{D1A550A0-8E4D-4CBE-A3C6-571A91B3F243}"/>
                </a:ext>
              </a:extLst>
            </p:cNvPr>
            <p:cNvPicPr>
              <a:picLocks noChangeAspect="1" noChangeArrowheads="1" noCrop="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8378545" y="34638"/>
              <a:ext cx="2181288" cy="54532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ECADB05B-3848-47E1-8783-F28C5256EBEE}"/>
                </a:ext>
              </a:extLst>
            </p:cNvPr>
            <p:cNvSpPr/>
            <p:nvPr/>
          </p:nvSpPr>
          <p:spPr>
            <a:xfrm>
              <a:off x="8997164" y="0"/>
              <a:ext cx="1786950" cy="579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prstClr val="white"/>
                </a:solidFill>
                <a:latin typeface="Calibri" panose="020F0502020204030204"/>
              </a:endParaRPr>
            </a:p>
          </p:txBody>
        </p:sp>
      </p:grpSp>
      <p:sp>
        <p:nvSpPr>
          <p:cNvPr id="12" name="Text Placeholder 2">
            <a:extLst>
              <a:ext uri="{FF2B5EF4-FFF2-40B4-BE49-F238E27FC236}">
                <a16:creationId xmlns:a16="http://schemas.microsoft.com/office/drawing/2014/main" id="{0877F24A-8482-4A2F-8C9A-4F77F8D8CABD}"/>
              </a:ext>
            </a:extLst>
          </p:cNvPr>
          <p:cNvSpPr>
            <a:spLocks noGrp="1"/>
          </p:cNvSpPr>
          <p:nvPr>
            <p:ph type="body" sz="quarter" idx="10"/>
          </p:nvPr>
        </p:nvSpPr>
        <p:spPr>
          <a:xfrm>
            <a:off x="-1" y="1584613"/>
            <a:ext cx="4726281" cy="2328073"/>
          </a:xfrm>
          <a:solidFill>
            <a:schemeClr val="accent2"/>
          </a:solidFill>
        </p:spPr>
        <p:txBody>
          <a:bodyPr anchor="ctr"/>
          <a:lstStyle/>
          <a:p>
            <a:r>
              <a:rPr lang="en-US" b="1" dirty="0">
                <a:solidFill>
                  <a:schemeClr val="bg1"/>
                </a:solidFill>
              </a:rPr>
              <a:t>Demo- Logistic Regression</a:t>
            </a:r>
          </a:p>
        </p:txBody>
      </p:sp>
      <p:sp>
        <p:nvSpPr>
          <p:cNvPr id="11" name="Rectangle 10">
            <a:extLst>
              <a:ext uri="{FF2B5EF4-FFF2-40B4-BE49-F238E27FC236}">
                <a16:creationId xmlns:a16="http://schemas.microsoft.com/office/drawing/2014/main" id="{A565D171-1859-4894-9339-9CD8459DB027}"/>
              </a:ext>
            </a:extLst>
          </p:cNvPr>
          <p:cNvSpPr/>
          <p:nvPr/>
        </p:nvSpPr>
        <p:spPr>
          <a:xfrm>
            <a:off x="5497280" y="692893"/>
            <a:ext cx="6096000" cy="1560940"/>
          </a:xfrm>
          <a:prstGeom prst="rect">
            <a:avLst/>
          </a:prstGeom>
        </p:spPr>
        <p:txBody>
          <a:bodyPr>
            <a:spAutoFit/>
          </a:bodyPr>
          <a:lstStyle/>
          <a:p>
            <a:pPr marL="311143" lvl="1" indent="-311143" defTabSz="914377" fontAlgn="base">
              <a:lnSpc>
                <a:spcPct val="150000"/>
              </a:lnSpc>
              <a:spcBef>
                <a:spcPct val="0"/>
              </a:spcBef>
              <a:spcAft>
                <a:spcPct val="15000"/>
              </a:spcAft>
              <a:buClr>
                <a:srgbClr val="000000"/>
              </a:buClr>
              <a:buSzPct val="100000"/>
              <a:buFont typeface="Arial" panose="020B0604020202020204" pitchFamily="34" charset="0"/>
              <a:buChar char="•"/>
            </a:pPr>
            <a:r>
              <a:rPr lang="en-US" sz="1600" dirty="0">
                <a:solidFill>
                  <a:prstClr val="black">
                    <a:lumMod val="65000"/>
                    <a:lumOff val="35000"/>
                  </a:prstClr>
                </a:solidFill>
                <a:latin typeface="Roboto" panose="02000000000000000000"/>
                <a:sym typeface="Calibri"/>
              </a:rPr>
              <a:t>We will be using the Heart Disease Dataset, with 303 rows and 13 attributes with a target column.</a:t>
            </a:r>
          </a:p>
          <a:p>
            <a:pPr marL="311143" lvl="1" indent="-311143" defTabSz="914377" fontAlgn="base">
              <a:lnSpc>
                <a:spcPct val="150000"/>
              </a:lnSpc>
              <a:spcBef>
                <a:spcPct val="0"/>
              </a:spcBef>
              <a:spcAft>
                <a:spcPct val="15000"/>
              </a:spcAft>
              <a:buClr>
                <a:srgbClr val="000000"/>
              </a:buClr>
              <a:buSzPct val="100000"/>
              <a:buFont typeface="Arial" panose="020B0604020202020204" pitchFamily="34" charset="0"/>
              <a:buChar char="•"/>
            </a:pPr>
            <a:r>
              <a:rPr lang="en-US" sz="1600" dirty="0">
                <a:solidFill>
                  <a:prstClr val="black">
                    <a:lumMod val="65000"/>
                    <a:lumOff val="35000"/>
                  </a:prstClr>
                </a:solidFill>
                <a:latin typeface="Roboto" panose="02000000000000000000"/>
                <a:sym typeface="Calibri"/>
              </a:rPr>
              <a:t>In this example we will build a classifier to predict if a patient has heart disease of not. </a:t>
            </a:r>
          </a:p>
        </p:txBody>
      </p:sp>
      <p:pic>
        <p:nvPicPr>
          <p:cNvPr id="2" name="Picture 1">
            <a:extLst>
              <a:ext uri="{FF2B5EF4-FFF2-40B4-BE49-F238E27FC236}">
                <a16:creationId xmlns:a16="http://schemas.microsoft.com/office/drawing/2014/main" id="{02BE2CBF-0FCF-45BF-B8B9-B280BFCE08E8}"/>
              </a:ext>
            </a:extLst>
          </p:cNvPr>
          <p:cNvPicPr>
            <a:picLocks noChangeAspect="1"/>
          </p:cNvPicPr>
          <p:nvPr/>
        </p:nvPicPr>
        <p:blipFill>
          <a:blip r:embed="rId4"/>
          <a:stretch>
            <a:fillRect/>
          </a:stretch>
        </p:blipFill>
        <p:spPr>
          <a:xfrm>
            <a:off x="5211467" y="2937601"/>
            <a:ext cx="6609471" cy="3231639"/>
          </a:xfrm>
          <a:prstGeom prst="rect">
            <a:avLst/>
          </a:prstGeom>
        </p:spPr>
      </p:pic>
      <p:pic>
        <p:nvPicPr>
          <p:cNvPr id="10" name="Picture 9">
            <a:extLst>
              <a:ext uri="{FF2B5EF4-FFF2-40B4-BE49-F238E27FC236}">
                <a16:creationId xmlns:a16="http://schemas.microsoft.com/office/drawing/2014/main" id="{92155963-E00D-4DCE-AEBC-3FAD588B8099}"/>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425975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Logistic Regression</a:t>
            </a:r>
          </a:p>
        </p:txBody>
      </p:sp>
      <p:sp>
        <p:nvSpPr>
          <p:cNvPr id="15" name="Rectangle 14">
            <a:extLst>
              <a:ext uri="{FF2B5EF4-FFF2-40B4-BE49-F238E27FC236}">
                <a16:creationId xmlns:a16="http://schemas.microsoft.com/office/drawing/2014/main" id="{0ECD0E8B-2A7C-425E-AD8E-9FA2FBD396EF}"/>
              </a:ext>
            </a:extLst>
          </p:cNvPr>
          <p:cNvSpPr/>
          <p:nvPr/>
        </p:nvSpPr>
        <p:spPr>
          <a:xfrm>
            <a:off x="2091287" y="1158471"/>
            <a:ext cx="3015567"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Loading the Heart dataset:</a:t>
            </a:r>
          </a:p>
        </p:txBody>
      </p:sp>
      <p:sp>
        <p:nvSpPr>
          <p:cNvPr id="25" name="Rectangle 24">
            <a:extLst>
              <a:ext uri="{FF2B5EF4-FFF2-40B4-BE49-F238E27FC236}">
                <a16:creationId xmlns:a16="http://schemas.microsoft.com/office/drawing/2014/main" id="{F9AE5BFC-4EDD-429E-99AF-10C4E8D42FBA}"/>
              </a:ext>
            </a:extLst>
          </p:cNvPr>
          <p:cNvSpPr/>
          <p:nvPr/>
        </p:nvSpPr>
        <p:spPr>
          <a:xfrm>
            <a:off x="706896" y="2827625"/>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Having a glance at the dataset:</a:t>
            </a:r>
          </a:p>
        </p:txBody>
      </p:sp>
      <p:sp>
        <p:nvSpPr>
          <p:cNvPr id="26" name="Oval 25">
            <a:extLst>
              <a:ext uri="{FF2B5EF4-FFF2-40B4-BE49-F238E27FC236}">
                <a16:creationId xmlns:a16="http://schemas.microsoft.com/office/drawing/2014/main" id="{15D13AF4-D9CC-4BA9-A377-49087A583510}"/>
              </a:ext>
            </a:extLst>
          </p:cNvPr>
          <p:cNvSpPr/>
          <p:nvPr/>
        </p:nvSpPr>
        <p:spPr>
          <a:xfrm>
            <a:off x="75567" y="1819104"/>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1</a:t>
            </a:r>
            <a:endParaRPr lang="en-IN" dirty="0">
              <a:solidFill>
                <a:prstClr val="black"/>
              </a:solidFill>
              <a:latin typeface="Calibri" panose="020F0502020204030204"/>
            </a:endParaRPr>
          </a:p>
        </p:txBody>
      </p:sp>
      <p:sp>
        <p:nvSpPr>
          <p:cNvPr id="33" name="Oval 32">
            <a:extLst>
              <a:ext uri="{FF2B5EF4-FFF2-40B4-BE49-F238E27FC236}">
                <a16:creationId xmlns:a16="http://schemas.microsoft.com/office/drawing/2014/main" id="{C8829890-B6D0-4074-89DE-F46423AAFB18}"/>
              </a:ext>
            </a:extLst>
          </p:cNvPr>
          <p:cNvSpPr/>
          <p:nvPr/>
        </p:nvSpPr>
        <p:spPr>
          <a:xfrm>
            <a:off x="75567" y="3422961"/>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2</a:t>
            </a:r>
            <a:endParaRPr lang="en-IN" dirty="0">
              <a:solidFill>
                <a:prstClr val="black"/>
              </a:solidFill>
              <a:latin typeface="Calibri" panose="020F0502020204030204"/>
            </a:endParaRPr>
          </a:p>
        </p:txBody>
      </p:sp>
      <p:cxnSp>
        <p:nvCxnSpPr>
          <p:cNvPr id="27" name="Straight Arrow Connector 26">
            <a:extLst>
              <a:ext uri="{FF2B5EF4-FFF2-40B4-BE49-F238E27FC236}">
                <a16:creationId xmlns:a16="http://schemas.microsoft.com/office/drawing/2014/main" id="{0395C9CD-5DEF-4A54-A566-B45E41CCA8A6}"/>
              </a:ext>
            </a:extLst>
          </p:cNvPr>
          <p:cNvCxnSpPr/>
          <p:nvPr/>
        </p:nvCxnSpPr>
        <p:spPr>
          <a:xfrm>
            <a:off x="6996815" y="3631576"/>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DE5B84-7014-4816-B3D3-E17ABA16E62D}"/>
              </a:ext>
            </a:extLst>
          </p:cNvPr>
          <p:cNvPicPr>
            <a:picLocks noChangeAspect="1"/>
          </p:cNvPicPr>
          <p:nvPr/>
        </p:nvPicPr>
        <p:blipFill rotWithShape="1">
          <a:blip r:embed="rId4"/>
          <a:srcRect r="19663"/>
          <a:stretch/>
        </p:blipFill>
        <p:spPr>
          <a:xfrm>
            <a:off x="623888" y="1742317"/>
            <a:ext cx="5472112" cy="524796"/>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5" name="Picture 4">
            <a:extLst>
              <a:ext uri="{FF2B5EF4-FFF2-40B4-BE49-F238E27FC236}">
                <a16:creationId xmlns:a16="http://schemas.microsoft.com/office/drawing/2014/main" id="{A405B9C0-2370-4790-B85B-BF125B5D9B8D}"/>
              </a:ext>
            </a:extLst>
          </p:cNvPr>
          <p:cNvPicPr>
            <a:picLocks noChangeAspect="1"/>
          </p:cNvPicPr>
          <p:nvPr/>
        </p:nvPicPr>
        <p:blipFill rotWithShape="1">
          <a:blip r:embed="rId5"/>
          <a:srcRect r="16561"/>
          <a:stretch/>
        </p:blipFill>
        <p:spPr>
          <a:xfrm>
            <a:off x="622024" y="3422961"/>
            <a:ext cx="5472112" cy="371222"/>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6" name="Picture 5">
            <a:extLst>
              <a:ext uri="{FF2B5EF4-FFF2-40B4-BE49-F238E27FC236}">
                <a16:creationId xmlns:a16="http://schemas.microsoft.com/office/drawing/2014/main" id="{E9A22FF7-F987-46CF-BE01-668167AF2276}"/>
              </a:ext>
            </a:extLst>
          </p:cNvPr>
          <p:cNvPicPr>
            <a:picLocks noChangeAspect="1"/>
          </p:cNvPicPr>
          <p:nvPr/>
        </p:nvPicPr>
        <p:blipFill>
          <a:blip r:embed="rId6"/>
          <a:stretch>
            <a:fillRect/>
          </a:stretch>
        </p:blipFill>
        <p:spPr>
          <a:xfrm>
            <a:off x="7681737" y="1979033"/>
            <a:ext cx="4434696" cy="2374292"/>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sp>
        <p:nvSpPr>
          <p:cNvPr id="17" name="Rectangle 16">
            <a:extLst>
              <a:ext uri="{FF2B5EF4-FFF2-40B4-BE49-F238E27FC236}">
                <a16:creationId xmlns:a16="http://schemas.microsoft.com/office/drawing/2014/main" id="{DEDF9495-C38F-4AFF-B8AE-E38F0BC52FD3}"/>
              </a:ext>
            </a:extLst>
          </p:cNvPr>
          <p:cNvSpPr/>
          <p:nvPr/>
        </p:nvSpPr>
        <p:spPr>
          <a:xfrm>
            <a:off x="720109" y="4566941"/>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Having a look at the shape of the dataset:</a:t>
            </a:r>
          </a:p>
        </p:txBody>
      </p:sp>
      <p:sp>
        <p:nvSpPr>
          <p:cNvPr id="19" name="Oval 18">
            <a:extLst>
              <a:ext uri="{FF2B5EF4-FFF2-40B4-BE49-F238E27FC236}">
                <a16:creationId xmlns:a16="http://schemas.microsoft.com/office/drawing/2014/main" id="{405DE91B-3602-4CFC-B0C9-621B5DA5F089}"/>
              </a:ext>
            </a:extLst>
          </p:cNvPr>
          <p:cNvSpPr/>
          <p:nvPr/>
        </p:nvSpPr>
        <p:spPr>
          <a:xfrm>
            <a:off x="88780" y="5162277"/>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3</a:t>
            </a:r>
            <a:endParaRPr lang="en-IN" dirty="0">
              <a:solidFill>
                <a:prstClr val="black"/>
              </a:solidFill>
              <a:latin typeface="Calibri" panose="020F0502020204030204"/>
            </a:endParaRPr>
          </a:p>
        </p:txBody>
      </p:sp>
      <p:pic>
        <p:nvPicPr>
          <p:cNvPr id="21" name="Picture 20">
            <a:extLst>
              <a:ext uri="{FF2B5EF4-FFF2-40B4-BE49-F238E27FC236}">
                <a16:creationId xmlns:a16="http://schemas.microsoft.com/office/drawing/2014/main" id="{8C6A2A02-E600-4DC5-8D43-F398A1FA7FBE}"/>
              </a:ext>
            </a:extLst>
          </p:cNvPr>
          <p:cNvPicPr>
            <a:picLocks noChangeAspect="1"/>
          </p:cNvPicPr>
          <p:nvPr/>
        </p:nvPicPr>
        <p:blipFill rotWithShape="1">
          <a:blip r:embed="rId7"/>
          <a:srcRect l="-1" r="19663"/>
          <a:stretch/>
        </p:blipFill>
        <p:spPr>
          <a:xfrm>
            <a:off x="622023" y="5110907"/>
            <a:ext cx="5472113" cy="463175"/>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cxnSp>
        <p:nvCxnSpPr>
          <p:cNvPr id="22" name="Straight Arrow Connector 21">
            <a:extLst>
              <a:ext uri="{FF2B5EF4-FFF2-40B4-BE49-F238E27FC236}">
                <a16:creationId xmlns:a16="http://schemas.microsoft.com/office/drawing/2014/main" id="{AC620483-F0B4-44EA-98BF-FAB3CB57FFEB}"/>
              </a:ext>
            </a:extLst>
          </p:cNvPr>
          <p:cNvCxnSpPr/>
          <p:nvPr/>
        </p:nvCxnSpPr>
        <p:spPr>
          <a:xfrm>
            <a:off x="6996815" y="5331063"/>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E6BAA2C-78F4-4806-B154-219A00F54EF6}"/>
              </a:ext>
            </a:extLst>
          </p:cNvPr>
          <p:cNvPicPr>
            <a:picLocks noChangeAspect="1"/>
          </p:cNvPicPr>
          <p:nvPr/>
        </p:nvPicPr>
        <p:blipFill rotWithShape="1">
          <a:blip r:embed="rId8"/>
          <a:srcRect t="8517" b="-1"/>
          <a:stretch/>
        </p:blipFill>
        <p:spPr>
          <a:xfrm>
            <a:off x="8875004" y="5198695"/>
            <a:ext cx="2048161" cy="287597"/>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8" name="Picture 17">
            <a:extLst>
              <a:ext uri="{FF2B5EF4-FFF2-40B4-BE49-F238E27FC236}">
                <a16:creationId xmlns:a16="http://schemas.microsoft.com/office/drawing/2014/main" id="{204FF321-7E39-4D54-9AF0-9DDA391775D3}"/>
              </a:ext>
            </a:extLst>
          </p:cNvPr>
          <p:cNvPicPr>
            <a:picLocks noChangeAspect="1"/>
          </p:cNvPicPr>
          <p:nvPr/>
        </p:nvPicPr>
        <p:blipFill>
          <a:blip r:embed="rId9"/>
          <a:stretch>
            <a:fillRect/>
          </a:stretch>
        </p:blipFill>
        <p:spPr>
          <a:xfrm>
            <a:off x="0" y="0"/>
            <a:ext cx="12192000" cy="6858000"/>
          </a:xfrm>
          <a:prstGeom prst="rect">
            <a:avLst/>
          </a:prstGeom>
        </p:spPr>
      </p:pic>
    </p:spTree>
    <p:extLst>
      <p:ext uri="{BB962C8B-B14F-4D97-AF65-F5344CB8AC3E}">
        <p14:creationId xmlns:p14="http://schemas.microsoft.com/office/powerpoint/2010/main" val="348770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Logistic Regression</a:t>
            </a:r>
          </a:p>
        </p:txBody>
      </p:sp>
      <p:sp>
        <p:nvSpPr>
          <p:cNvPr id="33" name="Oval 32">
            <a:extLst>
              <a:ext uri="{FF2B5EF4-FFF2-40B4-BE49-F238E27FC236}">
                <a16:creationId xmlns:a16="http://schemas.microsoft.com/office/drawing/2014/main" id="{C8829890-B6D0-4074-89DE-F46423AAFB18}"/>
              </a:ext>
            </a:extLst>
          </p:cNvPr>
          <p:cNvSpPr/>
          <p:nvPr/>
        </p:nvSpPr>
        <p:spPr>
          <a:xfrm>
            <a:off x="75567" y="2267919"/>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1</a:t>
            </a:r>
            <a:endParaRPr lang="en-IN" dirty="0">
              <a:solidFill>
                <a:prstClr val="black"/>
              </a:solidFill>
              <a:latin typeface="Calibri" panose="020F0502020204030204"/>
            </a:endParaRPr>
          </a:p>
        </p:txBody>
      </p:sp>
      <p:cxnSp>
        <p:nvCxnSpPr>
          <p:cNvPr id="18" name="Straight Arrow Connector 17">
            <a:extLst>
              <a:ext uri="{FF2B5EF4-FFF2-40B4-BE49-F238E27FC236}">
                <a16:creationId xmlns:a16="http://schemas.microsoft.com/office/drawing/2014/main" id="{30C22B63-89AB-4334-ABE8-D921666CDCA0}"/>
              </a:ext>
            </a:extLst>
          </p:cNvPr>
          <p:cNvCxnSpPr/>
          <p:nvPr/>
        </p:nvCxnSpPr>
        <p:spPr>
          <a:xfrm>
            <a:off x="6996814" y="2453530"/>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9CFE140-B4F8-46D7-85BA-257A23BA142A}"/>
              </a:ext>
            </a:extLst>
          </p:cNvPr>
          <p:cNvSpPr/>
          <p:nvPr/>
        </p:nvSpPr>
        <p:spPr>
          <a:xfrm>
            <a:off x="75567" y="5096445"/>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2</a:t>
            </a:r>
            <a:endParaRPr lang="en-IN" dirty="0">
              <a:solidFill>
                <a:prstClr val="black"/>
              </a:solidFill>
              <a:latin typeface="Calibri" panose="020F0502020204030204"/>
            </a:endParaRPr>
          </a:p>
        </p:txBody>
      </p:sp>
      <p:cxnSp>
        <p:nvCxnSpPr>
          <p:cNvPr id="21" name="Straight Arrow Connector 20">
            <a:extLst>
              <a:ext uri="{FF2B5EF4-FFF2-40B4-BE49-F238E27FC236}">
                <a16:creationId xmlns:a16="http://schemas.microsoft.com/office/drawing/2014/main" id="{3505DD97-A521-4A62-A4EF-C3437ADA112F}"/>
              </a:ext>
            </a:extLst>
          </p:cNvPr>
          <p:cNvCxnSpPr/>
          <p:nvPr/>
        </p:nvCxnSpPr>
        <p:spPr>
          <a:xfrm>
            <a:off x="6996815" y="5208190"/>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AD6FC81-A5D0-4F47-84BD-FDBD84C4F2AF}"/>
              </a:ext>
            </a:extLst>
          </p:cNvPr>
          <p:cNvSpPr/>
          <p:nvPr/>
        </p:nvSpPr>
        <p:spPr>
          <a:xfrm>
            <a:off x="521606" y="4357692"/>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Visualizing the change in the variables</a:t>
            </a:r>
          </a:p>
        </p:txBody>
      </p:sp>
      <p:sp>
        <p:nvSpPr>
          <p:cNvPr id="16" name="Rectangle 15">
            <a:extLst>
              <a:ext uri="{FF2B5EF4-FFF2-40B4-BE49-F238E27FC236}">
                <a16:creationId xmlns:a16="http://schemas.microsoft.com/office/drawing/2014/main" id="{A87BEFCD-D157-485C-A0A5-13109DA8C150}"/>
              </a:ext>
            </a:extLst>
          </p:cNvPr>
          <p:cNvSpPr/>
          <p:nvPr/>
        </p:nvSpPr>
        <p:spPr>
          <a:xfrm>
            <a:off x="691401" y="1681192"/>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Visualizing the change in the variables</a:t>
            </a:r>
          </a:p>
        </p:txBody>
      </p:sp>
      <p:pic>
        <p:nvPicPr>
          <p:cNvPr id="7" name="Picture 6">
            <a:extLst>
              <a:ext uri="{FF2B5EF4-FFF2-40B4-BE49-F238E27FC236}">
                <a16:creationId xmlns:a16="http://schemas.microsoft.com/office/drawing/2014/main" id="{2FA49716-5BF9-4DCC-B440-3492DC53A3E4}"/>
              </a:ext>
            </a:extLst>
          </p:cNvPr>
          <p:cNvPicPr>
            <a:picLocks noChangeAspect="1"/>
          </p:cNvPicPr>
          <p:nvPr/>
        </p:nvPicPr>
        <p:blipFill rotWithShape="1">
          <a:blip r:embed="rId4"/>
          <a:srcRect r="30343"/>
          <a:stretch/>
        </p:blipFill>
        <p:spPr>
          <a:xfrm>
            <a:off x="623887" y="2272774"/>
            <a:ext cx="5472113" cy="399811"/>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9" name="Picture 8">
            <a:extLst>
              <a:ext uri="{FF2B5EF4-FFF2-40B4-BE49-F238E27FC236}">
                <a16:creationId xmlns:a16="http://schemas.microsoft.com/office/drawing/2014/main" id="{2C396D7C-0F6B-4BE5-A841-005BEEA0088E}"/>
              </a:ext>
            </a:extLst>
          </p:cNvPr>
          <p:cNvPicPr>
            <a:picLocks noChangeAspect="1"/>
          </p:cNvPicPr>
          <p:nvPr/>
        </p:nvPicPr>
        <p:blipFill>
          <a:blip r:embed="rId5"/>
          <a:stretch>
            <a:fillRect/>
          </a:stretch>
        </p:blipFill>
        <p:spPr>
          <a:xfrm>
            <a:off x="8253648" y="2252761"/>
            <a:ext cx="2410161" cy="590632"/>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0" name="Picture 9">
            <a:extLst>
              <a:ext uri="{FF2B5EF4-FFF2-40B4-BE49-F238E27FC236}">
                <a16:creationId xmlns:a16="http://schemas.microsoft.com/office/drawing/2014/main" id="{9CF90C57-57E8-4580-ADC2-BF925F880583}"/>
              </a:ext>
            </a:extLst>
          </p:cNvPr>
          <p:cNvPicPr>
            <a:picLocks noChangeAspect="1"/>
          </p:cNvPicPr>
          <p:nvPr/>
        </p:nvPicPr>
        <p:blipFill rotWithShape="1">
          <a:blip r:embed="rId6"/>
          <a:srcRect r="14648"/>
          <a:stretch/>
        </p:blipFill>
        <p:spPr>
          <a:xfrm>
            <a:off x="623888" y="4905766"/>
            <a:ext cx="5472112" cy="752580"/>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4" name="Picture 13">
            <a:extLst>
              <a:ext uri="{FF2B5EF4-FFF2-40B4-BE49-F238E27FC236}">
                <a16:creationId xmlns:a16="http://schemas.microsoft.com/office/drawing/2014/main" id="{99AC0FF7-C988-4538-87FD-18C451ECBF51}"/>
              </a:ext>
            </a:extLst>
          </p:cNvPr>
          <p:cNvPicPr>
            <a:picLocks noChangeAspect="1"/>
          </p:cNvPicPr>
          <p:nvPr/>
        </p:nvPicPr>
        <p:blipFill>
          <a:blip r:embed="rId7"/>
          <a:stretch>
            <a:fillRect/>
          </a:stretch>
        </p:blipFill>
        <p:spPr>
          <a:xfrm>
            <a:off x="7678862" y="3920981"/>
            <a:ext cx="3991532" cy="2324424"/>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5" name="Picture 14">
            <a:extLst>
              <a:ext uri="{FF2B5EF4-FFF2-40B4-BE49-F238E27FC236}">
                <a16:creationId xmlns:a16="http://schemas.microsoft.com/office/drawing/2014/main" id="{84FCEAD7-6A04-4870-965F-6CCEC25643FA}"/>
              </a:ext>
            </a:extLst>
          </p:cNvPr>
          <p:cNvPicPr>
            <a:picLocks noChangeAspect="1"/>
          </p:cNvPicPr>
          <p:nvPr/>
        </p:nvPicPr>
        <p:blipFill>
          <a:blip r:embed="rId8"/>
          <a:stretch>
            <a:fillRect/>
          </a:stretch>
        </p:blipFill>
        <p:spPr>
          <a:xfrm>
            <a:off x="0" y="0"/>
            <a:ext cx="12192000" cy="6858000"/>
          </a:xfrm>
          <a:prstGeom prst="rect">
            <a:avLst/>
          </a:prstGeom>
        </p:spPr>
      </p:pic>
    </p:spTree>
    <p:extLst>
      <p:ext uri="{BB962C8B-B14F-4D97-AF65-F5344CB8AC3E}">
        <p14:creationId xmlns:p14="http://schemas.microsoft.com/office/powerpoint/2010/main" val="409333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Logistic Regression</a:t>
            </a:r>
          </a:p>
        </p:txBody>
      </p:sp>
      <p:sp>
        <p:nvSpPr>
          <p:cNvPr id="25" name="Rectangle 24">
            <a:extLst>
              <a:ext uri="{FF2B5EF4-FFF2-40B4-BE49-F238E27FC236}">
                <a16:creationId xmlns:a16="http://schemas.microsoft.com/office/drawing/2014/main" id="{F9AE5BFC-4EDD-429E-99AF-10C4E8D42FBA}"/>
              </a:ext>
            </a:extLst>
          </p:cNvPr>
          <p:cNvSpPr/>
          <p:nvPr/>
        </p:nvSpPr>
        <p:spPr>
          <a:xfrm>
            <a:off x="639725" y="1514084"/>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Divide the data into independent and dependent variables:</a:t>
            </a:r>
          </a:p>
        </p:txBody>
      </p:sp>
      <p:sp>
        <p:nvSpPr>
          <p:cNvPr id="33" name="Oval 32">
            <a:extLst>
              <a:ext uri="{FF2B5EF4-FFF2-40B4-BE49-F238E27FC236}">
                <a16:creationId xmlns:a16="http://schemas.microsoft.com/office/drawing/2014/main" id="{C8829890-B6D0-4074-89DE-F46423AAFB18}"/>
              </a:ext>
            </a:extLst>
          </p:cNvPr>
          <p:cNvSpPr/>
          <p:nvPr/>
        </p:nvSpPr>
        <p:spPr>
          <a:xfrm>
            <a:off x="63990" y="2197841"/>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1</a:t>
            </a:r>
            <a:endParaRPr lang="en-IN" dirty="0">
              <a:solidFill>
                <a:prstClr val="black"/>
              </a:solidFill>
              <a:latin typeface="Calibri" panose="020F0502020204030204"/>
            </a:endParaRPr>
          </a:p>
        </p:txBody>
      </p:sp>
      <p:sp>
        <p:nvSpPr>
          <p:cNvPr id="20" name="Oval 19">
            <a:extLst>
              <a:ext uri="{FF2B5EF4-FFF2-40B4-BE49-F238E27FC236}">
                <a16:creationId xmlns:a16="http://schemas.microsoft.com/office/drawing/2014/main" id="{B9CFE140-B4F8-46D7-85BA-257A23BA142A}"/>
              </a:ext>
            </a:extLst>
          </p:cNvPr>
          <p:cNvSpPr/>
          <p:nvPr/>
        </p:nvSpPr>
        <p:spPr>
          <a:xfrm>
            <a:off x="47595" y="5112914"/>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2</a:t>
            </a:r>
            <a:endParaRPr lang="en-IN" dirty="0">
              <a:solidFill>
                <a:prstClr val="black"/>
              </a:solidFill>
              <a:latin typeface="Calibri" panose="020F0502020204030204"/>
            </a:endParaRPr>
          </a:p>
        </p:txBody>
      </p:sp>
      <p:sp>
        <p:nvSpPr>
          <p:cNvPr id="22" name="Rectangle 21">
            <a:extLst>
              <a:ext uri="{FF2B5EF4-FFF2-40B4-BE49-F238E27FC236}">
                <a16:creationId xmlns:a16="http://schemas.microsoft.com/office/drawing/2014/main" id="{9AD6FC81-A5D0-4F47-84BD-FDBD84C4F2AF}"/>
              </a:ext>
            </a:extLst>
          </p:cNvPr>
          <p:cNvSpPr/>
          <p:nvPr/>
        </p:nvSpPr>
        <p:spPr>
          <a:xfrm>
            <a:off x="624417" y="4416549"/>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Split the data into train and test set:</a:t>
            </a:r>
          </a:p>
        </p:txBody>
      </p:sp>
      <p:pic>
        <p:nvPicPr>
          <p:cNvPr id="3" name="Picture 2">
            <a:extLst>
              <a:ext uri="{FF2B5EF4-FFF2-40B4-BE49-F238E27FC236}">
                <a16:creationId xmlns:a16="http://schemas.microsoft.com/office/drawing/2014/main" id="{BE4331D0-D548-48D0-ABA6-9E3EC4E3AB60}"/>
              </a:ext>
            </a:extLst>
          </p:cNvPr>
          <p:cNvPicPr>
            <a:picLocks noChangeAspect="1"/>
          </p:cNvPicPr>
          <p:nvPr/>
        </p:nvPicPr>
        <p:blipFill rotWithShape="1">
          <a:blip r:embed="rId4"/>
          <a:srcRect r="28792"/>
          <a:stretch/>
        </p:blipFill>
        <p:spPr>
          <a:xfrm>
            <a:off x="639725" y="2120630"/>
            <a:ext cx="5456275" cy="647347"/>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4" name="Picture 3">
            <a:extLst>
              <a:ext uri="{FF2B5EF4-FFF2-40B4-BE49-F238E27FC236}">
                <a16:creationId xmlns:a16="http://schemas.microsoft.com/office/drawing/2014/main" id="{B24B4CE6-30F5-4847-A16B-9ED96A069AFF}"/>
              </a:ext>
            </a:extLst>
          </p:cNvPr>
          <p:cNvPicPr>
            <a:picLocks noChangeAspect="1"/>
          </p:cNvPicPr>
          <p:nvPr/>
        </p:nvPicPr>
        <p:blipFill>
          <a:blip r:embed="rId5"/>
          <a:stretch>
            <a:fillRect/>
          </a:stretch>
        </p:blipFill>
        <p:spPr>
          <a:xfrm>
            <a:off x="639725" y="4931860"/>
            <a:ext cx="10154814" cy="800379"/>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4" name="Picture 13">
            <a:extLst>
              <a:ext uri="{FF2B5EF4-FFF2-40B4-BE49-F238E27FC236}">
                <a16:creationId xmlns:a16="http://schemas.microsoft.com/office/drawing/2014/main" id="{1847EF7F-B90E-4A08-AF2C-AA4EB6E67EFD}"/>
              </a:ext>
            </a:extLst>
          </p:cNvPr>
          <p:cNvPicPr>
            <a:picLocks noChangeAspect="1"/>
          </p:cNvPicPr>
          <p:nvPr/>
        </p:nvPicPr>
        <p:blipFill>
          <a:blip r:embed="rId6"/>
          <a:stretch>
            <a:fillRect/>
          </a:stretch>
        </p:blipFill>
        <p:spPr>
          <a:xfrm>
            <a:off x="0" y="0"/>
            <a:ext cx="12192000" cy="6858000"/>
          </a:xfrm>
          <a:prstGeom prst="rect">
            <a:avLst/>
          </a:prstGeom>
        </p:spPr>
      </p:pic>
    </p:spTree>
    <p:extLst>
      <p:ext uri="{BB962C8B-B14F-4D97-AF65-F5344CB8AC3E}">
        <p14:creationId xmlns:p14="http://schemas.microsoft.com/office/powerpoint/2010/main" val="280333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Logistic Regression</a:t>
            </a:r>
          </a:p>
        </p:txBody>
      </p:sp>
      <p:sp>
        <p:nvSpPr>
          <p:cNvPr id="25" name="Rectangle 24">
            <a:extLst>
              <a:ext uri="{FF2B5EF4-FFF2-40B4-BE49-F238E27FC236}">
                <a16:creationId xmlns:a16="http://schemas.microsoft.com/office/drawing/2014/main" id="{F9AE5BFC-4EDD-429E-99AF-10C4E8D42FBA}"/>
              </a:ext>
            </a:extLst>
          </p:cNvPr>
          <p:cNvSpPr/>
          <p:nvPr/>
        </p:nvSpPr>
        <p:spPr>
          <a:xfrm>
            <a:off x="624417" y="1365967"/>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Train the algorithm:</a:t>
            </a:r>
          </a:p>
        </p:txBody>
      </p:sp>
      <p:sp>
        <p:nvSpPr>
          <p:cNvPr id="33" name="Oval 32">
            <a:extLst>
              <a:ext uri="{FF2B5EF4-FFF2-40B4-BE49-F238E27FC236}">
                <a16:creationId xmlns:a16="http://schemas.microsoft.com/office/drawing/2014/main" id="{C8829890-B6D0-4074-89DE-F46423AAFB18}"/>
              </a:ext>
            </a:extLst>
          </p:cNvPr>
          <p:cNvSpPr/>
          <p:nvPr/>
        </p:nvSpPr>
        <p:spPr>
          <a:xfrm>
            <a:off x="63990" y="2197841"/>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1</a:t>
            </a:r>
            <a:endParaRPr lang="en-IN" dirty="0">
              <a:solidFill>
                <a:prstClr val="black"/>
              </a:solidFill>
              <a:latin typeface="Calibri" panose="020F0502020204030204"/>
            </a:endParaRPr>
          </a:p>
        </p:txBody>
      </p:sp>
      <p:sp>
        <p:nvSpPr>
          <p:cNvPr id="20" name="Oval 19">
            <a:extLst>
              <a:ext uri="{FF2B5EF4-FFF2-40B4-BE49-F238E27FC236}">
                <a16:creationId xmlns:a16="http://schemas.microsoft.com/office/drawing/2014/main" id="{B9CFE140-B4F8-46D7-85BA-257A23BA142A}"/>
              </a:ext>
            </a:extLst>
          </p:cNvPr>
          <p:cNvSpPr/>
          <p:nvPr/>
        </p:nvSpPr>
        <p:spPr>
          <a:xfrm>
            <a:off x="47595" y="5319703"/>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2</a:t>
            </a:r>
            <a:endParaRPr lang="en-IN" dirty="0">
              <a:solidFill>
                <a:prstClr val="black"/>
              </a:solidFill>
              <a:latin typeface="Calibri" panose="020F0502020204030204"/>
            </a:endParaRPr>
          </a:p>
        </p:txBody>
      </p:sp>
      <p:sp>
        <p:nvSpPr>
          <p:cNvPr id="22" name="Rectangle 21">
            <a:extLst>
              <a:ext uri="{FF2B5EF4-FFF2-40B4-BE49-F238E27FC236}">
                <a16:creationId xmlns:a16="http://schemas.microsoft.com/office/drawing/2014/main" id="{9AD6FC81-A5D0-4F47-84BD-FDBD84C4F2AF}"/>
              </a:ext>
            </a:extLst>
          </p:cNvPr>
          <p:cNvSpPr/>
          <p:nvPr/>
        </p:nvSpPr>
        <p:spPr>
          <a:xfrm>
            <a:off x="691667" y="4767324"/>
            <a:ext cx="5889003" cy="338554"/>
          </a:xfrm>
          <a:prstGeom prst="rect">
            <a:avLst/>
          </a:prstGeom>
        </p:spPr>
        <p:txBody>
          <a:bodyPr wrap="square">
            <a:spAutoFit/>
          </a:bodyPr>
          <a:lstStyle/>
          <a:p>
            <a:pPr algn="ctr" defTabSz="914377"/>
            <a:r>
              <a:rPr lang="en-US" sz="1600" i="1" dirty="0">
                <a:solidFill>
                  <a:srgbClr val="1B587C"/>
                </a:solidFill>
                <a:latin typeface="Roboto" panose="02000000000000000000"/>
              </a:rPr>
              <a:t>Predicting the test set results:</a:t>
            </a:r>
            <a:endParaRPr lang="en-IN" sz="1600" i="1" dirty="0">
              <a:solidFill>
                <a:srgbClr val="1B587C"/>
              </a:solidFill>
              <a:latin typeface="Roboto" panose="02000000000000000000"/>
            </a:endParaRPr>
          </a:p>
        </p:txBody>
      </p:sp>
      <p:pic>
        <p:nvPicPr>
          <p:cNvPr id="2" name="Picture 1">
            <a:extLst>
              <a:ext uri="{FF2B5EF4-FFF2-40B4-BE49-F238E27FC236}">
                <a16:creationId xmlns:a16="http://schemas.microsoft.com/office/drawing/2014/main" id="{60F1EC5E-70F5-4368-96DC-25DDAC37724C}"/>
              </a:ext>
            </a:extLst>
          </p:cNvPr>
          <p:cNvPicPr>
            <a:picLocks noChangeAspect="1"/>
          </p:cNvPicPr>
          <p:nvPr/>
        </p:nvPicPr>
        <p:blipFill rotWithShape="1">
          <a:blip r:embed="rId5"/>
          <a:srcRect r="9809"/>
          <a:stretch/>
        </p:blipFill>
        <p:spPr>
          <a:xfrm>
            <a:off x="639726" y="1974047"/>
            <a:ext cx="6008725" cy="932711"/>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5" name="Picture 4">
            <a:extLst>
              <a:ext uri="{FF2B5EF4-FFF2-40B4-BE49-F238E27FC236}">
                <a16:creationId xmlns:a16="http://schemas.microsoft.com/office/drawing/2014/main" id="{545A8BAB-810C-4498-A9E1-F4AB75BFD2A4}"/>
              </a:ext>
            </a:extLst>
          </p:cNvPr>
          <p:cNvPicPr>
            <a:picLocks noChangeAspect="1"/>
          </p:cNvPicPr>
          <p:nvPr/>
        </p:nvPicPr>
        <p:blipFill>
          <a:blip r:embed="rId6"/>
          <a:stretch>
            <a:fillRect/>
          </a:stretch>
        </p:blipFill>
        <p:spPr>
          <a:xfrm>
            <a:off x="7857154" y="2213965"/>
            <a:ext cx="4270856" cy="504861"/>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cxnSp>
        <p:nvCxnSpPr>
          <p:cNvPr id="21" name="Straight Arrow Connector 20">
            <a:extLst>
              <a:ext uri="{FF2B5EF4-FFF2-40B4-BE49-F238E27FC236}">
                <a16:creationId xmlns:a16="http://schemas.microsoft.com/office/drawing/2014/main" id="{526FCB39-8570-41F2-9007-1DBBF83C338A}"/>
              </a:ext>
            </a:extLst>
          </p:cNvPr>
          <p:cNvCxnSpPr/>
          <p:nvPr/>
        </p:nvCxnSpPr>
        <p:spPr>
          <a:xfrm>
            <a:off x="7001231" y="2454964"/>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F3B58D3-6140-4BB8-92A9-CAFA6A9D6EB3}"/>
              </a:ext>
            </a:extLst>
          </p:cNvPr>
          <p:cNvPicPr>
            <a:picLocks noChangeAspect="1"/>
          </p:cNvPicPr>
          <p:nvPr/>
        </p:nvPicPr>
        <p:blipFill rotWithShape="1">
          <a:blip r:embed="rId7"/>
          <a:srcRect r="3234"/>
          <a:stretch/>
        </p:blipFill>
        <p:spPr>
          <a:xfrm>
            <a:off x="623888" y="5331132"/>
            <a:ext cx="6024563" cy="371223"/>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4" name="Picture 13">
            <a:extLst>
              <a:ext uri="{FF2B5EF4-FFF2-40B4-BE49-F238E27FC236}">
                <a16:creationId xmlns:a16="http://schemas.microsoft.com/office/drawing/2014/main" id="{5A2F625E-BF12-4700-9A50-515694C0D9B7}"/>
              </a:ext>
            </a:extLst>
          </p:cNvPr>
          <p:cNvPicPr>
            <a:picLocks noChangeAspect="1"/>
          </p:cNvPicPr>
          <p:nvPr/>
        </p:nvPicPr>
        <p:blipFill>
          <a:blip r:embed="rId8"/>
          <a:stretch>
            <a:fillRect/>
          </a:stretch>
        </p:blipFill>
        <p:spPr>
          <a:xfrm>
            <a:off x="0" y="0"/>
            <a:ext cx="12192000" cy="6858000"/>
          </a:xfrm>
          <a:prstGeom prst="rect">
            <a:avLst/>
          </a:prstGeom>
        </p:spPr>
      </p:pic>
    </p:spTree>
    <p:extLst>
      <p:ext uri="{BB962C8B-B14F-4D97-AF65-F5344CB8AC3E}">
        <p14:creationId xmlns:p14="http://schemas.microsoft.com/office/powerpoint/2010/main" val="221540654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Logistic Regression</a:t>
            </a:r>
          </a:p>
        </p:txBody>
      </p:sp>
      <p:sp>
        <p:nvSpPr>
          <p:cNvPr id="25" name="Rectangle 24">
            <a:extLst>
              <a:ext uri="{FF2B5EF4-FFF2-40B4-BE49-F238E27FC236}">
                <a16:creationId xmlns:a16="http://schemas.microsoft.com/office/drawing/2014/main" id="{F9AE5BFC-4EDD-429E-99AF-10C4E8D42FBA}"/>
              </a:ext>
            </a:extLst>
          </p:cNvPr>
          <p:cNvSpPr/>
          <p:nvPr/>
        </p:nvSpPr>
        <p:spPr>
          <a:xfrm>
            <a:off x="624417" y="1569676"/>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Calculating accuracy:</a:t>
            </a:r>
          </a:p>
        </p:txBody>
      </p:sp>
      <p:sp>
        <p:nvSpPr>
          <p:cNvPr id="33" name="Oval 32">
            <a:extLst>
              <a:ext uri="{FF2B5EF4-FFF2-40B4-BE49-F238E27FC236}">
                <a16:creationId xmlns:a16="http://schemas.microsoft.com/office/drawing/2014/main" id="{C8829890-B6D0-4074-89DE-F46423AAFB18}"/>
              </a:ext>
            </a:extLst>
          </p:cNvPr>
          <p:cNvSpPr/>
          <p:nvPr/>
        </p:nvSpPr>
        <p:spPr>
          <a:xfrm>
            <a:off x="63990" y="2197841"/>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1</a:t>
            </a:r>
            <a:endParaRPr lang="en-IN" dirty="0">
              <a:solidFill>
                <a:prstClr val="black"/>
              </a:solidFill>
              <a:latin typeface="Calibri" panose="020F0502020204030204"/>
            </a:endParaRPr>
          </a:p>
        </p:txBody>
      </p:sp>
      <p:sp>
        <p:nvSpPr>
          <p:cNvPr id="19" name="Oval 18">
            <a:extLst>
              <a:ext uri="{FF2B5EF4-FFF2-40B4-BE49-F238E27FC236}">
                <a16:creationId xmlns:a16="http://schemas.microsoft.com/office/drawing/2014/main" id="{6638FE49-8726-4917-95ED-A1CC911CE859}"/>
              </a:ext>
            </a:extLst>
          </p:cNvPr>
          <p:cNvSpPr/>
          <p:nvPr/>
        </p:nvSpPr>
        <p:spPr>
          <a:xfrm>
            <a:off x="65183" y="5529815"/>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2</a:t>
            </a:r>
            <a:endParaRPr lang="en-IN" dirty="0">
              <a:solidFill>
                <a:prstClr val="black"/>
              </a:solidFill>
              <a:latin typeface="Calibri" panose="020F0502020204030204"/>
            </a:endParaRPr>
          </a:p>
        </p:txBody>
      </p:sp>
      <p:cxnSp>
        <p:nvCxnSpPr>
          <p:cNvPr id="24" name="Straight Arrow Connector 23">
            <a:extLst>
              <a:ext uri="{FF2B5EF4-FFF2-40B4-BE49-F238E27FC236}">
                <a16:creationId xmlns:a16="http://schemas.microsoft.com/office/drawing/2014/main" id="{4758221C-144C-498F-9BD5-32FE6E03BB51}"/>
              </a:ext>
            </a:extLst>
          </p:cNvPr>
          <p:cNvCxnSpPr/>
          <p:nvPr/>
        </p:nvCxnSpPr>
        <p:spPr>
          <a:xfrm>
            <a:off x="6996815" y="5734799"/>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F6D9B9-75EC-411E-B7C5-995FA1BEBD59}"/>
              </a:ext>
            </a:extLst>
          </p:cNvPr>
          <p:cNvCxnSpPr/>
          <p:nvPr/>
        </p:nvCxnSpPr>
        <p:spPr>
          <a:xfrm>
            <a:off x="6996815" y="2386475"/>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4C19419-E9BF-4872-858F-D806841192DB}"/>
              </a:ext>
            </a:extLst>
          </p:cNvPr>
          <p:cNvPicPr>
            <a:picLocks noChangeAspect="1"/>
          </p:cNvPicPr>
          <p:nvPr/>
        </p:nvPicPr>
        <p:blipFill rotWithShape="1">
          <a:blip r:embed="rId4"/>
          <a:srcRect l="-1" r="15461"/>
          <a:stretch/>
        </p:blipFill>
        <p:spPr>
          <a:xfrm>
            <a:off x="624417" y="2187053"/>
            <a:ext cx="6011333" cy="406328"/>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4" name="Picture 3">
            <a:extLst>
              <a:ext uri="{FF2B5EF4-FFF2-40B4-BE49-F238E27FC236}">
                <a16:creationId xmlns:a16="http://schemas.microsoft.com/office/drawing/2014/main" id="{C6108C8F-029C-4E4D-81DF-42E398617C0C}"/>
              </a:ext>
            </a:extLst>
          </p:cNvPr>
          <p:cNvPicPr>
            <a:picLocks noChangeAspect="1"/>
          </p:cNvPicPr>
          <p:nvPr/>
        </p:nvPicPr>
        <p:blipFill rotWithShape="1">
          <a:blip r:embed="rId5"/>
          <a:srcRect l="14547" r="30811"/>
          <a:stretch/>
        </p:blipFill>
        <p:spPr>
          <a:xfrm>
            <a:off x="8536834" y="2269300"/>
            <a:ext cx="2550631" cy="257211"/>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sp>
        <p:nvSpPr>
          <p:cNvPr id="18" name="Rectangle 17">
            <a:extLst>
              <a:ext uri="{FF2B5EF4-FFF2-40B4-BE49-F238E27FC236}">
                <a16:creationId xmlns:a16="http://schemas.microsoft.com/office/drawing/2014/main" id="{AB8C2F05-F767-4687-B32B-57384DC3E246}"/>
              </a:ext>
            </a:extLst>
          </p:cNvPr>
          <p:cNvSpPr/>
          <p:nvPr/>
        </p:nvSpPr>
        <p:spPr>
          <a:xfrm>
            <a:off x="623889" y="4789110"/>
            <a:ext cx="5889003" cy="338554"/>
          </a:xfrm>
          <a:prstGeom prst="rect">
            <a:avLst/>
          </a:prstGeom>
        </p:spPr>
        <p:txBody>
          <a:bodyPr wrap="square">
            <a:spAutoFit/>
          </a:bodyPr>
          <a:lstStyle/>
          <a:p>
            <a:pPr algn="ctr" defTabSz="914377">
              <a:defRPr/>
            </a:pPr>
            <a:r>
              <a:rPr lang="en-US" sz="1600" i="1" dirty="0">
                <a:solidFill>
                  <a:srgbClr val="1B587C"/>
                </a:solidFill>
                <a:latin typeface="Roboto" panose="02000000000000000000"/>
              </a:rPr>
              <a:t>Evaluate the model using Confusion Matrix:</a:t>
            </a:r>
            <a:endParaRPr lang="en-IN" sz="1600" i="1" dirty="0">
              <a:solidFill>
                <a:srgbClr val="1B587C"/>
              </a:solidFill>
              <a:latin typeface="Roboto" panose="02000000000000000000"/>
            </a:endParaRPr>
          </a:p>
        </p:txBody>
      </p:sp>
      <p:pic>
        <p:nvPicPr>
          <p:cNvPr id="8" name="Picture 7">
            <a:extLst>
              <a:ext uri="{FF2B5EF4-FFF2-40B4-BE49-F238E27FC236}">
                <a16:creationId xmlns:a16="http://schemas.microsoft.com/office/drawing/2014/main" id="{D03F24D4-5103-4562-90A9-581D0991D16E}"/>
              </a:ext>
            </a:extLst>
          </p:cNvPr>
          <p:cNvPicPr>
            <a:picLocks noChangeAspect="1"/>
          </p:cNvPicPr>
          <p:nvPr/>
        </p:nvPicPr>
        <p:blipFill rotWithShape="1">
          <a:blip r:embed="rId6"/>
          <a:srcRect r="8161"/>
          <a:stretch/>
        </p:blipFill>
        <p:spPr>
          <a:xfrm>
            <a:off x="623889" y="5490193"/>
            <a:ext cx="6011334" cy="536518"/>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0" name="Picture 9">
            <a:extLst>
              <a:ext uri="{FF2B5EF4-FFF2-40B4-BE49-F238E27FC236}">
                <a16:creationId xmlns:a16="http://schemas.microsoft.com/office/drawing/2014/main" id="{B2FD6139-7D8D-4AAE-99AF-AB2928F2E0CD}"/>
              </a:ext>
            </a:extLst>
          </p:cNvPr>
          <p:cNvPicPr>
            <a:picLocks noChangeAspect="1"/>
          </p:cNvPicPr>
          <p:nvPr/>
        </p:nvPicPr>
        <p:blipFill>
          <a:blip r:embed="rId7"/>
          <a:stretch>
            <a:fillRect/>
          </a:stretch>
        </p:blipFill>
        <p:spPr>
          <a:xfrm>
            <a:off x="7796892" y="5124528"/>
            <a:ext cx="4030516" cy="1028621"/>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5" name="Picture 14">
            <a:extLst>
              <a:ext uri="{FF2B5EF4-FFF2-40B4-BE49-F238E27FC236}">
                <a16:creationId xmlns:a16="http://schemas.microsoft.com/office/drawing/2014/main" id="{40395958-BFDE-4C35-9E18-3D3B25284141}"/>
              </a:ext>
            </a:extLst>
          </p:cNvPr>
          <p:cNvPicPr>
            <a:picLocks noChangeAspect="1"/>
          </p:cNvPicPr>
          <p:nvPr/>
        </p:nvPicPr>
        <p:blipFill>
          <a:blip r:embed="rId8"/>
          <a:stretch>
            <a:fillRect/>
          </a:stretch>
        </p:blipFill>
        <p:spPr>
          <a:xfrm>
            <a:off x="0" y="0"/>
            <a:ext cx="12192000" cy="6858000"/>
          </a:xfrm>
          <a:prstGeom prst="rect">
            <a:avLst/>
          </a:prstGeom>
        </p:spPr>
      </p:pic>
    </p:spTree>
    <p:extLst>
      <p:ext uri="{BB962C8B-B14F-4D97-AF65-F5344CB8AC3E}">
        <p14:creationId xmlns:p14="http://schemas.microsoft.com/office/powerpoint/2010/main" val="221227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40AEBE-E77A-4900-AEF2-43D06CDCE4F8}"/>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Logistic Regression</a:t>
            </a:r>
          </a:p>
        </p:txBody>
      </p:sp>
      <p:sp>
        <p:nvSpPr>
          <p:cNvPr id="25" name="Rectangle 24">
            <a:extLst>
              <a:ext uri="{FF2B5EF4-FFF2-40B4-BE49-F238E27FC236}">
                <a16:creationId xmlns:a16="http://schemas.microsoft.com/office/drawing/2014/main" id="{F9AE5BFC-4EDD-429E-99AF-10C4E8D42FBA}"/>
              </a:ext>
            </a:extLst>
          </p:cNvPr>
          <p:cNvSpPr/>
          <p:nvPr/>
        </p:nvSpPr>
        <p:spPr>
          <a:xfrm>
            <a:off x="3151498" y="1145278"/>
            <a:ext cx="5889003" cy="338554"/>
          </a:xfrm>
          <a:prstGeom prst="rect">
            <a:avLst/>
          </a:prstGeom>
        </p:spPr>
        <p:txBody>
          <a:bodyPr wrap="square">
            <a:spAutoFit/>
          </a:bodyPr>
          <a:lstStyle/>
          <a:p>
            <a:pPr algn="ctr" defTabSz="914377"/>
            <a:r>
              <a:rPr lang="en-IN" sz="1600" i="1" dirty="0">
                <a:solidFill>
                  <a:srgbClr val="1B587C"/>
                </a:solidFill>
                <a:latin typeface="Roboto" panose="02000000000000000000"/>
              </a:rPr>
              <a:t>Evaluating the Algorithm with ROC curve:</a:t>
            </a:r>
          </a:p>
        </p:txBody>
      </p:sp>
      <p:cxnSp>
        <p:nvCxnSpPr>
          <p:cNvPr id="27" name="Straight Arrow Connector 26">
            <a:extLst>
              <a:ext uri="{FF2B5EF4-FFF2-40B4-BE49-F238E27FC236}">
                <a16:creationId xmlns:a16="http://schemas.microsoft.com/office/drawing/2014/main" id="{24CEC430-CD18-4DF0-8EB8-11B40921A65E}"/>
              </a:ext>
            </a:extLst>
          </p:cNvPr>
          <p:cNvCxnSpPr>
            <a:cxnSpLocks/>
          </p:cNvCxnSpPr>
          <p:nvPr/>
        </p:nvCxnSpPr>
        <p:spPr>
          <a:xfrm>
            <a:off x="6114532" y="3981511"/>
            <a:ext cx="0" cy="485275"/>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3E6257C-E795-424D-AE45-56D84035E355}"/>
              </a:ext>
            </a:extLst>
          </p:cNvPr>
          <p:cNvPicPr>
            <a:picLocks noChangeAspect="1"/>
          </p:cNvPicPr>
          <p:nvPr/>
        </p:nvPicPr>
        <p:blipFill>
          <a:blip r:embed="rId5"/>
          <a:stretch>
            <a:fillRect/>
          </a:stretch>
        </p:blipFill>
        <p:spPr>
          <a:xfrm>
            <a:off x="2340764" y="1581821"/>
            <a:ext cx="7510470" cy="2222396"/>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3" name="Picture 2">
            <a:extLst>
              <a:ext uri="{FF2B5EF4-FFF2-40B4-BE49-F238E27FC236}">
                <a16:creationId xmlns:a16="http://schemas.microsoft.com/office/drawing/2014/main" id="{3DAB14BA-09A1-41A3-A25D-BD12D0A21E7A}"/>
              </a:ext>
            </a:extLst>
          </p:cNvPr>
          <p:cNvPicPr>
            <a:picLocks noChangeAspect="1"/>
          </p:cNvPicPr>
          <p:nvPr/>
        </p:nvPicPr>
        <p:blipFill>
          <a:blip r:embed="rId6"/>
          <a:stretch>
            <a:fillRect/>
          </a:stretch>
        </p:blipFill>
        <p:spPr>
          <a:xfrm>
            <a:off x="4156519" y="4562036"/>
            <a:ext cx="3916025" cy="2151753"/>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spTree>
    <p:extLst>
      <p:ext uri="{BB962C8B-B14F-4D97-AF65-F5344CB8AC3E}">
        <p14:creationId xmlns:p14="http://schemas.microsoft.com/office/powerpoint/2010/main" val="3391952012"/>
      </p:ext>
    </p:extLst>
  </p:cSld>
  <p:clrMapOvr>
    <a:masterClrMapping/>
  </p:clrMapOvr>
</p:sld>
</file>

<file path=ppt/theme/theme1.xml><?xml version="1.0" encoding="utf-8"?>
<a:theme xmlns:a="http://schemas.openxmlformats.org/drawingml/2006/main" name="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162</TotalTime>
  <Words>428</Words>
  <Application>Microsoft Office PowerPoint</Application>
  <PresentationFormat>Widescreen</PresentationFormat>
  <Paragraphs>53</Paragraphs>
  <Slides>8</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Arial</vt:lpstr>
      <vt:lpstr>Calibri</vt:lpstr>
      <vt:lpstr>Calibri Light</vt:lpstr>
      <vt:lpstr>FontAwesome</vt:lpstr>
      <vt:lpstr>Gill Sans</vt:lpstr>
      <vt:lpstr>Lato Regular</vt:lpstr>
      <vt:lpstr>Raleway</vt:lpstr>
      <vt:lpstr>Raleway Black</vt:lpstr>
      <vt:lpstr>Raleway Light</vt:lpstr>
      <vt:lpstr>Roboto</vt:lpstr>
      <vt:lpstr>Diseño personalizado</vt:lpstr>
      <vt:lpstr>3_Diseño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 Borgohain</dc:creator>
  <cp:lastModifiedBy>Debashis Borgohain</cp:lastModifiedBy>
  <cp:revision>12</cp:revision>
  <dcterms:created xsi:type="dcterms:W3CDTF">2019-04-06T10:44:25Z</dcterms:created>
  <dcterms:modified xsi:type="dcterms:W3CDTF">2019-04-08T06:08:09Z</dcterms:modified>
</cp:coreProperties>
</file>