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sldIdLst>
    <p:sldId id="258" r:id="rId2"/>
    <p:sldId id="262" r:id="rId3"/>
    <p:sldId id="265" r:id="rId4"/>
    <p:sldId id="261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  <a:srgbClr val="00CC66"/>
    <a:srgbClr val="00CC00"/>
    <a:srgbClr val="008000"/>
    <a:srgbClr val="003300"/>
    <a:srgbClr val="006600"/>
    <a:srgbClr val="339933"/>
    <a:srgbClr val="3399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51" autoAdjust="0"/>
    <p:restoredTop sz="94660"/>
  </p:normalViewPr>
  <p:slideViewPr>
    <p:cSldViewPr snapToGrid="0">
      <p:cViewPr>
        <p:scale>
          <a:sx n="100" d="100"/>
          <a:sy n="100" d="100"/>
        </p:scale>
        <p:origin x="64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D500-9565-4E96-8784-B841EB269851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3937C-C815-416D-9CB5-6A5F63F8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0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-1"/>
            <a:ext cx="9144000" cy="360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180000" tIns="0" rIns="0" bIns="0" rtlCol="0" anchor="ctr">
            <a:noAutofit/>
          </a:bodyPr>
          <a:lstStyle/>
          <a:p>
            <a:pPr algn="l"/>
            <a:r>
              <a:rPr lang="en-US" altLang="ko-KR" sz="13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3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300" b="1" baseline="0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00" y="6138000"/>
            <a:ext cx="1134338" cy="324000"/>
          </a:xfrm>
          <a:prstGeom prst="rect">
            <a:avLst/>
          </a:prstGeom>
        </p:spPr>
      </p:pic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8784000" y="6498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762000" fontAlgn="base" latinLnBrk="0">
              <a:spcBef>
                <a:spcPct val="0"/>
              </a:spcBef>
              <a:spcAft>
                <a:spcPct val="0"/>
              </a:spcAft>
              <a:defRPr/>
            </a:pPr>
            <a:fld id="{9D3178E2-1372-4201-94FC-D107ED126267}" type="slidenum">
              <a:rPr kumimoji="1" lang="en-US" altLang="ko-KR" sz="1500" b="1" smtClean="0">
                <a:solidFill>
                  <a:srgbClr val="FFFFF7"/>
                </a:solidFill>
                <a:latin typeface="Times New Roman" pitchFamily="18" charset="0"/>
                <a:ea typeface="HY견고딕" pitchFamily="18" charset="-127"/>
              </a:rPr>
              <a:pPr algn="ctr" defTabSz="7620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500" b="1" dirty="0">
              <a:solidFill>
                <a:srgbClr val="FFFFF7"/>
              </a:solidFill>
              <a:latin typeface="Times New Roman" pitchFamily="18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565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8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" y="1259564"/>
            <a:ext cx="9144000" cy="5236485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sz="2000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Term Project 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Presentation</a:t>
            </a:r>
            <a:endParaRPr lang="en-US" altLang="ko-KR" sz="20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endParaRPr lang="en-US" altLang="ko-KR" sz="2000" b="1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endParaRPr lang="en-US" altLang="ko-KR" sz="20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ko-KR" sz="3000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Reinforcement Learning</a:t>
            </a:r>
          </a:p>
          <a:p>
            <a:pPr algn="ctr">
              <a:lnSpc>
                <a:spcPct val="125000"/>
              </a:lnSpc>
            </a:pPr>
            <a:r>
              <a:rPr lang="en-US" altLang="ko-KR" sz="3000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using OpenAI Gym</a:t>
            </a:r>
            <a:endParaRPr lang="en-US" altLang="ko-KR" sz="30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endParaRPr lang="en-US" altLang="ko-KR" sz="2000" b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endParaRPr lang="en-US" altLang="ko-KR" sz="2000" b="1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endParaRPr lang="en-US" altLang="ko-KR" sz="2000" b="1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ko-KR" sz="2000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Project Team 1</a:t>
            </a:r>
          </a:p>
          <a:p>
            <a:pPr algn="ctr">
              <a:lnSpc>
                <a:spcPct val="125000"/>
              </a:lnSpc>
            </a:pPr>
            <a:r>
              <a:rPr lang="en-US" altLang="ko-KR" sz="2000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Dasol Lee (20155546) &amp; Sunyou Hwang (20164486)</a:t>
            </a:r>
          </a:p>
          <a:p>
            <a:pPr algn="ctr">
              <a:lnSpc>
                <a:spcPct val="125000"/>
              </a:lnSpc>
            </a:pPr>
            <a:endParaRPr lang="en-US" altLang="ko-KR" sz="2000" b="1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59565"/>
            <a:ext cx="914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360000" tIns="0" rIns="0" bIns="0" rtlCol="0" anchor="ctr">
            <a:noAutofit/>
          </a:bodyPr>
          <a:lstStyle/>
          <a:p>
            <a:pPr algn="l"/>
            <a:r>
              <a:rPr lang="en-US" altLang="ko-KR" sz="13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3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19565"/>
            <a:ext cx="9144000" cy="54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59565"/>
            <a:ext cx="914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360000" tIns="0" rIns="0" bIns="0" rtlCol="0"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using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ko-KR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gym - Car Racing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19565"/>
            <a:ext cx="9144000" cy="54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Environment</a:t>
            </a:r>
            <a:endParaRPr lang="ko-KR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18063" y="1330463"/>
            <a:ext cx="7107874" cy="3298652"/>
            <a:chOff x="1018063" y="1330463"/>
            <a:chExt cx="7107874" cy="32986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063" y="1330463"/>
              <a:ext cx="7107874" cy="3298652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725282" y="2562047"/>
              <a:ext cx="681487" cy="1466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185223" y="4700013"/>
            <a:ext cx="4922021" cy="1554138"/>
            <a:chOff x="3494863" y="4767270"/>
            <a:chExt cx="4470663" cy="14116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63" y="4767270"/>
              <a:ext cx="4470663" cy="1411621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5595667" y="5112589"/>
              <a:ext cx="1012167" cy="106630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26689" y="4703376"/>
            <a:ext cx="2113326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space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- 96x96x3 RGB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Action </a:t>
            </a:r>
            <a:r>
              <a:rPr lang="en-US" altLang="ko-KR" dirty="0"/>
              <a:t>space</a:t>
            </a:r>
          </a:p>
          <a:p>
            <a:r>
              <a:rPr lang="en-US" altLang="ko-KR" sz="1600" dirty="0" smtClean="0"/>
              <a:t> - Steer </a:t>
            </a:r>
            <a:r>
              <a:rPr lang="en-US" altLang="ko-KR" sz="1600" dirty="0"/>
              <a:t>angle</a:t>
            </a:r>
          </a:p>
          <a:p>
            <a:r>
              <a:rPr lang="en-US" altLang="ko-KR" sz="1600" dirty="0" smtClean="0"/>
              <a:t> - Gas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Brake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4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59565"/>
            <a:ext cx="914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360000" tIns="0" rIns="0" bIns="0" rtlCol="0" anchor="ctr">
            <a:no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using OpenAI gym - Car Racing</a:t>
            </a:r>
            <a:endParaRPr lang="ko-KR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19565"/>
            <a:ext cx="9144000" cy="54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Problem Solving Approach</a:t>
            </a:r>
            <a:endParaRPr lang="ko-KR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465" y="1328689"/>
            <a:ext cx="8031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State: 96x96 RGB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RGB</a:t>
            </a:r>
            <a:r>
              <a:rPr lang="en-US" altLang="ko-KR" dirty="0"/>
              <a:t> → </a:t>
            </a:r>
            <a:r>
              <a:rPr lang="en-US" altLang="ko-KR" dirty="0" smtClean="0"/>
              <a:t>Grayscale </a:t>
            </a:r>
            <a:r>
              <a:rPr lang="ko-KR" altLang="en-US" dirty="0" smtClean="0"/>
              <a:t>변환하여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- State </a:t>
            </a:r>
            <a:r>
              <a:rPr lang="ko-KR" altLang="en-US" dirty="0" smtClean="0">
                <a:sym typeface="Wingdings" panose="05000000000000000000" pitchFamily="2" charset="2"/>
              </a:rPr>
              <a:t>전체를 학습에 이용하거나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feature</a:t>
            </a:r>
            <a:r>
              <a:rPr lang="ko-KR" altLang="en-US" dirty="0" smtClean="0">
                <a:sym typeface="Wingdings" panose="05000000000000000000" pitchFamily="2" charset="2"/>
              </a:rPr>
              <a:t>를 추출해야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문제에 대해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될 수 있는 것이 명확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추출하여 사용하는 접근 방식 사용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2062" b="2791"/>
          <a:stretch/>
        </p:blipFill>
        <p:spPr>
          <a:xfrm>
            <a:off x="1392807" y="3706137"/>
            <a:ext cx="3079565" cy="26371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" t="2061" r="63301" b="47459"/>
          <a:stretch/>
        </p:blipFill>
        <p:spPr>
          <a:xfrm>
            <a:off x="4717212" y="3706137"/>
            <a:ext cx="3093288" cy="26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59565"/>
            <a:ext cx="914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360000" tIns="0" rIns="0" bIns="0" rtlCol="0" anchor="ctr">
            <a:no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using OpenAI gym - Car Racing</a:t>
            </a:r>
            <a:endParaRPr lang="ko-KR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19565"/>
            <a:ext cx="9144000" cy="54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Feature Extraction</a:t>
            </a:r>
            <a:endParaRPr lang="ko-KR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089" y="1434899"/>
            <a:ext cx="716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Track angle, Speed </a:t>
            </a:r>
            <a:r>
              <a:rPr lang="ko-KR" altLang="en-US" sz="2400" dirty="0" smtClean="0"/>
              <a:t>추출</a:t>
            </a:r>
            <a:endParaRPr lang="en-US" altLang="ko-KR" sz="24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41089" y="2092018"/>
            <a:ext cx="401982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Track angle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영상 내 일정 범위에 있는 트랙의 상대 각도에 대한 평균 값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Speed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하단 </a:t>
            </a:r>
            <a:r>
              <a:rPr lang="en-US" altLang="ko-KR" sz="1600" dirty="0" smtClean="0"/>
              <a:t>Speed indicator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scale</a:t>
            </a:r>
            <a:r>
              <a:rPr lang="ko-KR" altLang="en-US" sz="1600" dirty="0" smtClean="0"/>
              <a:t>로부터 추출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Observed state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[84:, 13] </a:t>
            </a:r>
            <a:r>
              <a:rPr lang="ko-KR" altLang="en-US" sz="1600" dirty="0" smtClean="0"/>
              <a:t>상에서 </a:t>
            </a:r>
            <a:r>
              <a:rPr lang="en-US" altLang="ko-KR" sz="1600" dirty="0" smtClean="0"/>
              <a:t>RGB  [255, 255, 255] </a:t>
            </a:r>
            <a:r>
              <a:rPr lang="ko-KR" altLang="en-US" sz="1600" dirty="0" smtClean="0"/>
              <a:t>의 값으로 나타나는 픽셀 수의 합</a:t>
            </a:r>
            <a:endParaRPr lang="en-US" altLang="ko-KR" sz="1600" dirty="0" smtClean="0"/>
          </a:p>
        </p:txBody>
      </p:sp>
      <p:grpSp>
        <p:nvGrpSpPr>
          <p:cNvPr id="67" name="그룹 66"/>
          <p:cNvGrpSpPr/>
          <p:nvPr/>
        </p:nvGrpSpPr>
        <p:grpSpPr>
          <a:xfrm>
            <a:off x="4341872" y="1921290"/>
            <a:ext cx="4626365" cy="4296187"/>
            <a:chOff x="4341872" y="1921290"/>
            <a:chExt cx="4626365" cy="4296187"/>
          </a:xfrm>
        </p:grpSpPr>
        <p:grpSp>
          <p:nvGrpSpPr>
            <p:cNvPr id="57" name="그룹 56"/>
            <p:cNvGrpSpPr/>
            <p:nvPr/>
          </p:nvGrpSpPr>
          <p:grpSpPr>
            <a:xfrm>
              <a:off x="4341872" y="1921290"/>
              <a:ext cx="4626365" cy="3957633"/>
              <a:chOff x="4341872" y="1921290"/>
              <a:chExt cx="4626365" cy="3957633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4341872" y="1921290"/>
                <a:ext cx="4626365" cy="3957633"/>
                <a:chOff x="4284722" y="1804231"/>
                <a:chExt cx="4626365" cy="3957633"/>
              </a:xfrm>
            </p:grpSpPr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500" t="2062" b="2791"/>
                <a:stretch/>
              </p:blipFill>
              <p:spPr>
                <a:xfrm>
                  <a:off x="4289484" y="1804231"/>
                  <a:ext cx="4621603" cy="3957633"/>
                </a:xfrm>
                <a:prstGeom prst="rect">
                  <a:avLst/>
                </a:prstGeom>
              </p:spPr>
            </p:pic>
            <p:cxnSp>
              <p:nvCxnSpPr>
                <p:cNvPr id="21" name="직선 연결선 20"/>
                <p:cNvCxnSpPr/>
                <p:nvPr/>
              </p:nvCxnSpPr>
              <p:spPr>
                <a:xfrm>
                  <a:off x="4289484" y="1924050"/>
                  <a:ext cx="2239904" cy="13430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6534150" y="3262313"/>
                  <a:ext cx="252413" cy="22689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>
                  <a:off x="6786563" y="3489212"/>
                  <a:ext cx="180975" cy="29383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/>
                <p:cNvCxnSpPr/>
                <p:nvPr/>
              </p:nvCxnSpPr>
              <p:spPr>
                <a:xfrm>
                  <a:off x="6972300" y="3783047"/>
                  <a:ext cx="90488" cy="36933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/>
                <p:nvPr/>
              </p:nvCxnSpPr>
              <p:spPr>
                <a:xfrm flipH="1">
                  <a:off x="6967538" y="4152379"/>
                  <a:ext cx="95250" cy="113399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4284722" y="2890578"/>
                  <a:ext cx="1801753" cy="106787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4291866" y="1924050"/>
                  <a:ext cx="0" cy="96678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6086475" y="3958448"/>
                  <a:ext cx="80963" cy="7062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>
                  <a:off x="6167438" y="4029075"/>
                  <a:ext cx="61912" cy="12330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flipH="1">
                  <a:off x="6167438" y="4148467"/>
                  <a:ext cx="61912" cy="115355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>
                  <a:off x="6176963" y="5294199"/>
                  <a:ext cx="814387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모서리가 둥근 직사각형 55"/>
              <p:cNvSpPr/>
              <p:nvPr/>
            </p:nvSpPr>
            <p:spPr>
              <a:xfrm>
                <a:off x="4876799" y="5419082"/>
                <a:ext cx="200026" cy="45984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976812" y="5878923"/>
              <a:ext cx="1395414" cy="338554"/>
              <a:chOff x="4976812" y="5878923"/>
              <a:chExt cx="1395414" cy="338554"/>
            </a:xfrm>
          </p:grpSpPr>
          <p:cxnSp>
            <p:nvCxnSpPr>
              <p:cNvPr id="61" name="직선 연결선 60"/>
              <p:cNvCxnSpPr>
                <a:stCxn id="56" idx="2"/>
              </p:cNvCxnSpPr>
              <p:nvPr/>
            </p:nvCxnSpPr>
            <p:spPr>
              <a:xfrm>
                <a:off x="4976812" y="5878923"/>
                <a:ext cx="0" cy="1599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>
                <a:off x="4976812" y="6038850"/>
                <a:ext cx="265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5233224" y="5878923"/>
                <a:ext cx="11390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True Speed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4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59565"/>
            <a:ext cx="914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360000" tIns="0" rIns="0" bIns="0" rtlCol="0" anchor="ctr">
            <a:no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using OpenAI gym - Car Racing</a:t>
            </a:r>
            <a:endParaRPr lang="ko-KR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19565"/>
            <a:ext cx="9144000" cy="54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Learning Algorithm</a:t>
            </a:r>
            <a:endParaRPr lang="ko-KR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09" y="2255879"/>
            <a:ext cx="4696387" cy="211910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1089" y="1434899"/>
            <a:ext cx="716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Monte-Carlo Policy Gradient with Gaussian Policy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089" y="2092018"/>
            <a:ext cx="40198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Gaussian Policy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 Continuous action space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→ Gaussian policy is natural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Score function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458" t="6965"/>
          <a:stretch/>
        </p:blipFill>
        <p:spPr>
          <a:xfrm>
            <a:off x="720687" y="3686175"/>
            <a:ext cx="2803563" cy="496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089" y="4406574"/>
            <a:ext cx="45499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Monte-Carlo Policy Gradient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- Episodic task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&amp; continuous action space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Update parameters by stochastic gradient ascent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0982" y="4394573"/>
            <a:ext cx="405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Monte-Carlo Policy Gradient Algorithm Pseudo-code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79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59565"/>
            <a:ext cx="914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360000" tIns="0" rIns="0" bIns="0" rtlCol="0" anchor="ctr">
            <a:no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using OpenAI gym - Car Racing</a:t>
            </a:r>
            <a:endParaRPr lang="ko-KR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19565"/>
            <a:ext cx="9144000" cy="54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Results</a:t>
            </a:r>
            <a:endParaRPr lang="ko-KR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59565"/>
            <a:ext cx="914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360000" tIns="0" rIns="0" bIns="0" rtlCol="0" anchor="ctr">
            <a:no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using OpenAI gym - Car Racing</a:t>
            </a:r>
            <a:endParaRPr lang="ko-KR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19565"/>
            <a:ext cx="9144000" cy="54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246</Words>
  <Application>Microsoft Office PowerPoint</Application>
  <PresentationFormat>화면 슬라이드 쇼(4:3)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맑은 고딕</vt:lpstr>
      <vt:lpstr>Arial</vt:lpstr>
      <vt:lpstr>Calibri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DASOL</dc:creator>
  <cp:lastModifiedBy>Sunyou</cp:lastModifiedBy>
  <cp:revision>19</cp:revision>
  <dcterms:created xsi:type="dcterms:W3CDTF">2017-01-17T06:40:49Z</dcterms:created>
  <dcterms:modified xsi:type="dcterms:W3CDTF">2017-06-02T15:52:06Z</dcterms:modified>
</cp:coreProperties>
</file>