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73" r:id="rId5"/>
    <p:sldId id="281" r:id="rId6"/>
    <p:sldId id="293" r:id="rId7"/>
    <p:sldId id="303" r:id="rId8"/>
    <p:sldId id="301" r:id="rId9"/>
    <p:sldId id="274" r:id="rId10"/>
    <p:sldId id="287" r:id="rId11"/>
    <p:sldId id="292" r:id="rId12"/>
    <p:sldId id="291" r:id="rId13"/>
    <p:sldId id="299" r:id="rId14"/>
    <p:sldId id="300" r:id="rId15"/>
    <p:sldId id="296" r:id="rId16"/>
    <p:sldId id="302" r:id="rId17"/>
    <p:sldId id="280" r:id="rId18"/>
    <p:sldId id="29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BCE"/>
    <a:srgbClr val="A4BCC2"/>
    <a:srgbClr val="81A8B8"/>
    <a:srgbClr val="DBE6EC"/>
    <a:srgbClr val="F7C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30" autoAdjust="0"/>
    <p:restoredTop sz="94660"/>
  </p:normalViewPr>
  <p:slideViewPr>
    <p:cSldViewPr snapToGrid="0">
      <p:cViewPr>
        <p:scale>
          <a:sx n="100" d="100"/>
          <a:sy n="100" d="100"/>
        </p:scale>
        <p:origin x="58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74074-EE27-4C24-A2AD-772BCFF5C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3A8FAF-B92A-4667-82CF-D913221BD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568CA-FAA4-44D8-B6D0-64A215BD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42F3-452C-491C-92F0-987D4A07B9E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AA10D-C1BB-429C-93CD-329E699B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A7D12-D310-4F45-AFED-8669DF61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8F69-594B-428B-8C15-C75D458D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40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5B3BD-F40C-43FA-8966-E34B8262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C4293B-C5D6-4CA4-9988-C4FB332A7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60C06-CBC8-4318-9E52-87739516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42F3-452C-491C-92F0-987D4A07B9E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3868C-DC23-4B00-A424-94A1C4E5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26B29-DB40-4299-8882-98452D7D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8F69-594B-428B-8C15-C75D458D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E0548C-B17D-4671-AB33-7DCB17FE6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57C47C-E57D-4C67-9007-37E787D93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38129-A3B1-4FC4-923B-C8C0B1FF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42F3-452C-491C-92F0-987D4A07B9E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3E9BD-698A-49B5-938B-05538170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E53A6-8D40-4BCF-B8D7-76C7CC8D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8F69-594B-428B-8C15-C75D458D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90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37ABE-4D6C-4642-A308-3950B648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5936" cy="81772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D317487-1FBF-4B88-9B7C-7D1DEBB78F01}"/>
              </a:ext>
            </a:extLst>
          </p:cNvPr>
          <p:cNvCxnSpPr/>
          <p:nvPr userDrawn="1"/>
        </p:nvCxnSpPr>
        <p:spPr>
          <a:xfrm>
            <a:off x="838200" y="1216404"/>
            <a:ext cx="10159068" cy="0"/>
          </a:xfrm>
          <a:prstGeom prst="line">
            <a:avLst/>
          </a:prstGeom>
          <a:ln w="38100">
            <a:solidFill>
              <a:srgbClr val="A4BC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0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6016B-235B-47B5-9A53-73F446AA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E4538-527C-4706-981A-12F128570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F1793-43F2-45CC-88C4-BAE10E1C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42F3-452C-491C-92F0-987D4A07B9E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4C1C2-000B-45BB-98C4-023CAB61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7D499-0DB9-437D-860D-32AEBC4D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8F69-594B-428B-8C15-C75D458D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5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1CC68-2C57-48DC-B184-52004335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838212-727C-4571-9AA5-73829DE02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84D081-15C1-4A6F-BDFF-AE4A8863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42F3-452C-491C-92F0-987D4A07B9E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2376-5CCC-4956-AB5B-00A1C7F0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EA10B-2976-458A-B39D-0AF63326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8F69-594B-428B-8C15-C75D458D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63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DB956-4AF0-4F59-BCCB-66911467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ED78D-F3CF-4EB9-B179-797DF418A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ECD81A-152B-450D-ADCF-912CD6D29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6DE2A-F3FB-4938-9E2E-459228AC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42F3-452C-491C-92F0-987D4A07B9E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17A51A-2A17-40EE-8404-9B910F61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474BE9-025E-4537-AA43-16DE5133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8F69-594B-428B-8C15-C75D458D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2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5C35C-41F5-492B-B573-FE8DDE40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EEFCD-EC27-4F56-B851-ED8BAB5E1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16E731-3E69-484B-94CD-F005D63B9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A8318F-724A-4685-9CD5-0D0B42E10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DBB3EF-B66C-4FF4-BA17-BEE7C4692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D93CF6-1001-408B-9BD4-CBC701A9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42F3-452C-491C-92F0-987D4A07B9E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2AABBA-C5AA-4D7D-8D8C-A5EEF10D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203F74-AA59-4006-8598-7DE6858C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8F69-594B-428B-8C15-C75D458D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04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3E6F1-766E-40A0-B4E1-34F6C211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46F208-EBB9-4849-94CD-1AE2BE46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42F3-452C-491C-92F0-987D4A07B9E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3A27F4-7864-4083-B0F1-01183E0D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A820CD-DD11-46FE-B533-688A601F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8F69-594B-428B-8C15-C75D458D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3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9880B5-63D6-4782-BB2F-18A12BD1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42F3-452C-491C-92F0-987D4A07B9E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1C5F6F-4957-4E05-8CD2-2108DEC1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4BB9D9-C70E-4BAF-ABCA-D5922651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8F69-594B-428B-8C15-C75D458D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2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FE2B3-1E16-462C-B628-492EF1C7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3B0DA-9C46-4AF1-9191-7A9220655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773A51-E335-40D5-B9C0-E0ABFDC4A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3B546-0293-4E9E-8C30-C651F5FC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42F3-452C-491C-92F0-987D4A07B9E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BA13BE-F916-4961-83CB-E48B6B4E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459BF0-C0E3-48DC-BECB-D2CB9ED9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8F69-594B-428B-8C15-C75D458D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81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6D792-3392-4B49-B51E-7DBD3806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ECCB6D-1078-4976-872C-573FC5329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D605A7-7860-4939-B585-8E7FD6A80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0965E7-9CE9-4110-9F69-DD1BF532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42F3-452C-491C-92F0-987D4A07B9E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243DC8-35FA-4758-9852-CBC891F5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46DEBF-4172-468C-A0FC-A36A48D4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8F69-594B-428B-8C15-C75D458D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5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DBAF77-CA64-4FCC-90B6-51EEE56D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2BB89-1573-4EF9-BC88-DD58B8EFF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F0746-B57C-4DAE-B315-AC5E210E7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42F3-452C-491C-92F0-987D4A07B9EB}" type="datetimeFigureOut">
              <a:rPr lang="zh-CN" altLang="en-US" smtClean="0"/>
              <a:t>2022/1/26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BDB65-4E8D-4697-B18D-EE4EA93CB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30D23-ABBD-4515-A756-A43386717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B8F69-594B-428B-8C15-C75D458D0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6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FBEC00-FBEE-4C32-A4A2-669CC643236A}"/>
              </a:ext>
            </a:extLst>
          </p:cNvPr>
          <p:cNvSpPr txBox="1"/>
          <p:nvPr/>
        </p:nvSpPr>
        <p:spPr>
          <a:xfrm>
            <a:off x="2025205" y="2474893"/>
            <a:ext cx="81415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Sentiment Analysis of the Werewolf Game Dialogue in Japanese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0FE8AE-CAAF-4011-8C10-203AF62AA2D0}"/>
              </a:ext>
            </a:extLst>
          </p:cNvPr>
          <p:cNvSpPr txBox="1"/>
          <p:nvPr/>
        </p:nvSpPr>
        <p:spPr>
          <a:xfrm>
            <a:off x="4073750" y="4521665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学際情報</a:t>
            </a:r>
            <a:r>
              <a:rPr lang="ja-JP" altLang="en-US"/>
              <a:t>学府　</a:t>
            </a:r>
            <a:r>
              <a:rPr lang="ja-JP" altLang="en-US" b="0" i="0">
                <a:solidFill>
                  <a:srgbClr val="1D1C1D"/>
                </a:solidFill>
                <a:effectLst/>
                <a:latin typeface="Slack-Lato"/>
              </a:rPr>
              <a:t>総合分析情報学コース</a:t>
            </a:r>
            <a:endParaRPr lang="en-US" altLang="ja-JP" dirty="0"/>
          </a:p>
          <a:p>
            <a:pPr algn="ctr"/>
            <a:r>
              <a:rPr lang="ja-JP" altLang="en-US" dirty="0"/>
              <a:t>金子研　</a:t>
            </a:r>
            <a:r>
              <a:rPr lang="en-US" altLang="ja-JP" dirty="0"/>
              <a:t>M2</a:t>
            </a:r>
          </a:p>
          <a:p>
            <a:pPr algn="ctr"/>
            <a:r>
              <a:rPr lang="ja-JP" altLang="en-US" dirty="0"/>
              <a:t>孫　映雪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ja-JP" altLang="en-US" dirty="0"/>
              <a:t>ソン　エイセツ</a:t>
            </a:r>
            <a:r>
              <a:rPr lang="en-US" altLang="ja-JP" dirty="0"/>
              <a:t>)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98E825C-5160-4BA0-889B-166CD13C2FAC}"/>
              </a:ext>
            </a:extLst>
          </p:cNvPr>
          <p:cNvCxnSpPr/>
          <p:nvPr/>
        </p:nvCxnSpPr>
        <p:spPr>
          <a:xfrm>
            <a:off x="1048624" y="3640822"/>
            <a:ext cx="10159068" cy="0"/>
          </a:xfrm>
          <a:prstGeom prst="line">
            <a:avLst/>
          </a:prstGeom>
          <a:ln w="38100">
            <a:solidFill>
              <a:srgbClr val="A4BC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75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EFA62-1739-42B7-A639-F8E937D3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Preliminary Results: Werewolf prediction</a:t>
            </a:r>
            <a:endParaRPr lang="zh-CN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0E89BF2-30DA-47F8-9639-9E429FC1CF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38340" cy="33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DECA9D2-91D1-47DA-A8AB-C66B6BE0C0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38340" cy="33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1" name="表格 12">
            <a:extLst>
              <a:ext uri="{FF2B5EF4-FFF2-40B4-BE49-F238E27FC236}">
                <a16:creationId xmlns:a16="http://schemas.microsoft.com/office/drawing/2014/main" id="{0726CD10-54E3-47C8-BF55-9E3E515D4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495685"/>
              </p:ext>
            </p:extLst>
          </p:nvPr>
        </p:nvGraphicFramePr>
        <p:xfrm>
          <a:off x="1294620" y="1962861"/>
          <a:ext cx="40292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22">
                  <a:extLst>
                    <a:ext uri="{9D8B030D-6E8A-4147-A177-3AD203B41FA5}">
                      <a16:colId xmlns:a16="http://schemas.microsoft.com/office/drawing/2014/main" val="4200475034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739722991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3905658208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656312692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2327504632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380046519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2665656678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3421810649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1514059835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1548232129"/>
                    </a:ext>
                  </a:extLst>
                </a:gridCol>
              </a:tblGrid>
              <a:tr h="36397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81A8B8"/>
                        </a:solidFill>
                      </a:endParaRPr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81A8B8"/>
                        </a:solidFill>
                      </a:endParaRPr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81A8B8"/>
                        </a:solidFill>
                      </a:endParaRPr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81A8B8"/>
                        </a:solidFill>
                      </a:endParaRPr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81A8B8"/>
                        </a:solidFill>
                      </a:endParaRPr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81A8B8"/>
                        </a:solidFill>
                      </a:endParaRPr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81A8B8"/>
                        </a:solidFill>
                      </a:endParaRPr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81A8B8"/>
                        </a:solidFill>
                      </a:endParaRPr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81A8B8"/>
                        </a:solidFill>
                      </a:endParaRPr>
                    </a:p>
                  </a:txBody>
                  <a:tcPr>
                    <a:solidFill>
                      <a:srgbClr val="C0C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53578"/>
                  </a:ext>
                </a:extLst>
              </a:tr>
              <a:tr h="36397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81A8B8"/>
                        </a:solidFill>
                      </a:endParaRPr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81A8B8"/>
                        </a:solidFill>
                      </a:endParaRPr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81A8B8"/>
                        </a:solidFill>
                      </a:endParaRPr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81A8B8"/>
                        </a:solidFill>
                      </a:endParaRPr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81A8B8"/>
                        </a:solidFill>
                      </a:endParaRPr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81A8B8"/>
                        </a:solidFill>
                      </a:endParaRPr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81A8B8"/>
                        </a:solidFill>
                      </a:endParaRPr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81A8B8"/>
                        </a:solidFill>
                      </a:endParaRPr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81A8B8"/>
                        </a:solidFill>
                      </a:endParaRPr>
                    </a:p>
                  </a:txBody>
                  <a:tcPr>
                    <a:solidFill>
                      <a:srgbClr val="C0C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39651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5F479C5-AB13-4A3F-85D3-B8DE2733D349}"/>
              </a:ext>
            </a:extLst>
          </p:cNvPr>
          <p:cNvGraphicFramePr>
            <a:graphicFrameLocks noGrp="1"/>
          </p:cNvGraphicFramePr>
          <p:nvPr/>
        </p:nvGraphicFramePr>
        <p:xfrm>
          <a:off x="1294620" y="3091415"/>
          <a:ext cx="40292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22">
                  <a:extLst>
                    <a:ext uri="{9D8B030D-6E8A-4147-A177-3AD203B41FA5}">
                      <a16:colId xmlns:a16="http://schemas.microsoft.com/office/drawing/2014/main" val="4200475034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739722991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3905658208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656312692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2327504632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380046519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2665656678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3421810649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1514059835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1548232129"/>
                    </a:ext>
                  </a:extLst>
                </a:gridCol>
              </a:tblGrid>
              <a:tr h="36397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53578"/>
                  </a:ext>
                </a:extLst>
              </a:tr>
              <a:tr h="36397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39651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EC1D4E6-CA3C-411A-B5D6-08F20D66BE77}"/>
              </a:ext>
            </a:extLst>
          </p:cNvPr>
          <p:cNvGraphicFramePr>
            <a:graphicFrameLocks noGrp="1"/>
          </p:cNvGraphicFramePr>
          <p:nvPr/>
        </p:nvGraphicFramePr>
        <p:xfrm>
          <a:off x="1294620" y="4219967"/>
          <a:ext cx="40292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22">
                  <a:extLst>
                    <a:ext uri="{9D8B030D-6E8A-4147-A177-3AD203B41FA5}">
                      <a16:colId xmlns:a16="http://schemas.microsoft.com/office/drawing/2014/main" val="4200475034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739722991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3905658208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656312692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2327504632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380046519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2665656678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3421810649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1514059835"/>
                    </a:ext>
                  </a:extLst>
                </a:gridCol>
                <a:gridCol w="402922">
                  <a:extLst>
                    <a:ext uri="{9D8B030D-6E8A-4147-A177-3AD203B41FA5}">
                      <a16:colId xmlns:a16="http://schemas.microsoft.com/office/drawing/2014/main" val="1548232129"/>
                    </a:ext>
                  </a:extLst>
                </a:gridCol>
              </a:tblGrid>
              <a:tr h="36397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53578"/>
                  </a:ext>
                </a:extLst>
              </a:tr>
              <a:tr h="36397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396512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BD808CC2-12F4-4055-8961-19715D5F49C1}"/>
              </a:ext>
            </a:extLst>
          </p:cNvPr>
          <p:cNvSpPr txBox="1"/>
          <p:nvPr/>
        </p:nvSpPr>
        <p:spPr>
          <a:xfrm>
            <a:off x="2973560" y="5233747"/>
            <a:ext cx="7780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ambria Math" panose="02040503050406030204" pitchFamily="18" charset="0"/>
              </a:rPr>
              <a:t>●    ●    ●</a:t>
            </a:r>
            <a:endParaRPr lang="zh-CN" altLang="en-US" sz="8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4B1646C-8553-4467-810D-AF413664FE86}"/>
              </a:ext>
            </a:extLst>
          </p:cNvPr>
          <p:cNvSpPr/>
          <p:nvPr/>
        </p:nvSpPr>
        <p:spPr>
          <a:xfrm>
            <a:off x="6060638" y="1706881"/>
            <a:ext cx="856010" cy="3606796"/>
          </a:xfrm>
          <a:prstGeom prst="roundRect">
            <a:avLst/>
          </a:prstGeom>
          <a:solidFill>
            <a:srgbClr val="81A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1GRU+</a:t>
            </a:r>
          </a:p>
          <a:p>
            <a:pPr algn="ctr"/>
            <a:r>
              <a:rPr lang="en-US" altLang="zh-CN" dirty="0"/>
              <a:t>2FCN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BBB8ED-A574-43FB-8537-37BE7ADB448E}"/>
              </a:ext>
            </a:extLst>
          </p:cNvPr>
          <p:cNvSpPr txBox="1"/>
          <p:nvPr/>
        </p:nvSpPr>
        <p:spPr>
          <a:xfrm>
            <a:off x="5728504" y="5731503"/>
            <a:ext cx="1520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GRU</a:t>
            </a:r>
          </a:p>
          <a:p>
            <a:pPr algn="ctr"/>
            <a:r>
              <a:rPr lang="en-US" altLang="zh-CN" dirty="0"/>
              <a:t>Classification</a:t>
            </a:r>
          </a:p>
          <a:p>
            <a:pPr algn="ctr"/>
            <a:r>
              <a:rPr lang="en-US" altLang="zh-CN" dirty="0"/>
              <a:t>Network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B29C465-DFA3-483D-A4EE-8A9322C98DB0}"/>
              </a:ext>
            </a:extLst>
          </p:cNvPr>
          <p:cNvSpPr txBox="1"/>
          <p:nvPr/>
        </p:nvSpPr>
        <p:spPr>
          <a:xfrm>
            <a:off x="2248439" y="5892710"/>
            <a:ext cx="2121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Input Sentiment Points series</a:t>
            </a:r>
          </a:p>
          <a:p>
            <a:pPr algn="ctr"/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A4A5BD6-9FBD-4464-957D-D0F8FB2E2DA6}"/>
              </a:ext>
            </a:extLst>
          </p:cNvPr>
          <p:cNvGrpSpPr/>
          <p:nvPr/>
        </p:nvGrpSpPr>
        <p:grpSpPr>
          <a:xfrm>
            <a:off x="7691120" y="1781272"/>
            <a:ext cx="2448560" cy="1553357"/>
            <a:chOff x="7691120" y="1781272"/>
            <a:chExt cx="2448560" cy="155335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F114317-C77D-4023-9B35-B7331C1D756C}"/>
                </a:ext>
              </a:extLst>
            </p:cNvPr>
            <p:cNvSpPr/>
            <p:nvPr/>
          </p:nvSpPr>
          <p:spPr>
            <a:xfrm>
              <a:off x="7691120" y="1781272"/>
              <a:ext cx="2448560" cy="640250"/>
            </a:xfrm>
            <a:prstGeom prst="rect">
              <a:avLst/>
            </a:prstGeom>
            <a:solidFill>
              <a:srgbClr val="C0CB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Werewolf-Werewolf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1B27A79-EE0D-425A-A7EB-86AB023125FC}"/>
                </a:ext>
              </a:extLst>
            </p:cNvPr>
            <p:cNvSpPr/>
            <p:nvPr/>
          </p:nvSpPr>
          <p:spPr>
            <a:xfrm>
              <a:off x="7691120" y="2694379"/>
              <a:ext cx="2448560" cy="640250"/>
            </a:xfrm>
            <a:prstGeom prst="rect">
              <a:avLst/>
            </a:prstGeom>
            <a:solidFill>
              <a:srgbClr val="C0CB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Werewolf-Villager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2C8DAA4-9E85-4CC8-9A54-0B2CE91024B4}"/>
              </a:ext>
            </a:extLst>
          </p:cNvPr>
          <p:cNvGrpSpPr/>
          <p:nvPr/>
        </p:nvGrpSpPr>
        <p:grpSpPr>
          <a:xfrm>
            <a:off x="7691120" y="3612785"/>
            <a:ext cx="2448560" cy="1558654"/>
            <a:chOff x="7691120" y="3612785"/>
            <a:chExt cx="2448560" cy="155865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9568770-844E-47EF-8D4A-D221CCC71E09}"/>
                </a:ext>
              </a:extLst>
            </p:cNvPr>
            <p:cNvSpPr/>
            <p:nvPr/>
          </p:nvSpPr>
          <p:spPr>
            <a:xfrm>
              <a:off x="7691120" y="3612785"/>
              <a:ext cx="2448560" cy="640250"/>
            </a:xfrm>
            <a:prstGeom prst="rect">
              <a:avLst/>
            </a:prstGeom>
            <a:solidFill>
              <a:srgbClr val="C0CB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Villager-Villager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AF882A3-6688-46E3-BE3C-751CDC15EF38}"/>
                </a:ext>
              </a:extLst>
            </p:cNvPr>
            <p:cNvSpPr/>
            <p:nvPr/>
          </p:nvSpPr>
          <p:spPr>
            <a:xfrm>
              <a:off x="7691120" y="4531189"/>
              <a:ext cx="2448560" cy="640250"/>
            </a:xfrm>
            <a:prstGeom prst="rect">
              <a:avLst/>
            </a:prstGeom>
            <a:solidFill>
              <a:srgbClr val="C0CB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Villager-Werewolf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3CC5B00-C4D2-4643-9C5A-AE304F854525}"/>
              </a:ext>
            </a:extLst>
          </p:cNvPr>
          <p:cNvCxnSpPr>
            <a:cxnSpLocks/>
          </p:cNvCxnSpPr>
          <p:nvPr/>
        </p:nvCxnSpPr>
        <p:spPr>
          <a:xfrm>
            <a:off x="5450840" y="2339575"/>
            <a:ext cx="555328" cy="0"/>
          </a:xfrm>
          <a:prstGeom prst="straightConnector1">
            <a:avLst/>
          </a:prstGeom>
          <a:ln>
            <a:solidFill>
              <a:srgbClr val="81A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EFFF271-607E-4387-B73D-B55CD05B8654}"/>
              </a:ext>
            </a:extLst>
          </p:cNvPr>
          <p:cNvCxnSpPr>
            <a:cxnSpLocks/>
          </p:cNvCxnSpPr>
          <p:nvPr/>
        </p:nvCxnSpPr>
        <p:spPr>
          <a:xfrm>
            <a:off x="6979920" y="3457175"/>
            <a:ext cx="467360" cy="0"/>
          </a:xfrm>
          <a:prstGeom prst="straightConnector1">
            <a:avLst/>
          </a:prstGeom>
          <a:ln>
            <a:solidFill>
              <a:srgbClr val="81A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3D2B9F1-41DA-4A18-9378-F642FB2AA61A}"/>
              </a:ext>
            </a:extLst>
          </p:cNvPr>
          <p:cNvSpPr txBox="1"/>
          <p:nvPr/>
        </p:nvSpPr>
        <p:spPr>
          <a:xfrm>
            <a:off x="8155260" y="6008501"/>
            <a:ext cx="1520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Classes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EFCC9FE-546F-4182-938E-AB32B4719869}"/>
              </a:ext>
            </a:extLst>
          </p:cNvPr>
          <p:cNvSpPr/>
          <p:nvPr/>
        </p:nvSpPr>
        <p:spPr>
          <a:xfrm>
            <a:off x="2621280" y="1706881"/>
            <a:ext cx="1605280" cy="101601"/>
          </a:xfrm>
          <a:prstGeom prst="rightArrow">
            <a:avLst>
              <a:gd name="adj1" fmla="val 50000"/>
              <a:gd name="adj2" fmla="val 282497"/>
            </a:avLst>
          </a:prstGeom>
          <a:solidFill>
            <a:srgbClr val="C0C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8F120E-3C44-4795-ABA3-4D75991A9E23}"/>
              </a:ext>
            </a:extLst>
          </p:cNvPr>
          <p:cNvSpPr txBox="1"/>
          <p:nvPr/>
        </p:nvSpPr>
        <p:spPr>
          <a:xfrm>
            <a:off x="2892288" y="1436234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Timeline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633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7.40741E-7 L -0.00039 -0.13634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2151D-29CB-4D48-8F1C-05FA0FF1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Preliminary Results: Werewolf prediction</a:t>
            </a:r>
            <a:endParaRPr lang="zh-CN" altLang="en-US" dirty="0"/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A23AB0CF-736E-412A-B429-4AE1ABEF0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84739"/>
              </p:ext>
            </p:extLst>
          </p:nvPr>
        </p:nvGraphicFramePr>
        <p:xfrm>
          <a:off x="2898862" y="4498046"/>
          <a:ext cx="6214612" cy="1807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312">
                  <a:extLst>
                    <a:ext uri="{9D8B030D-6E8A-4147-A177-3AD203B41FA5}">
                      <a16:colId xmlns:a16="http://schemas.microsoft.com/office/drawing/2014/main" val="215552278"/>
                    </a:ext>
                  </a:extLst>
                </a:gridCol>
                <a:gridCol w="1274559">
                  <a:extLst>
                    <a:ext uri="{9D8B030D-6E8A-4147-A177-3AD203B41FA5}">
                      <a16:colId xmlns:a16="http://schemas.microsoft.com/office/drawing/2014/main" val="214130383"/>
                    </a:ext>
                  </a:extLst>
                </a:gridCol>
                <a:gridCol w="1147741">
                  <a:extLst>
                    <a:ext uri="{9D8B030D-6E8A-4147-A177-3AD203B41FA5}">
                      <a16:colId xmlns:a16="http://schemas.microsoft.com/office/drawing/2014/main" val="675048901"/>
                    </a:ext>
                  </a:extLst>
                </a:gridCol>
              </a:tblGrid>
              <a:tr h="325464">
                <a:tc rowSpan="2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1A8B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Accuracy 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A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74870622"/>
                  </a:ext>
                </a:extLst>
              </a:tr>
              <a:tr h="3233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Proposed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A8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Random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A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769401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Werewolf included in combinations of highest 3 likelihood</a:t>
                      </a:r>
                      <a:endParaRPr lang="zh-CN" altLang="en-US" sz="1400" dirty="0"/>
                    </a:p>
                  </a:txBody>
                  <a:tcPr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800" dirty="0"/>
                        <a:t>65.5% </a:t>
                      </a:r>
                      <a:endParaRPr lang="zh-CN" altLang="en-US" sz="18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CB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55% </a:t>
                      </a:r>
                      <a:endParaRPr lang="zh-CN" altLang="en-US" sz="14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C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748512"/>
                  </a:ext>
                </a:extLst>
              </a:tr>
              <a:tr h="5250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Werewolf included in the combination of highest likelihood</a:t>
                      </a:r>
                      <a:endParaRPr lang="zh-CN" altLang="en-US" sz="1400" dirty="0"/>
                    </a:p>
                  </a:txBody>
                  <a:tcPr>
                    <a:solidFill>
                      <a:srgbClr val="DBE6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800" dirty="0"/>
                        <a:t>48.3% </a:t>
                      </a:r>
                      <a:endParaRPr lang="zh-CN" altLang="en-US" sz="1800" dirty="0"/>
                    </a:p>
                  </a:txBody>
                  <a:tcPr>
                    <a:solidFill>
                      <a:srgbClr val="DBE6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dirty="0"/>
                    </a:p>
                    <a:p>
                      <a:pPr algn="ctr"/>
                      <a:r>
                        <a:rPr lang="en-US" altLang="zh-CN" sz="1400" dirty="0"/>
                        <a:t>40% </a:t>
                      </a:r>
                      <a:endParaRPr lang="zh-CN" altLang="en-US" sz="1400" dirty="0"/>
                    </a:p>
                  </a:txBody>
                  <a:tcPr>
                    <a:solidFill>
                      <a:srgbClr val="DBE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40230"/>
                  </a:ext>
                </a:extLst>
              </a:tr>
            </a:tbl>
          </a:graphicData>
        </a:graphic>
      </p:graphicFrame>
      <p:sp>
        <p:nvSpPr>
          <p:cNvPr id="4" name="AutoShape 2">
            <a:extLst>
              <a:ext uri="{FF2B5EF4-FFF2-40B4-BE49-F238E27FC236}">
                <a16:creationId xmlns:a16="http://schemas.microsoft.com/office/drawing/2014/main" id="{3C7C6E92-7A62-4769-A92B-169180EEB2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9908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E7B2A4E4-9796-497C-B80A-46D0242472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1432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91AF7DC-ACA8-4A2E-B3CC-712542020A53}"/>
              </a:ext>
            </a:extLst>
          </p:cNvPr>
          <p:cNvSpPr/>
          <p:nvPr/>
        </p:nvSpPr>
        <p:spPr>
          <a:xfrm>
            <a:off x="6752995" y="2712749"/>
            <a:ext cx="427536" cy="137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59DC1C9-E734-4D70-9834-2832CC37E593}"/>
              </a:ext>
            </a:extLst>
          </p:cNvPr>
          <p:cNvGrpSpPr/>
          <p:nvPr/>
        </p:nvGrpSpPr>
        <p:grpSpPr>
          <a:xfrm>
            <a:off x="1546623" y="1783400"/>
            <a:ext cx="2817749" cy="2017274"/>
            <a:chOff x="1838960" y="2281939"/>
            <a:chExt cx="2817749" cy="201727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E86F31C-43B4-4DCA-87DE-988BC80BBB33}"/>
                </a:ext>
              </a:extLst>
            </p:cNvPr>
            <p:cNvGrpSpPr/>
            <p:nvPr/>
          </p:nvGrpSpPr>
          <p:grpSpPr>
            <a:xfrm>
              <a:off x="1838960" y="2281939"/>
              <a:ext cx="2644757" cy="2017274"/>
              <a:chOff x="1838960" y="2281939"/>
              <a:chExt cx="2644757" cy="2017274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4DC8B65B-A562-4179-99F0-64003D068E13}"/>
                  </a:ext>
                </a:extLst>
              </p:cNvPr>
              <p:cNvSpPr/>
              <p:nvPr/>
            </p:nvSpPr>
            <p:spPr>
              <a:xfrm>
                <a:off x="1838960" y="3014990"/>
                <a:ext cx="523220" cy="52322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23B7708-7181-4073-8E65-076CA43B8E76}"/>
                  </a:ext>
                </a:extLst>
              </p:cNvPr>
              <p:cNvSpPr/>
              <p:nvPr/>
            </p:nvSpPr>
            <p:spPr>
              <a:xfrm>
                <a:off x="3960497" y="2281939"/>
                <a:ext cx="523220" cy="52322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98FB4A1D-C5E1-49BC-AE9D-6452AA34A133}"/>
                  </a:ext>
                </a:extLst>
              </p:cNvPr>
              <p:cNvSpPr/>
              <p:nvPr/>
            </p:nvSpPr>
            <p:spPr>
              <a:xfrm>
                <a:off x="3960497" y="2904619"/>
                <a:ext cx="523220" cy="52322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7D49072-4F35-4714-A4B7-82C96ABA9FB2}"/>
                  </a:ext>
                </a:extLst>
              </p:cNvPr>
              <p:cNvSpPr/>
              <p:nvPr/>
            </p:nvSpPr>
            <p:spPr>
              <a:xfrm>
                <a:off x="3960497" y="3775993"/>
                <a:ext cx="523220" cy="52322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9EDAB3F-E1C5-471E-8EDC-F233865D4760}"/>
                  </a:ext>
                </a:extLst>
              </p:cNvPr>
              <p:cNvCxnSpPr>
                <a:cxnSpLocks/>
                <a:stCxn id="10" idx="6"/>
                <a:endCxn id="11" idx="2"/>
              </p:cNvCxnSpPr>
              <p:nvPr/>
            </p:nvCxnSpPr>
            <p:spPr>
              <a:xfrm flipV="1">
                <a:off x="2362180" y="2543549"/>
                <a:ext cx="1598317" cy="7330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1DA39AEB-31EA-47F3-9CE2-719BB521C2B3}"/>
                  </a:ext>
                </a:extLst>
              </p:cNvPr>
              <p:cNvCxnSpPr>
                <a:cxnSpLocks/>
                <a:stCxn id="10" idx="6"/>
                <a:endCxn id="12" idx="2"/>
              </p:cNvCxnSpPr>
              <p:nvPr/>
            </p:nvCxnSpPr>
            <p:spPr>
              <a:xfrm flipV="1">
                <a:off x="2362180" y="3166229"/>
                <a:ext cx="1598317" cy="110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54F3755F-6E60-4DA2-9590-C386E301A180}"/>
                  </a:ext>
                </a:extLst>
              </p:cNvPr>
              <p:cNvCxnSpPr>
                <a:cxnSpLocks/>
                <a:stCxn id="10" idx="6"/>
                <a:endCxn id="13" idx="2"/>
              </p:cNvCxnSpPr>
              <p:nvPr/>
            </p:nvCxnSpPr>
            <p:spPr>
              <a:xfrm>
                <a:off x="2362180" y="3276600"/>
                <a:ext cx="1598317" cy="7610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CC1117A-19CD-470F-81B5-422EE247F90B}"/>
                </a:ext>
              </a:extLst>
            </p:cNvPr>
            <p:cNvSpPr txBox="1"/>
            <p:nvPr/>
          </p:nvSpPr>
          <p:spPr>
            <a:xfrm>
              <a:off x="3878690" y="3491784"/>
              <a:ext cx="7780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Cambria Math" panose="02040503050406030204" pitchFamily="18" charset="0"/>
                </a:rPr>
                <a:t>  </a:t>
              </a:r>
              <a:r>
                <a:rPr lang="en-US" altLang="zh-CN" sz="800" dirty="0">
                  <a:latin typeface="Cambria Math" panose="02040503050406030204" pitchFamily="18" charset="0"/>
                </a:rPr>
                <a:t>.     </a:t>
              </a:r>
              <a:r>
                <a:rPr lang="en-US" altLang="zh-CN" sz="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•••</a:t>
              </a:r>
              <a:endParaRPr lang="zh-CN" altLang="en-US" sz="800" dirty="0"/>
            </a:p>
          </p:txBody>
        </p:sp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0F945D7-BA15-49E1-8A21-2CB997062B04}"/>
              </a:ext>
            </a:extLst>
          </p:cNvPr>
          <p:cNvSpPr/>
          <p:nvPr/>
        </p:nvSpPr>
        <p:spPr>
          <a:xfrm>
            <a:off x="7621732" y="1852816"/>
            <a:ext cx="2571589" cy="1975261"/>
          </a:xfrm>
          <a:prstGeom prst="roundRect">
            <a:avLst/>
          </a:prstGeom>
          <a:solidFill>
            <a:srgbClr val="DBE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Calculate likelihood for each combination and choose the combination with the maximum likelihood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F6A80FDF-1E76-401B-A09C-58A9871C913D}"/>
              </a:ext>
            </a:extLst>
          </p:cNvPr>
          <p:cNvSpPr/>
          <p:nvPr/>
        </p:nvSpPr>
        <p:spPr>
          <a:xfrm>
            <a:off x="4826974" y="2712749"/>
            <a:ext cx="427536" cy="137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872A265-6AE2-4F58-83B8-F886FF22F15C}"/>
              </a:ext>
            </a:extLst>
          </p:cNvPr>
          <p:cNvSpPr/>
          <p:nvPr/>
        </p:nvSpPr>
        <p:spPr>
          <a:xfrm>
            <a:off x="5748921" y="1783400"/>
            <a:ext cx="427536" cy="1909640"/>
          </a:xfrm>
          <a:prstGeom prst="roundRect">
            <a:avLst/>
          </a:prstGeom>
          <a:solidFill>
            <a:srgbClr val="81A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err="1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D3DA9E8-8C45-4981-BC0D-D90B378F50B0}"/>
              </a:ext>
            </a:extLst>
          </p:cNvPr>
          <p:cNvSpPr txBox="1"/>
          <p:nvPr/>
        </p:nvSpPr>
        <p:spPr>
          <a:xfrm>
            <a:off x="758907" y="3833127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Agents as a villager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0367AD8-8052-4996-AF22-D2653E0E6D23}"/>
              </a:ext>
            </a:extLst>
          </p:cNvPr>
          <p:cNvSpPr txBox="1"/>
          <p:nvPr/>
        </p:nvSpPr>
        <p:spPr>
          <a:xfrm>
            <a:off x="2920126" y="3852717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Other players </a:t>
            </a:r>
          </a:p>
          <a:p>
            <a:pPr algn="ctr"/>
            <a:r>
              <a:rPr lang="en-US" altLang="zh-CN" dirty="0"/>
              <a:t>(identity unknown)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45F3660-C7BC-413A-8726-B4ECFF64B801}"/>
              </a:ext>
            </a:extLst>
          </p:cNvPr>
          <p:cNvSpPr txBox="1"/>
          <p:nvPr/>
        </p:nvSpPr>
        <p:spPr>
          <a:xfrm>
            <a:off x="1203503" y="1334087"/>
            <a:ext cx="5549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Get probabilities for other players being a werewolf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B1D7619-0201-4915-A614-FE0BDE45BB2B}"/>
              </a:ext>
            </a:extLst>
          </p:cNvPr>
          <p:cNvSpPr txBox="1"/>
          <p:nvPr/>
        </p:nvSpPr>
        <p:spPr>
          <a:xfrm>
            <a:off x="5254510" y="3852717"/>
            <a:ext cx="152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Classification</a:t>
            </a:r>
          </a:p>
          <a:p>
            <a:pPr algn="ctr"/>
            <a:r>
              <a:rPr lang="en-US" altLang="zh-CN" dirty="0"/>
              <a:t>Network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0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2151D-29CB-4D48-8F1C-05FA0FF1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Proposed Method: Aspect-Based Sentiment Analysis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A83E913-436F-4866-AE9E-E6E58A5D39C0}"/>
              </a:ext>
            </a:extLst>
          </p:cNvPr>
          <p:cNvSpPr/>
          <p:nvPr/>
        </p:nvSpPr>
        <p:spPr>
          <a:xfrm>
            <a:off x="1085936" y="1518494"/>
            <a:ext cx="9820121" cy="1032697"/>
          </a:xfrm>
          <a:prstGeom prst="roundRect">
            <a:avLst>
              <a:gd name="adj" fmla="val 13418"/>
            </a:avLst>
          </a:prstGeom>
          <a:solidFill>
            <a:srgbClr val="C0CBCE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33E72B-0C4F-4D17-BAE4-F8A549F570C0}"/>
              </a:ext>
            </a:extLst>
          </p:cNvPr>
          <p:cNvSpPr txBox="1"/>
          <p:nvPr/>
        </p:nvSpPr>
        <p:spPr>
          <a:xfrm>
            <a:off x="1285943" y="1574323"/>
            <a:ext cx="9315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Aspect-Based Sentiment Analysis (ABSA) : </a:t>
            </a:r>
            <a:r>
              <a:rPr lang="en-US" altLang="zh-CN" dirty="0">
                <a:solidFill>
                  <a:srgbClr val="000000"/>
                </a:solidFill>
              </a:rPr>
              <a:t>Sentiment analysis with i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</a:rPr>
              <a:t>nvestigation at entity and aspect level to identify entities and related aspects and classify sentiments associated with these entities and aspects. </a:t>
            </a:r>
            <a:endParaRPr lang="zh-CN" alt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E170C4E3-0B51-4C2D-A3F1-E7DFB321A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D3448D8C-154F-44A8-A120-C139C21C82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C890C0-2700-4740-B80B-6BAC3E3F8C1B}"/>
              </a:ext>
            </a:extLst>
          </p:cNvPr>
          <p:cNvSpPr txBox="1"/>
          <p:nvPr/>
        </p:nvSpPr>
        <p:spPr>
          <a:xfrm>
            <a:off x="0" y="6581001"/>
            <a:ext cx="11887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 H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Prasad P W C,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Maag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A, et al. Deep learning for aspect-based sentiment analysis: a comparative review[J]. Expert Systems with Applications, 2019, 118: 272-299.</a:t>
            </a:r>
            <a:endParaRPr lang="zh-CN" altLang="en-US" sz="1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017466D-7E78-4157-889F-D265898B9A96}"/>
              </a:ext>
            </a:extLst>
          </p:cNvPr>
          <p:cNvSpPr/>
          <p:nvPr/>
        </p:nvSpPr>
        <p:spPr>
          <a:xfrm>
            <a:off x="1085936" y="3363985"/>
            <a:ext cx="3731408" cy="1975521"/>
          </a:xfrm>
          <a:prstGeom prst="roundRect">
            <a:avLst>
              <a:gd name="adj" fmla="val 7095"/>
            </a:avLst>
          </a:prstGeom>
          <a:solidFill>
            <a:srgbClr val="C0CBCE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78F810D-D7CA-4036-B4D7-AAA155F6B103}"/>
              </a:ext>
            </a:extLst>
          </p:cNvPr>
          <p:cNvSpPr txBox="1"/>
          <p:nvPr/>
        </p:nvSpPr>
        <p:spPr>
          <a:xfrm>
            <a:off x="1221226" y="3425416"/>
            <a:ext cx="3460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Three Subtasks: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Opinion target extraction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Aspect category detection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Sentiment Polarity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F2B7DA8-FB5A-49C5-BE2F-E4EEBE0E72D3}"/>
              </a:ext>
            </a:extLst>
          </p:cNvPr>
          <p:cNvSpPr txBox="1"/>
          <p:nvPr/>
        </p:nvSpPr>
        <p:spPr>
          <a:xfrm>
            <a:off x="1221226" y="3425416"/>
            <a:ext cx="3460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Three Subtasks: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dirty="0"/>
              <a:t>Opinion target extraction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Aspect category detection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dirty="0"/>
              <a:t>Sentiment Polarity</a:t>
            </a:r>
            <a:endParaRPr lang="zh-CN" altLang="en-US" b="1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B3BCBF5-2FC0-434A-8186-9EA133E632E8}"/>
              </a:ext>
            </a:extLst>
          </p:cNvPr>
          <p:cNvGrpSpPr/>
          <p:nvPr/>
        </p:nvGrpSpPr>
        <p:grpSpPr>
          <a:xfrm>
            <a:off x="5446758" y="3003011"/>
            <a:ext cx="5330669" cy="3220758"/>
            <a:chOff x="5446758" y="3003011"/>
            <a:chExt cx="5330669" cy="3220758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AD881FCA-6790-4727-8366-F0652970B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6758" y="3003011"/>
              <a:ext cx="5330669" cy="2863528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75817FC-C6F7-47BE-9107-84F288011E12}"/>
                </a:ext>
              </a:extLst>
            </p:cNvPr>
            <p:cNvSpPr txBox="1"/>
            <p:nvPr/>
          </p:nvSpPr>
          <p:spPr>
            <a:xfrm>
              <a:off x="6248400" y="5915992"/>
              <a:ext cx="3860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Fig.2 Three tasks of ABSA in a sample sentence </a:t>
              </a:r>
              <a:endParaRPr lang="zh-CN" altLang="en-US" sz="14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D94970A-6C98-47D0-B1F1-49A4EA6D049C}"/>
              </a:ext>
            </a:extLst>
          </p:cNvPr>
          <p:cNvGrpSpPr/>
          <p:nvPr/>
        </p:nvGrpSpPr>
        <p:grpSpPr>
          <a:xfrm>
            <a:off x="6465607" y="3632507"/>
            <a:ext cx="3425938" cy="1604536"/>
            <a:chOff x="1304973" y="2609609"/>
            <a:chExt cx="3425938" cy="1604536"/>
          </a:xfrm>
        </p:grpSpPr>
        <p:pic>
          <p:nvPicPr>
            <p:cNvPr id="29" name="图片 28" descr="图示&#10;&#10;描述已自动生成">
              <a:extLst>
                <a:ext uri="{FF2B5EF4-FFF2-40B4-BE49-F238E27FC236}">
                  <a16:creationId xmlns:a16="http://schemas.microsoft.com/office/drawing/2014/main" id="{1E997D0C-5A1F-4C5F-9093-9902C27F1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4238" y="2609609"/>
              <a:ext cx="3326673" cy="1450648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25D6F16-150C-4A52-968D-D7CD46968B6D}"/>
                </a:ext>
              </a:extLst>
            </p:cNvPr>
            <p:cNvSpPr txBox="1"/>
            <p:nvPr/>
          </p:nvSpPr>
          <p:spPr>
            <a:xfrm>
              <a:off x="1304973" y="3906368"/>
              <a:ext cx="3425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Fig.3 ATSA example in a sample sentence </a:t>
              </a:r>
              <a:endParaRPr lang="zh-CN" altLang="en-US" sz="1400" dirty="0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E7F34562-CE75-4A00-9EAC-F2D074308A06}"/>
              </a:ext>
            </a:extLst>
          </p:cNvPr>
          <p:cNvSpPr txBox="1"/>
          <p:nvPr/>
        </p:nvSpPr>
        <p:spPr>
          <a:xfrm>
            <a:off x="1138333" y="3614156"/>
            <a:ext cx="3630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Aspect-Term Sentiment Analysis (ATSA) : </a:t>
            </a:r>
            <a:r>
              <a:rPr lang="en-US" altLang="zh-CN" dirty="0">
                <a:solidFill>
                  <a:srgbClr val="000000"/>
                </a:solidFill>
              </a:rPr>
              <a:t>Sentiment analysis that can identify the sentiment polarity and the target entity associated with the sentiment.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63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1"/>
      <p:bldP spid="25" grpId="2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531F647-3530-4491-B15A-D5B57101DBEB}"/>
              </a:ext>
            </a:extLst>
          </p:cNvPr>
          <p:cNvGrpSpPr/>
          <p:nvPr/>
        </p:nvGrpSpPr>
        <p:grpSpPr>
          <a:xfrm>
            <a:off x="1285942" y="1627683"/>
            <a:ext cx="6356429" cy="3760074"/>
            <a:chOff x="2980542" y="1516506"/>
            <a:chExt cx="5430214" cy="2926560"/>
          </a:xfrm>
        </p:grpSpPr>
        <p:pic>
          <p:nvPicPr>
            <p:cNvPr id="8" name="图片 7" descr="图示&#10;&#10;描述已自动生成">
              <a:extLst>
                <a:ext uri="{FF2B5EF4-FFF2-40B4-BE49-F238E27FC236}">
                  <a16:creationId xmlns:a16="http://schemas.microsoft.com/office/drawing/2014/main" id="{6FA6A030-C900-4E08-A547-9D22DB013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1516506"/>
              <a:ext cx="5430214" cy="266649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029DF8C7-A66D-4838-BFAC-9BD9101F828B}"/>
                    </a:ext>
                  </a:extLst>
                </p:cNvPr>
                <p:cNvSpPr txBox="1"/>
                <p:nvPr/>
              </p:nvSpPr>
              <p:spPr>
                <a:xfrm>
                  <a:off x="4350478" y="2592215"/>
                  <a:ext cx="2389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029DF8C7-A66D-4838-BFAC-9BD9101F8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478" y="2592215"/>
                  <a:ext cx="23891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174" r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E3BEA09-3CC6-41DB-B19D-84AAF310677B}"/>
                    </a:ext>
                  </a:extLst>
                </p:cNvPr>
                <p:cNvSpPr txBox="1"/>
                <p:nvPr/>
              </p:nvSpPr>
              <p:spPr>
                <a:xfrm>
                  <a:off x="5037439" y="2590069"/>
                  <a:ext cx="2653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E3BEA09-3CC6-41DB-B19D-84AAF3106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439" y="2590069"/>
                  <a:ext cx="26539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ADA8DE5-CD24-4C17-B9D3-4A70EAC10F57}"/>
                    </a:ext>
                  </a:extLst>
                </p:cNvPr>
                <p:cNvSpPr txBox="1"/>
                <p:nvPr/>
              </p:nvSpPr>
              <p:spPr>
                <a:xfrm>
                  <a:off x="5366008" y="2451569"/>
                  <a:ext cx="12369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ADA8DE5-CD24-4C17-B9D3-4A70EAC10F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008" y="2451569"/>
                  <a:ext cx="1236942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F385794-B6A4-4FE8-8791-998992E1D358}"/>
                </a:ext>
              </a:extLst>
            </p:cNvPr>
            <p:cNvSpPr txBox="1"/>
            <p:nvPr/>
          </p:nvSpPr>
          <p:spPr>
            <a:xfrm>
              <a:off x="4578485" y="4135289"/>
              <a:ext cx="28119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Fig.4 GCAE model with ATSA task </a:t>
              </a:r>
              <a:endParaRPr lang="zh-CN" altLang="en-US" sz="1400" dirty="0"/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465338C-E350-4BCC-B5FD-0D68350B00BF}"/>
              </a:ext>
            </a:extLst>
          </p:cNvPr>
          <p:cNvSpPr/>
          <p:nvPr/>
        </p:nvSpPr>
        <p:spPr>
          <a:xfrm>
            <a:off x="8202624" y="3652710"/>
            <a:ext cx="2620492" cy="1565453"/>
          </a:xfrm>
          <a:prstGeom prst="roundRect">
            <a:avLst>
              <a:gd name="adj" fmla="val 8049"/>
            </a:avLst>
          </a:prstGeom>
          <a:solidFill>
            <a:srgbClr val="C0CBCE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34C41F4-1083-462A-BB3D-712E52B8CF64}"/>
              </a:ext>
            </a:extLst>
          </p:cNvPr>
          <p:cNvSpPr/>
          <p:nvPr/>
        </p:nvSpPr>
        <p:spPr>
          <a:xfrm>
            <a:off x="7243892" y="2828235"/>
            <a:ext cx="3631130" cy="657116"/>
          </a:xfrm>
          <a:prstGeom prst="roundRect">
            <a:avLst>
              <a:gd name="adj" fmla="val 8049"/>
            </a:avLst>
          </a:prstGeom>
          <a:solidFill>
            <a:srgbClr val="C0CBCE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77672FF-3F13-4B72-9AC4-289C83D1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5936" cy="817723"/>
          </a:xfrm>
        </p:spPr>
        <p:txBody>
          <a:bodyPr>
            <a:normAutofit/>
          </a:bodyPr>
          <a:lstStyle/>
          <a:p>
            <a:r>
              <a:rPr lang="en-US" altLang="zh-CN" dirty="0"/>
              <a:t>Proposed Method: GCAE model with ATSA task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36FCD4-FCE0-4A4A-98B6-F6952828A5FD}"/>
              </a:ext>
            </a:extLst>
          </p:cNvPr>
          <p:cNvSpPr txBox="1"/>
          <p:nvPr/>
        </p:nvSpPr>
        <p:spPr>
          <a:xfrm>
            <a:off x="0" y="6581001"/>
            <a:ext cx="8939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Xue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W, Li T. Aspect based sentiment analysis with gated convolutional networks[J].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arXiv:1805.07043, 2018.</a:t>
            </a:r>
            <a:endParaRPr lang="zh-CN" altLang="en-US" sz="12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5A14EF-81F2-440A-89EA-22E6D13EA4D5}"/>
              </a:ext>
            </a:extLst>
          </p:cNvPr>
          <p:cNvGrpSpPr/>
          <p:nvPr/>
        </p:nvGrpSpPr>
        <p:grpSpPr>
          <a:xfrm>
            <a:off x="1096108" y="5721888"/>
            <a:ext cx="9809949" cy="770987"/>
            <a:chOff x="1096108" y="4570507"/>
            <a:chExt cx="9809949" cy="770987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12FADD-6AF5-415E-A6E7-604CE7F4AE68}"/>
                </a:ext>
              </a:extLst>
            </p:cNvPr>
            <p:cNvSpPr/>
            <p:nvPr/>
          </p:nvSpPr>
          <p:spPr>
            <a:xfrm>
              <a:off x="1096108" y="4570507"/>
              <a:ext cx="9809949" cy="770987"/>
            </a:xfrm>
            <a:prstGeom prst="roundRect">
              <a:avLst>
                <a:gd name="adj" fmla="val 8049"/>
              </a:avLst>
            </a:prstGeom>
            <a:solidFill>
              <a:srgbClr val="C0CBCE">
                <a:alpha val="49804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C0402C7-7958-4641-A2DC-A16FDBD25EE2}"/>
                </a:ext>
              </a:extLst>
            </p:cNvPr>
            <p:cNvSpPr txBox="1"/>
            <p:nvPr/>
          </p:nvSpPr>
          <p:spPr>
            <a:xfrm>
              <a:off x="1285943" y="4570507"/>
              <a:ext cx="94184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b="1" dirty="0"/>
                <a:t>Gated Convolutional Network with Aspect Embedding: </a:t>
              </a:r>
              <a:r>
                <a:rPr lang="en-US" altLang="zh-CN" dirty="0"/>
                <a:t>This model is based on </a:t>
              </a: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convolutional layers</a:t>
              </a:r>
              <a:r>
                <a:rPr lang="en-US" altLang="zh-CN" dirty="0"/>
                <a:t> and </a:t>
              </a: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gating units</a:t>
              </a:r>
              <a:r>
                <a:rPr lang="en-US" altLang="zh-CN" dirty="0"/>
                <a:t>.  </a:t>
              </a:r>
              <a:endParaRPr lang="zh-CN" altLang="en-US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93BDC7E3-56BE-4695-8AC8-655A5F888244}"/>
              </a:ext>
            </a:extLst>
          </p:cNvPr>
          <p:cNvSpPr txBox="1"/>
          <p:nvPr/>
        </p:nvSpPr>
        <p:spPr>
          <a:xfrm>
            <a:off x="8202624" y="3653410"/>
            <a:ext cx="26204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convolutional layers </a:t>
            </a:r>
            <a:r>
              <a:rPr lang="en-US" altLang="zh-CN" dirty="0"/>
              <a:t>consist of an embedding layer, a one-dimension convolutional layer and a max-pooling layer. </a:t>
            </a:r>
            <a:endParaRPr lang="en-US" altLang="zh-C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60BA5A7-C59C-4F96-BEC6-21554E7D65A3}"/>
                  </a:ext>
                </a:extLst>
              </p:cNvPr>
              <p:cNvSpPr txBox="1"/>
              <p:nvPr/>
            </p:nvSpPr>
            <p:spPr>
              <a:xfrm>
                <a:off x="7243892" y="2829061"/>
                <a:ext cx="3728907" cy="657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The 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gating units</a:t>
                </a:r>
                <a:r>
                  <a:rPr lang="en-US" altLang="zh-CN" dirty="0"/>
                  <a:t> are Gated Tanh-</a:t>
                </a:r>
                <a:r>
                  <a:rPr lang="en-US" altLang="zh-CN" dirty="0" err="1"/>
                  <a:t>Relu</a:t>
                </a:r>
                <a:r>
                  <a:rPr lang="en-US" altLang="zh-CN" dirty="0"/>
                  <a:t> Units that generate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1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60BA5A7-C59C-4F96-BEC6-21554E7D6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892" y="2829061"/>
                <a:ext cx="3728907" cy="657116"/>
              </a:xfrm>
              <a:prstGeom prst="rect">
                <a:avLst/>
              </a:prstGeom>
              <a:blipFill>
                <a:blip r:embed="rId6"/>
                <a:stretch>
                  <a:fillRect l="-1307" t="-5556" r="-163" b="-12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DDECBCF-D238-4DD9-B58D-AF389C9C2C40}"/>
              </a:ext>
            </a:extLst>
          </p:cNvPr>
          <p:cNvSpPr/>
          <p:nvPr/>
        </p:nvSpPr>
        <p:spPr>
          <a:xfrm>
            <a:off x="5018304" y="1797057"/>
            <a:ext cx="5804812" cy="887003"/>
          </a:xfrm>
          <a:prstGeom prst="roundRect">
            <a:avLst>
              <a:gd name="adj" fmla="val 11272"/>
            </a:avLst>
          </a:prstGeom>
          <a:solidFill>
            <a:srgbClr val="C0CBCE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BEBC44D-BFC6-40DF-ADCA-2982C08DB451}"/>
              </a:ext>
            </a:extLst>
          </p:cNvPr>
          <p:cNvSpPr txBox="1"/>
          <p:nvPr/>
        </p:nvSpPr>
        <p:spPr>
          <a:xfrm>
            <a:off x="5018304" y="1780249"/>
            <a:ext cx="58048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max-pooling layer </a:t>
            </a:r>
            <a:r>
              <a:rPr lang="en-US" altLang="zh-CN" dirty="0"/>
              <a:t>will keep the most salient features and finally 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fully-connected layer</a:t>
            </a:r>
            <a:r>
              <a:rPr lang="en-US" altLang="zh-CN" dirty="0"/>
              <a:t> with </a:t>
            </a:r>
            <a:r>
              <a:rPr lang="en-US" altLang="zh-CN" dirty="0" err="1"/>
              <a:t>softmax</a:t>
            </a:r>
            <a:r>
              <a:rPr lang="en-US" altLang="zh-CN" dirty="0"/>
              <a:t> will use these features to generate the prediction. 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C28A222-D995-4B4B-B844-4B03AA56AB9A}"/>
              </a:ext>
            </a:extLst>
          </p:cNvPr>
          <p:cNvCxnSpPr>
            <a:cxnSpLocks/>
          </p:cNvCxnSpPr>
          <p:nvPr/>
        </p:nvCxnSpPr>
        <p:spPr>
          <a:xfrm>
            <a:off x="1459684" y="3652710"/>
            <a:ext cx="5536734" cy="0"/>
          </a:xfrm>
          <a:prstGeom prst="line">
            <a:avLst/>
          </a:prstGeom>
          <a:ln>
            <a:solidFill>
              <a:srgbClr val="A4BCC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6FF063E-9167-4C85-892A-E0CF4320E69F}"/>
              </a:ext>
            </a:extLst>
          </p:cNvPr>
          <p:cNvCxnSpPr/>
          <p:nvPr/>
        </p:nvCxnSpPr>
        <p:spPr>
          <a:xfrm>
            <a:off x="1459684" y="2828235"/>
            <a:ext cx="5536734" cy="0"/>
          </a:xfrm>
          <a:prstGeom prst="line">
            <a:avLst/>
          </a:prstGeom>
          <a:ln>
            <a:solidFill>
              <a:srgbClr val="C0CBCE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26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E1447-5E21-4D2D-9FA4-3864E541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Result</a:t>
            </a:r>
            <a:endParaRPr lang="zh-CN" altLang="en-US" dirty="0"/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9630255E-5E53-4FB0-A3D7-5F4471C97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84" y="1321926"/>
            <a:ext cx="3232752" cy="2210571"/>
          </a:xfrm>
          <a:prstGeom prst="rect">
            <a:avLst/>
          </a:prstGeom>
        </p:spPr>
      </p:pic>
      <p:pic>
        <p:nvPicPr>
          <p:cNvPr id="6" name="图片 5" descr="图表, 折线图, 直方图&#10;&#10;描述已自动生成">
            <a:extLst>
              <a:ext uri="{FF2B5EF4-FFF2-40B4-BE49-F238E27FC236}">
                <a16:creationId xmlns:a16="http://schemas.microsoft.com/office/drawing/2014/main" id="{D17C2A9F-2384-4221-894E-EFE9C681B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32" y="1321926"/>
            <a:ext cx="3207821" cy="221057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E25D525-7D40-4819-915A-837AF88A7AFC}"/>
              </a:ext>
            </a:extLst>
          </p:cNvPr>
          <p:cNvGrpSpPr/>
          <p:nvPr/>
        </p:nvGrpSpPr>
        <p:grpSpPr>
          <a:xfrm>
            <a:off x="1174431" y="5371009"/>
            <a:ext cx="9843137" cy="1260302"/>
            <a:chOff x="1154830" y="5558581"/>
            <a:chExt cx="9843137" cy="126030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A5D0171-7901-4E68-99F9-B281CAED9D4B}"/>
                </a:ext>
              </a:extLst>
            </p:cNvPr>
            <p:cNvSpPr/>
            <p:nvPr/>
          </p:nvSpPr>
          <p:spPr>
            <a:xfrm>
              <a:off x="1154830" y="5558581"/>
              <a:ext cx="9843137" cy="1260301"/>
            </a:xfrm>
            <a:prstGeom prst="roundRect">
              <a:avLst>
                <a:gd name="adj" fmla="val 8049"/>
              </a:avLst>
            </a:prstGeom>
            <a:solidFill>
              <a:srgbClr val="C0CBCE">
                <a:alpha val="49804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739A058-4B8A-4488-AC25-61161EC556B6}"/>
                </a:ext>
              </a:extLst>
            </p:cNvPr>
            <p:cNvSpPr txBox="1"/>
            <p:nvPr/>
          </p:nvSpPr>
          <p:spPr>
            <a:xfrm>
              <a:off x="1296963" y="5618554"/>
              <a:ext cx="94184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b="1" dirty="0"/>
                <a:t>Werewolf Game ABSA Dataset</a:t>
              </a:r>
              <a:r>
                <a:rPr lang="zh-CN" altLang="en-US" b="1" dirty="0"/>
                <a:t>：</a:t>
              </a:r>
              <a:r>
                <a:rPr lang="en-US" altLang="zh-CN" dirty="0"/>
                <a:t>500 samples for training and 50 for testing, which are</a:t>
              </a:r>
              <a:r>
                <a:rPr lang="en-US" altLang="zh-CN" b="1" dirty="0"/>
                <a:t> </a:t>
              </a:r>
              <a:r>
                <a:rPr lang="en-US" altLang="zh-CN" dirty="0"/>
                <a:t>automatically labelled by Japanese Sentiment Polarity Dictionary and Werewolf Dictionary, then revised manually. </a:t>
              </a:r>
            </a:p>
            <a:p>
              <a:pPr algn="just"/>
              <a:r>
                <a:rPr lang="en-US" altLang="zh-CN" b="1" dirty="0"/>
                <a:t>Word Embedding</a:t>
              </a:r>
              <a:r>
                <a:rPr lang="en-US" altLang="zh-CN" dirty="0"/>
                <a:t>: Spacy</a:t>
              </a:r>
              <a:r>
                <a:rPr lang="en-US" altLang="zh-CN" baseline="30000" dirty="0"/>
                <a:t>*</a:t>
              </a:r>
              <a:r>
                <a:rPr lang="en-US" altLang="zh-CN" dirty="0"/>
                <a:t> Japanese middle-sized model with 300 dimensions.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格 9">
                <a:extLst>
                  <a:ext uri="{FF2B5EF4-FFF2-40B4-BE49-F238E27FC236}">
                    <a16:creationId xmlns:a16="http://schemas.microsoft.com/office/drawing/2014/main" id="{048F9428-A0C5-4E20-86A7-9C60B89C40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6170724"/>
                  </p:ext>
                </p:extLst>
              </p:nvPr>
            </p:nvGraphicFramePr>
            <p:xfrm>
              <a:off x="2006828" y="3814019"/>
              <a:ext cx="817834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7943">
                      <a:extLst>
                        <a:ext uri="{9D8B030D-6E8A-4147-A177-3AD203B41FA5}">
                          <a16:colId xmlns:a16="http://schemas.microsoft.com/office/drawing/2014/main" val="733900957"/>
                        </a:ext>
                      </a:extLst>
                    </a:gridCol>
                    <a:gridCol w="3474287">
                      <a:extLst>
                        <a:ext uri="{9D8B030D-6E8A-4147-A177-3AD203B41FA5}">
                          <a16:colId xmlns:a16="http://schemas.microsoft.com/office/drawing/2014/main" val="198047417"/>
                        </a:ext>
                      </a:extLst>
                    </a:gridCol>
                    <a:gridCol w="2726115">
                      <a:extLst>
                        <a:ext uri="{9D8B030D-6E8A-4147-A177-3AD203B41FA5}">
                          <a16:colId xmlns:a16="http://schemas.microsoft.com/office/drawing/2014/main" val="3377902604"/>
                        </a:ext>
                      </a:extLst>
                    </a:gridCol>
                  </a:tblGrid>
                  <a:tr h="3046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Language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81A8B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Dataset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81A8B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Test Accuracy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81A8B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293826"/>
                      </a:ext>
                    </a:extLst>
                  </a:tr>
                  <a:tr h="3046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English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DBE6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SemEval</a:t>
                          </a:r>
                          <a:r>
                            <a:rPr lang="en-US" altLang="zh-CN" dirty="0"/>
                            <a:t> 2014 Task 4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DBE6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77.28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0.32</m:t>
                              </m:r>
                            </m:oMath>
                          </a14:m>
                          <a:r>
                            <a:rPr lang="en-US" altLang="zh-CN" strike="noStrike" baseline="30000" dirty="0"/>
                            <a:t>*</a:t>
                          </a:r>
                          <a:endParaRPr lang="zh-CN" altLang="en-US" strike="noStrike" baseline="30000" dirty="0"/>
                        </a:p>
                      </a:txBody>
                      <a:tcPr>
                        <a:solidFill>
                          <a:srgbClr val="DBE6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7497823"/>
                      </a:ext>
                    </a:extLst>
                  </a:tr>
                  <a:tr h="304611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Japanese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DBE6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chABSA</a:t>
                          </a:r>
                          <a:r>
                            <a:rPr lang="en-US" altLang="zh-CN" dirty="0"/>
                            <a:t>-dataset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DBE6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80.1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0.57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rgbClr val="DBE6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591810"/>
                      </a:ext>
                    </a:extLst>
                  </a:tr>
                  <a:tr h="360053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rgbClr val="DBE6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Werewolf Game ABSA dataset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rgbClr val="DBE6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80.62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2.17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rgbClr val="DBE6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7716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格 9">
                <a:extLst>
                  <a:ext uri="{FF2B5EF4-FFF2-40B4-BE49-F238E27FC236}">
                    <a16:creationId xmlns:a16="http://schemas.microsoft.com/office/drawing/2014/main" id="{048F9428-A0C5-4E20-86A7-9C60B89C40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6170724"/>
                  </p:ext>
                </p:extLst>
              </p:nvPr>
            </p:nvGraphicFramePr>
            <p:xfrm>
              <a:off x="2006828" y="3814019"/>
              <a:ext cx="817834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7943">
                      <a:extLst>
                        <a:ext uri="{9D8B030D-6E8A-4147-A177-3AD203B41FA5}">
                          <a16:colId xmlns:a16="http://schemas.microsoft.com/office/drawing/2014/main" val="733900957"/>
                        </a:ext>
                      </a:extLst>
                    </a:gridCol>
                    <a:gridCol w="3474287">
                      <a:extLst>
                        <a:ext uri="{9D8B030D-6E8A-4147-A177-3AD203B41FA5}">
                          <a16:colId xmlns:a16="http://schemas.microsoft.com/office/drawing/2014/main" val="198047417"/>
                        </a:ext>
                      </a:extLst>
                    </a:gridCol>
                    <a:gridCol w="2726115">
                      <a:extLst>
                        <a:ext uri="{9D8B030D-6E8A-4147-A177-3AD203B41FA5}">
                          <a16:colId xmlns:a16="http://schemas.microsoft.com/office/drawing/2014/main" val="33779026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Language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81A8B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Dataset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81A8B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Test Accuracy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81A8B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293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English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DBE6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SemEval</a:t>
                          </a:r>
                          <a:r>
                            <a:rPr lang="en-US" altLang="zh-CN" dirty="0"/>
                            <a:t> 2014 Task 4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DBE6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447" t="-106557" r="-895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7497823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dirty="0"/>
                            <a:t>Japanese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DBE6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chABSA</a:t>
                          </a:r>
                          <a:r>
                            <a:rPr lang="en-US" altLang="zh-CN" dirty="0"/>
                            <a:t>-dataset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DBE6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447" t="-210000" r="-895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591810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b="1" dirty="0"/>
                        </a:p>
                      </a:txBody>
                      <a:tcPr>
                        <a:solidFill>
                          <a:srgbClr val="DBE6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Werewolf Game ABSA dataset</a:t>
                          </a:r>
                          <a:endParaRPr lang="zh-CN" altLang="en-US" b="1" dirty="0"/>
                        </a:p>
                      </a:txBody>
                      <a:tcPr>
                        <a:solidFill>
                          <a:srgbClr val="DBE6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447" t="-310000" r="-895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7716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4B35FF1-A7E9-47FA-BC6D-D6DDD1BE578D}"/>
              </a:ext>
            </a:extLst>
          </p:cNvPr>
          <p:cNvSpPr txBox="1"/>
          <p:nvPr/>
        </p:nvSpPr>
        <p:spPr>
          <a:xfrm>
            <a:off x="3407445" y="3429000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Fig.5 Training Loss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BDC2FD-C7D6-4E97-B4DA-8BC7FAD325A5}"/>
              </a:ext>
            </a:extLst>
          </p:cNvPr>
          <p:cNvSpPr txBox="1"/>
          <p:nvPr/>
        </p:nvSpPr>
        <p:spPr>
          <a:xfrm>
            <a:off x="7276168" y="3425260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Fig.6 Test Accuracy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D5982-DBA8-4936-A57F-82FE7AC00C57}"/>
              </a:ext>
            </a:extLst>
          </p:cNvPr>
          <p:cNvSpPr txBox="1"/>
          <p:nvPr/>
        </p:nvSpPr>
        <p:spPr>
          <a:xfrm>
            <a:off x="0" y="6581001"/>
            <a:ext cx="8939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Xue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W, Li T. Aspect based sentiment analysis with gated convolutional networks[J].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arXiv:1805.07043, 2018.</a:t>
            </a:r>
            <a:endParaRPr lang="zh-CN" altLang="en-US" sz="12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D607C80-3ED5-408D-8FFC-112D43CA06A1}"/>
              </a:ext>
            </a:extLst>
          </p:cNvPr>
          <p:cNvSpPr/>
          <p:nvPr/>
        </p:nvSpPr>
        <p:spPr>
          <a:xfrm>
            <a:off x="4102470" y="4597999"/>
            <a:ext cx="3285020" cy="659339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4FF37DF-4D82-4B84-80B9-58146D290DED}"/>
              </a:ext>
            </a:extLst>
          </p:cNvPr>
          <p:cNvSpPr/>
          <p:nvPr/>
        </p:nvSpPr>
        <p:spPr>
          <a:xfrm>
            <a:off x="8089531" y="4211273"/>
            <a:ext cx="696800" cy="1032990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140533E-9552-4065-9EA1-3B6E077A214B}"/>
              </a:ext>
            </a:extLst>
          </p:cNvPr>
          <p:cNvSpPr/>
          <p:nvPr/>
        </p:nvSpPr>
        <p:spPr>
          <a:xfrm>
            <a:off x="8978880" y="4215012"/>
            <a:ext cx="493552" cy="1025512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0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3972D-9BEC-4689-A99D-7848D2C6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Plan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262ADFF-F012-4734-A61D-2D19A1F15975}"/>
              </a:ext>
            </a:extLst>
          </p:cNvPr>
          <p:cNvGrpSpPr/>
          <p:nvPr/>
        </p:nvGrpSpPr>
        <p:grpSpPr>
          <a:xfrm>
            <a:off x="1193979" y="1593145"/>
            <a:ext cx="9624378" cy="2379415"/>
            <a:chOff x="1054991" y="1562665"/>
            <a:chExt cx="9624378" cy="287725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73E33092-A651-4583-BFBB-9ADE62B01AE1}"/>
                </a:ext>
              </a:extLst>
            </p:cNvPr>
            <p:cNvSpPr/>
            <p:nvPr/>
          </p:nvSpPr>
          <p:spPr>
            <a:xfrm>
              <a:off x="1054991" y="1562665"/>
              <a:ext cx="9624378" cy="2877256"/>
            </a:xfrm>
            <a:prstGeom prst="roundRect">
              <a:avLst>
                <a:gd name="adj" fmla="val 4740"/>
              </a:avLst>
            </a:prstGeom>
            <a:solidFill>
              <a:srgbClr val="C0CBCE">
                <a:alpha val="49804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E2A5CD5-4E26-40E9-8527-414E257807A6}"/>
                </a:ext>
              </a:extLst>
            </p:cNvPr>
            <p:cNvSpPr txBox="1"/>
            <p:nvPr/>
          </p:nvSpPr>
          <p:spPr>
            <a:xfrm>
              <a:off x="1127760" y="1630680"/>
              <a:ext cx="9357360" cy="245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Higher Accuracy:</a:t>
              </a: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Enlarge and refine the dataset for ATSA task, try the new assignment of sentiment points in the previous model.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Change the input way of sentiment points to solve the problem of sparsity.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Upgrade the GRU model.</a:t>
              </a:r>
              <a:endParaRPr lang="zh-CN" altLang="en-US" dirty="0"/>
            </a:p>
          </p:txBody>
        </p:sp>
      </p:grp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AB24769-8034-480D-97E2-CFBAC0B236E5}"/>
              </a:ext>
            </a:extLst>
          </p:cNvPr>
          <p:cNvSpPr/>
          <p:nvPr/>
        </p:nvSpPr>
        <p:spPr>
          <a:xfrm>
            <a:off x="1193979" y="4369226"/>
            <a:ext cx="9624378" cy="1522420"/>
          </a:xfrm>
          <a:prstGeom prst="roundRect">
            <a:avLst>
              <a:gd name="adj" fmla="val 4740"/>
            </a:avLst>
          </a:prstGeom>
          <a:solidFill>
            <a:srgbClr val="C0CBCE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004EAE8-AA29-485B-B92E-2E7ADA9528D1}"/>
              </a:ext>
            </a:extLst>
          </p:cNvPr>
          <p:cNvSpPr txBox="1"/>
          <p:nvPr/>
        </p:nvSpPr>
        <p:spPr>
          <a:xfrm>
            <a:off x="1266748" y="4478644"/>
            <a:ext cx="9357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Experiments on the viewpoint of the werewolf: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Seer prediction and possessed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Strategies of killing.(optional)</a:t>
            </a:r>
          </a:p>
        </p:txBody>
      </p:sp>
    </p:spTree>
    <p:extLst>
      <p:ext uri="{BB962C8B-B14F-4D97-AF65-F5344CB8AC3E}">
        <p14:creationId xmlns:p14="http://schemas.microsoft.com/office/powerpoint/2010/main" val="2437571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68CB61DF-2E0E-4D5F-A814-1C8169714D4F}"/>
              </a:ext>
            </a:extLst>
          </p:cNvPr>
          <p:cNvSpPr/>
          <p:nvPr/>
        </p:nvSpPr>
        <p:spPr>
          <a:xfrm>
            <a:off x="1226191" y="1469621"/>
            <a:ext cx="9185946" cy="897412"/>
          </a:xfrm>
          <a:prstGeom prst="roundRect">
            <a:avLst>
              <a:gd name="adj" fmla="val 7576"/>
            </a:avLst>
          </a:prstGeom>
          <a:solidFill>
            <a:srgbClr val="C0CBC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E71CE3-CCA6-46F6-B059-9D9C2DCB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D70D61-9BB1-4AC6-90C3-58563E27C5D8}"/>
              </a:ext>
            </a:extLst>
          </p:cNvPr>
          <p:cNvSpPr/>
          <p:nvPr/>
        </p:nvSpPr>
        <p:spPr>
          <a:xfrm>
            <a:off x="1394460" y="2755435"/>
            <a:ext cx="3894449" cy="3693318"/>
          </a:xfrm>
          <a:prstGeom prst="roundRect">
            <a:avLst>
              <a:gd name="adj" fmla="val 7576"/>
            </a:avLst>
          </a:prstGeom>
          <a:solidFill>
            <a:srgbClr val="C0CBC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81B075-AD52-401B-AD19-1358FBABFBB5}"/>
              </a:ext>
            </a:extLst>
          </p:cNvPr>
          <p:cNvSpPr txBox="1"/>
          <p:nvPr/>
        </p:nvSpPr>
        <p:spPr>
          <a:xfrm>
            <a:off x="1394460" y="1562617"/>
            <a:ext cx="8938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Research Goal</a:t>
            </a:r>
            <a:r>
              <a:rPr lang="en-US" altLang="zh-CN" dirty="0"/>
              <a:t>: Using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 </a:t>
            </a:r>
            <a:r>
              <a:rPr lang="en-US" altLang="zh-CN" dirty="0"/>
              <a:t>on the werewolf game dialogs to generate usable information for AI agents, for example: werewolf prediction, seer prediction.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EC8091-AC1F-40DC-9159-6946421134BB}"/>
              </a:ext>
            </a:extLst>
          </p:cNvPr>
          <p:cNvSpPr txBox="1"/>
          <p:nvPr/>
        </p:nvSpPr>
        <p:spPr>
          <a:xfrm>
            <a:off x="1524314" y="2893934"/>
            <a:ext cx="36347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Finished: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Created preliminary GRU model to analysis sentiment points (werewolf prediction and so 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Created small werewolf ATSA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Trained a model to  identify sentiment and sentiment  target associated and create more reliable sentiment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EDDB832-6FAA-4C85-ADB7-F544F860D2DC}"/>
              </a:ext>
            </a:extLst>
          </p:cNvPr>
          <p:cNvGrpSpPr/>
          <p:nvPr/>
        </p:nvGrpSpPr>
        <p:grpSpPr>
          <a:xfrm>
            <a:off x="6172200" y="2755436"/>
            <a:ext cx="3985260" cy="3693317"/>
            <a:chOff x="6347461" y="2755434"/>
            <a:chExt cx="3985260" cy="369331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F7A80C7-C85D-4D50-B605-F0B899A6B159}"/>
                </a:ext>
              </a:extLst>
            </p:cNvPr>
            <p:cNvSpPr/>
            <p:nvPr/>
          </p:nvSpPr>
          <p:spPr>
            <a:xfrm>
              <a:off x="6347461" y="2755434"/>
              <a:ext cx="3985260" cy="3693317"/>
            </a:xfrm>
            <a:prstGeom prst="roundRect">
              <a:avLst>
                <a:gd name="adj" fmla="val 7576"/>
              </a:avLst>
            </a:prstGeom>
            <a:solidFill>
              <a:srgbClr val="C0CB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F605B95-A6F0-4117-BE1C-B0BC6C6C1E8F}"/>
                </a:ext>
              </a:extLst>
            </p:cNvPr>
            <p:cNvSpPr txBox="1"/>
            <p:nvPr/>
          </p:nvSpPr>
          <p:spPr>
            <a:xfrm>
              <a:off x="6631008" y="2876044"/>
              <a:ext cx="3497580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Future Plan: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Enlarge and refine the ATSA dataset.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Adjust the GRU model with new sentiment points to generate analysis result with higher accuracy.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Try other tasks to analyze the sentiment points and produce more usable information.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4373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EFA62-1739-42B7-A639-F8E937D3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0E89BF2-30DA-47F8-9639-9E429FC1CF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DECA9D2-91D1-47DA-A8AB-C66B6BE0C0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ACED5A-2063-49AD-9FFD-6FA5EF0E20BA}"/>
              </a:ext>
            </a:extLst>
          </p:cNvPr>
          <p:cNvSpPr txBox="1"/>
          <p:nvPr/>
        </p:nvSpPr>
        <p:spPr>
          <a:xfrm>
            <a:off x="1023776" y="1565129"/>
            <a:ext cx="9839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Werewolf BBS G, http://ninjinix.x0.com/wolfg/index.rb.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Werewolf Game Dictionary, https://w.atwiki.jp/wolfbbsdictionary/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Lab, T. N.: Japanese Sentiment Polarity Dictionary, http: //www.cl.ecei.tohoku.ac.jp/Open_Resources-Japanese_ Sentiment_Polarity_Dictionary.html.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Toriumi</a:t>
            </a:r>
            <a:r>
              <a:rPr lang="en-US" altLang="zh-CN" dirty="0"/>
              <a:t>, F., </a:t>
            </a:r>
            <a:r>
              <a:rPr lang="en-US" altLang="zh-CN" dirty="0" err="1"/>
              <a:t>Osawa</a:t>
            </a:r>
            <a:r>
              <a:rPr lang="en-US" altLang="zh-CN" dirty="0"/>
              <a:t>, H. and Inaba, </a:t>
            </a:r>
            <a:r>
              <a:rPr lang="en-US" altLang="zh-CN" dirty="0" err="1"/>
              <a:t>Michimasa</a:t>
            </a:r>
            <a:r>
              <a:rPr lang="en-US" altLang="zh-CN" dirty="0"/>
              <a:t>, a. e. a.: AI wolf contest—development of game AI using collective intelligence—, Computer Games, Springer, pp. 101–115 (2016)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Fukui, T., Ando, K., Murakami, T., Ito, N. and Iwata, K.: Automatic classification of remarks in Werewolf BBS, 2017 5th Intl Conf on Applied Computing and Information Technology/4th Intl Conf on Computational Science/Intelligence and Applied Informatics/2nd Intl Conf on Big Data, Cloud Computing, Data Science (ACIT-CSII-BCD), IEEE, pp. 210–215 (2017).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Kondoh</a:t>
            </a:r>
            <a:r>
              <a:rPr lang="en-US" altLang="zh-CN" dirty="0"/>
              <a:t>, M., Matsumoto, K. and Mori, N.: Development of Agent Predicting Werewolf with Deep Learning, International Symposium on Distributed Computing and Artificial Intelligence, Springer, pp. 18–26 (2018).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Wang, T. and Kaneko, T.: Application of Deep Reinforcement Learning in Werewolf Game Agents, 2018 Conference on Technologies and Applications of Artificial Intelligence (TAAI), IEEE, pp. 28–33 (2018).</a:t>
            </a:r>
          </a:p>
        </p:txBody>
      </p:sp>
    </p:spTree>
    <p:extLst>
      <p:ext uri="{BB962C8B-B14F-4D97-AF65-F5344CB8AC3E}">
        <p14:creationId xmlns:p14="http://schemas.microsoft.com/office/powerpoint/2010/main" val="1548850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FC90D-91B1-434E-8883-369778FB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216C2F-B6AD-4690-BC59-BF4A062DBD90}"/>
              </a:ext>
            </a:extLst>
          </p:cNvPr>
          <p:cNvSpPr txBox="1"/>
          <p:nvPr/>
        </p:nvSpPr>
        <p:spPr>
          <a:xfrm>
            <a:off x="838199" y="1551529"/>
            <a:ext cx="1033593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Nakamura, H., </a:t>
            </a:r>
            <a:r>
              <a:rPr lang="en-US" altLang="zh-CN" dirty="0" err="1"/>
              <a:t>Katagami</a:t>
            </a:r>
            <a:r>
              <a:rPr lang="en-US" altLang="zh-CN" dirty="0"/>
              <a:t>, D., </a:t>
            </a:r>
            <a:r>
              <a:rPr lang="en-US" altLang="zh-CN" dirty="0" err="1"/>
              <a:t>Toriumi</a:t>
            </a:r>
            <a:r>
              <a:rPr lang="en-US" altLang="zh-CN" dirty="0"/>
              <a:t>, F. and et al.: Generating human-like discussion by paraphrasing a translation by the </a:t>
            </a:r>
            <a:r>
              <a:rPr lang="en-US" altLang="zh-CN" dirty="0" err="1"/>
              <a:t>AIWolf</a:t>
            </a:r>
            <a:r>
              <a:rPr lang="en-US" altLang="zh-CN" dirty="0"/>
              <a:t> protocol using werewolf BBS logs, 2017 IEEE International Conference on Fuzzy Systems (FUZZ-IEEE), IEEE, pp. 1–6 (2017).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Cho, K., Van </a:t>
            </a:r>
            <a:r>
              <a:rPr lang="en-US" altLang="zh-CN" dirty="0" err="1"/>
              <a:t>Merri¨enboer</a:t>
            </a:r>
            <a:r>
              <a:rPr lang="en-US" altLang="zh-CN" dirty="0"/>
              <a:t>, B., </a:t>
            </a:r>
            <a:r>
              <a:rPr lang="en-US" altLang="zh-CN" dirty="0" err="1"/>
              <a:t>Gulcehre</a:t>
            </a:r>
            <a:r>
              <a:rPr lang="en-US" altLang="zh-CN" dirty="0"/>
              <a:t>, C. and et al.: Learning phrase representations using RNN </a:t>
            </a:r>
            <a:r>
              <a:rPr lang="en-US" altLang="zh-CN" dirty="0" err="1"/>
              <a:t>encoderdecoder</a:t>
            </a:r>
            <a:r>
              <a:rPr lang="en-US" altLang="zh-CN" dirty="0"/>
              <a:t> for statistical machine translation,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arXiv:1406.1078 (2014).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Yukino</a:t>
            </a:r>
            <a:r>
              <a:rPr lang="en-US" altLang="zh-CN" dirty="0"/>
              <a:t>, I.: </a:t>
            </a:r>
            <a:r>
              <a:rPr lang="en-US" altLang="zh-CN" dirty="0" err="1"/>
              <a:t>oseti:Dictionary</a:t>
            </a:r>
            <a:r>
              <a:rPr lang="en-US" altLang="zh-CN" dirty="0"/>
              <a:t> based Sentiment Analysis for Japanese, https://github.com/ikegami-yukino/oseti.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 H </a:t>
            </a:r>
            <a:r>
              <a:rPr lang="en-US" altLang="zh-CN" dirty="0" err="1"/>
              <a:t>H</a:t>
            </a:r>
            <a:r>
              <a:rPr lang="en-US" altLang="zh-CN" dirty="0"/>
              <a:t>, Prasad P W C, </a:t>
            </a:r>
            <a:r>
              <a:rPr lang="en-US" altLang="zh-CN" dirty="0" err="1"/>
              <a:t>Maag</a:t>
            </a:r>
            <a:r>
              <a:rPr lang="en-US" altLang="zh-CN" dirty="0"/>
              <a:t> A, et al. Deep learning for aspect-based sentiment analysis: a comparative review[J]. Expert Systems with Applications, 2019, 118: 272-299.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Xue</a:t>
            </a:r>
            <a:r>
              <a:rPr lang="en-US" altLang="zh-CN" dirty="0"/>
              <a:t> W, Li T. Aspect based sentiment analysis with gated convolutional networks[J].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arXiv:1805.07043,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Kubo T.; Nakayama H., “</a:t>
            </a:r>
            <a:r>
              <a:rPr lang="en-US" altLang="zh-CN" dirty="0" err="1"/>
              <a:t>chABSA</a:t>
            </a:r>
            <a:r>
              <a:rPr lang="en-US" altLang="zh-CN" dirty="0"/>
              <a:t>: Aspect Based Sentiment Analysis dataset in Japanese”, https://github.com/chakki-works/chABSA-dataset , TIS,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515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EFA62-1739-42B7-A639-F8E937D3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0E89BF2-30DA-47F8-9639-9E429FC1CF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DECA9D2-91D1-47DA-A8AB-C66B6BE0C0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4754F44-1A18-410D-A320-A3BE63C538B8}"/>
              </a:ext>
            </a:extLst>
          </p:cNvPr>
          <p:cNvGrpSpPr/>
          <p:nvPr/>
        </p:nvGrpSpPr>
        <p:grpSpPr>
          <a:xfrm>
            <a:off x="5671595" y="2342800"/>
            <a:ext cx="5602147" cy="2782000"/>
            <a:chOff x="5671595" y="2226228"/>
            <a:chExt cx="5602147" cy="278200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AD063E6-D460-46EA-86F6-28C4B3B05314}"/>
                </a:ext>
              </a:extLst>
            </p:cNvPr>
            <p:cNvSpPr/>
            <p:nvPr/>
          </p:nvSpPr>
          <p:spPr>
            <a:xfrm>
              <a:off x="5671595" y="2226228"/>
              <a:ext cx="5602147" cy="2782000"/>
            </a:xfrm>
            <a:prstGeom prst="roundRect">
              <a:avLst>
                <a:gd name="adj" fmla="val 5805"/>
              </a:avLst>
            </a:prstGeom>
            <a:solidFill>
              <a:srgbClr val="C0CBCE">
                <a:alpha val="49804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FBA65DE-5B2E-44C6-9DA6-24184B885D61}"/>
                </a:ext>
              </a:extLst>
            </p:cNvPr>
            <p:cNvSpPr txBox="1"/>
            <p:nvPr/>
          </p:nvSpPr>
          <p:spPr>
            <a:xfrm>
              <a:off x="5726574" y="2481641"/>
              <a:ext cx="549218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The werewolf game is an 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imperfect information game</a:t>
              </a: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dirty="0"/>
                <a:t>where the communication between players is the only public information that could be truth or lies. </a:t>
              </a:r>
            </a:p>
            <a:p>
              <a:endParaRPr lang="en-US" altLang="zh-CN" dirty="0"/>
            </a:p>
            <a:p>
              <a:r>
                <a:rPr lang="en-US" altLang="zh-CN" dirty="0"/>
                <a:t>This research try to examine 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sentiment analysis </a:t>
              </a:r>
              <a:r>
                <a:rPr lang="en-US" altLang="zh-CN" dirty="0"/>
                <a:t>on the werewolf game dialog written by human players and generate useful information for creating AI agents that can understand natural languages.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2E001E-478E-468B-BAE3-281DE6FC9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58" y="2228850"/>
            <a:ext cx="40100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FD5AAF0-C248-46E1-8E83-08659207BC28}"/>
              </a:ext>
            </a:extLst>
          </p:cNvPr>
          <p:cNvSpPr txBox="1"/>
          <p:nvPr/>
        </p:nvSpPr>
        <p:spPr>
          <a:xfrm>
            <a:off x="1930" y="6537543"/>
            <a:ext cx="6094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http://img.ruanwencheng.com/14990586008.png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634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E80C6-93D2-459F-BBFB-E4AE02A6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Backgroud</a:t>
            </a:r>
            <a:r>
              <a:rPr lang="en-US" altLang="zh-CN" dirty="0"/>
              <a:t>: the Werewolf Game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94F4B14-F6A5-4AF7-ADF3-B15E6EFDCBA6}"/>
              </a:ext>
            </a:extLst>
          </p:cNvPr>
          <p:cNvSpPr/>
          <p:nvPr/>
        </p:nvSpPr>
        <p:spPr>
          <a:xfrm>
            <a:off x="6563863" y="3625161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4F8116B-8C40-494E-8D2A-DD4EF4E62F74}"/>
              </a:ext>
            </a:extLst>
          </p:cNvPr>
          <p:cNvSpPr/>
          <p:nvPr/>
        </p:nvSpPr>
        <p:spPr>
          <a:xfrm>
            <a:off x="8756226" y="2151908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4695CEF-2139-4BC3-A951-EA2EF936F072}"/>
              </a:ext>
            </a:extLst>
          </p:cNvPr>
          <p:cNvSpPr/>
          <p:nvPr/>
        </p:nvSpPr>
        <p:spPr>
          <a:xfrm>
            <a:off x="6710098" y="2988841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A83B850-B569-418A-934A-9BB28B70714D}"/>
              </a:ext>
            </a:extLst>
          </p:cNvPr>
          <p:cNvSpPr/>
          <p:nvPr/>
        </p:nvSpPr>
        <p:spPr>
          <a:xfrm>
            <a:off x="8161899" y="2035725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0B0A3B2-53D0-4CD5-B5F8-B07806841B07}"/>
              </a:ext>
            </a:extLst>
          </p:cNvPr>
          <p:cNvSpPr/>
          <p:nvPr/>
        </p:nvSpPr>
        <p:spPr>
          <a:xfrm>
            <a:off x="7564928" y="2151869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5832FA4-999A-4C38-9690-269299323437}"/>
              </a:ext>
            </a:extLst>
          </p:cNvPr>
          <p:cNvSpPr/>
          <p:nvPr/>
        </p:nvSpPr>
        <p:spPr>
          <a:xfrm>
            <a:off x="7061756" y="2491770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909879E-B51D-425D-AA54-6396368CFF70}"/>
              </a:ext>
            </a:extLst>
          </p:cNvPr>
          <p:cNvSpPr/>
          <p:nvPr/>
        </p:nvSpPr>
        <p:spPr>
          <a:xfrm>
            <a:off x="9279876" y="2465621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BA49D80-C8CE-4CA8-B1F4-7987F3C75CAA}"/>
              </a:ext>
            </a:extLst>
          </p:cNvPr>
          <p:cNvSpPr/>
          <p:nvPr/>
        </p:nvSpPr>
        <p:spPr>
          <a:xfrm>
            <a:off x="6727747" y="4242185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83CAC47-D020-4AAF-851A-465AA1BCCA61}"/>
              </a:ext>
            </a:extLst>
          </p:cNvPr>
          <p:cNvSpPr/>
          <p:nvPr/>
        </p:nvSpPr>
        <p:spPr>
          <a:xfrm>
            <a:off x="7191208" y="4780030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2052971-E915-46F2-A251-D7E2EC66C0A3}"/>
              </a:ext>
            </a:extLst>
          </p:cNvPr>
          <p:cNvSpPr/>
          <p:nvPr/>
        </p:nvSpPr>
        <p:spPr>
          <a:xfrm>
            <a:off x="9573428" y="2994054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A18E427-DB34-43F5-BFF1-9A42BE3FA2AA}"/>
              </a:ext>
            </a:extLst>
          </p:cNvPr>
          <p:cNvSpPr/>
          <p:nvPr/>
        </p:nvSpPr>
        <p:spPr>
          <a:xfrm>
            <a:off x="8559176" y="4995027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070E81A-5376-4B92-BB02-1BD223B6620C}"/>
              </a:ext>
            </a:extLst>
          </p:cNvPr>
          <p:cNvSpPr/>
          <p:nvPr/>
        </p:nvSpPr>
        <p:spPr>
          <a:xfrm>
            <a:off x="7844984" y="4995027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40CEEA3-F870-49BD-B5B1-56355BF9EB21}"/>
              </a:ext>
            </a:extLst>
          </p:cNvPr>
          <p:cNvSpPr/>
          <p:nvPr/>
        </p:nvSpPr>
        <p:spPr>
          <a:xfrm>
            <a:off x="9735202" y="3625161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364A94E-B145-4836-AB0A-07BFE4ADD34C}"/>
              </a:ext>
            </a:extLst>
          </p:cNvPr>
          <p:cNvSpPr/>
          <p:nvPr/>
        </p:nvSpPr>
        <p:spPr>
          <a:xfrm>
            <a:off x="9597521" y="4258305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80176EC-21A8-4AEF-81B7-1727EAB914B0}"/>
              </a:ext>
            </a:extLst>
          </p:cNvPr>
          <p:cNvSpPr/>
          <p:nvPr/>
        </p:nvSpPr>
        <p:spPr>
          <a:xfrm>
            <a:off x="9152537" y="4794957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4CE06AA-BAEC-40CA-8F23-2BC77EAF231C}"/>
              </a:ext>
            </a:extLst>
          </p:cNvPr>
          <p:cNvSpPr/>
          <p:nvPr/>
        </p:nvSpPr>
        <p:spPr>
          <a:xfrm>
            <a:off x="9279876" y="2465621"/>
            <a:ext cx="523220" cy="5232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CB155C5-2A65-4E54-B64E-980C3CC9706B}"/>
              </a:ext>
            </a:extLst>
          </p:cNvPr>
          <p:cNvSpPr/>
          <p:nvPr/>
        </p:nvSpPr>
        <p:spPr>
          <a:xfrm>
            <a:off x="8559176" y="4995027"/>
            <a:ext cx="523220" cy="5232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C22B712-D864-4DD6-92E3-DBC3DEC5A14E}"/>
              </a:ext>
            </a:extLst>
          </p:cNvPr>
          <p:cNvSpPr/>
          <p:nvPr/>
        </p:nvSpPr>
        <p:spPr>
          <a:xfrm>
            <a:off x="6728556" y="4238750"/>
            <a:ext cx="523220" cy="5232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BE1BD65C-C6CA-435E-BA72-0C8F6B16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78" y="2246737"/>
            <a:ext cx="40100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D5AB497-2D14-49E2-A4FD-C76751BC8B10}"/>
              </a:ext>
            </a:extLst>
          </p:cNvPr>
          <p:cNvSpPr txBox="1"/>
          <p:nvPr/>
        </p:nvSpPr>
        <p:spPr>
          <a:xfrm>
            <a:off x="1930" y="6537543"/>
            <a:ext cx="6094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http://img.ruanwencheng.com/14990586008.png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988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EFA62-1739-42B7-A639-F8E937D3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Backgroud</a:t>
            </a:r>
            <a:r>
              <a:rPr lang="en-US" altLang="zh-CN" dirty="0"/>
              <a:t>: the Werewolf Game</a:t>
            </a:r>
            <a:endParaRPr lang="zh-CN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0E89BF2-30DA-47F8-9639-9E429FC1CF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DECA9D2-91D1-47DA-A8AB-C66B6BE0C0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4CCF33D-88EE-43AB-A152-5C0C94203C69}"/>
              </a:ext>
            </a:extLst>
          </p:cNvPr>
          <p:cNvSpPr/>
          <p:nvPr/>
        </p:nvSpPr>
        <p:spPr>
          <a:xfrm>
            <a:off x="2067285" y="5624952"/>
            <a:ext cx="7752630" cy="523220"/>
          </a:xfrm>
          <a:prstGeom prst="roundRect">
            <a:avLst/>
          </a:prstGeom>
          <a:solidFill>
            <a:srgbClr val="A4BC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Winning condition: Live until all players in the other side get eliminated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C40226C-A152-4898-9176-B347088929F9}"/>
              </a:ext>
            </a:extLst>
          </p:cNvPr>
          <p:cNvSpPr/>
          <p:nvPr/>
        </p:nvSpPr>
        <p:spPr>
          <a:xfrm>
            <a:off x="4078007" y="3310316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32913E5-AB94-4F3B-AEAE-82C47B51DD2E}"/>
              </a:ext>
            </a:extLst>
          </p:cNvPr>
          <p:cNvSpPr/>
          <p:nvPr/>
        </p:nvSpPr>
        <p:spPr>
          <a:xfrm>
            <a:off x="6270370" y="1837063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C7C1F43-FCFC-4D13-ABDC-F4723DCB6983}"/>
              </a:ext>
            </a:extLst>
          </p:cNvPr>
          <p:cNvSpPr/>
          <p:nvPr/>
        </p:nvSpPr>
        <p:spPr>
          <a:xfrm>
            <a:off x="4224242" y="2673996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825DF6B-0940-4EA4-B451-A5D4EDBF893C}"/>
              </a:ext>
            </a:extLst>
          </p:cNvPr>
          <p:cNvSpPr/>
          <p:nvPr/>
        </p:nvSpPr>
        <p:spPr>
          <a:xfrm>
            <a:off x="5676043" y="1720880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56AC5E4-1C01-42CA-A3C0-31F5657066F8}"/>
              </a:ext>
            </a:extLst>
          </p:cNvPr>
          <p:cNvSpPr/>
          <p:nvPr/>
        </p:nvSpPr>
        <p:spPr>
          <a:xfrm>
            <a:off x="5079072" y="1837024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40BA946-1E64-44F3-8616-E6EF3419C358}"/>
              </a:ext>
            </a:extLst>
          </p:cNvPr>
          <p:cNvSpPr/>
          <p:nvPr/>
        </p:nvSpPr>
        <p:spPr>
          <a:xfrm>
            <a:off x="4575900" y="2176925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3F30291-5900-4F99-8512-5E0B3578A519}"/>
              </a:ext>
            </a:extLst>
          </p:cNvPr>
          <p:cNvSpPr/>
          <p:nvPr/>
        </p:nvSpPr>
        <p:spPr>
          <a:xfrm>
            <a:off x="6794020" y="2150776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31B89DA-71D5-4B10-B9B7-21EB0FC22A74}"/>
              </a:ext>
            </a:extLst>
          </p:cNvPr>
          <p:cNvSpPr/>
          <p:nvPr/>
        </p:nvSpPr>
        <p:spPr>
          <a:xfrm>
            <a:off x="4241891" y="3927340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362500A-B6DB-4D06-B1CC-E6E592193A87}"/>
              </a:ext>
            </a:extLst>
          </p:cNvPr>
          <p:cNvSpPr/>
          <p:nvPr/>
        </p:nvSpPr>
        <p:spPr>
          <a:xfrm>
            <a:off x="4705352" y="4465185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A5A31AA-5670-480D-90B6-E17F6D2E9176}"/>
              </a:ext>
            </a:extLst>
          </p:cNvPr>
          <p:cNvSpPr/>
          <p:nvPr/>
        </p:nvSpPr>
        <p:spPr>
          <a:xfrm>
            <a:off x="7087572" y="2679209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483D2A8-5937-403A-A6E8-E455F972C1D2}"/>
              </a:ext>
            </a:extLst>
          </p:cNvPr>
          <p:cNvSpPr/>
          <p:nvPr/>
        </p:nvSpPr>
        <p:spPr>
          <a:xfrm>
            <a:off x="6073320" y="4680182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75FBDB8-A930-4FC1-8BF3-6533AFA18D8D}"/>
              </a:ext>
            </a:extLst>
          </p:cNvPr>
          <p:cNvSpPr/>
          <p:nvPr/>
        </p:nvSpPr>
        <p:spPr>
          <a:xfrm>
            <a:off x="5359128" y="4680182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E87694C-35AD-41C1-BBE7-C23553E5A564}"/>
              </a:ext>
            </a:extLst>
          </p:cNvPr>
          <p:cNvSpPr/>
          <p:nvPr/>
        </p:nvSpPr>
        <p:spPr>
          <a:xfrm>
            <a:off x="7249346" y="3310316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95137-5720-4333-8858-79D76F3D8AFF}"/>
              </a:ext>
            </a:extLst>
          </p:cNvPr>
          <p:cNvSpPr/>
          <p:nvPr/>
        </p:nvSpPr>
        <p:spPr>
          <a:xfrm>
            <a:off x="7111665" y="3943460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C0098EA-037A-476A-B69E-E13AD5BB449A}"/>
              </a:ext>
            </a:extLst>
          </p:cNvPr>
          <p:cNvSpPr/>
          <p:nvPr/>
        </p:nvSpPr>
        <p:spPr>
          <a:xfrm>
            <a:off x="6666681" y="4480112"/>
            <a:ext cx="523220" cy="5232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0D96D01-CAF5-4950-B0E3-7E14001DCE4E}"/>
              </a:ext>
            </a:extLst>
          </p:cNvPr>
          <p:cNvSpPr/>
          <p:nvPr/>
        </p:nvSpPr>
        <p:spPr>
          <a:xfrm>
            <a:off x="6794020" y="2150776"/>
            <a:ext cx="523220" cy="5232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1CF1690C-3673-4EF2-AFAA-F859A20E680A}"/>
              </a:ext>
            </a:extLst>
          </p:cNvPr>
          <p:cNvSpPr/>
          <p:nvPr/>
        </p:nvSpPr>
        <p:spPr>
          <a:xfrm>
            <a:off x="6073320" y="4680182"/>
            <a:ext cx="523220" cy="5232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92CBE68-9734-4953-9DED-B982C629D6EF}"/>
              </a:ext>
            </a:extLst>
          </p:cNvPr>
          <p:cNvSpPr/>
          <p:nvPr/>
        </p:nvSpPr>
        <p:spPr>
          <a:xfrm>
            <a:off x="4242700" y="3923905"/>
            <a:ext cx="523220" cy="5232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623ECBC-E28F-447C-91E1-104BB551927B}"/>
              </a:ext>
            </a:extLst>
          </p:cNvPr>
          <p:cNvGrpSpPr/>
          <p:nvPr/>
        </p:nvGrpSpPr>
        <p:grpSpPr>
          <a:xfrm>
            <a:off x="1022493" y="1948988"/>
            <a:ext cx="3491231" cy="3035461"/>
            <a:chOff x="1032250" y="1911269"/>
            <a:chExt cx="3491231" cy="303546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4DBB137-3DFA-4835-9E3B-87923FF03F4D}"/>
                </a:ext>
              </a:extLst>
            </p:cNvPr>
            <p:cNvGrpSpPr/>
            <p:nvPr/>
          </p:nvGrpSpPr>
          <p:grpSpPr>
            <a:xfrm>
              <a:off x="1032250" y="1911269"/>
              <a:ext cx="3491231" cy="3035461"/>
              <a:chOff x="1063163" y="2000501"/>
              <a:chExt cx="3491231" cy="3035461"/>
            </a:xfrm>
          </p:grpSpPr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28C54F0A-A725-4DFB-A784-09C5A5C42428}"/>
                  </a:ext>
                </a:extLst>
              </p:cNvPr>
              <p:cNvSpPr/>
              <p:nvPr/>
            </p:nvSpPr>
            <p:spPr>
              <a:xfrm>
                <a:off x="1063163" y="2000501"/>
                <a:ext cx="2863556" cy="3035461"/>
              </a:xfrm>
              <a:prstGeom prst="roundRect">
                <a:avLst>
                  <a:gd name="adj" fmla="val 7173"/>
                </a:avLst>
              </a:prstGeom>
              <a:solidFill>
                <a:srgbClr val="C0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10CDD18-B8CA-4151-A304-637C4EC4B487}"/>
                  </a:ext>
                </a:extLst>
              </p:cNvPr>
              <p:cNvSpPr txBox="1"/>
              <p:nvPr/>
            </p:nvSpPr>
            <p:spPr>
              <a:xfrm>
                <a:off x="1602647" y="2041218"/>
                <a:ext cx="29517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Werewolf Side</a:t>
                </a:r>
                <a:endParaRPr lang="zh-CN" altLang="en-US" sz="2400" b="1" dirty="0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76963211-98C8-41C5-A0E4-CFA7EE34F348}"/>
                  </a:ext>
                </a:extLst>
              </p:cNvPr>
              <p:cNvSpPr/>
              <p:nvPr/>
            </p:nvSpPr>
            <p:spPr>
              <a:xfrm>
                <a:off x="1155127" y="2091487"/>
                <a:ext cx="361128" cy="36112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ED4B462-5A62-49A5-875E-ED47D66CD5E3}"/>
                </a:ext>
              </a:extLst>
            </p:cNvPr>
            <p:cNvSpPr txBox="1"/>
            <p:nvPr/>
          </p:nvSpPr>
          <p:spPr>
            <a:xfrm>
              <a:off x="1160497" y="2479077"/>
              <a:ext cx="25882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Know the identity of other werewolf side players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Can kill a villager every night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376117D-6FA3-4D78-917F-0BDAC632E1AB}"/>
              </a:ext>
            </a:extLst>
          </p:cNvPr>
          <p:cNvGrpSpPr/>
          <p:nvPr/>
        </p:nvGrpSpPr>
        <p:grpSpPr>
          <a:xfrm>
            <a:off x="7985318" y="1911269"/>
            <a:ext cx="3491231" cy="3035461"/>
            <a:chOff x="7985318" y="1911269"/>
            <a:chExt cx="3491231" cy="3035461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59083D20-5A91-4283-A41C-98D0AE75D051}"/>
                </a:ext>
              </a:extLst>
            </p:cNvPr>
            <p:cNvGrpSpPr/>
            <p:nvPr/>
          </p:nvGrpSpPr>
          <p:grpSpPr>
            <a:xfrm>
              <a:off x="7985318" y="1911269"/>
              <a:ext cx="3491231" cy="3035461"/>
              <a:chOff x="1063163" y="2000501"/>
              <a:chExt cx="3491231" cy="3035461"/>
            </a:xfrm>
          </p:grpSpPr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D3B5FE04-738E-430A-A502-D1552E1B173F}"/>
                  </a:ext>
                </a:extLst>
              </p:cNvPr>
              <p:cNvSpPr/>
              <p:nvPr/>
            </p:nvSpPr>
            <p:spPr>
              <a:xfrm>
                <a:off x="1063163" y="2000501"/>
                <a:ext cx="2863556" cy="3035461"/>
              </a:xfrm>
              <a:prstGeom prst="roundRect">
                <a:avLst>
                  <a:gd name="adj" fmla="val 7173"/>
                </a:avLst>
              </a:prstGeom>
              <a:solidFill>
                <a:srgbClr val="C0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5536E206-2121-4D6C-88D0-6F76CA92E2F8}"/>
                  </a:ext>
                </a:extLst>
              </p:cNvPr>
              <p:cNvSpPr txBox="1"/>
              <p:nvPr/>
            </p:nvSpPr>
            <p:spPr>
              <a:xfrm>
                <a:off x="1602647" y="2041218"/>
                <a:ext cx="29517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Villager Side</a:t>
                </a:r>
                <a:endParaRPr lang="zh-CN" altLang="en-US" sz="2400" b="1" dirty="0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3916918-65F4-4E4C-9BEA-351241D877CF}"/>
                  </a:ext>
                </a:extLst>
              </p:cNvPr>
              <p:cNvSpPr/>
              <p:nvPr/>
            </p:nvSpPr>
            <p:spPr>
              <a:xfrm>
                <a:off x="1155127" y="2091487"/>
                <a:ext cx="361128" cy="361128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6654567-2AB1-4749-B171-DDDC3F972DA5}"/>
                </a:ext>
              </a:extLst>
            </p:cNvPr>
            <p:cNvSpPr txBox="1"/>
            <p:nvPr/>
          </p:nvSpPr>
          <p:spPr>
            <a:xfrm>
              <a:off x="8192149" y="2479077"/>
              <a:ext cx="25882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Only know their own identity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9112676-F04D-469C-88C1-E1DB7BFC4963}"/>
              </a:ext>
            </a:extLst>
          </p:cNvPr>
          <p:cNvGrpSpPr/>
          <p:nvPr/>
        </p:nvGrpSpPr>
        <p:grpSpPr>
          <a:xfrm>
            <a:off x="4078007" y="1720880"/>
            <a:ext cx="3694559" cy="3482522"/>
            <a:chOff x="7986849" y="2875207"/>
            <a:chExt cx="3694559" cy="3482522"/>
          </a:xfrm>
        </p:grpSpPr>
        <p:sp>
          <p:nvSpPr>
            <p:cNvPr id="59" name="AutoShape 2">
              <a:extLst>
                <a:ext uri="{FF2B5EF4-FFF2-40B4-BE49-F238E27FC236}">
                  <a16:creationId xmlns:a16="http://schemas.microsoft.com/office/drawing/2014/main" id="{6718C98E-6D82-4D63-86E1-2D73E98BDF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52442" y="443092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AutoShape 6">
              <a:extLst>
                <a:ext uri="{FF2B5EF4-FFF2-40B4-BE49-F238E27FC236}">
                  <a16:creationId xmlns:a16="http://schemas.microsoft.com/office/drawing/2014/main" id="{D132952B-C12F-4A31-839B-6BA7BE65E0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04842" y="458332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212EDEF-03BC-40B8-B5CF-B713218F3F1D}"/>
                </a:ext>
              </a:extLst>
            </p:cNvPr>
            <p:cNvSpPr/>
            <p:nvPr/>
          </p:nvSpPr>
          <p:spPr>
            <a:xfrm>
              <a:off x="7986849" y="4464643"/>
              <a:ext cx="523220" cy="5232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5F0B3C8-2491-4F32-AB58-FCC63DE0A479}"/>
                </a:ext>
              </a:extLst>
            </p:cNvPr>
            <p:cNvSpPr/>
            <p:nvPr/>
          </p:nvSpPr>
          <p:spPr>
            <a:xfrm>
              <a:off x="10179212" y="2991390"/>
              <a:ext cx="523220" cy="5232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F74CC87-6CB0-4A63-893E-719D7A19E877}"/>
                </a:ext>
              </a:extLst>
            </p:cNvPr>
            <p:cNvSpPr/>
            <p:nvPr/>
          </p:nvSpPr>
          <p:spPr>
            <a:xfrm>
              <a:off x="8133084" y="3828323"/>
              <a:ext cx="523220" cy="5232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27A65B98-3DF1-4740-A59B-4C18F9D68D5B}"/>
                </a:ext>
              </a:extLst>
            </p:cNvPr>
            <p:cNvSpPr/>
            <p:nvPr/>
          </p:nvSpPr>
          <p:spPr>
            <a:xfrm>
              <a:off x="9584885" y="2875207"/>
              <a:ext cx="523220" cy="5232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D055C14-F49A-404C-86EA-5395468AA857}"/>
                </a:ext>
              </a:extLst>
            </p:cNvPr>
            <p:cNvSpPr/>
            <p:nvPr/>
          </p:nvSpPr>
          <p:spPr>
            <a:xfrm>
              <a:off x="8987914" y="2991351"/>
              <a:ext cx="523220" cy="5232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D0D2ADDA-20AE-471F-9BCB-9B9EE3180E85}"/>
                </a:ext>
              </a:extLst>
            </p:cNvPr>
            <p:cNvSpPr/>
            <p:nvPr/>
          </p:nvSpPr>
          <p:spPr>
            <a:xfrm>
              <a:off x="8484742" y="3331252"/>
              <a:ext cx="523220" cy="5232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716A834-F090-4B5A-BB51-BFBE7C5BEEDA}"/>
                </a:ext>
              </a:extLst>
            </p:cNvPr>
            <p:cNvSpPr/>
            <p:nvPr/>
          </p:nvSpPr>
          <p:spPr>
            <a:xfrm>
              <a:off x="10702862" y="3305103"/>
              <a:ext cx="523220" cy="52322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44B0AB6-848E-4604-8F29-FA855B425CB8}"/>
                </a:ext>
              </a:extLst>
            </p:cNvPr>
            <p:cNvSpPr/>
            <p:nvPr/>
          </p:nvSpPr>
          <p:spPr>
            <a:xfrm>
              <a:off x="8150733" y="5081667"/>
              <a:ext cx="523220" cy="52322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9435923-2FCB-45D2-B6D5-B87CDE5980AF}"/>
                </a:ext>
              </a:extLst>
            </p:cNvPr>
            <p:cNvSpPr/>
            <p:nvPr/>
          </p:nvSpPr>
          <p:spPr>
            <a:xfrm>
              <a:off x="8614194" y="5619512"/>
              <a:ext cx="523220" cy="5232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C814A9C9-EEE9-4D2C-B353-633FC74377A6}"/>
                </a:ext>
              </a:extLst>
            </p:cNvPr>
            <p:cNvSpPr/>
            <p:nvPr/>
          </p:nvSpPr>
          <p:spPr>
            <a:xfrm>
              <a:off x="10996414" y="3833536"/>
              <a:ext cx="523220" cy="52322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2CD93CBD-97CA-4E36-BFFC-345DF7F7DE69}"/>
                </a:ext>
              </a:extLst>
            </p:cNvPr>
            <p:cNvSpPr/>
            <p:nvPr/>
          </p:nvSpPr>
          <p:spPr>
            <a:xfrm>
              <a:off x="9982162" y="5834509"/>
              <a:ext cx="523220" cy="52322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7353765-4D8B-4F41-A0E7-7CD1E7799B45}"/>
                </a:ext>
              </a:extLst>
            </p:cNvPr>
            <p:cNvSpPr/>
            <p:nvPr/>
          </p:nvSpPr>
          <p:spPr>
            <a:xfrm>
              <a:off x="9267970" y="5834509"/>
              <a:ext cx="523220" cy="5232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C547A8D-614F-43C5-ACD3-3A7D10CD7410}"/>
                </a:ext>
              </a:extLst>
            </p:cNvPr>
            <p:cNvSpPr/>
            <p:nvPr/>
          </p:nvSpPr>
          <p:spPr>
            <a:xfrm>
              <a:off x="11158188" y="4464643"/>
              <a:ext cx="523220" cy="5232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1DF8E7B-58D1-4AD8-8703-1FA704DF3F29}"/>
                </a:ext>
              </a:extLst>
            </p:cNvPr>
            <p:cNvSpPr/>
            <p:nvPr/>
          </p:nvSpPr>
          <p:spPr>
            <a:xfrm>
              <a:off x="11020507" y="5097787"/>
              <a:ext cx="523220" cy="5232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AEE759EB-3B1B-4F3B-994B-17128EA2A4B3}"/>
                </a:ext>
              </a:extLst>
            </p:cNvPr>
            <p:cNvSpPr/>
            <p:nvPr/>
          </p:nvSpPr>
          <p:spPr>
            <a:xfrm>
              <a:off x="10575523" y="5634439"/>
              <a:ext cx="523220" cy="5232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D910BAF-911C-4714-B698-1DAC1A7EDF8A}"/>
                </a:ext>
              </a:extLst>
            </p:cNvPr>
            <p:cNvSpPr/>
            <p:nvPr/>
          </p:nvSpPr>
          <p:spPr>
            <a:xfrm>
              <a:off x="10702862" y="3305103"/>
              <a:ext cx="523220" cy="5232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94D9A7B3-56A1-4EAB-AE6A-159D380F45F7}"/>
                </a:ext>
              </a:extLst>
            </p:cNvPr>
            <p:cNvSpPr/>
            <p:nvPr/>
          </p:nvSpPr>
          <p:spPr>
            <a:xfrm>
              <a:off x="9982162" y="5834509"/>
              <a:ext cx="523220" cy="5232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F185E874-513A-4AAB-9731-48BB6012C4C0}"/>
                </a:ext>
              </a:extLst>
            </p:cNvPr>
            <p:cNvSpPr/>
            <p:nvPr/>
          </p:nvSpPr>
          <p:spPr>
            <a:xfrm>
              <a:off x="8151542" y="5078232"/>
              <a:ext cx="523220" cy="5232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369BAF4-D459-41A1-904C-123762EECA85}"/>
              </a:ext>
            </a:extLst>
          </p:cNvPr>
          <p:cNvGrpSpPr/>
          <p:nvPr/>
        </p:nvGrpSpPr>
        <p:grpSpPr>
          <a:xfrm>
            <a:off x="8077282" y="1351918"/>
            <a:ext cx="2347399" cy="369332"/>
            <a:chOff x="8077282" y="1351918"/>
            <a:chExt cx="2347399" cy="369332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D2151E12-F472-44E2-9263-220EE88D3CD9}"/>
                </a:ext>
              </a:extLst>
            </p:cNvPr>
            <p:cNvSpPr/>
            <p:nvPr/>
          </p:nvSpPr>
          <p:spPr>
            <a:xfrm>
              <a:off x="8077282" y="1352792"/>
              <a:ext cx="361128" cy="3611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9BB5C85-2102-4001-A6F5-88ACB5B6BBF1}"/>
                </a:ext>
              </a:extLst>
            </p:cNvPr>
            <p:cNvSpPr txBox="1"/>
            <p:nvPr/>
          </p:nvSpPr>
          <p:spPr>
            <a:xfrm>
              <a:off x="8524802" y="1351918"/>
              <a:ext cx="1899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Identity unknown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296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8" grpId="0" animBg="1"/>
      <p:bldP spid="49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EFA62-1739-42B7-A639-F8E937D3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Backgroud</a:t>
            </a:r>
            <a:r>
              <a:rPr lang="en-US" altLang="zh-CN" dirty="0"/>
              <a:t>: the Werewolf Game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AD875D9-76CB-4A7E-9222-1875EA33D087}"/>
              </a:ext>
            </a:extLst>
          </p:cNvPr>
          <p:cNvSpPr/>
          <p:nvPr/>
        </p:nvSpPr>
        <p:spPr>
          <a:xfrm>
            <a:off x="1431444" y="1544226"/>
            <a:ext cx="8762367" cy="2438203"/>
          </a:xfrm>
          <a:prstGeom prst="roundRect">
            <a:avLst>
              <a:gd name="adj" fmla="val 5832"/>
            </a:avLst>
          </a:prstGeom>
          <a:solidFill>
            <a:srgbClr val="C0CBCE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716F681-5BA2-4A93-BBF7-4A26E16501E1}"/>
              </a:ext>
            </a:extLst>
          </p:cNvPr>
          <p:cNvSpPr/>
          <p:nvPr/>
        </p:nvSpPr>
        <p:spPr>
          <a:xfrm>
            <a:off x="1662109" y="1689177"/>
            <a:ext cx="1604965" cy="371475"/>
          </a:xfrm>
          <a:prstGeom prst="roundRect">
            <a:avLst/>
          </a:prstGeom>
          <a:solidFill>
            <a:srgbClr val="A4BCC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AF5664-90C2-4F9B-9F83-35058A1F7F29}"/>
              </a:ext>
            </a:extLst>
          </p:cNvPr>
          <p:cNvSpPr txBox="1"/>
          <p:nvPr/>
        </p:nvSpPr>
        <p:spPr>
          <a:xfrm>
            <a:off x="1662110" y="1674554"/>
            <a:ext cx="17049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Daytime Stage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AC304B6-7756-48B5-98B4-42AAD4A8B55D}"/>
              </a:ext>
            </a:extLst>
          </p:cNvPr>
          <p:cNvSpPr/>
          <p:nvPr/>
        </p:nvSpPr>
        <p:spPr>
          <a:xfrm>
            <a:off x="1662110" y="2175491"/>
            <a:ext cx="5776916" cy="550034"/>
          </a:xfrm>
          <a:prstGeom prst="roundRect">
            <a:avLst/>
          </a:prstGeom>
          <a:solidFill>
            <a:srgbClr val="DBE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Conversation session: </a:t>
            </a:r>
            <a:r>
              <a:rPr lang="en-US" altLang="zh-CN" dirty="0">
                <a:solidFill>
                  <a:schemeClr val="tx1"/>
                </a:solidFill>
              </a:rPr>
              <a:t>Players state their opinion freely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35CF56C-1A02-41F2-8E01-CC85E772AC69}"/>
              </a:ext>
            </a:extLst>
          </p:cNvPr>
          <p:cNvGrpSpPr/>
          <p:nvPr/>
        </p:nvGrpSpPr>
        <p:grpSpPr>
          <a:xfrm>
            <a:off x="1431445" y="4306005"/>
            <a:ext cx="8762367" cy="2042239"/>
            <a:chOff x="1423984" y="4704055"/>
            <a:chExt cx="8762367" cy="2042239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A98C0B59-D059-45DD-9CA3-CC02FBDF305A}"/>
                </a:ext>
              </a:extLst>
            </p:cNvPr>
            <p:cNvSpPr/>
            <p:nvPr/>
          </p:nvSpPr>
          <p:spPr>
            <a:xfrm>
              <a:off x="1423984" y="4704055"/>
              <a:ext cx="8762367" cy="2042239"/>
            </a:xfrm>
            <a:prstGeom prst="roundRect">
              <a:avLst>
                <a:gd name="adj" fmla="val 9205"/>
              </a:avLst>
            </a:prstGeom>
            <a:solidFill>
              <a:srgbClr val="C0CBCE">
                <a:alpha val="49804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F2F2663-1333-445C-A575-038471C8299C}"/>
                </a:ext>
              </a:extLst>
            </p:cNvPr>
            <p:cNvGrpSpPr/>
            <p:nvPr/>
          </p:nvGrpSpPr>
          <p:grpSpPr>
            <a:xfrm>
              <a:off x="1662109" y="4811971"/>
              <a:ext cx="1766888" cy="371475"/>
              <a:chOff x="1662110" y="3914774"/>
              <a:chExt cx="1766888" cy="371475"/>
            </a:xfrm>
          </p:grpSpPr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5BC0EEB8-0754-4D95-A76C-8135599F4E92}"/>
                  </a:ext>
                </a:extLst>
              </p:cNvPr>
              <p:cNvSpPr/>
              <p:nvPr/>
            </p:nvSpPr>
            <p:spPr>
              <a:xfrm>
                <a:off x="1662110" y="3914774"/>
                <a:ext cx="1604965" cy="371475"/>
              </a:xfrm>
              <a:prstGeom prst="roundRect">
                <a:avLst/>
              </a:prstGeom>
              <a:solidFill>
                <a:srgbClr val="A4BCC2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30C16C2-2B02-4940-B74D-85EDFB1E34E6}"/>
                  </a:ext>
                </a:extLst>
              </p:cNvPr>
              <p:cNvSpPr txBox="1"/>
              <p:nvPr/>
            </p:nvSpPr>
            <p:spPr>
              <a:xfrm>
                <a:off x="1724023" y="3914774"/>
                <a:ext cx="1704975" cy="37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Night Stage</a:t>
                </a:r>
                <a:endParaRPr lang="zh-CN" altLang="en-US" dirty="0"/>
              </a:p>
            </p:txBody>
          </p:sp>
        </p:grpSp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C1766B0-8D65-4BDE-A181-BBA3F562E6C3}"/>
              </a:ext>
            </a:extLst>
          </p:cNvPr>
          <p:cNvSpPr/>
          <p:nvPr/>
        </p:nvSpPr>
        <p:spPr>
          <a:xfrm>
            <a:off x="1662109" y="2909555"/>
            <a:ext cx="8301041" cy="840243"/>
          </a:xfrm>
          <a:prstGeom prst="roundRect">
            <a:avLst/>
          </a:prstGeom>
          <a:solidFill>
            <a:srgbClr val="DBE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Vote Session: </a:t>
            </a:r>
            <a:r>
              <a:rPr lang="en-US" altLang="zh-CN" dirty="0">
                <a:solidFill>
                  <a:schemeClr val="tx1"/>
                </a:solidFill>
              </a:rPr>
              <a:t>Everyone vote for the player that they think is the most likely to be a werewolf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4834DF1-A80D-4A80-B580-0D12C1C462EB}"/>
              </a:ext>
            </a:extLst>
          </p:cNvPr>
          <p:cNvSpPr/>
          <p:nvPr/>
        </p:nvSpPr>
        <p:spPr>
          <a:xfrm>
            <a:off x="1669571" y="4891722"/>
            <a:ext cx="3435829" cy="532237"/>
          </a:xfrm>
          <a:prstGeom prst="roundRect">
            <a:avLst/>
          </a:prstGeom>
          <a:solidFill>
            <a:srgbClr val="DBE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Werewolf: </a:t>
            </a:r>
            <a:r>
              <a:rPr lang="en-US" altLang="zh-CN" dirty="0">
                <a:solidFill>
                  <a:schemeClr val="tx1"/>
                </a:solidFill>
              </a:rPr>
              <a:t>Chose a player to kill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DB7B4FA-0C1B-4189-920B-DE924EB66B43}"/>
              </a:ext>
            </a:extLst>
          </p:cNvPr>
          <p:cNvSpPr/>
          <p:nvPr/>
        </p:nvSpPr>
        <p:spPr>
          <a:xfrm>
            <a:off x="1669571" y="5579863"/>
            <a:ext cx="4426429" cy="532237"/>
          </a:xfrm>
          <a:prstGeom prst="roundRect">
            <a:avLst/>
          </a:prstGeom>
          <a:solidFill>
            <a:srgbClr val="DBE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 with special ability: </a:t>
            </a:r>
            <a:r>
              <a:rPr lang="en-US" altLang="zh-CN" dirty="0">
                <a:solidFill>
                  <a:schemeClr val="tx1"/>
                </a:solidFill>
              </a:rPr>
              <a:t>Use their ability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95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0DD7A49A-C5A6-4D33-AB8F-B79A040A1491}"/>
              </a:ext>
            </a:extLst>
          </p:cNvPr>
          <p:cNvSpPr/>
          <p:nvPr/>
        </p:nvSpPr>
        <p:spPr>
          <a:xfrm>
            <a:off x="1221294" y="3732051"/>
            <a:ext cx="9569741" cy="1342869"/>
          </a:xfrm>
          <a:prstGeom prst="roundRect">
            <a:avLst>
              <a:gd name="adj" fmla="val 5832"/>
            </a:avLst>
          </a:prstGeom>
          <a:solidFill>
            <a:srgbClr val="C0CBCE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4F6B377-7306-4852-8580-B22CBC663DFD}"/>
              </a:ext>
            </a:extLst>
          </p:cNvPr>
          <p:cNvSpPr/>
          <p:nvPr/>
        </p:nvSpPr>
        <p:spPr>
          <a:xfrm>
            <a:off x="1221296" y="1727106"/>
            <a:ext cx="9569741" cy="1427574"/>
          </a:xfrm>
          <a:prstGeom prst="roundRect">
            <a:avLst>
              <a:gd name="adj" fmla="val 5832"/>
            </a:avLst>
          </a:prstGeom>
          <a:solidFill>
            <a:srgbClr val="C0CBCE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C867C6-9F67-4EE3-8474-2D9BFBD6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Research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32EDFD-47A4-40A9-B8DA-B75688E3279B}"/>
              </a:ext>
            </a:extLst>
          </p:cNvPr>
          <p:cNvSpPr txBox="1"/>
          <p:nvPr/>
        </p:nvSpPr>
        <p:spPr>
          <a:xfrm>
            <a:off x="1221293" y="1859339"/>
            <a:ext cx="956974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Designing agents with a higher winning rate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a protocol platform </a:t>
            </a:r>
            <a:r>
              <a:rPr lang="en-US" altLang="zh-CN" dirty="0"/>
              <a:t>which simplified the communication part but focuses more on the optimization of strategies.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Using protocol game logs to predict agent votes and werewolves</a:t>
            </a:r>
            <a:r>
              <a:rPr lang="en-US" altLang="zh-CN" baseline="30000" dirty="0"/>
              <a:t>[1]</a:t>
            </a:r>
            <a:r>
              <a:rPr lang="en-US" altLang="zh-C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Applying deep Q learning to create the werewolf game agents</a:t>
            </a:r>
            <a:r>
              <a:rPr lang="en-US" altLang="zh-CN" baseline="30000" dirty="0"/>
              <a:t>[2]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Studying the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 languages </a:t>
            </a:r>
            <a:r>
              <a:rPr lang="en-US" altLang="zh-CN" dirty="0"/>
              <a:t>in the werewolf games.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Dividing the dialog by its’ function into classes, for example, voting, coming out</a:t>
            </a:r>
            <a:r>
              <a:rPr lang="en-US" altLang="zh-CN" baseline="30000" dirty="0"/>
              <a:t>[3]</a:t>
            </a:r>
            <a:r>
              <a:rPr lang="en-US" altLang="zh-C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Generating human-like dialog through translating protocols using dialog from real human players</a:t>
            </a:r>
            <a:r>
              <a:rPr lang="en-US" altLang="zh-CN" baseline="30000" dirty="0"/>
              <a:t>[4]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2B38ED-2D9F-405D-A369-425C8D0BA854}"/>
              </a:ext>
            </a:extLst>
          </p:cNvPr>
          <p:cNvSpPr txBox="1"/>
          <p:nvPr/>
        </p:nvSpPr>
        <p:spPr>
          <a:xfrm>
            <a:off x="838200" y="5411450"/>
            <a:ext cx="1030237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[1]</a:t>
            </a:r>
            <a:r>
              <a:rPr lang="en-US" altLang="zh-CN" sz="1100" dirty="0" err="1"/>
              <a:t>Kondoh</a:t>
            </a:r>
            <a:r>
              <a:rPr lang="en-US" altLang="zh-CN" sz="1100" dirty="0"/>
              <a:t>, M., Matsumoto, K. and Mori, N.: Development of Agent Predicting Werewolf with Deep Learning, International Symposium on Distributed Computing and Artificial Intelligence, Springer, pp. 18–26 (2018).</a:t>
            </a:r>
          </a:p>
          <a:p>
            <a:r>
              <a:rPr lang="en-US" altLang="zh-CN" sz="1100" dirty="0"/>
              <a:t>[2]Wang, T. and Kaneko, T.: Application of Deep Reinforcement Learning in Werewolf Game Agents, 2018 Conference on Technologies and Applications of Artificial Intelligence (TAAI), IEEE, pp. 28–33 (2018).</a:t>
            </a:r>
          </a:p>
          <a:p>
            <a:r>
              <a:rPr lang="en-US" altLang="zh-CN" sz="1100" dirty="0"/>
              <a:t>[3]Nakamura, H., </a:t>
            </a:r>
            <a:r>
              <a:rPr lang="en-US" altLang="zh-CN" sz="1100" dirty="0" err="1"/>
              <a:t>Katagami</a:t>
            </a:r>
            <a:r>
              <a:rPr lang="en-US" altLang="zh-CN" sz="1100" dirty="0"/>
              <a:t>, D., </a:t>
            </a:r>
            <a:r>
              <a:rPr lang="en-US" altLang="zh-CN" sz="1100" dirty="0" err="1"/>
              <a:t>Toriumi</a:t>
            </a:r>
            <a:r>
              <a:rPr lang="en-US" altLang="zh-CN" sz="1100" dirty="0"/>
              <a:t>, F. and et al.: Generating human-like discussion by paraphrasing a translation by the </a:t>
            </a:r>
            <a:r>
              <a:rPr lang="en-US" altLang="zh-CN" sz="1100" dirty="0" err="1"/>
              <a:t>AIWolf</a:t>
            </a:r>
            <a:r>
              <a:rPr lang="en-US" altLang="zh-CN" sz="1100" dirty="0"/>
              <a:t> protocol using werewolf BBS logs, 2017 IEEE International Conference on Fuzzy Systems (FUZZ-IEEE), IEEE, pp. 1–6 (2017).</a:t>
            </a:r>
          </a:p>
          <a:p>
            <a:r>
              <a:rPr lang="en-US" altLang="zh-CN" sz="1100" dirty="0"/>
              <a:t>[4]Fukui, T., Ando, K., Murakami, T., Ito, N. and Iwata, K.: Automatic classification of remarks in Werewolf BBS, 2017 5th Intl Conf on Applied Computing and Information Technology/4th Intl</a:t>
            </a:r>
          </a:p>
        </p:txBody>
      </p:sp>
    </p:spTree>
    <p:extLst>
      <p:ext uri="{BB962C8B-B14F-4D97-AF65-F5344CB8AC3E}">
        <p14:creationId xmlns:p14="http://schemas.microsoft.com/office/powerpoint/2010/main" val="155915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342ED85-2EBB-4DA4-9EBF-67C4BDF3A9FA}"/>
              </a:ext>
            </a:extLst>
          </p:cNvPr>
          <p:cNvSpPr/>
          <p:nvPr/>
        </p:nvSpPr>
        <p:spPr>
          <a:xfrm>
            <a:off x="9076888" y="2881709"/>
            <a:ext cx="947695" cy="666521"/>
          </a:xfrm>
          <a:prstGeom prst="roundRect">
            <a:avLst>
              <a:gd name="adj" fmla="val 13589"/>
            </a:avLst>
          </a:prstGeom>
          <a:solidFill>
            <a:srgbClr val="F7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3DCDBDB-9AA3-4C18-B499-C2568D13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Idea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75E947B-BF26-43C0-A5CA-E47CAD9E7173}"/>
              </a:ext>
            </a:extLst>
          </p:cNvPr>
          <p:cNvGrpSpPr/>
          <p:nvPr/>
        </p:nvGrpSpPr>
        <p:grpSpPr>
          <a:xfrm>
            <a:off x="1131451" y="2028692"/>
            <a:ext cx="6821312" cy="1519538"/>
            <a:chOff x="1978739" y="1743466"/>
            <a:chExt cx="8368746" cy="186425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841B69B-7D8C-4B69-A6FE-CC9FBC8240D6}"/>
                </a:ext>
              </a:extLst>
            </p:cNvPr>
            <p:cNvSpPr/>
            <p:nvPr/>
          </p:nvSpPr>
          <p:spPr>
            <a:xfrm>
              <a:off x="1978739" y="1890718"/>
              <a:ext cx="523220" cy="5232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9FF6613-AED3-4398-9FA6-B39C4670E0C7}"/>
                </a:ext>
              </a:extLst>
            </p:cNvPr>
            <p:cNvSpPr/>
            <p:nvPr/>
          </p:nvSpPr>
          <p:spPr>
            <a:xfrm>
              <a:off x="1978739" y="2937245"/>
              <a:ext cx="523220" cy="52322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BCBE761-2840-455F-95E2-E626C820F846}"/>
                </a:ext>
              </a:extLst>
            </p:cNvPr>
            <p:cNvSpPr/>
            <p:nvPr/>
          </p:nvSpPr>
          <p:spPr>
            <a:xfrm>
              <a:off x="2969703" y="1743466"/>
              <a:ext cx="7377782" cy="817723"/>
            </a:xfrm>
            <a:prstGeom prst="roundRect">
              <a:avLst>
                <a:gd name="adj" fmla="val 13589"/>
              </a:avLst>
            </a:prstGeom>
            <a:solidFill>
              <a:srgbClr val="DB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0" i="0" dirty="0">
                  <a:solidFill>
                    <a:srgbClr val="00000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そういうのをニコラスくんからは特に感じるので、まあ狼だろうな。</a:t>
              </a:r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06FD59C5-F1EE-4926-8D20-E6ABAEFFFBAF}"/>
                </a:ext>
              </a:extLst>
            </p:cNvPr>
            <p:cNvSpPr/>
            <p:nvPr/>
          </p:nvSpPr>
          <p:spPr>
            <a:xfrm>
              <a:off x="2969703" y="2789993"/>
              <a:ext cx="7377782" cy="817723"/>
            </a:xfrm>
            <a:prstGeom prst="roundRect">
              <a:avLst>
                <a:gd name="adj" fmla="val 13589"/>
              </a:avLst>
            </a:prstGeom>
            <a:solidFill>
              <a:srgbClr val="DB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0" i="0" dirty="0">
                  <a:solidFill>
                    <a:srgbClr val="00000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今日のログ見てヤコブさんはやっぱり村と思いますね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。</a:t>
              </a:r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50C27B3C-1154-42EA-91BF-643D711BFAD7}"/>
              </a:ext>
            </a:extLst>
          </p:cNvPr>
          <p:cNvSpPr txBox="1"/>
          <p:nvPr/>
        </p:nvSpPr>
        <p:spPr>
          <a:xfrm>
            <a:off x="9076888" y="300173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Positive</a:t>
            </a:r>
            <a:endParaRPr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0132099-D0AE-42E3-9C52-00803ACCFE9C}"/>
              </a:ext>
            </a:extLst>
          </p:cNvPr>
          <p:cNvGrpSpPr/>
          <p:nvPr/>
        </p:nvGrpSpPr>
        <p:grpSpPr>
          <a:xfrm>
            <a:off x="9015171" y="2012625"/>
            <a:ext cx="1071127" cy="666521"/>
            <a:chOff x="9015171" y="2881709"/>
            <a:chExt cx="1071127" cy="666521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2D9D06F9-6A2F-43E1-8191-4593F4C9DDAF}"/>
                </a:ext>
              </a:extLst>
            </p:cNvPr>
            <p:cNvSpPr/>
            <p:nvPr/>
          </p:nvSpPr>
          <p:spPr>
            <a:xfrm>
              <a:off x="9076888" y="2881709"/>
              <a:ext cx="947695" cy="666521"/>
            </a:xfrm>
            <a:prstGeom prst="roundRect">
              <a:avLst>
                <a:gd name="adj" fmla="val 135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BE055CA-6A9C-4842-B225-79BA19035B01}"/>
                </a:ext>
              </a:extLst>
            </p:cNvPr>
            <p:cNvSpPr txBox="1"/>
            <p:nvPr/>
          </p:nvSpPr>
          <p:spPr>
            <a:xfrm>
              <a:off x="9015171" y="303030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Negative</a:t>
              </a:r>
              <a:endParaRPr lang="zh-CN" altLang="en-US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4222B239-7257-48B5-84AF-1C97A71E0BB0}"/>
              </a:ext>
            </a:extLst>
          </p:cNvPr>
          <p:cNvSpPr txBox="1"/>
          <p:nvPr/>
        </p:nvSpPr>
        <p:spPr>
          <a:xfrm>
            <a:off x="8788347" y="1449234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Sentiment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822581-F71B-4C2F-9228-8295D3E8AD19}"/>
              </a:ext>
            </a:extLst>
          </p:cNvPr>
          <p:cNvSpPr txBox="1"/>
          <p:nvPr/>
        </p:nvSpPr>
        <p:spPr>
          <a:xfrm>
            <a:off x="4016409" y="1449233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Sentence</a:t>
            </a:r>
            <a:endParaRPr lang="zh-CN" altLang="en-US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48B095C-9F37-4E5D-876C-DC4C92513DE0}"/>
              </a:ext>
            </a:extLst>
          </p:cNvPr>
          <p:cNvSpPr txBox="1"/>
          <p:nvPr/>
        </p:nvSpPr>
        <p:spPr>
          <a:xfrm>
            <a:off x="4356124" y="3734726"/>
            <a:ext cx="7780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ambria Math" panose="02040503050406030204" pitchFamily="18" charset="0"/>
              </a:rPr>
              <a:t>●    ●    ●</a:t>
            </a:r>
            <a:endParaRPr lang="zh-CN" altLang="en-US" sz="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F71F59-E0B9-4D93-9320-E35C2653EA2D}"/>
              </a:ext>
            </a:extLst>
          </p:cNvPr>
          <p:cNvSpPr txBox="1"/>
          <p:nvPr/>
        </p:nvSpPr>
        <p:spPr>
          <a:xfrm>
            <a:off x="9205808" y="3734725"/>
            <a:ext cx="7780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ambria Math" panose="02040503050406030204" pitchFamily="18" charset="0"/>
              </a:rPr>
              <a:t>●    ●    ●</a:t>
            </a:r>
            <a:endParaRPr lang="zh-CN" altLang="en-US" sz="800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F51F799-06A0-4689-AB3D-29EF1622DED0}"/>
              </a:ext>
            </a:extLst>
          </p:cNvPr>
          <p:cNvGrpSpPr/>
          <p:nvPr/>
        </p:nvGrpSpPr>
        <p:grpSpPr>
          <a:xfrm>
            <a:off x="2131333" y="4831080"/>
            <a:ext cx="1317071" cy="1434517"/>
            <a:chOff x="2699338" y="4622334"/>
            <a:chExt cx="1317071" cy="1434517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6F3A0B0-6069-4797-AABA-69523539321E}"/>
                </a:ext>
              </a:extLst>
            </p:cNvPr>
            <p:cNvGrpSpPr/>
            <p:nvPr/>
          </p:nvGrpSpPr>
          <p:grpSpPr>
            <a:xfrm>
              <a:off x="2699338" y="4974672"/>
              <a:ext cx="1317071" cy="1082179"/>
              <a:chOff x="2004969" y="4957894"/>
              <a:chExt cx="1317071" cy="1082179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7693BD80-D207-4D0A-817F-A2B6675FC2C2}"/>
                  </a:ext>
                </a:extLst>
              </p:cNvPr>
              <p:cNvSpPr/>
              <p:nvPr/>
            </p:nvSpPr>
            <p:spPr>
              <a:xfrm>
                <a:off x="2365695" y="4957894"/>
                <a:ext cx="595619" cy="666521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5960601E-1E96-48EC-9F6B-60F223DAC42B}"/>
                  </a:ext>
                </a:extLst>
              </p:cNvPr>
              <p:cNvCxnSpPr/>
              <p:nvPr/>
            </p:nvCxnSpPr>
            <p:spPr>
              <a:xfrm flipH="1">
                <a:off x="2004969" y="5142451"/>
                <a:ext cx="360726" cy="14870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52EA08A7-778B-4928-AC2A-B2D7E31E26C8}"/>
                  </a:ext>
                </a:extLst>
              </p:cNvPr>
              <p:cNvCxnSpPr/>
              <p:nvPr/>
            </p:nvCxnSpPr>
            <p:spPr>
              <a:xfrm>
                <a:off x="2961314" y="5159229"/>
                <a:ext cx="360726" cy="13192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F966070D-616A-4394-9304-3D06F6152B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54446" y="5624415"/>
                <a:ext cx="2" cy="41565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348DAA84-EECA-45CD-83F4-5D83E4DBC8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3199" y="5624415"/>
                <a:ext cx="2" cy="41565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3F943B77-B652-4706-8539-659223925209}"/>
                </a:ext>
              </a:extLst>
            </p:cNvPr>
            <p:cNvSpPr/>
            <p:nvPr/>
          </p:nvSpPr>
          <p:spPr>
            <a:xfrm>
              <a:off x="3156537" y="4622334"/>
              <a:ext cx="402671" cy="352338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EB1B68B-7226-4E37-9F9E-7BF9C5ED4556}"/>
              </a:ext>
            </a:extLst>
          </p:cNvPr>
          <p:cNvSpPr/>
          <p:nvPr/>
        </p:nvSpPr>
        <p:spPr>
          <a:xfrm>
            <a:off x="4044023" y="4696856"/>
            <a:ext cx="2936147" cy="1232937"/>
          </a:xfrm>
          <a:prstGeom prst="roundRect">
            <a:avLst>
              <a:gd name="adj" fmla="val 9180"/>
            </a:avLst>
          </a:prstGeom>
          <a:solidFill>
            <a:srgbClr val="DBE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EC60253-F7A0-4FD1-B044-496AE7F11CE6}"/>
              </a:ext>
            </a:extLst>
          </p:cNvPr>
          <p:cNvSpPr txBox="1"/>
          <p:nvPr/>
        </p:nvSpPr>
        <p:spPr>
          <a:xfrm>
            <a:off x="4071107" y="4729464"/>
            <a:ext cx="2767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Current Situation:</a:t>
            </a:r>
          </a:p>
          <a:p>
            <a:r>
              <a:rPr lang="en-US" altLang="zh-CN" dirty="0"/>
              <a:t>A        </a:t>
            </a:r>
            <a:r>
              <a:rPr lang="ja-JP" altLang="en-US" dirty="0"/>
              <a:t>ニコラス  </a:t>
            </a:r>
            <a:r>
              <a:rPr lang="en-US" altLang="zh-CN" dirty="0"/>
              <a:t>Negative</a:t>
            </a:r>
            <a:endParaRPr lang="en-US" altLang="ja-JP" dirty="0"/>
          </a:p>
          <a:p>
            <a:r>
              <a:rPr lang="en-US" altLang="ja-JP" dirty="0"/>
              <a:t>B     </a:t>
            </a:r>
            <a:r>
              <a:rPr lang="ja-JP" altLang="en-US" dirty="0"/>
              <a:t>　 ヤコブ　  </a:t>
            </a:r>
            <a:r>
              <a:rPr lang="en-US" altLang="zh-CN" dirty="0"/>
              <a:t>Positive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7B270C9-8C8E-4120-BA3B-4B608CFA0DE1}"/>
              </a:ext>
            </a:extLst>
          </p:cNvPr>
          <p:cNvSpPr/>
          <p:nvPr/>
        </p:nvSpPr>
        <p:spPr>
          <a:xfrm>
            <a:off x="4415136" y="5098796"/>
            <a:ext cx="302003" cy="17616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6F9393C2-B64E-432B-801E-F9A22484A28D}"/>
              </a:ext>
            </a:extLst>
          </p:cNvPr>
          <p:cNvSpPr/>
          <p:nvPr/>
        </p:nvSpPr>
        <p:spPr>
          <a:xfrm>
            <a:off x="4416075" y="5369261"/>
            <a:ext cx="302003" cy="176168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6A3402F-6C73-4C52-AE55-EC2C456A2737}"/>
              </a:ext>
            </a:extLst>
          </p:cNvPr>
          <p:cNvGrpSpPr/>
          <p:nvPr/>
        </p:nvGrpSpPr>
        <p:grpSpPr>
          <a:xfrm>
            <a:off x="3448404" y="4899785"/>
            <a:ext cx="501894" cy="434595"/>
            <a:chOff x="3556932" y="4489743"/>
            <a:chExt cx="501894" cy="43459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AB97FD8-63CD-4A4A-9CBA-4C18D259EFF7}"/>
                </a:ext>
              </a:extLst>
            </p:cNvPr>
            <p:cNvSpPr/>
            <p:nvPr/>
          </p:nvSpPr>
          <p:spPr>
            <a:xfrm>
              <a:off x="3556932" y="4839716"/>
              <a:ext cx="84622" cy="84622"/>
            </a:xfrm>
            <a:prstGeom prst="ellipse">
              <a:avLst/>
            </a:prstGeom>
            <a:solidFill>
              <a:srgbClr val="DB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43B1D97-CE9A-4BA0-A9B4-61C2ADB9673C}"/>
                </a:ext>
              </a:extLst>
            </p:cNvPr>
            <p:cNvSpPr/>
            <p:nvPr/>
          </p:nvSpPr>
          <p:spPr>
            <a:xfrm>
              <a:off x="3686014" y="4677832"/>
              <a:ext cx="140673" cy="140673"/>
            </a:xfrm>
            <a:prstGeom prst="ellipse">
              <a:avLst/>
            </a:prstGeom>
            <a:solidFill>
              <a:srgbClr val="DB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048824F-9010-43DA-81E0-F2CDE413475B}"/>
                </a:ext>
              </a:extLst>
            </p:cNvPr>
            <p:cNvSpPr/>
            <p:nvPr/>
          </p:nvSpPr>
          <p:spPr>
            <a:xfrm>
              <a:off x="3863965" y="4489743"/>
              <a:ext cx="194861" cy="194861"/>
            </a:xfrm>
            <a:prstGeom prst="ellipse">
              <a:avLst/>
            </a:prstGeom>
            <a:solidFill>
              <a:srgbClr val="DB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箭头: 右 39">
            <a:extLst>
              <a:ext uri="{FF2B5EF4-FFF2-40B4-BE49-F238E27FC236}">
                <a16:creationId xmlns:a16="http://schemas.microsoft.com/office/drawing/2014/main" id="{28B52DEA-6764-4422-8C7C-B60B38EFB243}"/>
              </a:ext>
            </a:extLst>
          </p:cNvPr>
          <p:cNvSpPr/>
          <p:nvPr/>
        </p:nvSpPr>
        <p:spPr>
          <a:xfrm>
            <a:off x="7386549" y="5165591"/>
            <a:ext cx="511728" cy="298507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66F0DF5-D248-45C9-87DE-9C9557087D1F}"/>
              </a:ext>
            </a:extLst>
          </p:cNvPr>
          <p:cNvGrpSpPr/>
          <p:nvPr/>
        </p:nvGrpSpPr>
        <p:grpSpPr>
          <a:xfrm>
            <a:off x="8335132" y="4696856"/>
            <a:ext cx="2147545" cy="1477328"/>
            <a:chOff x="8627133" y="4432824"/>
            <a:chExt cx="2147545" cy="1477328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808D4CBB-CACB-43DA-96AE-4B2BA087B1F8}"/>
                </a:ext>
              </a:extLst>
            </p:cNvPr>
            <p:cNvSpPr/>
            <p:nvPr/>
          </p:nvSpPr>
          <p:spPr>
            <a:xfrm>
              <a:off x="8627133" y="4437776"/>
              <a:ext cx="2147545" cy="1472376"/>
            </a:xfrm>
            <a:prstGeom prst="roundRect">
              <a:avLst>
                <a:gd name="adj" fmla="val 9180"/>
              </a:avLst>
            </a:prstGeom>
            <a:solidFill>
              <a:srgbClr val="DB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12FF47D-E8A6-48AB-926E-6A7A10D8E7CE}"/>
                </a:ext>
              </a:extLst>
            </p:cNvPr>
            <p:cNvSpPr txBox="1"/>
            <p:nvPr/>
          </p:nvSpPr>
          <p:spPr>
            <a:xfrm>
              <a:off x="8641032" y="4432824"/>
              <a:ext cx="199648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suspicious player:</a:t>
              </a:r>
            </a:p>
            <a:p>
              <a:r>
                <a:rPr lang="ja-JP" altLang="en-US" dirty="0"/>
                <a:t>ニコラス</a:t>
              </a:r>
              <a:r>
                <a:rPr lang="en-US" altLang="ja-JP" dirty="0"/>
                <a:t>, </a:t>
              </a:r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Innocent players:</a:t>
              </a:r>
            </a:p>
            <a:p>
              <a:r>
                <a:rPr lang="ja-JP" altLang="en-US" dirty="0"/>
                <a:t>ヤコブ</a:t>
              </a:r>
              <a:r>
                <a:rPr lang="en-US" altLang="ja-JP" dirty="0"/>
                <a:t>, </a:t>
              </a:r>
              <a:r>
                <a:rPr lang="ja-JP" altLang="en-US" dirty="0"/>
                <a:t> </a:t>
              </a:r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…</a:t>
              </a: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013F4AA-77A0-4A09-8370-F43B17E8A303}"/>
              </a:ext>
            </a:extLst>
          </p:cNvPr>
          <p:cNvCxnSpPr>
            <a:cxnSpLocks/>
          </p:cNvCxnSpPr>
          <p:nvPr/>
        </p:nvCxnSpPr>
        <p:spPr>
          <a:xfrm>
            <a:off x="1131451" y="4206240"/>
            <a:ext cx="9452729" cy="0"/>
          </a:xfrm>
          <a:prstGeom prst="line">
            <a:avLst/>
          </a:prstGeom>
          <a:ln w="19050">
            <a:solidFill>
              <a:srgbClr val="81A8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68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2151D-29CB-4D48-8F1C-05FA0FF1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 Method: Sentiment Points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A83E913-436F-4866-AE9E-E6E58A5D39C0}"/>
              </a:ext>
            </a:extLst>
          </p:cNvPr>
          <p:cNvSpPr/>
          <p:nvPr/>
        </p:nvSpPr>
        <p:spPr>
          <a:xfrm>
            <a:off x="1106472" y="1659468"/>
            <a:ext cx="9538668" cy="1118240"/>
          </a:xfrm>
          <a:prstGeom prst="roundRect">
            <a:avLst/>
          </a:prstGeom>
          <a:solidFill>
            <a:srgbClr val="C0CBCE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33E72B-0C4F-4D17-BAE4-F8A549F570C0}"/>
              </a:ext>
            </a:extLst>
          </p:cNvPr>
          <p:cNvSpPr txBox="1"/>
          <p:nvPr/>
        </p:nvSpPr>
        <p:spPr>
          <a:xfrm>
            <a:off x="1271591" y="1752918"/>
            <a:ext cx="9289730" cy="92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Sentiment Points: </a:t>
            </a:r>
            <a:r>
              <a:rPr lang="en-US" altLang="zh-CN" dirty="0"/>
              <a:t>Points assigned by sentiment analysis model to indicate positive or negative attitude in the sentence. In preliminary experiment,</a:t>
            </a:r>
            <a:r>
              <a:rPr lang="zh-CN" altLang="en-US" dirty="0"/>
              <a:t> </a:t>
            </a:r>
            <a:r>
              <a:rPr lang="en-US" altLang="zh-CN" dirty="0"/>
              <a:t>the model is </a:t>
            </a:r>
            <a:r>
              <a:rPr lang="en-US" altLang="zh-CN" dirty="0" err="1"/>
              <a:t>oseti</a:t>
            </a:r>
            <a:r>
              <a:rPr lang="en-US" altLang="zh-CN" dirty="0"/>
              <a:t> which is based on Japanese Sentiment Polarity Dictionary.</a:t>
            </a:r>
            <a:endParaRPr lang="zh-CN" alt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E170C4E3-0B51-4C2D-A3F1-E7DFB321A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540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D3448D8C-154F-44A8-A120-C139C21C82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7064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53DF0E8-9B23-4EBB-AB07-4B487E9DDEDD}"/>
              </a:ext>
            </a:extLst>
          </p:cNvPr>
          <p:cNvGrpSpPr/>
          <p:nvPr/>
        </p:nvGrpSpPr>
        <p:grpSpPr>
          <a:xfrm>
            <a:off x="2882740" y="2942530"/>
            <a:ext cx="6121715" cy="3123576"/>
            <a:chOff x="2882742" y="2197029"/>
            <a:chExt cx="6121715" cy="312357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4FDF3FA-6818-44C6-A9EC-36D933B234D1}"/>
                </a:ext>
              </a:extLst>
            </p:cNvPr>
            <p:cNvGrpSpPr/>
            <p:nvPr/>
          </p:nvGrpSpPr>
          <p:grpSpPr>
            <a:xfrm>
              <a:off x="2882742" y="2197029"/>
              <a:ext cx="6121715" cy="2768742"/>
              <a:chOff x="2945310" y="1683884"/>
              <a:chExt cx="6121715" cy="2768742"/>
            </a:xfrm>
          </p:grpSpPr>
          <p:pic>
            <p:nvPicPr>
              <p:cNvPr id="10" name="图片 9" descr="文本&#10;&#10;描述已自动生成">
                <a:extLst>
                  <a:ext uri="{FF2B5EF4-FFF2-40B4-BE49-F238E27FC236}">
                    <a16:creationId xmlns:a16="http://schemas.microsoft.com/office/drawing/2014/main" id="{50F38D8B-1F1B-49D3-BC53-76418ACFDF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5310" y="1683884"/>
                <a:ext cx="6121715" cy="2768742"/>
              </a:xfrm>
              <a:prstGeom prst="rect">
                <a:avLst/>
              </a:prstGeom>
            </p:spPr>
          </p:pic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74B6C188-3B17-49D8-9998-D74157C26F4F}"/>
                  </a:ext>
                </a:extLst>
              </p:cNvPr>
              <p:cNvSpPr/>
              <p:nvPr/>
            </p:nvSpPr>
            <p:spPr>
              <a:xfrm>
                <a:off x="4041648" y="2627377"/>
                <a:ext cx="438912" cy="262128"/>
              </a:xfrm>
              <a:prstGeom prst="roundRect">
                <a:avLst/>
              </a:prstGeom>
              <a:noFill/>
              <a:ln w="28575">
                <a:solidFill>
                  <a:srgbClr val="81A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E18532B-B04C-40F0-B6A1-F6459547B94F}"/>
                  </a:ext>
                </a:extLst>
              </p:cNvPr>
              <p:cNvSpPr/>
              <p:nvPr/>
            </p:nvSpPr>
            <p:spPr>
              <a:xfrm>
                <a:off x="4041648" y="3754055"/>
                <a:ext cx="518160" cy="262128"/>
              </a:xfrm>
              <a:prstGeom prst="roundRect">
                <a:avLst/>
              </a:prstGeom>
              <a:noFill/>
              <a:ln w="28575">
                <a:solidFill>
                  <a:srgbClr val="81A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C3636D77-98E8-4BD6-8477-A38F767E5F23}"/>
                  </a:ext>
                </a:extLst>
              </p:cNvPr>
              <p:cNvSpPr/>
              <p:nvPr/>
            </p:nvSpPr>
            <p:spPr>
              <a:xfrm>
                <a:off x="6297168" y="3090672"/>
                <a:ext cx="493776" cy="262128"/>
              </a:xfrm>
              <a:prstGeom prst="roundRect">
                <a:avLst/>
              </a:prstGeom>
              <a:noFill/>
              <a:ln w="28575">
                <a:solidFill>
                  <a:srgbClr val="81A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7BC904E3-6755-4488-A0E9-50F461A8FB5D}"/>
                  </a:ext>
                </a:extLst>
              </p:cNvPr>
              <p:cNvSpPr/>
              <p:nvPr/>
            </p:nvSpPr>
            <p:spPr>
              <a:xfrm>
                <a:off x="8121396" y="2851405"/>
                <a:ext cx="493776" cy="262128"/>
              </a:xfrm>
              <a:prstGeom prst="roundRect">
                <a:avLst/>
              </a:prstGeom>
              <a:noFill/>
              <a:ln w="28575">
                <a:solidFill>
                  <a:srgbClr val="81A8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F73C7A6-45A4-4E5F-A1F2-71F5E738D072}"/>
                </a:ext>
              </a:extLst>
            </p:cNvPr>
            <p:cNvSpPr txBox="1"/>
            <p:nvPr/>
          </p:nvSpPr>
          <p:spPr>
            <a:xfrm>
              <a:off x="4924847" y="5012828"/>
              <a:ext cx="21626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Fig.1  “&gt;&gt;” Mark Example </a:t>
              </a:r>
              <a:endParaRPr lang="zh-CN" altLang="en-US" sz="14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DA38A2D-F895-4CF5-BCBD-F53E60EB3FE4}"/>
              </a:ext>
            </a:extLst>
          </p:cNvPr>
          <p:cNvGrpSpPr/>
          <p:nvPr/>
        </p:nvGrpSpPr>
        <p:grpSpPr>
          <a:xfrm>
            <a:off x="2238373" y="3348420"/>
            <a:ext cx="7410450" cy="2348916"/>
            <a:chOff x="2300942" y="2720592"/>
            <a:chExt cx="7410450" cy="2348916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3D47B56C-2F14-47C7-AA67-B144EE447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0942" y="2720592"/>
              <a:ext cx="7410450" cy="2066925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37D5E61-090E-4182-8F7B-F1CC6E976B34}"/>
                </a:ext>
              </a:extLst>
            </p:cNvPr>
            <p:cNvSpPr txBox="1"/>
            <p:nvPr/>
          </p:nvSpPr>
          <p:spPr>
            <a:xfrm>
              <a:off x="4162514" y="4759990"/>
              <a:ext cx="3823245" cy="3095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Fig.2 Sentiment Points Examples given by </a:t>
              </a:r>
              <a:r>
                <a:rPr lang="en-US" altLang="zh-CN" sz="1400" dirty="0" err="1"/>
                <a:t>oseti</a:t>
              </a:r>
              <a:endParaRPr lang="zh-CN" altLang="en-US" sz="1400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0D85A9B-F5D3-43A3-BDBD-B7871E981FBB}"/>
              </a:ext>
            </a:extLst>
          </p:cNvPr>
          <p:cNvSpPr txBox="1"/>
          <p:nvPr/>
        </p:nvSpPr>
        <p:spPr>
          <a:xfrm>
            <a:off x="-15326" y="6332389"/>
            <a:ext cx="83744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Werewolf BBS G, http://ninjinix.x0.com/wolfg/index.rb.</a:t>
            </a:r>
          </a:p>
          <a:p>
            <a:r>
              <a:rPr lang="en-US" altLang="zh-CN" sz="1400" dirty="0" err="1"/>
              <a:t>Yukino</a:t>
            </a:r>
            <a:r>
              <a:rPr lang="en-US" altLang="zh-CN" sz="1400" dirty="0"/>
              <a:t>, I.: </a:t>
            </a:r>
            <a:r>
              <a:rPr lang="en-US" altLang="zh-CN" sz="1400" dirty="0" err="1"/>
              <a:t>oseti:Dictionary</a:t>
            </a:r>
            <a:r>
              <a:rPr lang="en-US" altLang="zh-CN" sz="1400" dirty="0"/>
              <a:t> based Sentiment Analysis for Japanese, https://github.com/ikegami-yukino/oseti.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5178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775036A6-1962-4132-AA0B-B074B744B10B}"/>
              </a:ext>
            </a:extLst>
          </p:cNvPr>
          <p:cNvSpPr/>
          <p:nvPr/>
        </p:nvSpPr>
        <p:spPr>
          <a:xfrm>
            <a:off x="1074102" y="1591160"/>
            <a:ext cx="9738995" cy="1591431"/>
          </a:xfrm>
          <a:prstGeom prst="roundRect">
            <a:avLst>
              <a:gd name="adj" fmla="val 11560"/>
            </a:avLst>
          </a:prstGeom>
          <a:solidFill>
            <a:srgbClr val="C0CBCE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2EFA62-1739-42B7-A639-F8E937D3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 Method: Gated Recurrent Unit</a:t>
            </a:r>
            <a:endParaRPr lang="zh-CN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0E89BF2-30DA-47F8-9639-9E429FC1CF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DECA9D2-91D1-47DA-A8AB-C66B6BE0C0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0B2709-3736-48BB-BE70-FB4CADB64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598"/>
          <a:stretch/>
        </p:blipFill>
        <p:spPr>
          <a:xfrm>
            <a:off x="2502693" y="3284597"/>
            <a:ext cx="7186613" cy="32082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78AD63-EACD-48F8-902B-5912538A1293}"/>
              </a:ext>
            </a:extLst>
          </p:cNvPr>
          <p:cNvSpPr txBox="1"/>
          <p:nvPr/>
        </p:nvSpPr>
        <p:spPr>
          <a:xfrm>
            <a:off x="1252537" y="1619251"/>
            <a:ext cx="9634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Long and Short-Term Memory Unit </a:t>
            </a:r>
            <a:r>
              <a:rPr lang="en-US" altLang="zh-CN" dirty="0"/>
              <a:t>(</a:t>
            </a:r>
            <a:r>
              <a:rPr lang="en-US" altLang="zh-CN" sz="1800" dirty="0"/>
              <a:t>LSTM</a:t>
            </a:r>
            <a:r>
              <a:rPr lang="en-US" altLang="zh-CN" dirty="0"/>
              <a:t>)</a:t>
            </a:r>
            <a:r>
              <a:rPr lang="en-US" altLang="zh-CN" sz="1800" dirty="0"/>
              <a:t>: Solving the problems of memory and forgetting by adding multi-threshold gates to RNN and handling long-term dependencies problem to some extent.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Gated Recurrent Unit </a:t>
            </a:r>
            <a:r>
              <a:rPr lang="en-US" altLang="zh-CN" dirty="0"/>
              <a:t>(GRU): An effective variant of LSTM with simpler structure and similar performance in many problems.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6B3C88-C026-4DDE-AD3A-A50C1C0B2E70}"/>
              </a:ext>
            </a:extLst>
          </p:cNvPr>
          <p:cNvSpPr txBox="1"/>
          <p:nvPr/>
        </p:nvSpPr>
        <p:spPr>
          <a:xfrm>
            <a:off x="0" y="6550223"/>
            <a:ext cx="103359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https://ichi.pro/lstm-oyobi-gru-no-zukai-gaido-suteppubaisuteppu-no-setsumei-75771469479713</a:t>
            </a:r>
          </a:p>
        </p:txBody>
      </p:sp>
    </p:spTree>
    <p:extLst>
      <p:ext uri="{BB962C8B-B14F-4D97-AF65-F5344CB8AC3E}">
        <p14:creationId xmlns:p14="http://schemas.microsoft.com/office/powerpoint/2010/main" val="76278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4055</TotalTime>
  <Words>1838</Words>
  <Application>Microsoft Office PowerPoint</Application>
  <PresentationFormat>宽屏</PresentationFormat>
  <Paragraphs>198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Slack-Lato</vt:lpstr>
      <vt:lpstr>等线</vt:lpstr>
      <vt:lpstr>等线 Light</vt:lpstr>
      <vt:lpstr>Microsoft YaHei</vt:lpstr>
      <vt:lpstr>Arial</vt:lpstr>
      <vt:lpstr>Cambria Math</vt:lpstr>
      <vt:lpstr>Office 主题​​</vt:lpstr>
      <vt:lpstr>PowerPoint 演示文稿</vt:lpstr>
      <vt:lpstr>Introduction</vt:lpstr>
      <vt:lpstr>Backgroud: the Werewolf Game</vt:lpstr>
      <vt:lpstr>Backgroud: the Werewolf Game</vt:lpstr>
      <vt:lpstr>Backgroud: the Werewolf Game</vt:lpstr>
      <vt:lpstr>Related Research</vt:lpstr>
      <vt:lpstr>Basic Idea</vt:lpstr>
      <vt:lpstr>Proposed Method: Sentiment Points</vt:lpstr>
      <vt:lpstr>Proposed Method: Gated Recurrent Unit</vt:lpstr>
      <vt:lpstr>Preliminary Results: Werewolf prediction</vt:lpstr>
      <vt:lpstr>Preliminary Results: Werewolf prediction</vt:lpstr>
      <vt:lpstr>Proposed Method: Aspect-Based Sentiment Analysis</vt:lpstr>
      <vt:lpstr>Proposed Method: GCAE model with ATSA task</vt:lpstr>
      <vt:lpstr>Current Result</vt:lpstr>
      <vt:lpstr>Future Plan</vt:lpstr>
      <vt:lpstr>Summary</vt:lpstr>
      <vt:lpstr>References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孫　映雪</dc:creator>
  <cp:lastModifiedBy>孫　映雪</cp:lastModifiedBy>
  <cp:revision>21</cp:revision>
  <dcterms:created xsi:type="dcterms:W3CDTF">2021-11-08T01:19:31Z</dcterms:created>
  <dcterms:modified xsi:type="dcterms:W3CDTF">2022-01-26T02:35:54Z</dcterms:modified>
</cp:coreProperties>
</file>